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rawings/drawing3.xml" ContentType="application/vnd.openxmlformats-officedocument.drawingml.chartshape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tags/tag3.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charts/colors1.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8" r:id="rId2"/>
    <p:sldMasterId id="2147483681" r:id="rId3"/>
  </p:sldMasterIdLst>
  <p:notesMasterIdLst>
    <p:notesMasterId r:id="rId61"/>
  </p:notesMasterIdLst>
  <p:sldIdLst>
    <p:sldId id="477" r:id="rId4"/>
    <p:sldId id="297" r:id="rId5"/>
    <p:sldId id="258" r:id="rId6"/>
    <p:sldId id="259" r:id="rId7"/>
    <p:sldId id="266" r:id="rId8"/>
    <p:sldId id="307" r:id="rId9"/>
    <p:sldId id="274" r:id="rId10"/>
    <p:sldId id="426" r:id="rId11"/>
    <p:sldId id="427" r:id="rId12"/>
    <p:sldId id="306" r:id="rId13"/>
    <p:sldId id="317" r:id="rId14"/>
    <p:sldId id="318" r:id="rId15"/>
    <p:sldId id="320" r:id="rId16"/>
    <p:sldId id="322" r:id="rId17"/>
    <p:sldId id="324" r:id="rId18"/>
    <p:sldId id="323" r:id="rId19"/>
    <p:sldId id="332" r:id="rId20"/>
    <p:sldId id="321" r:id="rId21"/>
    <p:sldId id="335" r:id="rId22"/>
    <p:sldId id="474" r:id="rId23"/>
    <p:sldId id="429" r:id="rId24"/>
    <p:sldId id="338" r:id="rId25"/>
    <p:sldId id="430" r:id="rId26"/>
    <p:sldId id="352" r:id="rId27"/>
    <p:sldId id="348" r:id="rId28"/>
    <p:sldId id="354" r:id="rId29"/>
    <p:sldId id="431" r:id="rId30"/>
    <p:sldId id="312" r:id="rId31"/>
    <p:sldId id="357" r:id="rId32"/>
    <p:sldId id="399" r:id="rId33"/>
    <p:sldId id="401" r:id="rId34"/>
    <p:sldId id="400" r:id="rId35"/>
    <p:sldId id="478" r:id="rId36"/>
    <p:sldId id="358" r:id="rId37"/>
    <p:sldId id="351" r:id="rId38"/>
    <p:sldId id="534" r:id="rId39"/>
    <p:sldId id="313" r:id="rId40"/>
    <p:sldId id="355" r:id="rId41"/>
    <p:sldId id="367" r:id="rId42"/>
    <p:sldId id="371" r:id="rId43"/>
    <p:sldId id="373" r:id="rId44"/>
    <p:sldId id="374" r:id="rId45"/>
    <p:sldId id="350" r:id="rId46"/>
    <p:sldId id="379" r:id="rId47"/>
    <p:sldId id="380" r:id="rId48"/>
    <p:sldId id="382" r:id="rId49"/>
    <p:sldId id="383" r:id="rId50"/>
    <p:sldId id="385" r:id="rId51"/>
    <p:sldId id="386" r:id="rId52"/>
    <p:sldId id="387" r:id="rId53"/>
    <p:sldId id="388" r:id="rId54"/>
    <p:sldId id="384" r:id="rId55"/>
    <p:sldId id="393" r:id="rId56"/>
    <p:sldId id="394" r:id="rId57"/>
    <p:sldId id="395" r:id="rId58"/>
    <p:sldId id="381" r:id="rId59"/>
    <p:sldId id="264"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5684"/>
    <a:srgbClr val="BDBDBD"/>
    <a:srgbClr val="15889F"/>
    <a:srgbClr val="1AA4BE"/>
    <a:srgbClr val="13798E"/>
    <a:srgbClr val="C0C2CC"/>
    <a:srgbClr val="01B3C6"/>
    <a:srgbClr val="663A77"/>
    <a:srgbClr val="01ACBE"/>
    <a:srgbClr val="A6A6A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5" d="100"/>
          <a:sy n="65" d="100"/>
        </p:scale>
        <p:origin x="-918" y="-114"/>
      </p:cViewPr>
      <p:guideLst>
        <p:guide orient="horz" pos="2253"/>
        <p:guide pos="3919"/>
      </p:guideLst>
    </p:cSldViewPr>
  </p:slideViewPr>
  <p:notesTextViewPr>
    <p:cViewPr>
      <p:scale>
        <a:sx n="1" d="1"/>
        <a:sy n="1" d="1"/>
      </p:scale>
      <p:origin x="0" y="0"/>
    </p:cViewPr>
  </p:notesTextViewPr>
  <p:sorterViewPr>
    <p:cViewPr>
      <p:scale>
        <a:sx n="91" d="100"/>
        <a:sy n="91"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E:\&#22270;&#34920;5.24%20(1)(1).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22270;&#34920;5.24%20(1)(1).xls" TargetMode="External"/></Relationships>
</file>

<file path=ppt/charts/_rels/chart3.xml.rels><?xml version="1.0" encoding="UTF-8" standalone="yes"?>
<Relationships xmlns="http://schemas.openxmlformats.org/package/2006/relationships"><Relationship Id="rId3" Type="http://schemas.microsoft.com/office/2011/relationships/chartStyle" Target="style1.xml"/><Relationship Id="rId2" Type="http://schemas.openxmlformats.org/officeDocument/2006/relationships/chartUserShapes" Target="../drawings/drawing3.xml"/><Relationship Id="rId1" Type="http://schemas.openxmlformats.org/officeDocument/2006/relationships/oleObject" Target="file:///C:\Documents%20and%20Settings\Administrator\&#26700;&#38754;\&#21016;&#23616;&#35762;&#35838;&#31295;&#35838;&#20214;\&#25968;&#25454;.xls" TargetMode="External"/><Relationship Id="rId4" Type="http://schemas.microsoft.com/office/2011/relationships/chartColorStyle" Target="colors1.xml"/></Relationships>
</file>

<file path=ppt/charts/_rels/chart4.xml.rels><?xml version="1.0" encoding="UTF-8" standalone="yes"?>
<Relationships xmlns="http://schemas.openxmlformats.org/package/2006/relationships"><Relationship Id="rId1" Type="http://schemas.openxmlformats.org/officeDocument/2006/relationships/oleObject" Target="file:///E:\&#22270;&#34920;5.24%20.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E:\&#25968;&#25454;.xls"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E:\&#25968;&#2545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Pr>
        <a:bodyPr rot="0" spcFirstLastPara="0" vertOverflow="ellipsis" vert="horz" wrap="square" anchor="ctr" anchorCtr="1"/>
        <a:lstStyle/>
        <a:p>
          <a:pPr>
            <a:defRPr lang="zh-CN" sz="1800" b="1" i="0" u="none" strike="noStrike" kern="1200" baseline="0">
              <a:solidFill>
                <a:schemeClr val="tx1"/>
              </a:solidFill>
              <a:latin typeface="Times New Roman" panose="02020603050405020304" charset="0"/>
              <a:ea typeface="+mn-ea"/>
              <a:cs typeface="Times New Roman" panose="02020603050405020304" charset="0"/>
            </a:defRPr>
          </a:pPr>
          <a:endParaRPr lang="zh-CN"/>
        </a:p>
      </c:txPr>
    </c:title>
    <c:plotArea>
      <c:layout>
        <c:manualLayout>
          <c:layoutTarget val="inner"/>
          <c:xMode val="edge"/>
          <c:yMode val="edge"/>
          <c:x val="0.111027777777778"/>
          <c:y val="0.22407407407407387"/>
          <c:w val="0.8584166666666655"/>
          <c:h val="0.65337962962963081"/>
        </c:manualLayout>
      </c:layout>
      <c:lineChart>
        <c:grouping val="standard"/>
        <c:ser>
          <c:idx val="0"/>
          <c:order val="0"/>
          <c:tx>
            <c:strRef>
              <c:f>技能人才!$A$5</c:f>
              <c:strCache>
                <c:ptCount val="1"/>
                <c:pt idx="0">
                  <c:v>新增高技能人才数</c:v>
                </c:pt>
              </c:strCache>
            </c:strRef>
          </c:tx>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dLblPos val="r"/>
            <c:showVal val="1"/>
            <c:extLst>
              <c:ext xmlns:c15="http://schemas.microsoft.com/office/drawing/2012/chart" uri="{CE6537A1-D6FC-4f65-9D91-7224C49458BB}">
                <c15:layout/>
                <c15:showLeaderLines val="0"/>
                <c15:leaderLines/>
              </c:ext>
            </c:extLst>
          </c:dLbls>
          <c:cat>
            <c:numRef>
              <c:f>技能人才!$B$4:$F$4</c:f>
              <c:numCache>
                <c:formatCode>General</c:formatCode>
                <c:ptCount val="5"/>
                <c:pt idx="0">
                  <c:v>2013</c:v>
                </c:pt>
                <c:pt idx="1">
                  <c:v>2014</c:v>
                </c:pt>
                <c:pt idx="2">
                  <c:v>2015</c:v>
                </c:pt>
                <c:pt idx="3">
                  <c:v>2016</c:v>
                </c:pt>
                <c:pt idx="4">
                  <c:v>2017</c:v>
                </c:pt>
              </c:numCache>
            </c:numRef>
          </c:cat>
          <c:val>
            <c:numRef>
              <c:f>技能人才!$B$5:$F$5</c:f>
              <c:numCache>
                <c:formatCode>0.00_ </c:formatCode>
                <c:ptCount val="5"/>
                <c:pt idx="0">
                  <c:v>2.8699999999999997</c:v>
                </c:pt>
                <c:pt idx="1">
                  <c:v>3.53</c:v>
                </c:pt>
                <c:pt idx="2">
                  <c:v>2.59</c:v>
                </c:pt>
                <c:pt idx="3">
                  <c:v>3.07</c:v>
                </c:pt>
                <c:pt idx="4">
                  <c:v>2.5299999999999998</c:v>
                </c:pt>
              </c:numCache>
            </c:numRef>
          </c:val>
        </c:ser>
        <c:dLbls>
          <c:showVal val="1"/>
        </c:dLbls>
        <c:marker val="1"/>
        <c:axId val="63087744"/>
        <c:axId val="63089280"/>
      </c:lineChart>
      <c:catAx>
        <c:axId val="63087744"/>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63089280"/>
        <c:crosses val="autoZero"/>
        <c:auto val="1"/>
        <c:lblAlgn val="ctr"/>
        <c:lblOffset val="100"/>
      </c:catAx>
      <c:valAx>
        <c:axId val="63089280"/>
        <c:scaling>
          <c:orientation val="minMax"/>
          <c:max val="4"/>
          <c:min val="2"/>
        </c:scaling>
        <c:axPos val="l"/>
        <c:majorGridlines/>
        <c:numFmt formatCode="0.00_ "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63087744"/>
        <c:crosses val="autoZero"/>
        <c:crossBetween val="between"/>
        <c:majorUnit val="0.5"/>
      </c:valAx>
    </c:plotArea>
    <c:plotVisOnly val="1"/>
    <c:dispBlanksAs val="gap"/>
  </c:chart>
  <c:spPr>
    <a:ln w="9525" cap="flat" cmpd="sng" algn="ctr">
      <a:noFill/>
      <a:prstDash val="solid"/>
      <a:round/>
    </a:ln>
  </c:spPr>
  <c:txPr>
    <a:bodyPr/>
    <a:lstStyle/>
    <a:p>
      <a:pPr>
        <a:defRPr lang="zh-CN">
          <a:latin typeface="Times New Roman" panose="02020603050405020304" charset="0"/>
          <a:cs typeface="Times New Roman" panose="02020603050405020304" charset="0"/>
        </a:defRPr>
      </a:pPr>
      <a:endParaRPr lang="zh-CN"/>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0" vertOverflow="ellipsis" vert="horz" wrap="square" anchor="ctr" anchorCtr="1"/>
          <a:lstStyle/>
          <a:p>
            <a:pPr>
              <a:defRPr lang="zh-CN" sz="1800" b="1" i="0" u="none" strike="noStrike" kern="1200" baseline="0">
                <a:solidFill>
                  <a:schemeClr val="tx1"/>
                </a:solidFill>
                <a:latin typeface="Times New Roman" panose="02020603050405020304" charset="0"/>
                <a:ea typeface="+mn-ea"/>
                <a:cs typeface="Times New Roman" panose="02020603050405020304" charset="0"/>
              </a:defRPr>
            </a:pPr>
            <a:r>
              <a:rPr lang="zh-CN"/>
              <a:t>高技能人才总量累计</a:t>
            </a:r>
          </a:p>
        </c:rich>
      </c:tx>
    </c:title>
    <c:plotArea>
      <c:layout>
        <c:manualLayout>
          <c:layoutTarget val="inner"/>
          <c:xMode val="edge"/>
          <c:yMode val="edge"/>
          <c:x val="8.3250000000000213E-2"/>
          <c:y val="0.22407407407407387"/>
          <c:w val="0.88619444444444551"/>
          <c:h val="0.65337962962963081"/>
        </c:manualLayout>
      </c:layout>
      <c:barChart>
        <c:barDir val="col"/>
        <c:grouping val="clustered"/>
        <c:ser>
          <c:idx val="0"/>
          <c:order val="0"/>
          <c:tx>
            <c:strRef>
              <c:f>技能人才!$A$6</c:f>
              <c:strCache>
                <c:ptCount val="1"/>
                <c:pt idx="0">
                  <c:v>高技能人才总量累计（万人）</c:v>
                </c:pt>
              </c:strCache>
            </c:strRef>
          </c:tx>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dLblPos val="outEnd"/>
            <c:showVal val="1"/>
            <c:extLst>
              <c:ext xmlns:c15="http://schemas.microsoft.com/office/drawing/2012/chart" uri="{CE6537A1-D6FC-4f65-9D91-7224C49458BB}">
                <c15:layout/>
                <c15:showLeaderLines val="0"/>
                <c15:leaderLines/>
              </c:ext>
            </c:extLst>
          </c:dLbls>
          <c:cat>
            <c:numRef>
              <c:f>技能人才!$B$4:$F$4</c:f>
              <c:numCache>
                <c:formatCode>General</c:formatCode>
                <c:ptCount val="5"/>
                <c:pt idx="0">
                  <c:v>2013</c:v>
                </c:pt>
                <c:pt idx="1">
                  <c:v>2014</c:v>
                </c:pt>
                <c:pt idx="2">
                  <c:v>2015</c:v>
                </c:pt>
                <c:pt idx="3">
                  <c:v>2016</c:v>
                </c:pt>
                <c:pt idx="4">
                  <c:v>2017</c:v>
                </c:pt>
              </c:numCache>
            </c:numRef>
          </c:cat>
          <c:val>
            <c:numRef>
              <c:f>技能人才!$B$6:$F$6</c:f>
              <c:numCache>
                <c:formatCode>General</c:formatCode>
                <c:ptCount val="5"/>
                <c:pt idx="0">
                  <c:v>27.22</c:v>
                </c:pt>
                <c:pt idx="1">
                  <c:v>30.09</c:v>
                </c:pt>
                <c:pt idx="2">
                  <c:v>33.620000000000012</c:v>
                </c:pt>
                <c:pt idx="3">
                  <c:v>36.21</c:v>
                </c:pt>
                <c:pt idx="4">
                  <c:v>38.74</c:v>
                </c:pt>
              </c:numCache>
            </c:numRef>
          </c:val>
        </c:ser>
        <c:dLbls>
          <c:showVal val="1"/>
        </c:dLbls>
        <c:axId val="63102336"/>
        <c:axId val="73347072"/>
      </c:barChart>
      <c:catAx>
        <c:axId val="63102336"/>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73347072"/>
        <c:crosses val="autoZero"/>
        <c:auto val="1"/>
        <c:lblAlgn val="ctr"/>
        <c:lblOffset val="100"/>
      </c:catAx>
      <c:valAx>
        <c:axId val="73347072"/>
        <c:scaling>
          <c:orientation val="minMax"/>
        </c:scaling>
        <c:axPos val="l"/>
        <c:majorGridlines/>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63102336"/>
        <c:crosses val="autoZero"/>
        <c:crossBetween val="between"/>
        <c:majorUnit val="10"/>
      </c:valAx>
    </c:plotArea>
    <c:plotVisOnly val="1"/>
    <c:dispBlanksAs val="gap"/>
  </c:chart>
  <c:spPr>
    <a:ln w="9525" cap="flat" cmpd="sng" algn="ctr">
      <a:noFill/>
      <a:prstDash val="solid"/>
      <a:round/>
    </a:ln>
  </c:spPr>
  <c:txPr>
    <a:bodyPr/>
    <a:lstStyle/>
    <a:p>
      <a:pPr>
        <a:defRPr lang="zh-CN">
          <a:latin typeface="Times New Roman" panose="02020603050405020304" charset="0"/>
          <a:cs typeface="Times New Roman" panose="02020603050405020304" charset="0"/>
        </a:defRPr>
      </a:pPr>
      <a:endParaRPr lang="zh-CN"/>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0"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dirty="0">
                <a:solidFill>
                  <a:schemeClr val="bg2">
                    <a:lumMod val="25000"/>
                  </a:schemeClr>
                </a:solidFill>
              </a:rPr>
              <a:t>2013-2017</a:t>
            </a:r>
            <a:r>
              <a:rPr lang="zh-CN" altLang="en-US" dirty="0">
                <a:solidFill>
                  <a:schemeClr val="bg2">
                    <a:lumMod val="25000"/>
                  </a:schemeClr>
                </a:solidFill>
              </a:rPr>
              <a:t>年南京市</a:t>
            </a:r>
            <a:r>
              <a:rPr lang="en-US" altLang="zh-CN" dirty="0">
                <a:solidFill>
                  <a:schemeClr val="bg2">
                    <a:lumMod val="25000"/>
                  </a:schemeClr>
                </a:solidFill>
              </a:rPr>
              <a:t>GDP</a:t>
            </a:r>
            <a:r>
              <a:rPr lang="zh-CN" altLang="en-US" dirty="0">
                <a:solidFill>
                  <a:schemeClr val="bg2">
                    <a:lumMod val="25000"/>
                  </a:schemeClr>
                </a:solidFill>
              </a:rPr>
              <a:t>总量</a:t>
            </a:r>
          </a:p>
        </c:rich>
      </c:tx>
      <c:spPr>
        <a:noFill/>
        <a:ln>
          <a:noFill/>
        </a:ln>
        <a:effectLst/>
      </c:spPr>
    </c:title>
    <c:plotArea>
      <c:layout>
        <c:manualLayout>
          <c:layoutTarget val="inner"/>
          <c:xMode val="edge"/>
          <c:yMode val="edge"/>
          <c:x val="9.3504452592981208E-2"/>
          <c:y val="0.234609219841585"/>
          <c:w val="0.84452777777777799"/>
          <c:h val="0.66066278807137202"/>
        </c:manualLayout>
      </c:layout>
      <c:lineChart>
        <c:grouping val="standard"/>
        <c:ser>
          <c:idx val="0"/>
          <c:order val="0"/>
          <c:tx>
            <c:strRef>
              <c:f>'C:\Documents and Settings\Administrator\桌面\刘局讲课稿课件\[图表.xlsx]GDP'!$B$1</c:f>
              <c:strCache>
                <c:ptCount val="1"/>
                <c:pt idx="0">
                  <c:v>2013-2017年南京市GDP总量</c:v>
                </c:pt>
              </c:strCache>
            </c:strRef>
          </c:tx>
          <c:spPr>
            <a:ln w="28575" cap="rnd">
              <a:solidFill>
                <a:schemeClr val="accent1"/>
              </a:solidFill>
              <a:round/>
            </a:ln>
            <a:effectLst/>
          </c:spPr>
          <c:marker>
            <c:symbol val="none"/>
          </c:marker>
          <c:dLbls>
            <c:dLbl>
              <c:idx val="0"/>
              <c:tx>
                <c:rich>
                  <a:bodyPr/>
                  <a:lstStyle/>
                  <a:p>
                    <a:r>
                      <a:rPr lang="en-US" altLang="zh-CN"/>
                      <a:t>8011.78</a:t>
                    </a:r>
                  </a:p>
                </c:rich>
              </c:tx>
              <c:dLblPos val="ctr"/>
              <c:showVal val="1"/>
              <c:extLst>
                <c:ext xmlns:c15="http://schemas.microsoft.com/office/drawing/2012/chart" uri="{CE6537A1-D6FC-4f65-9D91-7224C49458BB}"/>
              </c:extLst>
            </c:dLbl>
            <c:dLbl>
              <c:idx val="1"/>
              <c:tx>
                <c:rich>
                  <a:bodyPr/>
                  <a:lstStyle/>
                  <a:p>
                    <a:r>
                      <a:rPr lang="en-US" altLang="zh-CN"/>
                      <a:t>8820.75</a:t>
                    </a:r>
                  </a:p>
                </c:rich>
              </c:tx>
              <c:dLblPos val="ctr"/>
              <c:showVal val="1"/>
              <c:extLst>
                <c:ext xmlns:c15="http://schemas.microsoft.com/office/drawing/2012/chart" uri="{CE6537A1-D6FC-4f65-9D91-7224C49458BB}"/>
              </c:extLst>
            </c:dLbl>
            <c:dLbl>
              <c:idx val="2"/>
              <c:tx>
                <c:rich>
                  <a:bodyPr/>
                  <a:lstStyle/>
                  <a:p>
                    <a:r>
                      <a:rPr lang="en-US" altLang="zh-CN"/>
                      <a:t>9720.77</a:t>
                    </a:r>
                  </a:p>
                </c:rich>
              </c:tx>
              <c:dLblPos val="ctr"/>
              <c:showVal val="1"/>
              <c:extLst>
                <c:ext xmlns:c15="http://schemas.microsoft.com/office/drawing/2012/chart" uri="{CE6537A1-D6FC-4f65-9D91-7224C49458BB}"/>
              </c:extLst>
            </c:dLbl>
            <c:dLbl>
              <c:idx val="3"/>
              <c:tx>
                <c:rich>
                  <a:bodyPr/>
                  <a:lstStyle/>
                  <a:p>
                    <a:r>
                      <a:rPr lang="en-US" altLang="zh-CN"/>
                      <a:t>10503.02</a:t>
                    </a:r>
                  </a:p>
                </c:rich>
              </c:tx>
              <c:dLblPos val="ctr"/>
              <c:showVal val="1"/>
              <c:extLst>
                <c:ext xmlns:c15="http://schemas.microsoft.com/office/drawing/2012/chart" uri="{CE6537A1-D6FC-4f65-9D91-7224C49458BB}"/>
              </c:extLst>
            </c:dLbl>
            <c:dLbl>
              <c:idx val="4"/>
              <c:tx>
                <c:rich>
                  <a:bodyPr/>
                  <a:lstStyle/>
                  <a:p>
                    <a:r>
                      <a:rPr lang="en-US" altLang="zh-CN"/>
                      <a:t>11715.10</a:t>
                    </a:r>
                  </a:p>
                </c:rich>
              </c:tx>
              <c:dLblPos val="ctr"/>
              <c:showVal val="1"/>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a:lstStyle/>
              <a:p>
                <a:pPr>
                  <a:defRPr lang="zh-CN" sz="900" b="0" i="0" u="none" strike="noStrike" kern="1200" baseline="0">
                    <a:solidFill>
                      <a:schemeClr val="tx1">
                        <a:lumMod val="75000"/>
                        <a:lumOff val="25000"/>
                      </a:schemeClr>
                    </a:solidFill>
                    <a:latin typeface="+mn-lt"/>
                    <a:ea typeface="+mn-ea"/>
                    <a:cs typeface="+mn-cs"/>
                  </a:defRPr>
                </a:pPr>
                <a:endParaRPr lang="zh-CN"/>
              </a:p>
            </c:txPr>
            <c:dLblPos val="ctr"/>
            <c:showVal val="1"/>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numRef>
              <c:f>'C:\Documents and Settings\Administrator\桌面\刘局讲课稿课件\[图表.xlsx]GDP'!$A$2:$A$6</c:f>
              <c:numCache>
                <c:formatCode>General</c:formatCode>
                <c:ptCount val="5"/>
                <c:pt idx="0">
                  <c:v>2013</c:v>
                </c:pt>
                <c:pt idx="1">
                  <c:v>2014</c:v>
                </c:pt>
                <c:pt idx="2">
                  <c:v>2015</c:v>
                </c:pt>
                <c:pt idx="3">
                  <c:v>2016</c:v>
                </c:pt>
                <c:pt idx="4">
                  <c:v>2017</c:v>
                </c:pt>
              </c:numCache>
            </c:numRef>
          </c:cat>
          <c:val>
            <c:numRef>
              <c:f>'C:\Documents and Settings\Administrator\桌面\刘局讲课稿课件\[图表.xlsx]GDP'!$B$2:$B$6</c:f>
              <c:numCache>
                <c:formatCode>General</c:formatCode>
                <c:ptCount val="5"/>
                <c:pt idx="0">
                  <c:v>8286</c:v>
                </c:pt>
                <c:pt idx="1">
                  <c:v>8821</c:v>
                </c:pt>
                <c:pt idx="2">
                  <c:v>9720</c:v>
                </c:pt>
                <c:pt idx="3">
                  <c:v>10450</c:v>
                </c:pt>
                <c:pt idx="4">
                  <c:v>11715</c:v>
                </c:pt>
              </c:numCache>
            </c:numRef>
          </c:val>
        </c:ser>
        <c:dLbls>
          <c:showVal val="1"/>
        </c:dLbls>
        <c:marker val="1"/>
        <c:axId val="73354240"/>
        <c:axId val="73378048"/>
      </c:lineChart>
      <c:catAx>
        <c:axId val="73354240"/>
        <c:scaling>
          <c:orientation val="minMax"/>
        </c:scaling>
        <c:axPos val="b"/>
        <c:numFmt formatCode="General" sourceLinked="1"/>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73378048"/>
        <c:crosses val="autoZero"/>
        <c:auto val="1"/>
        <c:lblAlgn val="ctr"/>
        <c:lblOffset val="100"/>
      </c:catAx>
      <c:valAx>
        <c:axId val="73378048"/>
        <c:scaling>
          <c:orientation val="minMax"/>
          <c:max val="12000"/>
          <c:min val="6000"/>
        </c:scaling>
        <c:axPos val="l"/>
        <c:majorGridlines>
          <c:spPr>
            <a:ln w="9525" cap="flat" cmpd="sng" algn="ctr">
              <a:solidFill>
                <a:schemeClr val="tx1">
                  <a:lumMod val="15000"/>
                  <a:lumOff val="85000"/>
                </a:schemeClr>
              </a:solidFill>
              <a:round/>
            </a:ln>
            <a:effectLst/>
          </c:spPr>
        </c:majorGridlines>
        <c:numFmt formatCode="General" sourceLinked="1"/>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endParaRPr lang="zh-CN"/>
          </a:p>
        </c:txPr>
        <c:crossAx val="73354240"/>
        <c:crosses val="autoZero"/>
        <c:crossBetween val="between"/>
        <c:majorUnit val="1500"/>
      </c:valAx>
      <c:spPr>
        <a:noFill/>
        <a:ln>
          <a:noFill/>
        </a:ln>
        <a:effectLst/>
      </c:spPr>
    </c:plotArea>
    <c:plotVisOnly val="1"/>
    <c:dispBlanksAs val="gap"/>
  </c:chart>
  <c:spPr>
    <a:noFill/>
    <a:ln>
      <a:noFill/>
    </a:ln>
    <a:effectLst/>
  </c:spPr>
  <c:txPr>
    <a:bodyPr wrap="square"/>
    <a:lstStyle/>
    <a:p>
      <a:pPr>
        <a:defRPr lang="zh-CN"/>
      </a:pPr>
      <a:endParaRPr lang="zh-CN"/>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CN"/>
  <c:chart>
    <c:title>
      <c:tx>
        <c:rich>
          <a:bodyPr rot="0" spcFirstLastPara="0" vertOverflow="ellipsis" vert="horz" wrap="square" anchor="ctr" anchorCtr="1"/>
          <a:lstStyle/>
          <a:p>
            <a:pPr>
              <a:defRPr lang="zh-CN" sz="1800" b="1" i="0" u="none" strike="noStrike" kern="1200" baseline="0">
                <a:solidFill>
                  <a:schemeClr val="tx1"/>
                </a:solidFill>
                <a:latin typeface="Times New Roman" panose="02020603050405020304" charset="0"/>
                <a:ea typeface="+mn-ea"/>
                <a:cs typeface="Times New Roman" panose="02020603050405020304" charset="0"/>
              </a:defRPr>
            </a:pPr>
            <a:r>
              <a:rPr lang="zh-CN" altLang="en-US" dirty="0" smtClean="0"/>
              <a:t>南京市历年城镇</a:t>
            </a:r>
            <a:r>
              <a:rPr lang="zh-CN" altLang="en-US" dirty="0"/>
              <a:t>登记失业率</a:t>
            </a:r>
          </a:p>
        </c:rich>
      </c:tx>
    </c:title>
    <c:plotArea>
      <c:layout>
        <c:manualLayout>
          <c:layoutTarget val="inner"/>
          <c:xMode val="edge"/>
          <c:yMode val="edge"/>
          <c:x val="0.12722222222222201"/>
          <c:y val="0.20092592592592601"/>
          <c:w val="0.84222222222222198"/>
          <c:h val="0.67652777777777851"/>
        </c:manualLayout>
      </c:layout>
      <c:lineChart>
        <c:grouping val="standard"/>
        <c:ser>
          <c:idx val="0"/>
          <c:order val="0"/>
          <c:tx>
            <c:strRef>
              <c:f>就业!$B$1</c:f>
              <c:strCache>
                <c:ptCount val="1"/>
                <c:pt idx="0">
                  <c:v>城镇登记失业率</c:v>
                </c:pt>
              </c:strCache>
            </c:strRef>
          </c:tx>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dLblPos val="r"/>
            <c:showVal val="1"/>
            <c:extLst>
              <c:ext xmlns:c15="http://schemas.microsoft.com/office/drawing/2012/chart" uri="{CE6537A1-D6FC-4f65-9D91-7224C49458BB}">
                <c15:layout/>
                <c15:showLeaderLines val="0"/>
                <c15:leaderLines/>
              </c:ext>
            </c:extLst>
          </c:dLbls>
          <c:cat>
            <c:numRef>
              <c:f>就业!$A$2:$A$6</c:f>
              <c:numCache>
                <c:formatCode>General</c:formatCode>
                <c:ptCount val="5"/>
                <c:pt idx="0">
                  <c:v>2013</c:v>
                </c:pt>
                <c:pt idx="1">
                  <c:v>2014</c:v>
                </c:pt>
                <c:pt idx="2">
                  <c:v>2015</c:v>
                </c:pt>
                <c:pt idx="3">
                  <c:v>2016</c:v>
                </c:pt>
                <c:pt idx="4">
                  <c:v>2017</c:v>
                </c:pt>
              </c:numCache>
            </c:numRef>
          </c:cat>
          <c:val>
            <c:numRef>
              <c:f>就业!$B$2:$B$6</c:f>
              <c:numCache>
                <c:formatCode>0.00%</c:formatCode>
                <c:ptCount val="5"/>
                <c:pt idx="0">
                  <c:v>2.6700000000000005E-2</c:v>
                </c:pt>
                <c:pt idx="1">
                  <c:v>2.5000000000000012E-2</c:v>
                </c:pt>
                <c:pt idx="2">
                  <c:v>1.9000000000000017E-2</c:v>
                </c:pt>
                <c:pt idx="3">
                  <c:v>1.8800000000000015E-2</c:v>
                </c:pt>
                <c:pt idx="4">
                  <c:v>1.8200000000000015E-2</c:v>
                </c:pt>
              </c:numCache>
            </c:numRef>
          </c:val>
        </c:ser>
        <c:dLbls>
          <c:showVal val="1"/>
        </c:dLbls>
        <c:marker val="1"/>
        <c:axId val="74506624"/>
        <c:axId val="74509696"/>
      </c:lineChart>
      <c:catAx>
        <c:axId val="74506624"/>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74509696"/>
        <c:crosses val="autoZero"/>
        <c:auto val="1"/>
        <c:lblAlgn val="ctr"/>
        <c:lblOffset val="100"/>
      </c:catAx>
      <c:valAx>
        <c:axId val="74509696"/>
        <c:scaling>
          <c:orientation val="minMax"/>
          <c:min val="5.0000000000000114E-3"/>
        </c:scaling>
        <c:axPos val="l"/>
        <c:majorGridlines/>
        <c:numFmt formatCode="0.00%"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74506624"/>
        <c:crosses val="autoZero"/>
        <c:crossBetween val="between"/>
      </c:valAx>
    </c:plotArea>
    <c:plotVisOnly val="1"/>
    <c:dispBlanksAs val="gap"/>
  </c:chart>
  <c:spPr>
    <a:ln w="9525" cap="flat" cmpd="sng" algn="ctr">
      <a:noFill/>
      <a:prstDash val="solid"/>
      <a:round/>
    </a:ln>
  </c:spPr>
  <c:txPr>
    <a:bodyPr/>
    <a:lstStyle/>
    <a:p>
      <a:pPr>
        <a:defRPr lang="zh-CN">
          <a:latin typeface="Times New Roman" panose="02020603050405020304" charset="0"/>
          <a:cs typeface="Times New Roman" panose="02020603050405020304" charset="0"/>
        </a:defRPr>
      </a:pPr>
      <a:endParaRPr lang="zh-CN"/>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1186351706036693"/>
          <c:y val="0.11672905372809707"/>
          <c:w val="0.85758092738407954"/>
          <c:h val="0.70647435425712002"/>
        </c:manualLayout>
      </c:layout>
      <c:barChart>
        <c:barDir val="col"/>
        <c:grouping val="clustered"/>
        <c:ser>
          <c:idx val="0"/>
          <c:order val="0"/>
          <c:tx>
            <c:strRef>
              <c:f>就业!$C$10</c:f>
              <c:strCache>
                <c:ptCount val="1"/>
                <c:pt idx="0">
                  <c:v>培育自主创业者人数</c:v>
                </c:pt>
              </c:strCache>
            </c:strRef>
          </c:tx>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dLblPos val="outEnd"/>
            <c:showVal val="1"/>
            <c:extLst>
              <c:ext xmlns:c15="http://schemas.microsoft.com/office/drawing/2012/chart" uri="{CE6537A1-D6FC-4f65-9D91-7224C49458BB}">
                <c15:layout/>
                <c15:showLeaderLines val="0"/>
                <c15:leaderLines/>
              </c:ext>
            </c:extLst>
          </c:dLbls>
          <c:cat>
            <c:numRef>
              <c:f>就业!$B$11:$B$15</c:f>
              <c:numCache>
                <c:formatCode>General</c:formatCode>
                <c:ptCount val="5"/>
                <c:pt idx="0">
                  <c:v>2013</c:v>
                </c:pt>
                <c:pt idx="1">
                  <c:v>2014</c:v>
                </c:pt>
                <c:pt idx="2">
                  <c:v>2015</c:v>
                </c:pt>
                <c:pt idx="3">
                  <c:v>2016</c:v>
                </c:pt>
                <c:pt idx="4">
                  <c:v>2017</c:v>
                </c:pt>
              </c:numCache>
            </c:numRef>
          </c:cat>
          <c:val>
            <c:numRef>
              <c:f>就业!$C$11:$C$15</c:f>
              <c:numCache>
                <c:formatCode>0.00_ </c:formatCode>
                <c:ptCount val="5"/>
                <c:pt idx="0">
                  <c:v>1.5</c:v>
                </c:pt>
                <c:pt idx="1">
                  <c:v>1.51</c:v>
                </c:pt>
                <c:pt idx="2">
                  <c:v>1.59</c:v>
                </c:pt>
                <c:pt idx="3">
                  <c:v>2.04</c:v>
                </c:pt>
                <c:pt idx="4">
                  <c:v>3.52</c:v>
                </c:pt>
              </c:numCache>
            </c:numRef>
          </c:val>
        </c:ser>
        <c:ser>
          <c:idx val="1"/>
          <c:order val="1"/>
          <c:tx>
            <c:strRef>
              <c:f>就业!$D$10</c:f>
              <c:strCache>
                <c:ptCount val="1"/>
                <c:pt idx="0">
                  <c:v>大学生创业人数</c:v>
                </c:pt>
              </c:strCache>
            </c:strRef>
          </c:tx>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dLblPos val="outEnd"/>
            <c:showVal val="1"/>
            <c:extLst>
              <c:ext xmlns:c15="http://schemas.microsoft.com/office/drawing/2012/chart" uri="{CE6537A1-D6FC-4f65-9D91-7224C49458BB}">
                <c15:layout/>
                <c15:showLeaderLines val="0"/>
                <c15:leaderLines/>
              </c:ext>
            </c:extLst>
          </c:dLbls>
          <c:cat>
            <c:numRef>
              <c:f>就业!$B$11:$B$15</c:f>
              <c:numCache>
                <c:formatCode>General</c:formatCode>
                <c:ptCount val="5"/>
                <c:pt idx="0">
                  <c:v>2013</c:v>
                </c:pt>
                <c:pt idx="1">
                  <c:v>2014</c:v>
                </c:pt>
                <c:pt idx="2">
                  <c:v>2015</c:v>
                </c:pt>
                <c:pt idx="3">
                  <c:v>2016</c:v>
                </c:pt>
                <c:pt idx="4">
                  <c:v>2017</c:v>
                </c:pt>
              </c:numCache>
            </c:numRef>
          </c:cat>
          <c:val>
            <c:numRef>
              <c:f>就业!$D$11:$D$15</c:f>
              <c:numCache>
                <c:formatCode>0.00_ </c:formatCode>
                <c:ptCount val="5"/>
                <c:pt idx="0">
                  <c:v>0.29630000000000134</c:v>
                </c:pt>
                <c:pt idx="1">
                  <c:v>0.33650000000000141</c:v>
                </c:pt>
                <c:pt idx="2">
                  <c:v>0.40810000000000002</c:v>
                </c:pt>
                <c:pt idx="3">
                  <c:v>0.5071</c:v>
                </c:pt>
                <c:pt idx="4">
                  <c:v>0.63670000000000182</c:v>
                </c:pt>
              </c:numCache>
            </c:numRef>
          </c:val>
        </c:ser>
        <c:dLbls>
          <c:showVal val="1"/>
        </c:dLbls>
        <c:axId val="80963072"/>
        <c:axId val="80964608"/>
      </c:barChart>
      <c:catAx>
        <c:axId val="80963072"/>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80964608"/>
        <c:crosses val="autoZero"/>
        <c:auto val="1"/>
        <c:lblAlgn val="ctr"/>
        <c:lblOffset val="100"/>
      </c:catAx>
      <c:valAx>
        <c:axId val="80964608"/>
        <c:scaling>
          <c:orientation val="minMax"/>
        </c:scaling>
        <c:axPos val="l"/>
        <c:majorGridlines/>
        <c:numFmt formatCode="0.00_ "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80963072"/>
        <c:crosses val="autoZero"/>
        <c:crossBetween val="between"/>
        <c:majorUnit val="1"/>
      </c:valAx>
    </c:plotArea>
    <c:legend>
      <c:legendPos val="b"/>
      <c:txPr>
        <a:bodyPr rot="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legend>
    <c:plotVisOnly val="1"/>
    <c:dispBlanksAs val="gap"/>
  </c:chart>
  <c:spPr>
    <a:ln w="9525" cap="flat" cmpd="sng" algn="ctr">
      <a:noFill/>
      <a:prstDash val="solid"/>
      <a:round/>
    </a:ln>
  </c:spPr>
  <c:txPr>
    <a:bodyPr/>
    <a:lstStyle/>
    <a:p>
      <a:pPr>
        <a:defRPr lang="zh-CN">
          <a:latin typeface="Times New Roman" panose="02020603050405020304" charset="0"/>
          <a:cs typeface="Times New Roman" panose="02020603050405020304" charset="0"/>
        </a:defRPr>
      </a:pPr>
      <a:endParaRPr lang="zh-CN"/>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zh-CN"/>
  <c:chart>
    <c:autoTitleDeleted val="1"/>
    <c:plotArea>
      <c:layout>
        <c:manualLayout>
          <c:layoutTarget val="inner"/>
          <c:xMode val="edge"/>
          <c:yMode val="edge"/>
          <c:x val="0.12594663167104114"/>
          <c:y val="0.134154081803604"/>
          <c:w val="0.84349781277340685"/>
          <c:h val="0.66092685222858594"/>
        </c:manualLayout>
      </c:layout>
      <c:barChart>
        <c:barDir val="col"/>
        <c:grouping val="clustered"/>
        <c:ser>
          <c:idx val="0"/>
          <c:order val="0"/>
          <c:tx>
            <c:strRef>
              <c:f>就业!$B$1</c:f>
              <c:strCache>
                <c:ptCount val="1"/>
                <c:pt idx="0">
                  <c:v>城镇新增就业人数</c:v>
                </c:pt>
              </c:strCache>
            </c:strRef>
          </c:tx>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dLblPos val="outEnd"/>
            <c:showVal val="1"/>
            <c:extLst>
              <c:ext xmlns:c15="http://schemas.microsoft.com/office/drawing/2012/chart" uri="{CE6537A1-D6FC-4f65-9D91-7224C49458BB}">
                <c15:layout/>
                <c15:showLeaderLines val="0"/>
                <c15:leaderLines/>
              </c:ext>
            </c:extLst>
          </c:dLbls>
          <c:cat>
            <c:numRef>
              <c:f>就业!$A$2:$A$6</c:f>
              <c:numCache>
                <c:formatCode>General</c:formatCode>
                <c:ptCount val="5"/>
                <c:pt idx="0">
                  <c:v>2013</c:v>
                </c:pt>
                <c:pt idx="1">
                  <c:v>2014</c:v>
                </c:pt>
                <c:pt idx="2">
                  <c:v>2015</c:v>
                </c:pt>
                <c:pt idx="3">
                  <c:v>2016</c:v>
                </c:pt>
                <c:pt idx="4">
                  <c:v>2017</c:v>
                </c:pt>
              </c:numCache>
            </c:numRef>
          </c:cat>
          <c:val>
            <c:numRef>
              <c:f>就业!$B$2:$B$6</c:f>
              <c:numCache>
                <c:formatCode>0.00_ </c:formatCode>
                <c:ptCount val="5"/>
                <c:pt idx="0">
                  <c:v>20.239999999999988</c:v>
                </c:pt>
                <c:pt idx="1">
                  <c:v>22.57</c:v>
                </c:pt>
                <c:pt idx="2">
                  <c:v>22.23</c:v>
                </c:pt>
                <c:pt idx="3">
                  <c:v>22.419999999999987</c:v>
                </c:pt>
                <c:pt idx="4">
                  <c:v>22.54</c:v>
                </c:pt>
              </c:numCache>
            </c:numRef>
          </c:val>
        </c:ser>
        <c:ser>
          <c:idx val="1"/>
          <c:order val="1"/>
          <c:tx>
            <c:strRef>
              <c:f>就业!$E$1</c:f>
              <c:strCache>
                <c:ptCount val="1"/>
                <c:pt idx="0">
                  <c:v>创业带动就业人数</c:v>
                </c:pt>
              </c:strCache>
            </c:strRef>
          </c:tx>
          <c:dLbls>
            <c:dLbl>
              <c:idx val="0"/>
              <c:layout>
                <c:manualLayout>
                  <c:x val="5.5555555555555306E-3"/>
                  <c:y val="0"/>
                </c:manualLayout>
              </c:layout>
              <c:dLblPos val="outEnd"/>
              <c:showVal val="1"/>
              <c:extLst>
                <c:ext xmlns:c15="http://schemas.microsoft.com/office/drawing/2012/chart" uri="{CE6537A1-D6FC-4f65-9D91-7224C49458BB}">
                  <c15:layout/>
                </c:ext>
              </c:extLst>
            </c:dLbl>
            <c:dLbl>
              <c:idx val="1"/>
              <c:layout>
                <c:manualLayout>
                  <c:x val="1.1111111111111101E-2"/>
                  <c:y val="0"/>
                </c:manualLayout>
              </c:layout>
              <c:dLblPos val="outEnd"/>
              <c:showVal val="1"/>
              <c:extLst>
                <c:ext xmlns:c15="http://schemas.microsoft.com/office/drawing/2012/chart" uri="{CE6537A1-D6FC-4f65-9D91-7224C49458BB}">
                  <c15:layout/>
                </c:ext>
              </c:extLst>
            </c:dLbl>
            <c:dLbl>
              <c:idx val="2"/>
              <c:layout>
                <c:manualLayout>
                  <c:x val="5.5555555555555601E-3"/>
                  <c:y val="0"/>
                </c:manualLayout>
              </c:layout>
              <c:dLblPos val="outEnd"/>
              <c:showVal val="1"/>
              <c:extLst>
                <c:ext xmlns:c15="http://schemas.microsoft.com/office/drawing/2012/chart" uri="{CE6537A1-D6FC-4f65-9D91-7224C49458BB}">
                  <c15:layout/>
                </c:ext>
              </c:extLst>
            </c:dLbl>
            <c:dLbl>
              <c:idx val="3"/>
              <c:layout>
                <c:manualLayout>
                  <c:x val="5.5555555555555601E-3"/>
                  <c:y val="4.0526849037487312E-3"/>
                </c:manualLayout>
              </c:layout>
              <c:dLblPos val="outEnd"/>
              <c:showVal val="1"/>
              <c:extLst>
                <c:ext xmlns:c15="http://schemas.microsoft.com/office/drawing/2012/chart" uri="{CE6537A1-D6FC-4f65-9D91-7224C49458BB}">
                  <c15:layout/>
                </c:ext>
              </c:extLst>
            </c:dLbl>
            <c:dLbl>
              <c:idx val="4"/>
              <c:layout>
                <c:manualLayout>
                  <c:x val="8.3333333333333523E-3"/>
                  <c:y val="0"/>
                </c:manualLayout>
              </c:layout>
              <c:dLblPos val="outEnd"/>
              <c:showVal val="1"/>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dLblPos val="outEnd"/>
            <c:showVal val="1"/>
            <c:extLst>
              <c:ext xmlns:c15="http://schemas.microsoft.com/office/drawing/2012/chart" uri="{CE6537A1-D6FC-4f65-9D91-7224C49458BB}">
                <c15:layout/>
                <c15:showLeaderLines val="0"/>
                <c15:leaderLines/>
              </c:ext>
            </c:extLst>
          </c:dLbls>
          <c:cat>
            <c:numRef>
              <c:f>就业!$A$2:$A$6</c:f>
              <c:numCache>
                <c:formatCode>General</c:formatCode>
                <c:ptCount val="5"/>
                <c:pt idx="0">
                  <c:v>2013</c:v>
                </c:pt>
                <c:pt idx="1">
                  <c:v>2014</c:v>
                </c:pt>
                <c:pt idx="2">
                  <c:v>2015</c:v>
                </c:pt>
                <c:pt idx="3">
                  <c:v>2016</c:v>
                </c:pt>
                <c:pt idx="4">
                  <c:v>2017</c:v>
                </c:pt>
              </c:numCache>
            </c:numRef>
          </c:cat>
          <c:val>
            <c:numRef>
              <c:f>就业!$E$2:$E$6</c:f>
              <c:numCache>
                <c:formatCode>General</c:formatCode>
                <c:ptCount val="5"/>
                <c:pt idx="0">
                  <c:v>12.19</c:v>
                </c:pt>
                <c:pt idx="1">
                  <c:v>12.239999999999998</c:v>
                </c:pt>
                <c:pt idx="2">
                  <c:v>12.31</c:v>
                </c:pt>
                <c:pt idx="3">
                  <c:v>13.01</c:v>
                </c:pt>
                <c:pt idx="4" formatCode="0.00_ ">
                  <c:v>16.2</c:v>
                </c:pt>
              </c:numCache>
            </c:numRef>
          </c:val>
        </c:ser>
        <c:dLbls>
          <c:showVal val="1"/>
        </c:dLbls>
        <c:axId val="81092608"/>
        <c:axId val="81094144"/>
      </c:barChart>
      <c:catAx>
        <c:axId val="81092608"/>
        <c:scaling>
          <c:orientation val="minMax"/>
        </c:scaling>
        <c:axPos val="b"/>
        <c:numFmt formatCode="General"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81094144"/>
        <c:crosses val="autoZero"/>
        <c:auto val="1"/>
        <c:lblAlgn val="ctr"/>
        <c:lblOffset val="100"/>
      </c:catAx>
      <c:valAx>
        <c:axId val="81094144"/>
        <c:scaling>
          <c:orientation val="minMax"/>
        </c:scaling>
        <c:axPos val="l"/>
        <c:majorGridlines/>
        <c:numFmt formatCode="0.00_ " sourceLinked="1"/>
        <c:tickLblPos val="nextTo"/>
        <c:txPr>
          <a:bodyPr rot="-6000000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crossAx val="81092608"/>
        <c:crosses val="autoZero"/>
        <c:crossBetween val="between"/>
      </c:valAx>
    </c:plotArea>
    <c:legend>
      <c:legendPos val="b"/>
      <c:txPr>
        <a:bodyPr rot="0" spcFirstLastPara="0" vertOverflow="ellipsis" vert="horz" wrap="square" anchor="ctr" anchorCtr="1"/>
        <a:lstStyle/>
        <a:p>
          <a:pPr>
            <a:defRPr lang="zh-CN" sz="1000" b="0" i="0" u="none" strike="noStrike" kern="1200" baseline="0">
              <a:solidFill>
                <a:schemeClr val="tx1"/>
              </a:solidFill>
              <a:latin typeface="Times New Roman" panose="02020603050405020304" charset="0"/>
              <a:ea typeface="+mn-ea"/>
              <a:cs typeface="Times New Roman" panose="02020603050405020304" charset="0"/>
            </a:defRPr>
          </a:pPr>
          <a:endParaRPr lang="zh-CN"/>
        </a:p>
      </c:txPr>
    </c:legend>
    <c:plotVisOnly val="1"/>
    <c:dispBlanksAs val="gap"/>
  </c:chart>
  <c:spPr>
    <a:ln w="9525" cap="flat" cmpd="sng" algn="ctr">
      <a:noFill/>
      <a:prstDash val="solid"/>
      <a:round/>
    </a:ln>
  </c:spPr>
  <c:txPr>
    <a:bodyPr/>
    <a:lstStyle/>
    <a:p>
      <a:pPr>
        <a:defRPr lang="zh-CN">
          <a:latin typeface="Times New Roman" panose="02020603050405020304" charset="0"/>
          <a:cs typeface="Times New Roman" panose="02020603050405020304" charset="0"/>
        </a:defRPr>
      </a:pPr>
      <a:endParaRPr lang="zh-CN"/>
    </a:p>
  </c:txPr>
  <c:externalData r:id="rId1"/>
  <c:userShapes r:id="rId2"/>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0.0125</cdr:x>
      <cdr:y>0.10417</cdr:y>
    </cdr:from>
    <cdr:to>
      <cdr:x>0.24375</cdr:x>
      <cdr:y>0.19445</cdr:y>
    </cdr:to>
    <cdr:sp macro="" textlink="">
      <cdr:nvSpPr>
        <cdr:cNvPr id="2" name="矩形 1"/>
        <cdr:cNvSpPr/>
      </cdr:nvSpPr>
      <cdr:spPr>
        <a:xfrm xmlns:a="http://schemas.openxmlformats.org/drawingml/2006/main">
          <a:off x="57150" y="285747"/>
          <a:ext cx="1057275" cy="247656"/>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Calibri" panose="020F0502020204030204"/>
            </a:defRPr>
          </a:lvl1pPr>
          <a:lvl2pPr marL="457200" indent="0">
            <a:defRPr sz="1100">
              <a:latin typeface="Calibri" panose="020F0502020204030204"/>
            </a:defRPr>
          </a:lvl2pPr>
          <a:lvl3pPr marL="914400" indent="0">
            <a:defRPr sz="1100">
              <a:latin typeface="Calibri" panose="020F0502020204030204"/>
            </a:defRPr>
          </a:lvl3pPr>
          <a:lvl4pPr marL="1371600" indent="0">
            <a:defRPr sz="1100">
              <a:latin typeface="Calibri" panose="020F0502020204030204"/>
            </a:defRPr>
          </a:lvl4pPr>
          <a:lvl5pPr marL="1828800" indent="0">
            <a:defRPr sz="1100">
              <a:latin typeface="Calibri" panose="020F0502020204030204"/>
            </a:defRPr>
          </a:lvl5pPr>
          <a:lvl6pPr marL="2286000" indent="0">
            <a:defRPr sz="1100">
              <a:latin typeface="Calibri" panose="020F0502020204030204"/>
            </a:defRPr>
          </a:lvl6pPr>
          <a:lvl7pPr marL="2743200" indent="0">
            <a:defRPr sz="1100">
              <a:latin typeface="Calibri" panose="020F0502020204030204"/>
            </a:defRPr>
          </a:lvl7pPr>
          <a:lvl8pPr marL="3200400" indent="0">
            <a:defRPr sz="1100">
              <a:latin typeface="Calibri" panose="020F0502020204030204"/>
            </a:defRPr>
          </a:lvl8pPr>
          <a:lvl9pPr marL="3657600" indent="0">
            <a:defRPr sz="1100">
              <a:latin typeface="Calibri" panose="020F0502020204030204"/>
            </a:defRPr>
          </a:lvl9pPr>
        </a:lstStyle>
        <a:p xmlns:a="http://schemas.openxmlformats.org/drawingml/2006/main">
          <a:r>
            <a:rPr lang="zh-CN" altLang="en-US" sz="1000"/>
            <a:t>单位：万人</a:t>
          </a:r>
        </a:p>
      </cdr:txBody>
    </cdr:sp>
  </cdr:relSizeAnchor>
</c:userShapes>
</file>

<file path=ppt/drawings/drawing2.xml><?xml version="1.0" encoding="utf-8"?>
<c:userShapes xmlns:c="http://schemas.openxmlformats.org/drawingml/2006/chart">
  <cdr:relSizeAnchor xmlns:cdr="http://schemas.openxmlformats.org/drawingml/2006/chartDrawing">
    <cdr:from>
      <cdr:x>0.01458</cdr:x>
      <cdr:y>0.11806</cdr:y>
    </cdr:from>
    <cdr:to>
      <cdr:x>0.24583</cdr:x>
      <cdr:y>0.20833</cdr:y>
    </cdr:to>
    <cdr:sp macro="" textlink="">
      <cdr:nvSpPr>
        <cdr:cNvPr id="2" name="矩形 1"/>
        <cdr:cNvSpPr/>
      </cdr:nvSpPr>
      <cdr:spPr>
        <a:xfrm xmlns:a="http://schemas.openxmlformats.org/drawingml/2006/main">
          <a:off x="66675" y="323859"/>
          <a:ext cx="1057275" cy="247629"/>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Calibri" panose="020F0502020204030204"/>
            </a:defRPr>
          </a:lvl1pPr>
          <a:lvl2pPr marL="457200" indent="0">
            <a:defRPr sz="1100">
              <a:latin typeface="Calibri" panose="020F0502020204030204"/>
            </a:defRPr>
          </a:lvl2pPr>
          <a:lvl3pPr marL="914400" indent="0">
            <a:defRPr sz="1100">
              <a:latin typeface="Calibri" panose="020F0502020204030204"/>
            </a:defRPr>
          </a:lvl3pPr>
          <a:lvl4pPr marL="1371600" indent="0">
            <a:defRPr sz="1100">
              <a:latin typeface="Calibri" panose="020F0502020204030204"/>
            </a:defRPr>
          </a:lvl4pPr>
          <a:lvl5pPr marL="1828800" indent="0">
            <a:defRPr sz="1100">
              <a:latin typeface="Calibri" panose="020F0502020204030204"/>
            </a:defRPr>
          </a:lvl5pPr>
          <a:lvl6pPr marL="2286000" indent="0">
            <a:defRPr sz="1100">
              <a:latin typeface="Calibri" panose="020F0502020204030204"/>
            </a:defRPr>
          </a:lvl6pPr>
          <a:lvl7pPr marL="2743200" indent="0">
            <a:defRPr sz="1100">
              <a:latin typeface="Calibri" panose="020F0502020204030204"/>
            </a:defRPr>
          </a:lvl7pPr>
          <a:lvl8pPr marL="3200400" indent="0">
            <a:defRPr sz="1100">
              <a:latin typeface="Calibri" panose="020F0502020204030204"/>
            </a:defRPr>
          </a:lvl8pPr>
          <a:lvl9pPr marL="3657600" indent="0">
            <a:defRPr sz="1100">
              <a:latin typeface="Calibri" panose="020F0502020204030204"/>
            </a:defRPr>
          </a:lvl9pPr>
        </a:lstStyle>
        <a:p xmlns:a="http://schemas.openxmlformats.org/drawingml/2006/main">
          <a:r>
            <a:rPr lang="zh-CN" altLang="en-US" sz="1000"/>
            <a:t>单位：万人</a:t>
          </a:r>
        </a:p>
      </cdr:txBody>
    </cdr:sp>
  </cdr:relSizeAnchor>
</c:userShapes>
</file>

<file path=ppt/drawings/drawing3.xml><?xml version="1.0" encoding="utf-8"?>
<c:userShapes xmlns:c="http://schemas.openxmlformats.org/drawingml/2006/chart">
  <cdr:relSizeAnchor xmlns:cdr="http://schemas.openxmlformats.org/drawingml/2006/chartDrawing">
    <cdr:from>
      <cdr:x>0.04504</cdr:x>
      <cdr:y>0.1381</cdr:y>
    </cdr:from>
    <cdr:to>
      <cdr:x>0.24712</cdr:x>
      <cdr:y>0.19139</cdr:y>
    </cdr:to>
    <cdr:sp macro="" textlink="">
      <cdr:nvSpPr>
        <cdr:cNvPr id="2" name="矩形 1"/>
        <cdr:cNvSpPr/>
      </cdr:nvSpPr>
      <cdr:spPr>
        <a:xfrm xmlns:a="http://schemas.openxmlformats.org/drawingml/2006/main">
          <a:off x="218380" y="443299"/>
          <a:ext cx="979858" cy="171057"/>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Calibri" panose="020F0502020204030204"/>
            </a:defRPr>
          </a:lvl1pPr>
          <a:lvl2pPr marL="457200" indent="0">
            <a:defRPr sz="1100">
              <a:latin typeface="Calibri" panose="020F0502020204030204"/>
            </a:defRPr>
          </a:lvl2pPr>
          <a:lvl3pPr marL="914400" indent="0">
            <a:defRPr sz="1100">
              <a:latin typeface="Calibri" panose="020F0502020204030204"/>
            </a:defRPr>
          </a:lvl3pPr>
          <a:lvl4pPr marL="1371600" indent="0">
            <a:defRPr sz="1100">
              <a:latin typeface="Calibri" panose="020F0502020204030204"/>
            </a:defRPr>
          </a:lvl4pPr>
          <a:lvl5pPr marL="1828800" indent="0">
            <a:defRPr sz="1100">
              <a:latin typeface="Calibri" panose="020F0502020204030204"/>
            </a:defRPr>
          </a:lvl5pPr>
          <a:lvl6pPr marL="2286000" indent="0">
            <a:defRPr sz="1100">
              <a:latin typeface="Calibri" panose="020F0502020204030204"/>
            </a:defRPr>
          </a:lvl6pPr>
          <a:lvl7pPr marL="2743200" indent="0">
            <a:defRPr sz="1100">
              <a:latin typeface="Calibri" panose="020F0502020204030204"/>
            </a:defRPr>
          </a:lvl7pPr>
          <a:lvl8pPr marL="3200400" indent="0">
            <a:defRPr sz="1100">
              <a:latin typeface="Calibri" panose="020F0502020204030204"/>
            </a:defRPr>
          </a:lvl8pPr>
          <a:lvl9pPr marL="3657600" indent="0">
            <a:defRPr sz="1100">
              <a:latin typeface="Calibri" panose="020F0502020204030204"/>
            </a:defRPr>
          </a:lvl9pPr>
        </a:lstStyle>
        <a:p xmlns:a="http://schemas.openxmlformats.org/drawingml/2006/main">
          <a:r>
            <a:rPr lang="zh-CN" altLang="en-US" sz="1000"/>
            <a:t>单位：亿元</a:t>
          </a:r>
          <a:endParaRPr lang="en-US" altLang="zh-CN" sz="1000"/>
        </a:p>
      </cdr:txBody>
    </cdr:sp>
  </cdr:relSizeAnchor>
</c:userShapes>
</file>

<file path=ppt/drawings/drawing4.xml><?xml version="1.0" encoding="utf-8"?>
<c:userShapes xmlns:c="http://schemas.openxmlformats.org/drawingml/2006/chart">
  <cdr:relSizeAnchor xmlns:cdr="http://schemas.openxmlformats.org/drawingml/2006/chartDrawing">
    <cdr:from>
      <cdr:x>0.00208</cdr:x>
      <cdr:y>0.00935</cdr:y>
    </cdr:from>
    <cdr:to>
      <cdr:x>0.20417</cdr:x>
      <cdr:y>0.0623</cdr:y>
    </cdr:to>
    <cdr:sp macro="" textlink="">
      <cdr:nvSpPr>
        <cdr:cNvPr id="2" name="矩形 1"/>
        <cdr:cNvSpPr/>
      </cdr:nvSpPr>
      <cdr:spPr>
        <a:xfrm xmlns:a="http://schemas.openxmlformats.org/drawingml/2006/main">
          <a:off x="9525" y="28575"/>
          <a:ext cx="923925" cy="161924"/>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lvl1pPr marL="0" indent="0">
            <a:defRPr sz="1100">
              <a:latin typeface="Calibri" panose="020F0502020204030204"/>
            </a:defRPr>
          </a:lvl1pPr>
          <a:lvl2pPr marL="457200" indent="0">
            <a:defRPr sz="1100">
              <a:latin typeface="Calibri" panose="020F0502020204030204"/>
            </a:defRPr>
          </a:lvl2pPr>
          <a:lvl3pPr marL="914400" indent="0">
            <a:defRPr sz="1100">
              <a:latin typeface="Calibri" panose="020F0502020204030204"/>
            </a:defRPr>
          </a:lvl3pPr>
          <a:lvl4pPr marL="1371600" indent="0">
            <a:defRPr sz="1100">
              <a:latin typeface="Calibri" panose="020F0502020204030204"/>
            </a:defRPr>
          </a:lvl4pPr>
          <a:lvl5pPr marL="1828800" indent="0">
            <a:defRPr sz="1100">
              <a:latin typeface="Calibri" panose="020F0502020204030204"/>
            </a:defRPr>
          </a:lvl5pPr>
          <a:lvl6pPr marL="2286000" indent="0">
            <a:defRPr sz="1100">
              <a:latin typeface="Calibri" panose="020F0502020204030204"/>
            </a:defRPr>
          </a:lvl6pPr>
          <a:lvl7pPr marL="2743200" indent="0">
            <a:defRPr sz="1100">
              <a:latin typeface="Calibri" panose="020F0502020204030204"/>
            </a:defRPr>
          </a:lvl7pPr>
          <a:lvl8pPr marL="3200400" indent="0">
            <a:defRPr sz="1100">
              <a:latin typeface="Calibri" panose="020F0502020204030204"/>
            </a:defRPr>
          </a:lvl8pPr>
          <a:lvl9pPr marL="3657600" indent="0">
            <a:defRPr sz="1100">
              <a:latin typeface="Calibri" panose="020F0502020204030204"/>
            </a:defRPr>
          </a:lvl9pPr>
        </a:lstStyle>
        <a:p xmlns:a="http://schemas.openxmlformats.org/drawingml/2006/main">
          <a:r>
            <a:rPr lang="zh-CN" altLang="en-US" sz="1000"/>
            <a:t>单位：万人</a:t>
          </a:r>
        </a:p>
      </cdr:txBody>
    </cdr:sp>
  </cdr:relSizeAnchor>
</c:userShapes>
</file>

<file path=ppt/drawings/drawing5.xml><?xml version="1.0" encoding="utf-8"?>
<c:userShapes xmlns:c="http://schemas.openxmlformats.org/drawingml/2006/chart">
  <cdr:relSizeAnchor xmlns:cdr="http://schemas.openxmlformats.org/drawingml/2006/chartDrawing">
    <cdr:from>
      <cdr:x>0.0125</cdr:x>
      <cdr:y>0.02736</cdr:y>
    </cdr:from>
    <cdr:to>
      <cdr:x>0.21458</cdr:x>
      <cdr:y>0.07903</cdr:y>
    </cdr:to>
    <cdr:sp macro="" textlink="">
      <cdr:nvSpPr>
        <cdr:cNvPr id="2" name="矩形 1"/>
        <cdr:cNvSpPr/>
      </cdr:nvSpPr>
      <cdr:spPr>
        <a:xfrm xmlns:a="http://schemas.openxmlformats.org/drawingml/2006/main">
          <a:off x="57150" y="85725"/>
          <a:ext cx="923925" cy="161924"/>
        </a:xfrm>
        <a:prstGeom xmlns:a="http://schemas.openxmlformats.org/drawingml/2006/main" prst="rect">
          <a:avLst/>
        </a:prstGeom>
      </cdr:spPr>
      <cdr:txBody>
        <a:bodyPr xmlns:a="http://schemas.openxmlformats.org/drawingml/2006/main" vert="horz" wrap="square" lIns="45720" tIns="45720" rIns="45720" bIns="45720" rtlCol="0" anchor="t" anchorCtr="0">
          <a:normAutofit/>
        </a:bodyPr>
        <a:lstStyle xmlns:a="http://schemas.openxmlformats.org/drawingml/2006/main"/>
        <a:p xmlns:a="http://schemas.openxmlformats.org/drawingml/2006/main">
          <a:r>
            <a:rPr lang="zh-CN" altLang="en-US" sz="1000"/>
            <a:t>单位：万人</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4615D-9CE9-429A-A223-474B18918F25}" type="datetimeFigureOut">
              <a:rPr lang="zh-CN" altLang="en-US" smtClean="0"/>
              <a:pPr/>
              <a:t>2018/9/14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7F0B17-20C8-4CBB-BD66-70902ADF39C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E2743B-58E3-4952-98AC-60B7F3305738}" type="slidenum">
              <a:rPr lang="zh-CN" altLang="en-US" smtClean="0"/>
              <a:pPr/>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20</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noFill/>
          <a:ln>
            <a:miter lim="800000"/>
          </a:ln>
        </p:spPr>
        <p:txBody>
          <a:bodyPr/>
          <a:lstStyle/>
          <a:p>
            <a:fld id="{BCEFD0A4-5D1E-44F4-A3F4-33C16D9CDA60}" type="slidenum">
              <a:rPr lang="zh-CN" altLang="en-US"/>
              <a:pPr/>
              <a:t>22</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a:xfrm>
            <a:off x="379413" y="684213"/>
            <a:ext cx="6096000" cy="3429000"/>
          </a:xfrm>
          <a:ln>
            <a:solidFill>
              <a:srgbClr val="000000"/>
            </a:solidFill>
            <a:miter lim="800000"/>
          </a:ln>
          <a:extLst>
            <a:ext uri="{909E8E84-426E-40DD-AFC4-6F175D3DCCD1}">
              <a14:hiddenFill xmlns:a14="http://schemas.microsoft.com/office/drawing/2010/main" xmlns="">
                <a:solidFill>
                  <a:srgbClr val="FFFFFF"/>
                </a:solidFill>
              </a14:hiddenFill>
            </a:ext>
          </a:extLst>
        </p:spPr>
      </p:sp>
      <p:sp>
        <p:nvSpPr>
          <p:cNvPr id="29699"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xmlns="">
                <a:solidFill>
                  <a:srgbClr val="FFFFFF"/>
                </a:solidFill>
              </a14:hiddenFill>
            </a:ext>
          </a:extLst>
        </p:spPr>
        <p:txBody>
          <a:bodyPr/>
          <a:lstStyle/>
          <a:p>
            <a:pPr eaLnBrk="1" hangingPunct="1">
              <a:spcBef>
                <a:spcPct val="0"/>
              </a:spcBef>
            </a:pPr>
            <a:endParaRPr lang="zh-CN" altLang="en-US"/>
          </a:p>
        </p:txBody>
      </p:sp>
      <p:sp>
        <p:nvSpPr>
          <p:cNvPr id="29700"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ea typeface="宋体" panose="02010600030101010101" pitchFamily="2" charset="-122"/>
              </a:defRPr>
            </a:lvl1pPr>
            <a:lvl2pPr marL="742950" indent="-285750">
              <a:spcBef>
                <a:spcPct val="30000"/>
              </a:spcBef>
              <a:defRPr sz="12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2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2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2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宋体" panose="02010600030101010101" pitchFamily="2" charset="-122"/>
              </a:defRPr>
            </a:lvl9pPr>
          </a:lstStyle>
          <a:p>
            <a:pPr algn="r" eaLnBrk="1" latinLnBrk="1" hangingPunct="1">
              <a:spcBef>
                <a:spcPct val="0"/>
              </a:spcBef>
            </a:pPr>
            <a:fld id="{46D230FF-CF30-47C2-BA4C-59A7874B97B3}" type="slidenum">
              <a:rPr lang="zh-CN" altLang="en-US"/>
              <a:pPr algn="r" eaLnBrk="1" latinLnBrk="1" hangingPunct="1">
                <a:spcBef>
                  <a:spcPct val="0"/>
                </a:spcBef>
              </a:pPr>
              <a:t>23</a:t>
            </a:fld>
            <a:endParaRPr lang="zh-CN" altLang="en-US"/>
          </a:p>
        </p:txBody>
      </p:sp>
    </p:spTree>
  </p:cSld>
  <p:clrMapOvr>
    <a:overrideClrMapping bg1="lt1" tx1="dk1" bg2="lt2" tx2="dk2" accent1="accent1" accent2="accent2" accent3="accent3" accent4="accent4" accent5="accent5" accent6="accent6" hlink="hlink" folHlink="folHlink"/>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28</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1"/>
          <p:cNvSpPr>
            <a:spLocks noGrp="1" noRot="1" noChangeAspect="1" noChangeArrowheads="1"/>
          </p:cNvSpPr>
          <p:nvPr>
            <p:ph type="sldImg" idx="4294967295"/>
          </p:nvPr>
        </p:nvSpPr>
        <p:spPr>
          <a:ln>
            <a:miter lim="800000"/>
          </a:ln>
        </p:spPr>
      </p:sp>
      <p:sp>
        <p:nvSpPr>
          <p:cNvPr id="15362" name="备注占位符 2"/>
          <p:cNvSpPr>
            <a:spLocks noGrp="1" noChangeArrowheads="1"/>
          </p:cNvSpPr>
          <p:nvPr>
            <p:ph type="body" idx="4294967295"/>
          </p:nvPr>
        </p:nvSpPr>
        <p:spPr/>
        <p:txBody>
          <a:bodyPr/>
          <a:lstStyle/>
          <a:p>
            <a:endParaRPr lang="zh-CN" altLang="en-US" smtClean="0"/>
          </a:p>
        </p:txBody>
      </p:sp>
      <p:sp>
        <p:nvSpPr>
          <p:cNvPr id="15363" name="灯片编号占位符 3"/>
          <p:cNvSpPr>
            <a:spLocks noGrp="1" noChangeArrowheads="1"/>
          </p:cNvSpPr>
          <p:nvPr>
            <p:ph type="sldNum" sz="quarter" idx="5"/>
          </p:nvPr>
        </p:nvSpPr>
        <p:spPr bwMode="auto">
          <a:noFill/>
          <a:ln>
            <a:miter lim="800000"/>
          </a:ln>
        </p:spPr>
        <p:txBody>
          <a:bodyPr/>
          <a:lstStyle/>
          <a:p>
            <a:fld id="{BCEFD0A4-5D1E-44F4-A3F4-33C16D9CDA60}" type="slidenum">
              <a:rPr lang="zh-CN" altLang="en-US"/>
              <a:pPr/>
              <a:t>34</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0E0A07-2C1C-45C5-985B-D6CD99FDD0F0}" type="slidenum">
              <a:rPr lang="zh-CN" altLang="en-US" smtClean="0"/>
              <a:pPr/>
              <a:t>35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324CB8-5ED7-4F52-9624-236BCCB4B688}"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37</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D6C658E6-7E56-4448-847D-C78FE3C89BA5}" type="datetime1">
              <a:rPr lang="zh-CN" altLang="en-US" smtClean="0"/>
              <a:pPr>
                <a:defRPr/>
              </a:pPr>
              <a:t>2018/9/14</a:t>
            </a:fld>
            <a:endParaRPr lang="zh-CN" altLang="en-US" sz="1200"/>
          </a:p>
        </p:txBody>
      </p:sp>
      <p:sp>
        <p:nvSpPr>
          <p:cNvPr id="5" name="灯片编号占位符 4"/>
          <p:cNvSpPr>
            <a:spLocks noGrp="1"/>
          </p:cNvSpPr>
          <p:nvPr>
            <p:ph type="sldNum" sz="quarter" idx="11"/>
          </p:nvPr>
        </p:nvSpPr>
        <p:spPr/>
        <p:txBody>
          <a:bodyPr/>
          <a:lstStyle/>
          <a:p>
            <a:pPr>
              <a:defRPr/>
            </a:pPr>
            <a:fld id="{263C0EA5-1674-44AA-98F4-0B8632608C0D}" type="slidenum">
              <a:rPr lang="zh-CN" altLang="en-US" smtClean="0"/>
              <a:pPr>
                <a:defRPr/>
              </a:pPr>
              <a:t>39</a:t>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40</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41</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560A08-AE14-4601-823B-EEE87F151D61}" type="slidenum">
              <a:rPr lang="zh-CN" altLang="en-US" smtClean="0"/>
              <a:pPr/>
              <a:t>42</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308649-DEA3-43CA-BBD9-CBA466972011}" type="slidenum">
              <a:rPr lang="id-ID" smtClean="0"/>
              <a:pPr/>
              <a:t>43</a:t>
            </a:fld>
            <a:endParaRPr lang="id-ID"/>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E1689F0-D8FB-450F-A36F-553F26501FEE}" type="slidenum">
              <a:rPr lang="zh-CN" altLang="en-US" smtClean="0">
                <a:solidFill>
                  <a:prstClr val="black"/>
                </a:solidFill>
              </a:rPr>
              <a:pPr/>
              <a:t>44</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4EE0B30-C635-4C7C-98E8-12E41BE490BB}" type="slidenum">
              <a:rPr lang="zh-CN" altLang="en-US" smtClean="0"/>
              <a:pPr/>
              <a:t>45</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21F41D1-EB0D-4857-8E93-8C1C831E6153}" type="slidenum">
              <a:rPr lang="zh-CN" altLang="en-US" smtClean="0"/>
              <a:pPr/>
              <a:t>49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D887AAF-E751-4D28-9652-CB887639EB47}" type="slidenum">
              <a:rPr lang="zh-CN" altLang="en-US" smtClean="0"/>
              <a:pPr/>
              <a:t>50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51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49532B1-D51B-4065-979B-CDD6B40756D2}" type="slidenum">
              <a:rPr lang="zh-CN" altLang="en-US" smtClean="0"/>
              <a:pPr/>
              <a:t>54</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55</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57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7F0B17-20C8-4CBB-BD66-70902ADF39C6}"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066DFD-D77D-44AB-A44B-39D08D789409}" type="slidenum">
              <a:rPr lang="zh-CN" altLang="en-US" smtClean="0"/>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261138" y="-7830"/>
            <a:ext cx="8944218" cy="6865831"/>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844246" y="1694329"/>
            <a:ext cx="4548647" cy="2861134"/>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354013" y="3273328"/>
            <a:ext cx="1514686" cy="2442137"/>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980161" y="3662277"/>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4057739" y="3351144"/>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688288" y="-123395"/>
            <a:ext cx="3503712" cy="842420"/>
          </a:xfrm>
          <a:prstGeom prst="rect">
            <a:avLst/>
          </a:prstGeom>
        </p:spPr>
      </p:pic>
      <p:pic>
        <p:nvPicPr>
          <p:cNvPr id="3" name="图片 2"/>
          <p:cNvPicPr>
            <a:picLocks noChangeAspect="1"/>
          </p:cNvPicPr>
          <p:nvPr userDrawn="1"/>
        </p:nvPicPr>
        <p:blipFill rotWithShape="1">
          <a:blip r:embed="rId3" cstate="screen"/>
          <a:srcRect r="-409"/>
          <a:stretch>
            <a:fillRect/>
          </a:stretch>
        </p:blipFill>
        <p:spPr>
          <a:xfrm>
            <a:off x="-1" y="5334967"/>
            <a:ext cx="4750447" cy="1523035"/>
          </a:xfrm>
          <a:prstGeom prst="rect">
            <a:avLst/>
          </a:prstGeom>
        </p:spPr>
      </p:pic>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632155" y="2394157"/>
            <a:ext cx="8927690" cy="8927686"/>
          </a:xfrm>
          <a:custGeom>
            <a:avLst/>
            <a:gdLst>
              <a:gd name="connsiteX0" fmla="*/ 5560145 w 11120290"/>
              <a:gd name="connsiteY0" fmla="*/ 0 h 11120284"/>
              <a:gd name="connsiteX1" fmla="*/ 11120290 w 11120290"/>
              <a:gd name="connsiteY1" fmla="*/ 5560142 h 11120284"/>
              <a:gd name="connsiteX2" fmla="*/ 5560145 w 11120290"/>
              <a:gd name="connsiteY2" fmla="*/ 11120284 h 11120284"/>
              <a:gd name="connsiteX3" fmla="*/ 0 w 11120290"/>
              <a:gd name="connsiteY3" fmla="*/ 5560142 h 11120284"/>
              <a:gd name="connsiteX4" fmla="*/ 5560145 w 11120290"/>
              <a:gd name="connsiteY4" fmla="*/ 0 h 1112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290" h="11120284">
                <a:moveTo>
                  <a:pt x="5560145" y="0"/>
                </a:moveTo>
                <a:cubicBezTo>
                  <a:pt x="8630928" y="0"/>
                  <a:pt x="11120290" y="2489360"/>
                  <a:pt x="11120290" y="5560142"/>
                </a:cubicBezTo>
                <a:cubicBezTo>
                  <a:pt x="11120290" y="8630924"/>
                  <a:pt x="8630928" y="11120284"/>
                  <a:pt x="5560145" y="11120284"/>
                </a:cubicBezTo>
                <a:cubicBezTo>
                  <a:pt x="2489362" y="11120284"/>
                  <a:pt x="0" y="8630924"/>
                  <a:pt x="0" y="5560142"/>
                </a:cubicBezTo>
                <a:cubicBezTo>
                  <a:pt x="0" y="2489360"/>
                  <a:pt x="2489362" y="0"/>
                  <a:pt x="5560145" y="0"/>
                </a:cubicBez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
        <p:nvSpPr>
          <p:cNvPr id="9" name="标题 1"/>
          <p:cNvSpPr>
            <a:spLocks noGrp="1"/>
          </p:cNvSpPr>
          <p:nvPr>
            <p:ph type="title"/>
          </p:nvPr>
        </p:nvSpPr>
        <p:spPr>
          <a:xfrm>
            <a:off x="838200" y="536209"/>
            <a:ext cx="10515600"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charset="-122"/>
                <a:ea typeface="+mn-ea"/>
                <a:cs typeface="+mn-cs"/>
              </a:defRPr>
            </a:lvl1pPr>
          </a:lstStyle>
          <a:p>
            <a:pPr marL="0" lvl="0" indent="0" algn="ctr">
              <a:spcBef>
                <a:spcPts val="1000"/>
              </a:spcBef>
              <a:buFontTx/>
            </a:pPr>
            <a:r>
              <a:rPr lang="zh-CN" altLang="en-US"/>
              <a:t>单击此处编辑母版标题样式</a:t>
            </a:r>
          </a:p>
        </p:txBody>
      </p:sp>
      <p:sp>
        <p:nvSpPr>
          <p:cNvPr id="10" name="文本占位符 49"/>
          <p:cNvSpPr>
            <a:spLocks noGrp="1"/>
          </p:cNvSpPr>
          <p:nvPr>
            <p:ph type="body" sz="quarter" idx="11" hasCustomPrompt="1"/>
          </p:nvPr>
        </p:nvSpPr>
        <p:spPr>
          <a:xfrm>
            <a:off x="1904426" y="1013931"/>
            <a:ext cx="8383148" cy="286232"/>
          </a:xfrm>
          <a:prstGeom prst="rect">
            <a:avLst/>
          </a:prstGeom>
          <a:noFill/>
        </p:spPr>
        <p:txBody>
          <a:bodyPr wrap="square" rtlCol="0" anchor="ctr" anchorCtr="0">
            <a:spAutoFit/>
          </a:bodyPr>
          <a:lstStyle>
            <a:lvl1pPr marL="0" indent="0" algn="ctr">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11" name="立方体 10"/>
          <p:cNvSpPr>
            <a:spLocks noChangeAspect="1"/>
          </p:cNvSpPr>
          <p:nvPr userDrawn="1"/>
        </p:nvSpPr>
        <p:spPr>
          <a:xfrm>
            <a:off x="5680207" y="-465"/>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立方体 11"/>
          <p:cNvSpPr>
            <a:spLocks noChangeAspect="1"/>
          </p:cNvSpPr>
          <p:nvPr userDrawn="1"/>
        </p:nvSpPr>
        <p:spPr>
          <a:xfrm>
            <a:off x="6392521" y="4413"/>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立方体 12"/>
          <p:cNvSpPr>
            <a:spLocks noChangeAspect="1"/>
          </p:cNvSpPr>
          <p:nvPr userDrawn="1"/>
        </p:nvSpPr>
        <p:spPr>
          <a:xfrm>
            <a:off x="5817700" y="-248815"/>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p:transition spd="slow">
    <p:push dir="u"/>
  </p:transition>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8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80000">
                                          <p:cBhvr additive="base">
                                            <p:cTn id="11" dur="1000" fill="hold"/>
                                            <p:tgtEl>
                                              <p:spTgt spid="13"/>
                                            </p:tgtEl>
                                            <p:attrNameLst>
                                              <p:attrName>ppt_x</p:attrName>
                                            </p:attrNameLst>
                                          </p:cBhvr>
                                          <p:tavLst>
                                            <p:tav tm="0">
                                              <p:val>
                                                <p:strVal val="#ppt_x"/>
                                              </p:val>
                                            </p:tav>
                                            <p:tav tm="100000">
                                              <p:val>
                                                <p:strVal val="#ppt_x"/>
                                              </p:val>
                                            </p:tav>
                                          </p:tavLst>
                                        </p:anim>
                                        <p:anim calcmode="lin" valueType="num" p14:bounceEnd="80000">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80000">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14:bounceEnd="80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8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80000">
                                          <p:cBhvr additive="base">
                                            <p:cTn id="19"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2" presetClass="entr" presetSubtype="1" decel="10000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build="p"/>
          <p:bldP spid="11" grpId="0" bldLvl="0" animBg="1"/>
          <p:bldP spid="12" grpId="0" bldLvl="0" animBg="1"/>
          <p:bldP spid="1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2" presetClass="entr" presetSubtype="1" decel="10000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build="p"/>
          <p:bldP spid="11" grpId="0" bldLvl="0" animBg="1"/>
          <p:bldP spid="12" grpId="0" bldLvl="0" animBg="1"/>
          <p:bldP spid="13" grpId="0" bldLvl="0" animBg="1"/>
        </p:bld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1222629" y="283635"/>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charset="-122"/>
                <a:ea typeface="微软雅黑" panose="020B0503020204020204" charset="-122"/>
              </a:rPr>
              <a:t>项目介绍</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7" grpId="0" bldLvl="0" animBg="1" autoUpdateAnimBg="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1287022"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charset="-122"/>
                <a:ea typeface="微软雅黑" panose="020B0503020204020204" charset="-122"/>
              </a:rPr>
              <a:t>投资回报</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7" grpId="0" bldLvl="0" animBg="1" autoUpdateAnimBg="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1274144"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charset="-122"/>
                <a:ea typeface="微软雅黑" panose="020B0503020204020204" charset="-122"/>
              </a:rPr>
              <a:t>产品运行</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7" grpId="0" bldLvl="0" animBg="1" autoUpdateAnimBg="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p:spPr>
        <p:txBody>
          <a:bodyPr/>
          <a:lstStyle/>
          <a:p>
            <a:fld id="{824AF190-E6C3-4F71-9AD4-820770AEF1A8}" type="datetimeFigureOut">
              <a:rPr lang="zh-CN" altLang="en-US" smtClean="0"/>
              <a:pPr/>
              <a:t>2018/9/14</a:t>
            </a:fld>
            <a:endParaRPr lang="zh-CN" altLang="en-US"/>
          </a:p>
        </p:txBody>
      </p:sp>
      <p:sp>
        <p:nvSpPr>
          <p:cNvPr id="5" name="页脚占位符 4"/>
          <p:cNvSpPr>
            <a:spLocks noGrp="1"/>
          </p:cNvSpPr>
          <p:nvPr>
            <p:ph type="ftr" sz="quarter" idx="11"/>
          </p:nvPr>
        </p:nvSpPr>
        <p:spPr>
          <a:xfrm>
            <a:off x="4165600" y="6356351"/>
            <a:ext cx="3860800" cy="365125"/>
          </a:xfr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p:spPr>
        <p:txBody>
          <a:bodyPr/>
          <a:lstStyle/>
          <a:p>
            <a:fld id="{B5B5BF9F-75C6-42BD-8363-2F606FE0B601}" type="slidenum">
              <a:rPr lang="zh-CN" altLang="en-US" smtClean="0"/>
              <a:pPr/>
              <a:t>‹#›</a:t>
            </a:fld>
            <a:endParaRPr lang="zh-CN" altLang="en-US"/>
          </a:p>
        </p:txBody>
      </p:sp>
    </p:spTree>
  </p:cSld>
  <p:clrMapOvr>
    <a:masterClrMapping/>
  </p:clrMapOvr>
  <p:transition spd="slow">
    <p:push di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261138" y="-7830"/>
            <a:ext cx="8944218" cy="6865831"/>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875075"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5053586"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9219984" y="1694144"/>
            <a:ext cx="2100208" cy="2088868"/>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7148703"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973741"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4"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7612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92255"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8996560"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874712"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200315"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00315"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130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58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281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2966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41929"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54193"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9066458"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00870" y="1641487"/>
            <a:ext cx="3708001" cy="2347284"/>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7979202" y="1641488"/>
            <a:ext cx="3323559" cy="2051173"/>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714" y="4172231"/>
            <a:ext cx="6934157" cy="176500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844246" y="1694329"/>
            <a:ext cx="4548647" cy="2861134"/>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354013" y="3273328"/>
            <a:ext cx="1514686" cy="2442137"/>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980161" y="3662277"/>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4057739" y="3351144"/>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261138" y="-7830"/>
            <a:ext cx="8944218" cy="6865831"/>
          </a:xfrm>
          <a:custGeom>
            <a:avLst/>
            <a:gdLst>
              <a:gd name="connsiteX0" fmla="*/ 17770 w 8944218"/>
              <a:gd name="connsiteY0" fmla="*/ 0 h 6865831"/>
              <a:gd name="connsiteX1" fmla="*/ 4931600 w 8944218"/>
              <a:gd name="connsiteY1" fmla="*/ 0 h 6865831"/>
              <a:gd name="connsiteX2" fmla="*/ 4938378 w 8944218"/>
              <a:gd name="connsiteY2" fmla="*/ 6778 h 6865831"/>
              <a:gd name="connsiteX3" fmla="*/ 4939431 w 8944218"/>
              <a:gd name="connsiteY3" fmla="*/ 5724 h 6865831"/>
              <a:gd name="connsiteX4" fmla="*/ 4940097 w 8944218"/>
              <a:gd name="connsiteY4" fmla="*/ 6390 h 6865831"/>
              <a:gd name="connsiteX5" fmla="*/ 4946486 w 8944218"/>
              <a:gd name="connsiteY5" fmla="*/ 0 h 6865831"/>
              <a:gd name="connsiteX6" fmla="*/ 8944218 w 8944218"/>
              <a:gd name="connsiteY6" fmla="*/ 0 h 6865831"/>
              <a:gd name="connsiteX7" fmla="*/ 8944218 w 8944218"/>
              <a:gd name="connsiteY7" fmla="*/ 938217 h 6865831"/>
              <a:gd name="connsiteX8" fmla="*/ 8944218 w 8944218"/>
              <a:gd name="connsiteY8" fmla="*/ 951638 h 6865831"/>
              <a:gd name="connsiteX9" fmla="*/ 8944218 w 8944218"/>
              <a:gd name="connsiteY9" fmla="*/ 4018388 h 6865831"/>
              <a:gd name="connsiteX10" fmla="*/ 8944217 w 8944218"/>
              <a:gd name="connsiteY10" fmla="*/ 4018387 h 6865831"/>
              <a:gd name="connsiteX11" fmla="*/ 8944217 w 8944218"/>
              <a:gd name="connsiteY11" fmla="*/ 5877695 h 6865831"/>
              <a:gd name="connsiteX12" fmla="*/ 7956081 w 8944218"/>
              <a:gd name="connsiteY12" fmla="*/ 6865831 h 6865831"/>
              <a:gd name="connsiteX13" fmla="*/ 6852273 w 8944218"/>
              <a:gd name="connsiteY13" fmla="*/ 6865831 h 6865831"/>
              <a:gd name="connsiteX14" fmla="*/ 4940484 w 8944218"/>
              <a:gd name="connsiteY14" fmla="*/ 4954043 h 6865831"/>
              <a:gd name="connsiteX15" fmla="*/ 4939431 w 8944218"/>
              <a:gd name="connsiteY15" fmla="*/ 4955095 h 6865831"/>
              <a:gd name="connsiteX16" fmla="*/ 2475739 w 8944218"/>
              <a:gd name="connsiteY16" fmla="*/ 2491403 h 6865831"/>
              <a:gd name="connsiteX17" fmla="*/ 2474685 w 8944218"/>
              <a:gd name="connsiteY17" fmla="*/ 2492455 h 6865831"/>
              <a:gd name="connsiteX18" fmla="*/ 0 w 8944218"/>
              <a:gd name="connsiteY18" fmla="*/ 17770 h 686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944218" h="6865831">
                <a:moveTo>
                  <a:pt x="17770" y="0"/>
                </a:moveTo>
                <a:lnTo>
                  <a:pt x="4931600" y="0"/>
                </a:lnTo>
                <a:lnTo>
                  <a:pt x="4938378" y="6778"/>
                </a:lnTo>
                <a:lnTo>
                  <a:pt x="4939431" y="5724"/>
                </a:lnTo>
                <a:lnTo>
                  <a:pt x="4940097" y="6390"/>
                </a:lnTo>
                <a:lnTo>
                  <a:pt x="4946486" y="0"/>
                </a:lnTo>
                <a:lnTo>
                  <a:pt x="8944218" y="0"/>
                </a:lnTo>
                <a:lnTo>
                  <a:pt x="8944218" y="938217"/>
                </a:lnTo>
                <a:lnTo>
                  <a:pt x="8944218" y="951638"/>
                </a:lnTo>
                <a:lnTo>
                  <a:pt x="8944218" y="4018388"/>
                </a:lnTo>
                <a:lnTo>
                  <a:pt x="8944217" y="4018387"/>
                </a:lnTo>
                <a:lnTo>
                  <a:pt x="8944217" y="5877695"/>
                </a:lnTo>
                <a:lnTo>
                  <a:pt x="7956081" y="6865831"/>
                </a:lnTo>
                <a:lnTo>
                  <a:pt x="6852273" y="6865831"/>
                </a:lnTo>
                <a:lnTo>
                  <a:pt x="4940484" y="4954043"/>
                </a:lnTo>
                <a:lnTo>
                  <a:pt x="4939431" y="4955095"/>
                </a:lnTo>
                <a:lnTo>
                  <a:pt x="2475739" y="2491403"/>
                </a:lnTo>
                <a:lnTo>
                  <a:pt x="2474685" y="2492455"/>
                </a:lnTo>
                <a:lnTo>
                  <a:pt x="0" y="1777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0" y="0"/>
            <a:ext cx="12192000" cy="6858000"/>
          </a:xfrm>
          <a:prstGeom prst="rect">
            <a:avLst/>
          </a:prstGeom>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10769600" y="5121910"/>
            <a:ext cx="1423670" cy="162306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875075"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5053586"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9219984" y="1694144"/>
            <a:ext cx="2100208" cy="2088868"/>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7148703"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973741"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4"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7612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92255"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8996560"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874712"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200315"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00315"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130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58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281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2966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41929"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54193"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9066458"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4" name="图片占位符 13"/>
          <p:cNvSpPr>
            <a:spLocks noGrp="1"/>
          </p:cNvSpPr>
          <p:nvPr>
            <p:ph type="pic" sz="quarter" idx="10"/>
          </p:nvPr>
        </p:nvSpPr>
        <p:spPr>
          <a:xfrm>
            <a:off x="875075"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5" name="图片占位符 14"/>
          <p:cNvSpPr>
            <a:spLocks noGrp="1"/>
          </p:cNvSpPr>
          <p:nvPr>
            <p:ph type="pic" sz="quarter" idx="11"/>
          </p:nvPr>
        </p:nvSpPr>
        <p:spPr>
          <a:xfrm>
            <a:off x="5053586" y="1694144"/>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6" name="图片占位符 15"/>
          <p:cNvSpPr>
            <a:spLocks noGrp="1"/>
          </p:cNvSpPr>
          <p:nvPr>
            <p:ph type="pic" sz="quarter" idx="12"/>
          </p:nvPr>
        </p:nvSpPr>
        <p:spPr>
          <a:xfrm>
            <a:off x="9219984" y="1694144"/>
            <a:ext cx="2100208" cy="2088868"/>
          </a:xfrm>
          <a:custGeom>
            <a:avLst/>
            <a:gdLst>
              <a:gd name="connsiteX0" fmla="*/ 0 w 2100208"/>
              <a:gd name="connsiteY0" fmla="*/ 0 h 2088868"/>
              <a:gd name="connsiteX1" fmla="*/ 2100208 w 2100208"/>
              <a:gd name="connsiteY1" fmla="*/ 0 h 2088868"/>
              <a:gd name="connsiteX2" fmla="*/ 2100208 w 2100208"/>
              <a:gd name="connsiteY2" fmla="*/ 2088868 h 2088868"/>
              <a:gd name="connsiteX3" fmla="*/ 0 w 2100208"/>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100208" h="2088868">
                <a:moveTo>
                  <a:pt x="0" y="0"/>
                </a:moveTo>
                <a:lnTo>
                  <a:pt x="2100208" y="0"/>
                </a:lnTo>
                <a:lnTo>
                  <a:pt x="2100208" y="2088868"/>
                </a:lnTo>
                <a:lnTo>
                  <a:pt x="0" y="2088868"/>
                </a:ln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7148703"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
        <p:nvSpPr>
          <p:cNvPr id="17" name="图片占位符 16"/>
          <p:cNvSpPr>
            <a:spLocks noGrp="1"/>
          </p:cNvSpPr>
          <p:nvPr>
            <p:ph type="pic" sz="quarter" idx="14"/>
          </p:nvPr>
        </p:nvSpPr>
        <p:spPr>
          <a:xfrm>
            <a:off x="2973741" y="3783011"/>
            <a:ext cx="2099437" cy="2088868"/>
          </a:xfrm>
          <a:custGeom>
            <a:avLst/>
            <a:gdLst>
              <a:gd name="connsiteX0" fmla="*/ 0 w 2099437"/>
              <a:gd name="connsiteY0" fmla="*/ 0 h 2088868"/>
              <a:gd name="connsiteX1" fmla="*/ 2099437 w 2099437"/>
              <a:gd name="connsiteY1" fmla="*/ 0 h 2088868"/>
              <a:gd name="connsiteX2" fmla="*/ 2099437 w 2099437"/>
              <a:gd name="connsiteY2" fmla="*/ 2088868 h 2088868"/>
              <a:gd name="connsiteX3" fmla="*/ 0 w 2099437"/>
              <a:gd name="connsiteY3" fmla="*/ 2088868 h 2088868"/>
            </a:gdLst>
            <a:ahLst/>
            <a:cxnLst>
              <a:cxn ang="0">
                <a:pos x="connsiteX0" y="connsiteY0"/>
              </a:cxn>
              <a:cxn ang="0">
                <a:pos x="connsiteX1" y="connsiteY1"/>
              </a:cxn>
              <a:cxn ang="0">
                <a:pos x="connsiteX2" y="connsiteY2"/>
              </a:cxn>
              <a:cxn ang="0">
                <a:pos x="connsiteX3" y="connsiteY3"/>
              </a:cxn>
            </a:cxnLst>
            <a:rect l="l" t="t" r="r" b="b"/>
            <a:pathLst>
              <a:path w="2099437" h="2088868">
                <a:moveTo>
                  <a:pt x="0" y="0"/>
                </a:moveTo>
                <a:lnTo>
                  <a:pt x="2099437" y="0"/>
                </a:lnTo>
                <a:lnTo>
                  <a:pt x="2099437" y="2088868"/>
                </a:lnTo>
                <a:lnTo>
                  <a:pt x="0" y="2088868"/>
                </a:lnTo>
                <a:close/>
              </a:path>
            </a:pathLst>
          </a:custGeom>
        </p:spPr>
        <p:txBody>
          <a:bodyPr wrap="square">
            <a:noAutofit/>
          </a:bodyPr>
          <a:lstStyle/>
          <a:p>
            <a:endParaRPr lang="zh-CN" altLang="en-US"/>
          </a:p>
        </p:txBody>
      </p:sp>
    </p:spTree>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00870" y="1641487"/>
            <a:ext cx="3708001" cy="2347284"/>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7979202" y="1641488"/>
            <a:ext cx="3323559" cy="2051173"/>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714" y="4172231"/>
            <a:ext cx="6934157" cy="176500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3844246" y="1694329"/>
            <a:ext cx="4548647" cy="2861134"/>
          </a:xfrm>
          <a:custGeom>
            <a:avLst/>
            <a:gdLst>
              <a:gd name="connsiteX0" fmla="*/ 0 w 4548647"/>
              <a:gd name="connsiteY0" fmla="*/ 0 h 2861134"/>
              <a:gd name="connsiteX1" fmla="*/ 4548647 w 4548647"/>
              <a:gd name="connsiteY1" fmla="*/ 0 h 2861134"/>
              <a:gd name="connsiteX2" fmla="*/ 4548647 w 4548647"/>
              <a:gd name="connsiteY2" fmla="*/ 2861134 h 2861134"/>
              <a:gd name="connsiteX3" fmla="*/ 0 w 4548647"/>
              <a:gd name="connsiteY3" fmla="*/ 2861134 h 2861134"/>
            </a:gdLst>
            <a:ahLst/>
            <a:cxnLst>
              <a:cxn ang="0">
                <a:pos x="connsiteX0" y="connsiteY0"/>
              </a:cxn>
              <a:cxn ang="0">
                <a:pos x="connsiteX1" y="connsiteY1"/>
              </a:cxn>
              <a:cxn ang="0">
                <a:pos x="connsiteX2" y="connsiteY2"/>
              </a:cxn>
              <a:cxn ang="0">
                <a:pos x="connsiteX3" y="connsiteY3"/>
              </a:cxn>
            </a:cxnLst>
            <a:rect l="l" t="t" r="r" b="b"/>
            <a:pathLst>
              <a:path w="4548647" h="2861134">
                <a:moveTo>
                  <a:pt x="0" y="0"/>
                </a:moveTo>
                <a:lnTo>
                  <a:pt x="4548647" y="0"/>
                </a:lnTo>
                <a:lnTo>
                  <a:pt x="4548647" y="2861134"/>
                </a:lnTo>
                <a:lnTo>
                  <a:pt x="0" y="2861134"/>
                </a:lnTo>
                <a:close/>
              </a:path>
            </a:pathLst>
          </a:custGeom>
          <a:solidFill>
            <a:schemeClr val="bg2"/>
          </a:solidFill>
          <a:effectLst>
            <a:innerShdw blurRad="114300">
              <a:prstClr val="black"/>
            </a:innerShdw>
          </a:effectLst>
        </p:spPr>
        <p:txBody>
          <a:bodyPr wrap="square">
            <a:noAutofit/>
          </a:bodyPr>
          <a:lstStyle>
            <a:lvl1pPr>
              <a:defRPr lang="zh-CN" altLang="en-US"/>
            </a:lvl1pPr>
          </a:lstStyle>
          <a:p>
            <a:pPr lvl="0"/>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5354013" y="3273328"/>
            <a:ext cx="1514686" cy="2442137"/>
          </a:xfrm>
          <a:custGeom>
            <a:avLst/>
            <a:gdLst>
              <a:gd name="connsiteX0" fmla="*/ 0 w 1514686"/>
              <a:gd name="connsiteY0" fmla="*/ 0 h 2442137"/>
              <a:gd name="connsiteX1" fmla="*/ 1514686 w 1514686"/>
              <a:gd name="connsiteY1" fmla="*/ 0 h 2442137"/>
              <a:gd name="connsiteX2" fmla="*/ 1514686 w 1514686"/>
              <a:gd name="connsiteY2" fmla="*/ 2442137 h 2442137"/>
              <a:gd name="connsiteX3" fmla="*/ 0 w 1514686"/>
              <a:gd name="connsiteY3" fmla="*/ 2442137 h 2442137"/>
            </a:gdLst>
            <a:ahLst/>
            <a:cxnLst>
              <a:cxn ang="0">
                <a:pos x="connsiteX0" y="connsiteY0"/>
              </a:cxn>
              <a:cxn ang="0">
                <a:pos x="connsiteX1" y="connsiteY1"/>
              </a:cxn>
              <a:cxn ang="0">
                <a:pos x="connsiteX2" y="connsiteY2"/>
              </a:cxn>
              <a:cxn ang="0">
                <a:pos x="connsiteX3" y="connsiteY3"/>
              </a:cxn>
            </a:cxnLst>
            <a:rect l="l" t="t" r="r" b="b"/>
            <a:pathLst>
              <a:path w="1514686" h="2442137">
                <a:moveTo>
                  <a:pt x="0" y="0"/>
                </a:moveTo>
                <a:lnTo>
                  <a:pt x="1514686" y="0"/>
                </a:lnTo>
                <a:lnTo>
                  <a:pt x="1514686" y="2442137"/>
                </a:lnTo>
                <a:lnTo>
                  <a:pt x="0" y="2442137"/>
                </a:lnTo>
                <a:close/>
              </a:path>
            </a:pathLst>
          </a:custGeom>
          <a:solidFill>
            <a:schemeClr val="bg2"/>
          </a:solidFill>
          <a:effectLst>
            <a:innerShdw blurRad="114300">
              <a:prstClr val="black"/>
            </a:innerShdw>
          </a:effectLst>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980161" y="3662277"/>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
        <p:nvSpPr>
          <p:cNvPr id="8" name="图片占位符 7"/>
          <p:cNvSpPr>
            <a:spLocks noGrp="1"/>
          </p:cNvSpPr>
          <p:nvPr>
            <p:ph type="pic" sz="quarter" idx="11"/>
          </p:nvPr>
        </p:nvSpPr>
        <p:spPr>
          <a:xfrm>
            <a:off x="4057739" y="3351144"/>
            <a:ext cx="4496750" cy="1752641"/>
          </a:xfrm>
          <a:custGeom>
            <a:avLst/>
            <a:gdLst>
              <a:gd name="connsiteX0" fmla="*/ 2864411 w 4496750"/>
              <a:gd name="connsiteY0" fmla="*/ 0 h 1752641"/>
              <a:gd name="connsiteX1" fmla="*/ 4496750 w 4496750"/>
              <a:gd name="connsiteY1" fmla="*/ 633131 h 1752641"/>
              <a:gd name="connsiteX2" fmla="*/ 1632339 w 4496750"/>
              <a:gd name="connsiteY2" fmla="*/ 1752641 h 1752641"/>
              <a:gd name="connsiteX3" fmla="*/ 0 w 4496750"/>
              <a:gd name="connsiteY3" fmla="*/ 1119510 h 1752641"/>
            </a:gdLst>
            <a:ahLst/>
            <a:cxnLst>
              <a:cxn ang="0">
                <a:pos x="connsiteX0" y="connsiteY0"/>
              </a:cxn>
              <a:cxn ang="0">
                <a:pos x="connsiteX1" y="connsiteY1"/>
              </a:cxn>
              <a:cxn ang="0">
                <a:pos x="connsiteX2" y="connsiteY2"/>
              </a:cxn>
              <a:cxn ang="0">
                <a:pos x="connsiteX3" y="connsiteY3"/>
              </a:cxn>
            </a:cxnLst>
            <a:rect l="l" t="t" r="r" b="b"/>
            <a:pathLst>
              <a:path w="4496750" h="1752641">
                <a:moveTo>
                  <a:pt x="2864411" y="0"/>
                </a:moveTo>
                <a:lnTo>
                  <a:pt x="4496750" y="633131"/>
                </a:lnTo>
                <a:lnTo>
                  <a:pt x="1632339" y="1752641"/>
                </a:lnTo>
                <a:lnTo>
                  <a:pt x="0" y="1119510"/>
                </a:lnTo>
                <a:close/>
              </a:path>
            </a:pathLst>
          </a:custGeom>
        </p:spPr>
        <p:txBody>
          <a:bodyPr wrap="square">
            <a:noAutofit/>
          </a:bodyPr>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stretch>
            <a:fillRect/>
          </a:stretch>
        </p:blipFill>
        <p:spPr>
          <a:xfrm>
            <a:off x="10879455" y="88900"/>
            <a:ext cx="1289050" cy="147002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688288" y="-123395"/>
            <a:ext cx="3503712" cy="842420"/>
          </a:xfrm>
          <a:prstGeom prst="rect">
            <a:avLst/>
          </a:prstGeom>
        </p:spPr>
      </p:pic>
      <p:pic>
        <p:nvPicPr>
          <p:cNvPr id="3" name="图片 2"/>
          <p:cNvPicPr>
            <a:picLocks noChangeAspect="1"/>
          </p:cNvPicPr>
          <p:nvPr userDrawn="1"/>
        </p:nvPicPr>
        <p:blipFill rotWithShape="1">
          <a:blip r:embed="rId3" cstate="screen"/>
          <a:srcRect r="-409"/>
          <a:stretch>
            <a:fillRect/>
          </a:stretch>
        </p:blipFill>
        <p:spPr>
          <a:xfrm>
            <a:off x="-1" y="5334967"/>
            <a:ext cx="4750447" cy="152303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1632155" y="2394157"/>
            <a:ext cx="8927690" cy="8927686"/>
          </a:xfrm>
          <a:custGeom>
            <a:avLst/>
            <a:gdLst>
              <a:gd name="connsiteX0" fmla="*/ 5560145 w 11120290"/>
              <a:gd name="connsiteY0" fmla="*/ 0 h 11120284"/>
              <a:gd name="connsiteX1" fmla="*/ 11120290 w 11120290"/>
              <a:gd name="connsiteY1" fmla="*/ 5560142 h 11120284"/>
              <a:gd name="connsiteX2" fmla="*/ 5560145 w 11120290"/>
              <a:gd name="connsiteY2" fmla="*/ 11120284 h 11120284"/>
              <a:gd name="connsiteX3" fmla="*/ 0 w 11120290"/>
              <a:gd name="connsiteY3" fmla="*/ 5560142 h 11120284"/>
              <a:gd name="connsiteX4" fmla="*/ 5560145 w 11120290"/>
              <a:gd name="connsiteY4" fmla="*/ 0 h 11120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0290" h="11120284">
                <a:moveTo>
                  <a:pt x="5560145" y="0"/>
                </a:moveTo>
                <a:cubicBezTo>
                  <a:pt x="8630928" y="0"/>
                  <a:pt x="11120290" y="2489360"/>
                  <a:pt x="11120290" y="5560142"/>
                </a:cubicBezTo>
                <a:cubicBezTo>
                  <a:pt x="11120290" y="8630924"/>
                  <a:pt x="8630928" y="11120284"/>
                  <a:pt x="5560145" y="11120284"/>
                </a:cubicBezTo>
                <a:cubicBezTo>
                  <a:pt x="2489362" y="11120284"/>
                  <a:pt x="0" y="8630924"/>
                  <a:pt x="0" y="5560142"/>
                </a:cubicBezTo>
                <a:cubicBezTo>
                  <a:pt x="0" y="2489360"/>
                  <a:pt x="2489362" y="0"/>
                  <a:pt x="5560145" y="0"/>
                </a:cubicBezTo>
                <a:close/>
              </a:path>
            </a:pathLst>
          </a:custGeom>
        </p:spPr>
        <p:txBody>
          <a:bodyPr wrap="square">
            <a:noAutofit/>
          </a:bodyPr>
          <a:lstStyle>
            <a:lvl1pPr marL="0" indent="0" algn="ctr">
              <a:buNone/>
              <a:defRPr sz="2400">
                <a:solidFill>
                  <a:schemeClr val="tx1">
                    <a:lumMod val="50000"/>
                    <a:lumOff val="50000"/>
                  </a:schemeClr>
                </a:solidFill>
              </a:defRPr>
            </a:lvl1pPr>
          </a:lstStyle>
          <a:p>
            <a:endParaRPr lang="id-ID"/>
          </a:p>
        </p:txBody>
      </p:sp>
      <p:sp>
        <p:nvSpPr>
          <p:cNvPr id="9" name="标题 1"/>
          <p:cNvSpPr>
            <a:spLocks noGrp="1"/>
          </p:cNvSpPr>
          <p:nvPr>
            <p:ph type="title"/>
          </p:nvPr>
        </p:nvSpPr>
        <p:spPr>
          <a:xfrm>
            <a:off x="838200" y="536209"/>
            <a:ext cx="10515600" cy="535531"/>
          </a:xfrm>
          <a:prstGeom prst="rect">
            <a:avLst/>
          </a:prstGeom>
          <a:noFill/>
        </p:spPr>
        <p:txBody>
          <a:bodyPr wrap="square" rtlCol="0" anchor="ctr" anchorCtr="0">
            <a:spAutoFit/>
          </a:bodyPr>
          <a:lstStyle>
            <a:lvl1pPr>
              <a:defRPr lang="zh-CN" altLang="en-US" sz="3200" b="1">
                <a:gradFill flip="none" rotWithShape="1">
                  <a:gsLst>
                    <a:gs pos="0">
                      <a:schemeClr val="tx1">
                        <a:lumMod val="75000"/>
                        <a:lumOff val="25000"/>
                      </a:schemeClr>
                    </a:gs>
                    <a:gs pos="99000">
                      <a:schemeClr val="tx1">
                        <a:lumMod val="50000"/>
                        <a:lumOff val="50000"/>
                      </a:schemeClr>
                    </a:gs>
                  </a:gsLst>
                  <a:lin ang="16200000" scaled="1"/>
                  <a:tileRect/>
                </a:gradFill>
                <a:latin typeface="微软雅黑" panose="020B0503020204020204" charset="-122"/>
                <a:ea typeface="+mn-ea"/>
                <a:cs typeface="+mn-cs"/>
              </a:defRPr>
            </a:lvl1pPr>
          </a:lstStyle>
          <a:p>
            <a:pPr marL="0" lvl="0" indent="0" algn="ctr">
              <a:spcBef>
                <a:spcPts val="1000"/>
              </a:spcBef>
              <a:buFontTx/>
            </a:pPr>
            <a:r>
              <a:rPr lang="zh-CN" altLang="en-US"/>
              <a:t>单击此处编辑母版标题样式</a:t>
            </a:r>
          </a:p>
        </p:txBody>
      </p:sp>
      <p:sp>
        <p:nvSpPr>
          <p:cNvPr id="10" name="文本占位符 49"/>
          <p:cNvSpPr>
            <a:spLocks noGrp="1"/>
          </p:cNvSpPr>
          <p:nvPr>
            <p:ph type="body" sz="quarter" idx="11" hasCustomPrompt="1"/>
          </p:nvPr>
        </p:nvSpPr>
        <p:spPr>
          <a:xfrm>
            <a:off x="1904426" y="1013931"/>
            <a:ext cx="8383148" cy="286232"/>
          </a:xfrm>
          <a:prstGeom prst="rect">
            <a:avLst/>
          </a:prstGeom>
          <a:noFill/>
        </p:spPr>
        <p:txBody>
          <a:bodyPr wrap="square" rtlCol="0" anchor="ctr" anchorCtr="0">
            <a:spAutoFit/>
          </a:bodyPr>
          <a:lstStyle>
            <a:lvl1pPr marL="0" indent="0" algn="ctr">
              <a:buFontTx/>
              <a:buNone/>
              <a:defRPr lang="zh-CN" altLang="en-US" sz="1400" dirty="0">
                <a:solidFill>
                  <a:schemeClr val="bg1">
                    <a:lumMod val="65000"/>
                  </a:schemeClr>
                </a:solidFill>
                <a:latin typeface="Arial" panose="020B0604020202020204" pitchFamily="34" charset="0"/>
                <a:cs typeface="Arial" panose="020B0604020202020204" pitchFamily="34" charset="0"/>
              </a:defRPr>
            </a:lvl1pPr>
          </a:lstStyle>
          <a:p>
            <a:pPr marL="0" lvl="0"/>
            <a:r>
              <a:rPr lang="en-US" altLang="zh-CN" dirty="0"/>
              <a:t>Please add your title here</a:t>
            </a:r>
          </a:p>
        </p:txBody>
      </p:sp>
      <p:sp>
        <p:nvSpPr>
          <p:cNvPr id="11" name="立方体 10"/>
          <p:cNvSpPr>
            <a:spLocks noChangeAspect="1"/>
          </p:cNvSpPr>
          <p:nvPr userDrawn="1"/>
        </p:nvSpPr>
        <p:spPr>
          <a:xfrm>
            <a:off x="5680207" y="-465"/>
            <a:ext cx="238542" cy="238544"/>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立方体 11"/>
          <p:cNvSpPr>
            <a:spLocks noChangeAspect="1"/>
          </p:cNvSpPr>
          <p:nvPr userDrawn="1"/>
        </p:nvSpPr>
        <p:spPr>
          <a:xfrm>
            <a:off x="6392521" y="4413"/>
            <a:ext cx="278298" cy="278301"/>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立方体 12"/>
          <p:cNvSpPr>
            <a:spLocks noChangeAspect="1"/>
          </p:cNvSpPr>
          <p:nvPr userDrawn="1"/>
        </p:nvSpPr>
        <p:spPr>
          <a:xfrm>
            <a:off x="5817700" y="-248815"/>
            <a:ext cx="556599" cy="556603"/>
          </a:xfrm>
          <a:prstGeom prst="cube">
            <a:avLst/>
          </a:prstGeom>
          <a:gradFill>
            <a:gsLst>
              <a:gs pos="1000">
                <a:schemeClr val="accent4">
                  <a:lumMod val="20000"/>
                  <a:lumOff val="80000"/>
                </a:schemeClr>
              </a:gs>
              <a:gs pos="60000">
                <a:schemeClr val="accent3"/>
              </a:gs>
              <a:gs pos="100000">
                <a:schemeClr val="accent5">
                  <a:lumMod val="60000"/>
                  <a:lumOff val="40000"/>
                </a:schemeClr>
              </a:gs>
            </a:gsLst>
            <a:lin ang="5400000" scaled="1"/>
          </a:gradFill>
          <a:ln w="25400">
            <a:noFill/>
          </a:ln>
          <a:effectLst>
            <a:outerShdw blurRad="1270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80000">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14:bounceEnd="80000">
                                          <p:cBhvr additive="base">
                                            <p:cTn id="11" dur="1000" fill="hold"/>
                                            <p:tgtEl>
                                              <p:spTgt spid="13"/>
                                            </p:tgtEl>
                                            <p:attrNameLst>
                                              <p:attrName>ppt_x</p:attrName>
                                            </p:attrNameLst>
                                          </p:cBhvr>
                                          <p:tavLst>
                                            <p:tav tm="0">
                                              <p:val>
                                                <p:strVal val="#ppt_x"/>
                                              </p:val>
                                            </p:tav>
                                            <p:tav tm="100000">
                                              <p:val>
                                                <p:strVal val="#ppt_x"/>
                                              </p:val>
                                            </p:tav>
                                          </p:tavLst>
                                        </p:anim>
                                        <p:anim calcmode="lin" valueType="num" p14:bounceEnd="80000">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80000">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14:bounceEnd="80000">
                                          <p:cBhvr additive="base">
                                            <p:cTn id="15" dur="100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80000">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14:bounceEnd="80000">
                                          <p:cBhvr additive="base">
                                            <p:cTn id="19" dur="1000" fill="hold"/>
                                            <p:tgtEl>
                                              <p:spTgt spid="11"/>
                                            </p:tgtEl>
                                            <p:attrNameLst>
                                              <p:attrName>ppt_x</p:attrName>
                                            </p:attrNameLst>
                                          </p:cBhvr>
                                          <p:tavLst>
                                            <p:tav tm="0">
                                              <p:val>
                                                <p:strVal val="#ppt_x"/>
                                              </p:val>
                                            </p:tav>
                                            <p:tav tm="100000">
                                              <p:val>
                                                <p:strVal val="#ppt_x"/>
                                              </p:val>
                                            </p:tav>
                                          </p:tavLst>
                                        </p:anim>
                                        <p:anim calcmode="lin" valueType="num" p14:bounceEnd="80000">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2" presetClass="entr" presetSubtype="1" decel="10000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build="p"/>
          <p:bldP spid="11" grpId="0" bldLvl="0" animBg="1"/>
          <p:bldP spid="12" grpId="0" bldLvl="0" animBg="1"/>
          <p:bldP spid="1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75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fill="hold"/>
                                            <p:tgtEl>
                                              <p:spTgt spid="13"/>
                                            </p:tgtEl>
                                            <p:attrNameLst>
                                              <p:attrName>ppt_x</p:attrName>
                                            </p:attrNameLst>
                                          </p:cBhvr>
                                          <p:tavLst>
                                            <p:tav tm="0">
                                              <p:val>
                                                <p:strVal val="#ppt_x"/>
                                              </p:val>
                                            </p:tav>
                                            <p:tav tm="100000">
                                              <p:val>
                                                <p:strVal val="#ppt_x"/>
                                              </p:val>
                                            </p:tav>
                                          </p:tavLst>
                                        </p:anim>
                                        <p:anim calcmode="lin" valueType="num">
                                          <p:cBhvr additive="base">
                                            <p:cTn id="12" dur="10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0-#ppt_h/2"/>
                                              </p:val>
                                            </p:tav>
                                            <p:tav tm="100000">
                                              <p:val>
                                                <p:strVal val="#ppt_y"/>
                                              </p:val>
                                            </p:tav>
                                          </p:tavLst>
                                        </p:anim>
                                      </p:childTnLst>
                                    </p:cTn>
                                  </p:par>
                                  <p:par>
                                    <p:cTn id="21" presetID="10" presetClass="entr" presetSubtype="0" fill="hold" grpId="0" nodeType="withEffect">
                                      <p:stCondLst>
                                        <p:cond delay="50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childTnLst>
                                    </p:cTn>
                                  </p:par>
                                  <p:par>
                                    <p:cTn id="27" presetID="2" presetClass="entr" presetSubtype="1" decel="100000" fill="hold" grpId="1"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ppt_x"/>
                                              </p:val>
                                            </p:tav>
                                            <p:tav tm="100000">
                                              <p:val>
                                                <p:strVal val="#ppt_x"/>
                                              </p:val>
                                            </p:tav>
                                          </p:tavLst>
                                        </p:anim>
                                        <p:anim calcmode="lin" valueType="num">
                                          <p:cBhvr additive="base">
                                            <p:cTn id="30"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9" grpId="1"/>
          <p:bldP spid="10" grpId="0" build="p"/>
          <p:bldP spid="11" grpId="0" bldLvl="0" animBg="1"/>
          <p:bldP spid="12" grpId="0" bldLvl="0" animBg="1"/>
          <p:bldP spid="13" grpId="0" bldLvl="0" animBg="1"/>
        </p:bldLst>
      </p:timing>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1222629" y="283635"/>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charset="-122"/>
                <a:ea typeface="微软雅黑" panose="020B0503020204020204" charset="-122"/>
              </a:rPr>
              <a:t>项目介绍</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7" grpId="0" bldLvl="0" animBg="1" autoUpdateAnimBg="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1287022"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charset="-122"/>
                <a:ea typeface="微软雅黑" panose="020B0503020204020204" charset="-122"/>
              </a:rPr>
              <a:t>投资回报</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7" grpId="0" bldLvl="0" animBg="1" autoUpdateAnimBg="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1274144" y="270756"/>
            <a:ext cx="1415726" cy="461643"/>
          </a:xfrm>
          <a:prstGeom prst="rect">
            <a:avLst/>
          </a:prstGeom>
          <a:noFill/>
        </p:spPr>
        <p:txBody>
          <a:bodyPr wrap="none" lIns="91417" tIns="45709" rIns="91417" bIns="45709" rtlCol="0">
            <a:spAutoFit/>
          </a:bodyPr>
          <a:lstStyle/>
          <a:p>
            <a:pPr lvl="0" defTabSz="914400">
              <a:defRPr/>
            </a:pPr>
            <a:r>
              <a:rPr lang="zh-CN" altLang="en-US" sz="2400" b="0" dirty="0">
                <a:solidFill>
                  <a:schemeClr val="accent1"/>
                </a:solidFill>
                <a:latin typeface="微软雅黑" panose="020B0503020204020204" charset="-122"/>
                <a:ea typeface="微软雅黑" panose="020B0503020204020204" charset="-122"/>
              </a:rPr>
              <a:t>产品运行</a:t>
            </a:r>
            <a:endParaRPr kumimoji="0" lang="zh-CN" altLang="en-US" sz="2400" b="0" i="0" u="none" strike="noStrike" kern="0" cap="none" spc="0" normalizeH="0" baseline="0" noProof="0" dirty="0">
              <a:ln>
                <a:noFill/>
              </a:ln>
              <a:solidFill>
                <a:schemeClr val="accent1"/>
              </a:solidFill>
              <a:effectLst/>
              <a:uLnTx/>
              <a:uFillTx/>
              <a:latin typeface="微软雅黑" panose="020B0503020204020204" charset="-122"/>
              <a:ea typeface="微软雅黑" panose="020B0503020204020204" charset="-122"/>
              <a:cs typeface="+mn-cs"/>
            </a:endParaRPr>
          </a:p>
        </p:txBody>
      </p:sp>
      <p:sp>
        <p:nvSpPr>
          <p:cNvPr id="5" name="五边形 2"/>
          <p:cNvSpPr>
            <a:spLocks noChangeArrowheads="1"/>
          </p:cNvSpPr>
          <p:nvPr userDrawn="1"/>
        </p:nvSpPr>
        <p:spPr bwMode="auto">
          <a:xfrm>
            <a:off x="0" y="317501"/>
            <a:ext cx="698227" cy="471488"/>
          </a:xfrm>
          <a:prstGeom prst="homePlate">
            <a:avLst>
              <a:gd name="adj" fmla="val 49904"/>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
        <p:nvSpPr>
          <p:cNvPr id="7" name="燕尾形 8"/>
          <p:cNvSpPr>
            <a:spLocks noChangeArrowheads="1"/>
          </p:cNvSpPr>
          <p:nvPr userDrawn="1"/>
        </p:nvSpPr>
        <p:spPr bwMode="auto">
          <a:xfrm>
            <a:off x="566516" y="317501"/>
            <a:ext cx="431632" cy="471488"/>
          </a:xfrm>
          <a:prstGeom prst="chevron">
            <a:avLst>
              <a:gd name="adj" fmla="val 50000"/>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0" tIns="45700" rIns="91400" bIns="45700"/>
          <a:lstStyle/>
          <a:p>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 fill="hold"/>
                                        <p:tgtEl>
                                          <p:spTgt spid="5"/>
                                        </p:tgtEl>
                                        <p:attrNameLst>
                                          <p:attrName>ppt_x</p:attrName>
                                        </p:attrNameLst>
                                      </p:cBhvr>
                                      <p:tavLst>
                                        <p:tav tm="0">
                                          <p:val>
                                            <p:strVal val="0-#ppt_w/2"/>
                                          </p:val>
                                        </p:tav>
                                        <p:tav tm="100000">
                                          <p:val>
                                            <p:strVal val="#ppt_x"/>
                                          </p:val>
                                        </p:tav>
                                      </p:tavLst>
                                    </p:anim>
                                    <p:anim calcmode="lin" valueType="num">
                                      <p:cBhvr additive="base">
                                        <p:cTn id="8" dur="3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autoUpdateAnimBg="0"/>
      <p:bldP spid="7" grpId="0" bldLvl="0" animBg="1" autoUpdateAnimBg="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4"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576126"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292255"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8996560" y="3285709"/>
            <a:ext cx="2320729" cy="2452418"/>
          </a:xfrm>
          <a:custGeom>
            <a:avLst/>
            <a:gdLst>
              <a:gd name="connsiteX0" fmla="*/ 0 w 2320729"/>
              <a:gd name="connsiteY0" fmla="*/ 0 h 2452418"/>
              <a:gd name="connsiteX1" fmla="*/ 2320729 w 2320729"/>
              <a:gd name="connsiteY1" fmla="*/ 0 h 2452418"/>
              <a:gd name="connsiteX2" fmla="*/ 2320729 w 2320729"/>
              <a:gd name="connsiteY2" fmla="*/ 2452418 h 2452418"/>
              <a:gd name="connsiteX3" fmla="*/ 0 w 2320729"/>
              <a:gd name="connsiteY3" fmla="*/ 2452418 h 2452418"/>
            </a:gdLst>
            <a:ahLst/>
            <a:cxnLst>
              <a:cxn ang="0">
                <a:pos x="connsiteX0" y="connsiteY0"/>
              </a:cxn>
              <a:cxn ang="0">
                <a:pos x="connsiteX1" y="connsiteY1"/>
              </a:cxn>
              <a:cxn ang="0">
                <a:pos x="connsiteX2" y="connsiteY2"/>
              </a:cxn>
              <a:cxn ang="0">
                <a:pos x="connsiteX3" y="connsiteY3"/>
              </a:cxn>
            </a:cxnLst>
            <a:rect l="l" t="t" r="r" b="b"/>
            <a:pathLst>
              <a:path w="2320729" h="2452418">
                <a:moveTo>
                  <a:pt x="0" y="0"/>
                </a:moveTo>
                <a:lnTo>
                  <a:pt x="2320729" y="0"/>
                </a:lnTo>
                <a:lnTo>
                  <a:pt x="2320729" y="2452418"/>
                </a:lnTo>
                <a:lnTo>
                  <a:pt x="0" y="2452418"/>
                </a:lnTo>
                <a:close/>
              </a:path>
            </a:pathLst>
          </a:custGeom>
        </p:spPr>
        <p:txBody>
          <a:bodyPr wrap="square">
            <a:noAutofit/>
          </a:bodyPr>
          <a:lstStyle/>
          <a:p>
            <a:endParaRPr lang="zh-CN" altLang="en-US"/>
          </a:p>
        </p:txBody>
      </p:sp>
    </p:spTree>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09600" y="1600201"/>
            <a:ext cx="10972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p:spPr>
        <p:txBody>
          <a:bodyPr/>
          <a:lstStyle/>
          <a:p>
            <a:fld id="{824AF190-E6C3-4F71-9AD4-820770AEF1A8}" type="datetimeFigureOut">
              <a:rPr lang="zh-CN" altLang="en-US" smtClean="0"/>
              <a:pPr/>
              <a:t>2018/9/14</a:t>
            </a:fld>
            <a:endParaRPr lang="zh-CN" altLang="en-US"/>
          </a:p>
        </p:txBody>
      </p:sp>
      <p:sp>
        <p:nvSpPr>
          <p:cNvPr id="5" name="页脚占位符 4"/>
          <p:cNvSpPr>
            <a:spLocks noGrp="1"/>
          </p:cNvSpPr>
          <p:nvPr>
            <p:ph type="ftr" sz="quarter" idx="11"/>
          </p:nvPr>
        </p:nvSpPr>
        <p:spPr>
          <a:xfrm>
            <a:off x="4165600" y="6356351"/>
            <a:ext cx="3860800" cy="365125"/>
          </a:xfr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p:spPr>
        <p:txBody>
          <a:bodyPr/>
          <a:lstStyle/>
          <a:p>
            <a:fld id="{B5B5BF9F-75C6-42BD-8363-2F606FE0B601}"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874712"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874712"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6200315" y="1616101"/>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6200315" y="3793785"/>
            <a:ext cx="5116972" cy="1815135"/>
          </a:xfrm>
          <a:custGeom>
            <a:avLst/>
            <a:gdLst>
              <a:gd name="connsiteX0" fmla="*/ 0 w 5116972"/>
              <a:gd name="connsiteY0" fmla="*/ 0 h 1815135"/>
              <a:gd name="connsiteX1" fmla="*/ 5116972 w 5116972"/>
              <a:gd name="connsiteY1" fmla="*/ 0 h 1815135"/>
              <a:gd name="connsiteX2" fmla="*/ 5116972 w 5116972"/>
              <a:gd name="connsiteY2" fmla="*/ 1815135 h 1815135"/>
              <a:gd name="connsiteX3" fmla="*/ 0 w 5116972"/>
              <a:gd name="connsiteY3" fmla="*/ 1815135 h 1815135"/>
            </a:gdLst>
            <a:ahLst/>
            <a:cxnLst>
              <a:cxn ang="0">
                <a:pos x="connsiteX0" y="connsiteY0"/>
              </a:cxn>
              <a:cxn ang="0">
                <a:pos x="connsiteX1" y="connsiteY1"/>
              </a:cxn>
              <a:cxn ang="0">
                <a:pos x="connsiteX2" y="connsiteY2"/>
              </a:cxn>
              <a:cxn ang="0">
                <a:pos x="connsiteX3" y="connsiteY3"/>
              </a:cxn>
            </a:cxnLst>
            <a:rect l="l" t="t" r="r" b="b"/>
            <a:pathLst>
              <a:path w="5116972" h="1815135">
                <a:moveTo>
                  <a:pt x="0" y="0"/>
                </a:moveTo>
                <a:lnTo>
                  <a:pt x="5116972" y="0"/>
                </a:lnTo>
                <a:lnTo>
                  <a:pt x="5116972" y="1815135"/>
                </a:lnTo>
                <a:lnTo>
                  <a:pt x="0" y="1815135"/>
                </a:lnTo>
                <a:close/>
              </a:path>
            </a:pathLst>
          </a:custGeom>
        </p:spPr>
        <p:txBody>
          <a:bodyPr wrap="square">
            <a:noAutofit/>
          </a:bodyPr>
          <a:lstStyle/>
          <a:p>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4130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467058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7928136" y="1986039"/>
            <a:ext cx="2864878" cy="2456948"/>
          </a:xfrm>
          <a:custGeom>
            <a:avLst/>
            <a:gdLst>
              <a:gd name="connsiteX0" fmla="*/ 614238 w 2864878"/>
              <a:gd name="connsiteY0" fmla="*/ 0 h 2456948"/>
              <a:gd name="connsiteX1" fmla="*/ 2250641 w 2864878"/>
              <a:gd name="connsiteY1" fmla="*/ 0 h 2456948"/>
              <a:gd name="connsiteX2" fmla="*/ 2864878 w 2864878"/>
              <a:gd name="connsiteY2" fmla="*/ 1228474 h 2456948"/>
              <a:gd name="connsiteX3" fmla="*/ 2250641 w 2864878"/>
              <a:gd name="connsiteY3" fmla="*/ 2456948 h 2456948"/>
              <a:gd name="connsiteX4" fmla="*/ 614238 w 2864878"/>
              <a:gd name="connsiteY4" fmla="*/ 2456948 h 2456948"/>
              <a:gd name="connsiteX5" fmla="*/ 0 w 2864878"/>
              <a:gd name="connsiteY5" fmla="*/ 1228474 h 2456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4878" h="2456948">
                <a:moveTo>
                  <a:pt x="614238" y="0"/>
                </a:moveTo>
                <a:lnTo>
                  <a:pt x="2250641" y="0"/>
                </a:lnTo>
                <a:lnTo>
                  <a:pt x="2864878" y="1228474"/>
                </a:lnTo>
                <a:lnTo>
                  <a:pt x="2250641" y="2456948"/>
                </a:lnTo>
                <a:lnTo>
                  <a:pt x="614238" y="2456948"/>
                </a:lnTo>
                <a:lnTo>
                  <a:pt x="0" y="1228474"/>
                </a:lnTo>
                <a:close/>
              </a:path>
            </a:pathLst>
          </a:custGeom>
        </p:spPr>
        <p:txBody>
          <a:bodyPr wrap="square">
            <a:noAutofit/>
          </a:bodyPr>
          <a:lstStyle/>
          <a:p>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229664"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41929"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454193"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dirty="0"/>
          </a:p>
        </p:txBody>
      </p:sp>
      <p:sp>
        <p:nvSpPr>
          <p:cNvPr id="15" name="图片占位符 14"/>
          <p:cNvSpPr>
            <a:spLocks noGrp="1"/>
          </p:cNvSpPr>
          <p:nvPr>
            <p:ph type="pic" sz="quarter" idx="13"/>
          </p:nvPr>
        </p:nvSpPr>
        <p:spPr>
          <a:xfrm>
            <a:off x="9066458" y="1955801"/>
            <a:ext cx="1641860" cy="1624794"/>
          </a:xfrm>
          <a:custGeom>
            <a:avLst/>
            <a:gdLst>
              <a:gd name="connsiteX0" fmla="*/ 820930 w 1641860"/>
              <a:gd name="connsiteY0" fmla="*/ 0 h 1624794"/>
              <a:gd name="connsiteX1" fmla="*/ 1641860 w 1641860"/>
              <a:gd name="connsiteY1" fmla="*/ 812397 h 1624794"/>
              <a:gd name="connsiteX2" fmla="*/ 820930 w 1641860"/>
              <a:gd name="connsiteY2" fmla="*/ 1624794 h 1624794"/>
              <a:gd name="connsiteX3" fmla="*/ 0 w 1641860"/>
              <a:gd name="connsiteY3" fmla="*/ 812397 h 1624794"/>
              <a:gd name="connsiteX4" fmla="*/ 820930 w 1641860"/>
              <a:gd name="connsiteY4" fmla="*/ 0 h 1624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860" h="1624794">
                <a:moveTo>
                  <a:pt x="820930" y="0"/>
                </a:moveTo>
                <a:cubicBezTo>
                  <a:pt x="1274317" y="0"/>
                  <a:pt x="1641860" y="363723"/>
                  <a:pt x="1641860" y="812397"/>
                </a:cubicBezTo>
                <a:cubicBezTo>
                  <a:pt x="1641860" y="1261071"/>
                  <a:pt x="1274317" y="1624794"/>
                  <a:pt x="820930" y="1624794"/>
                </a:cubicBezTo>
                <a:cubicBezTo>
                  <a:pt x="367543" y="1624794"/>
                  <a:pt x="0" y="1261071"/>
                  <a:pt x="0" y="812397"/>
                </a:cubicBezTo>
                <a:cubicBezTo>
                  <a:pt x="0" y="363723"/>
                  <a:pt x="367543" y="0"/>
                  <a:pt x="820930" y="0"/>
                </a:cubicBezTo>
                <a:close/>
              </a:path>
            </a:pathLst>
          </a:custGeom>
        </p:spPr>
        <p:txBody>
          <a:bodyPr wrap="square">
            <a:noAutofit/>
          </a:bodyPr>
          <a:lstStyle/>
          <a:p>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4100870" y="1641487"/>
            <a:ext cx="3708001" cy="2347284"/>
          </a:xfrm>
          <a:custGeom>
            <a:avLst/>
            <a:gdLst>
              <a:gd name="connsiteX0" fmla="*/ 0 w 3708001"/>
              <a:gd name="connsiteY0" fmla="*/ 0 h 2347284"/>
              <a:gd name="connsiteX1" fmla="*/ 3708001 w 3708001"/>
              <a:gd name="connsiteY1" fmla="*/ 0 h 2347284"/>
              <a:gd name="connsiteX2" fmla="*/ 3708001 w 3708001"/>
              <a:gd name="connsiteY2" fmla="*/ 2347284 h 2347284"/>
              <a:gd name="connsiteX3" fmla="*/ 0 w 3708001"/>
              <a:gd name="connsiteY3" fmla="*/ 2347284 h 2347284"/>
            </a:gdLst>
            <a:ahLst/>
            <a:cxnLst>
              <a:cxn ang="0">
                <a:pos x="connsiteX0" y="connsiteY0"/>
              </a:cxn>
              <a:cxn ang="0">
                <a:pos x="connsiteX1" y="connsiteY1"/>
              </a:cxn>
              <a:cxn ang="0">
                <a:pos x="connsiteX2" y="connsiteY2"/>
              </a:cxn>
              <a:cxn ang="0">
                <a:pos x="connsiteX3" y="connsiteY3"/>
              </a:cxn>
            </a:cxnLst>
            <a:rect l="l" t="t" r="r" b="b"/>
            <a:pathLst>
              <a:path w="3708001" h="2347284">
                <a:moveTo>
                  <a:pt x="0" y="0"/>
                </a:moveTo>
                <a:lnTo>
                  <a:pt x="3708001" y="0"/>
                </a:lnTo>
                <a:lnTo>
                  <a:pt x="3708001" y="2347284"/>
                </a:lnTo>
                <a:lnTo>
                  <a:pt x="0" y="2347284"/>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7979202" y="1641488"/>
            <a:ext cx="3323559" cy="2051173"/>
          </a:xfrm>
          <a:custGeom>
            <a:avLst/>
            <a:gdLst>
              <a:gd name="connsiteX0" fmla="*/ 0 w 3323559"/>
              <a:gd name="connsiteY0" fmla="*/ 0 h 2051173"/>
              <a:gd name="connsiteX1" fmla="*/ 3323559 w 3323559"/>
              <a:gd name="connsiteY1" fmla="*/ 0 h 2051173"/>
              <a:gd name="connsiteX2" fmla="*/ 3323559 w 3323559"/>
              <a:gd name="connsiteY2" fmla="*/ 2051173 h 2051173"/>
              <a:gd name="connsiteX3" fmla="*/ 0 w 3323559"/>
              <a:gd name="connsiteY3" fmla="*/ 2051173 h 2051173"/>
            </a:gdLst>
            <a:ahLst/>
            <a:cxnLst>
              <a:cxn ang="0">
                <a:pos x="connsiteX0" y="connsiteY0"/>
              </a:cxn>
              <a:cxn ang="0">
                <a:pos x="connsiteX1" y="connsiteY1"/>
              </a:cxn>
              <a:cxn ang="0">
                <a:pos x="connsiteX2" y="connsiteY2"/>
              </a:cxn>
              <a:cxn ang="0">
                <a:pos x="connsiteX3" y="connsiteY3"/>
              </a:cxn>
            </a:cxnLst>
            <a:rect l="l" t="t" r="r" b="b"/>
            <a:pathLst>
              <a:path w="3323559" h="2051173">
                <a:moveTo>
                  <a:pt x="0" y="0"/>
                </a:moveTo>
                <a:lnTo>
                  <a:pt x="3323559" y="0"/>
                </a:lnTo>
                <a:lnTo>
                  <a:pt x="3323559" y="2051173"/>
                </a:lnTo>
                <a:lnTo>
                  <a:pt x="0" y="2051173"/>
                </a:lnTo>
                <a:close/>
              </a:path>
            </a:pathLst>
          </a:custGeom>
        </p:spPr>
        <p:txBody>
          <a:bodyPr wrap="square">
            <a:noAutofit/>
          </a:bodyPr>
          <a:lstStyle/>
          <a:p>
            <a:endParaRPr lang="zh-CN" altLang="en-US"/>
          </a:p>
        </p:txBody>
      </p:sp>
      <p:sp>
        <p:nvSpPr>
          <p:cNvPr id="12" name="图片占位符 11"/>
          <p:cNvSpPr>
            <a:spLocks noGrp="1"/>
          </p:cNvSpPr>
          <p:nvPr>
            <p:ph type="pic" sz="quarter" idx="12"/>
          </p:nvPr>
        </p:nvSpPr>
        <p:spPr>
          <a:xfrm>
            <a:off x="874714" y="4172231"/>
            <a:ext cx="6934157" cy="1765008"/>
          </a:xfrm>
          <a:custGeom>
            <a:avLst/>
            <a:gdLst>
              <a:gd name="connsiteX0" fmla="*/ 0 w 6934157"/>
              <a:gd name="connsiteY0" fmla="*/ 0 h 1765008"/>
              <a:gd name="connsiteX1" fmla="*/ 6934157 w 6934157"/>
              <a:gd name="connsiteY1" fmla="*/ 0 h 1765008"/>
              <a:gd name="connsiteX2" fmla="*/ 6934157 w 6934157"/>
              <a:gd name="connsiteY2" fmla="*/ 1765008 h 1765008"/>
              <a:gd name="connsiteX3" fmla="*/ 0 w 6934157"/>
              <a:gd name="connsiteY3" fmla="*/ 1765008 h 1765008"/>
            </a:gdLst>
            <a:ahLst/>
            <a:cxnLst>
              <a:cxn ang="0">
                <a:pos x="connsiteX0" y="connsiteY0"/>
              </a:cxn>
              <a:cxn ang="0">
                <a:pos x="connsiteX1" y="connsiteY1"/>
              </a:cxn>
              <a:cxn ang="0">
                <a:pos x="connsiteX2" y="connsiteY2"/>
              </a:cxn>
              <a:cxn ang="0">
                <a:pos x="connsiteX3" y="connsiteY3"/>
              </a:cxn>
            </a:cxnLst>
            <a:rect l="l" t="t" r="r" b="b"/>
            <a:pathLst>
              <a:path w="6934157" h="1765008">
                <a:moveTo>
                  <a:pt x="0" y="0"/>
                </a:moveTo>
                <a:lnTo>
                  <a:pt x="6934157" y="0"/>
                </a:lnTo>
                <a:lnTo>
                  <a:pt x="6934157" y="1765008"/>
                </a:lnTo>
                <a:lnTo>
                  <a:pt x="0" y="1765008"/>
                </a:lnTo>
                <a:close/>
              </a:path>
            </a:pathLst>
          </a:custGeom>
        </p:spPr>
        <p:txBody>
          <a:bodyPr wrap="square">
            <a:noAutofit/>
          </a:bodyPr>
          <a:lstStyle/>
          <a:p>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sp>
        <p:nvSpPr>
          <p:cNvPr id="7" name="菱形 6"/>
          <p:cNvSpPr/>
          <p:nvPr userDrawn="1"/>
        </p:nvSpPr>
        <p:spPr>
          <a:xfrm>
            <a:off x="1350131" y="622304"/>
            <a:ext cx="334960" cy="334960"/>
          </a:xfrm>
          <a:prstGeom prst="diamond">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0"/>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511930" y="1"/>
            <a:ext cx="1676402" cy="914401"/>
          </a:xfrm>
          <a:custGeom>
            <a:avLst/>
            <a:gdLst>
              <a:gd name="connsiteX0" fmla="*/ 76200 w 1676402"/>
              <a:gd name="connsiteY0" fmla="*/ 0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2" h="914401">
                <a:moveTo>
                  <a:pt x="76200" y="0"/>
                </a:moveTo>
                <a:lnTo>
                  <a:pt x="1600202" y="0"/>
                </a:lnTo>
                <a:lnTo>
                  <a:pt x="1676402" y="76200"/>
                </a:lnTo>
                <a:lnTo>
                  <a:pt x="838201" y="914401"/>
                </a:lnTo>
                <a:lnTo>
                  <a:pt x="0" y="762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userDrawn="1"/>
        </p:nvSpPr>
        <p:spPr>
          <a:xfrm>
            <a:off x="511930" y="222628"/>
            <a:ext cx="621545" cy="621545"/>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 y="6778877"/>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菱形 6"/>
          <p:cNvSpPr/>
          <p:nvPr userDrawn="1"/>
        </p:nvSpPr>
        <p:spPr>
          <a:xfrm>
            <a:off x="1350131" y="622304"/>
            <a:ext cx="334960" cy="334960"/>
          </a:xfrm>
          <a:prstGeom prst="diamond">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0"/>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511930" y="1"/>
            <a:ext cx="1676402" cy="914401"/>
          </a:xfrm>
          <a:custGeom>
            <a:avLst/>
            <a:gdLst>
              <a:gd name="connsiteX0" fmla="*/ 76200 w 1676402"/>
              <a:gd name="connsiteY0" fmla="*/ 0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2" h="914401">
                <a:moveTo>
                  <a:pt x="76200" y="0"/>
                </a:moveTo>
                <a:lnTo>
                  <a:pt x="1600202" y="0"/>
                </a:lnTo>
                <a:lnTo>
                  <a:pt x="1676402" y="76200"/>
                </a:lnTo>
                <a:lnTo>
                  <a:pt x="838201" y="914401"/>
                </a:lnTo>
                <a:lnTo>
                  <a:pt x="0" y="762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userDrawn="1"/>
        </p:nvSpPr>
        <p:spPr>
          <a:xfrm>
            <a:off x="511930" y="222628"/>
            <a:ext cx="621545" cy="621545"/>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 y="6778877"/>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21"/>
          <a:stretch>
            <a:fillRect/>
          </a:stretch>
        </a:blipFill>
        <a:effectLst/>
      </p:bgPr>
    </p:bg>
    <p:spTree>
      <p:nvGrpSpPr>
        <p:cNvPr id="1" name=""/>
        <p:cNvGrpSpPr/>
        <p:nvPr/>
      </p:nvGrpSpPr>
      <p:grpSpPr>
        <a:xfrm>
          <a:off x="0" y="0"/>
          <a:ext cx="0" cy="0"/>
          <a:chOff x="0" y="0"/>
          <a:chExt cx="0" cy="0"/>
        </a:xfrm>
      </p:grpSpPr>
      <p:sp>
        <p:nvSpPr>
          <p:cNvPr id="7" name="菱形 6"/>
          <p:cNvSpPr/>
          <p:nvPr userDrawn="1"/>
        </p:nvSpPr>
        <p:spPr>
          <a:xfrm>
            <a:off x="1350131" y="622304"/>
            <a:ext cx="334960" cy="334960"/>
          </a:xfrm>
          <a:prstGeom prst="diamond">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1" y="0"/>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p:cNvSpPr/>
          <p:nvPr userDrawn="1"/>
        </p:nvSpPr>
        <p:spPr>
          <a:xfrm>
            <a:off x="511930" y="1"/>
            <a:ext cx="1676402" cy="914401"/>
          </a:xfrm>
          <a:custGeom>
            <a:avLst/>
            <a:gdLst>
              <a:gd name="connsiteX0" fmla="*/ 76200 w 1676402"/>
              <a:gd name="connsiteY0" fmla="*/ 0 h 914401"/>
              <a:gd name="connsiteX1" fmla="*/ 1600202 w 1676402"/>
              <a:gd name="connsiteY1" fmla="*/ 0 h 914401"/>
              <a:gd name="connsiteX2" fmla="*/ 1676402 w 1676402"/>
              <a:gd name="connsiteY2" fmla="*/ 76200 h 914401"/>
              <a:gd name="connsiteX3" fmla="*/ 838201 w 1676402"/>
              <a:gd name="connsiteY3" fmla="*/ 914401 h 914401"/>
              <a:gd name="connsiteX4" fmla="*/ 0 w 1676402"/>
              <a:gd name="connsiteY4" fmla="*/ 76200 h 914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2" h="914401">
                <a:moveTo>
                  <a:pt x="76200" y="0"/>
                </a:moveTo>
                <a:lnTo>
                  <a:pt x="1600202" y="0"/>
                </a:lnTo>
                <a:lnTo>
                  <a:pt x="1676402" y="76200"/>
                </a:lnTo>
                <a:lnTo>
                  <a:pt x="838201" y="914401"/>
                </a:lnTo>
                <a:lnTo>
                  <a:pt x="0" y="762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菱形 9"/>
          <p:cNvSpPr/>
          <p:nvPr userDrawn="1"/>
        </p:nvSpPr>
        <p:spPr>
          <a:xfrm>
            <a:off x="511930" y="222628"/>
            <a:ext cx="621545" cy="621545"/>
          </a:xfrm>
          <a:prstGeom prst="diamond">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 y="6778877"/>
            <a:ext cx="12192000" cy="79123"/>
          </a:xfrm>
          <a:prstGeom prst="rect">
            <a:avLst/>
          </a:prstGeom>
          <a:solidFill>
            <a:srgbClr val="152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5.jpe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3.jpe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5.xml"/><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48.jpeg"/><Relationship Id="rId4" Type="http://schemas.microsoft.com/office/2007/relationships/hdphoto" Target="../media/hdphoto3.wdp"/></Relationships>
</file>

<file path=ppt/slides/_rels/slide5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microsoft.com/office/2007/relationships/hdphoto" Target="../media/image12.png"/><Relationship Id="rId5" Type="http://schemas.openxmlformats.org/officeDocument/2006/relationships/image" Target="../media/image10.png"/><Relationship Id="rId4" Type="http://schemas.microsoft.com/office/2007/relationships/hdphoto" Target="../media/image101.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图片占位符 437"/>
          <p:cNvPicPr>
            <a:picLocks noGrp="1" noChangeAspect="1"/>
          </p:cNvPicPr>
          <p:nvPr>
            <p:ph type="pic" sz="quarter" idx="10"/>
          </p:nvPr>
        </p:nvPicPr>
        <p:blipFill>
          <a:blip r:embed="rId4" cstate="screen"/>
          <a:srcRect/>
          <a:stretch>
            <a:fillRect/>
          </a:stretch>
        </p:blipFill>
        <p:spPr/>
      </p:pic>
      <p:sp>
        <p:nvSpPr>
          <p:cNvPr id="414" name="任意多边形: 形状 413"/>
          <p:cNvSpPr/>
          <p:nvPr/>
        </p:nvSpPr>
        <p:spPr>
          <a:xfrm>
            <a:off x="8195579" y="-7831"/>
            <a:ext cx="4009778" cy="2486731"/>
          </a:xfrm>
          <a:custGeom>
            <a:avLst/>
            <a:gdLst>
              <a:gd name="connsiteX0" fmla="*/ 12046 w 4009778"/>
              <a:gd name="connsiteY0" fmla="*/ 0 h 2486731"/>
              <a:gd name="connsiteX1" fmla="*/ 4009778 w 4009778"/>
              <a:gd name="connsiteY1" fmla="*/ 0 h 2486731"/>
              <a:gd name="connsiteX2" fmla="*/ 4009778 w 4009778"/>
              <a:gd name="connsiteY2" fmla="*/ 951638 h 2486731"/>
              <a:gd name="connsiteX3" fmla="*/ 2474685 w 4009778"/>
              <a:gd name="connsiteY3" fmla="*/ 2486731 h 2486731"/>
              <a:gd name="connsiteX4" fmla="*/ 0 w 4009778"/>
              <a:gd name="connsiteY4" fmla="*/ 12046 h 24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778" h="2486731">
                <a:moveTo>
                  <a:pt x="12046" y="0"/>
                </a:moveTo>
                <a:lnTo>
                  <a:pt x="4009778" y="0"/>
                </a:lnTo>
                <a:lnTo>
                  <a:pt x="4009778" y="951638"/>
                </a:lnTo>
                <a:lnTo>
                  <a:pt x="2474685" y="2486731"/>
                </a:lnTo>
                <a:lnTo>
                  <a:pt x="0" y="12046"/>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3" name="组合 2"/>
          <p:cNvGrpSpPr/>
          <p:nvPr/>
        </p:nvGrpSpPr>
        <p:grpSpPr>
          <a:xfrm>
            <a:off x="730705" y="9949"/>
            <a:ext cx="11423851" cy="6861255"/>
            <a:chOff x="781505" y="-7831"/>
            <a:chExt cx="11423851" cy="6861255"/>
          </a:xfrm>
        </p:grpSpPr>
        <p:pic>
          <p:nvPicPr>
            <p:cNvPr id="419" name="图片 418"/>
            <p:cNvPicPr>
              <a:picLocks noChangeAspect="1"/>
            </p:cNvPicPr>
            <p:nvPr/>
          </p:nvPicPr>
          <p:blipFill>
            <a:blip r:embed="rId5" cstate="screen"/>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08" name="图片 407"/>
            <p:cNvPicPr>
              <a:picLocks noChangeAspect="1"/>
            </p:cNvPicPr>
            <p:nvPr/>
          </p:nvPicPr>
          <p:blipFill>
            <a:blip r:embed="rId5" cstate="screen"/>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grpSp>
      <p:sp>
        <p:nvSpPr>
          <p:cNvPr id="5" name="菱形 4"/>
          <p:cNvSpPr/>
          <p:nvPr/>
        </p:nvSpPr>
        <p:spPr>
          <a:xfrm>
            <a:off x="5737928" y="9937"/>
            <a:ext cx="4937327" cy="4937327"/>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任意多边形: 形状 414"/>
          <p:cNvSpPr/>
          <p:nvPr/>
        </p:nvSpPr>
        <p:spPr>
          <a:xfrm>
            <a:off x="8210508" y="2482307"/>
            <a:ext cx="3994847" cy="4375693"/>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任意多边形: 形状 410"/>
          <p:cNvSpPr/>
          <p:nvPr/>
        </p:nvSpPr>
        <p:spPr>
          <a:xfrm>
            <a:off x="10665271" y="930386"/>
            <a:ext cx="1540086" cy="3080171"/>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3" name="任意多边形: 形状 412"/>
          <p:cNvSpPr/>
          <p:nvPr/>
        </p:nvSpPr>
        <p:spPr>
          <a:xfrm>
            <a:off x="3261138" y="-7831"/>
            <a:ext cx="4949371" cy="2492455"/>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任意多边形: 形状 416"/>
          <p:cNvSpPr/>
          <p:nvPr/>
        </p:nvSpPr>
        <p:spPr>
          <a:xfrm>
            <a:off x="1" y="5068208"/>
            <a:ext cx="1789793" cy="178979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47186" y="2508522"/>
            <a:ext cx="11806437" cy="769441"/>
          </a:xfrm>
          <a:prstGeom prst="rect">
            <a:avLst/>
          </a:prstGeom>
          <a:solidFill>
            <a:schemeClr val="bg1"/>
          </a:solidFill>
        </p:spPr>
        <p:txBody>
          <a:bodyPr wrap="none" rtlCol="0">
            <a:spAutoFit/>
            <a:scene3d>
              <a:camera prst="orthographicFront"/>
              <a:lightRig rig="threePt" dir="t"/>
            </a:scene3d>
            <a:sp3d contourW="12700"/>
          </a:bodyPr>
          <a:lstStyle/>
          <a:p>
            <a:pPr algn="l"/>
            <a:r>
              <a:rPr sz="4400" b="1" spc="-20" dirty="0" err="1">
                <a:solidFill>
                  <a:srgbClr val="AC0000"/>
                </a:solidFill>
                <a:effectLst>
                  <a:outerShdw blurRad="38100" dist="38100" dir="2700000" algn="tl">
                    <a:srgbClr val="000000">
                      <a:alpha val="43137"/>
                    </a:srgbClr>
                  </a:outerShdw>
                  <a:reflection blurRad="6350" stA="31000" endPos="50000" dist="76200" dir="5400000" sy="-100000" algn="bl" rotWithShape="0"/>
                </a:effectLst>
                <a:latin typeface="+mn-ea"/>
              </a:rPr>
              <a:t>围绕民生之本精准发力</a:t>
            </a:r>
            <a:r>
              <a:rPr sz="4400" b="1" spc="-20" dirty="0">
                <a:solidFill>
                  <a:srgbClr val="AC0000"/>
                </a:solidFill>
                <a:effectLst>
                  <a:outerShdw blurRad="38100" dist="38100" dir="2700000" algn="tl">
                    <a:srgbClr val="000000">
                      <a:alpha val="43137"/>
                    </a:srgbClr>
                  </a:outerShdw>
                  <a:reflection blurRad="6350" stA="31000" endPos="50000" dist="76200" dir="5400000" sy="-100000" algn="bl" rotWithShape="0"/>
                </a:effectLst>
                <a:latin typeface="+mn-ea"/>
              </a:rPr>
              <a:t> </a:t>
            </a:r>
            <a:r>
              <a:rPr lang="en-US" sz="4400" b="1" spc="-20" dirty="0" smtClean="0">
                <a:solidFill>
                  <a:srgbClr val="AC0000"/>
                </a:solidFill>
                <a:effectLst>
                  <a:outerShdw blurRad="38100" dist="38100" dir="2700000" algn="tl">
                    <a:srgbClr val="000000">
                      <a:alpha val="43137"/>
                    </a:srgbClr>
                  </a:outerShdw>
                  <a:reflection blurRad="6350" stA="31000" endPos="50000" dist="76200" dir="5400000" sy="-100000" algn="bl" rotWithShape="0"/>
                </a:effectLst>
                <a:latin typeface="+mn-ea"/>
              </a:rPr>
              <a:t> </a:t>
            </a:r>
            <a:r>
              <a:rPr sz="4400" b="1" spc="-20" dirty="0" err="1" smtClean="0">
                <a:solidFill>
                  <a:srgbClr val="AC0000"/>
                </a:solidFill>
                <a:effectLst>
                  <a:outerShdw blurRad="38100" dist="38100" dir="2700000" algn="tl">
                    <a:srgbClr val="000000">
                      <a:alpha val="43137"/>
                    </a:srgbClr>
                  </a:outerShdw>
                  <a:reflection blurRad="6350" stA="31000" endPos="50000" dist="76200" dir="5400000" sy="-100000" algn="bl" rotWithShape="0"/>
                </a:effectLst>
                <a:latin typeface="+mn-ea"/>
              </a:rPr>
              <a:t>与时俱进力促就业创业</a:t>
            </a:r>
            <a:endParaRPr sz="4400" b="1" spc="-20" dirty="0">
              <a:solidFill>
                <a:srgbClr val="AC0000"/>
              </a:solidFill>
              <a:effectLst>
                <a:outerShdw blurRad="38100" dist="38100" dir="2700000" algn="tl">
                  <a:srgbClr val="000000">
                    <a:alpha val="43137"/>
                  </a:srgbClr>
                </a:outerShdw>
                <a:reflection blurRad="6350" stA="31000" endPos="50000" dist="76200" dir="5400000" sy="-100000" algn="bl" rotWithShape="0"/>
              </a:effectLst>
              <a:latin typeface="+mn-ea"/>
            </a:endParaRPr>
          </a:p>
        </p:txBody>
      </p:sp>
      <p:sp>
        <p:nvSpPr>
          <p:cNvPr id="4" name="文本框 3"/>
          <p:cNvSpPr txBox="1"/>
          <p:nvPr/>
        </p:nvSpPr>
        <p:spPr>
          <a:xfrm>
            <a:off x="873359" y="3577590"/>
            <a:ext cx="10561955" cy="546240"/>
          </a:xfrm>
          <a:prstGeom prst="rect">
            <a:avLst/>
          </a:prstGeom>
          <a:solidFill>
            <a:schemeClr val="bg1"/>
          </a:solidFill>
        </p:spPr>
        <p:txBody>
          <a:bodyPr wrap="square" rtlCol="0">
            <a:spAutoFit/>
            <a:scene3d>
              <a:camera prst="orthographicFront"/>
              <a:lightRig rig="threePt" dir="t"/>
            </a:scene3d>
            <a:sp3d contourW="12700"/>
          </a:bodyPr>
          <a:lstStyle/>
          <a:p>
            <a:pPr>
              <a:lnSpc>
                <a:spcPct val="114000"/>
              </a:lnSpc>
            </a:pPr>
            <a:r>
              <a:rPr lang="en-US" altLang="zh-CN" sz="2800" b="1" dirty="0">
                <a:solidFill>
                  <a:schemeClr val="tx1">
                    <a:lumMod val="85000"/>
                    <a:lumOff val="15000"/>
                  </a:schemeClr>
                </a:solidFill>
                <a:latin typeface="+mj-ea"/>
                <a:ea typeface="+mj-ea"/>
              </a:rPr>
              <a:t>——新形势下促进就业和大众创业万众创新有关政策举措的思考</a:t>
            </a:r>
          </a:p>
        </p:txBody>
      </p:sp>
      <p:sp>
        <p:nvSpPr>
          <p:cNvPr id="17" name="文本框 3"/>
          <p:cNvSpPr txBox="1"/>
          <p:nvPr/>
        </p:nvSpPr>
        <p:spPr>
          <a:xfrm>
            <a:off x="2810702" y="4776995"/>
            <a:ext cx="6487692" cy="1050290"/>
          </a:xfrm>
          <a:prstGeom prst="rect">
            <a:avLst/>
          </a:prstGeom>
          <a:noFill/>
        </p:spPr>
        <p:txBody>
          <a:bodyPr wrap="square" rtlCol="0">
            <a:spAutoFit/>
            <a:scene3d>
              <a:camera prst="orthographicFront"/>
              <a:lightRig rig="threePt" dir="t"/>
            </a:scene3d>
            <a:sp3d contourW="12700"/>
          </a:bodyPr>
          <a:lstStyle/>
          <a:p>
            <a:pPr algn="ctr">
              <a:lnSpc>
                <a:spcPct val="130000"/>
              </a:lnSpc>
            </a:pPr>
            <a:r>
              <a:rPr lang="zh-CN" altLang="zh-CN" sz="2400" b="1" dirty="0" smtClean="0">
                <a:solidFill>
                  <a:schemeClr val="tx1">
                    <a:lumMod val="85000"/>
                    <a:lumOff val="15000"/>
                  </a:schemeClr>
                </a:solidFill>
                <a:latin typeface="+mj-ea"/>
              </a:rPr>
              <a:t>南京市人社局</a:t>
            </a:r>
            <a:r>
              <a:rPr lang="zh-CN" altLang="en-US" sz="2400" b="1" dirty="0" smtClean="0">
                <a:solidFill>
                  <a:schemeClr val="tx1">
                    <a:lumMod val="85000"/>
                    <a:lumOff val="15000"/>
                  </a:schemeClr>
                </a:solidFill>
                <a:latin typeface="+mj-ea"/>
              </a:rPr>
              <a:t>党组书记、局长</a:t>
            </a:r>
            <a:r>
              <a:rPr lang="en-US" altLang="zh-CN" sz="2400" b="1" dirty="0" smtClean="0">
                <a:solidFill>
                  <a:schemeClr val="tx1">
                    <a:lumMod val="85000"/>
                    <a:lumOff val="15000"/>
                  </a:schemeClr>
                </a:solidFill>
                <a:latin typeface="+mj-ea"/>
              </a:rPr>
              <a:t>    </a:t>
            </a:r>
            <a:r>
              <a:rPr lang="zh-CN" altLang="zh-CN" sz="2400" b="1" dirty="0" smtClean="0">
                <a:solidFill>
                  <a:schemeClr val="tx1">
                    <a:lumMod val="85000"/>
                    <a:lumOff val="15000"/>
                  </a:schemeClr>
                </a:solidFill>
                <a:latin typeface="+mj-ea"/>
              </a:rPr>
              <a:t>刘</a:t>
            </a:r>
            <a:r>
              <a:rPr lang="en-US" altLang="zh-CN" sz="2400" b="1" dirty="0" smtClean="0">
                <a:solidFill>
                  <a:schemeClr val="tx1">
                    <a:lumMod val="85000"/>
                    <a:lumOff val="15000"/>
                  </a:schemeClr>
                </a:solidFill>
                <a:latin typeface="+mj-ea"/>
              </a:rPr>
              <a:t>  </a:t>
            </a:r>
            <a:r>
              <a:rPr lang="zh-CN" altLang="zh-CN" sz="2400" b="1" dirty="0" smtClean="0">
                <a:solidFill>
                  <a:schemeClr val="tx1">
                    <a:lumMod val="85000"/>
                    <a:lumOff val="15000"/>
                  </a:schemeClr>
                </a:solidFill>
                <a:latin typeface="+mj-ea"/>
              </a:rPr>
              <a:t>莅</a:t>
            </a:r>
            <a:endParaRPr lang="en-US" altLang="zh-CN" sz="2400" b="1" dirty="0" smtClean="0">
              <a:solidFill>
                <a:schemeClr val="tx1">
                  <a:lumMod val="85000"/>
                  <a:lumOff val="15000"/>
                </a:schemeClr>
              </a:solidFill>
              <a:latin typeface="+mj-ea"/>
            </a:endParaRPr>
          </a:p>
          <a:p>
            <a:pPr algn="ctr">
              <a:lnSpc>
                <a:spcPct val="130000"/>
              </a:lnSpc>
            </a:pPr>
            <a:r>
              <a:rPr lang="en-US" altLang="zh-CN" sz="2400" b="1" dirty="0" smtClean="0">
                <a:solidFill>
                  <a:schemeClr val="tx1">
                    <a:lumMod val="85000"/>
                    <a:lumOff val="15000"/>
                  </a:schemeClr>
                </a:solidFill>
                <a:latin typeface="+mj-ea"/>
              </a:rPr>
              <a:t>2018</a:t>
            </a:r>
            <a:r>
              <a:rPr lang="zh-CN" altLang="en-US" sz="2400" b="1" dirty="0" smtClean="0">
                <a:solidFill>
                  <a:schemeClr val="tx1">
                    <a:lumMod val="85000"/>
                    <a:lumOff val="15000"/>
                  </a:schemeClr>
                </a:solidFill>
                <a:latin typeface="+mj-ea"/>
              </a:rPr>
              <a:t>年</a:t>
            </a:r>
            <a:r>
              <a:rPr lang="en-US" altLang="zh-CN" sz="2400" b="1" dirty="0" smtClean="0">
                <a:solidFill>
                  <a:schemeClr val="tx1">
                    <a:lumMod val="85000"/>
                    <a:lumOff val="15000"/>
                  </a:schemeClr>
                </a:solidFill>
                <a:latin typeface="+mj-ea"/>
              </a:rPr>
              <a:t>9</a:t>
            </a:r>
            <a:r>
              <a:rPr lang="zh-CN" altLang="en-US" sz="2400" b="1" dirty="0" smtClean="0">
                <a:solidFill>
                  <a:schemeClr val="tx1">
                    <a:lumMod val="85000"/>
                    <a:lumOff val="15000"/>
                  </a:schemeClr>
                </a:solidFill>
                <a:latin typeface="+mj-ea"/>
              </a:rPr>
              <a:t>月</a:t>
            </a:r>
            <a:endParaRPr lang="zh-CN" altLang="en-US" sz="2400" b="1" dirty="0">
              <a:solidFill>
                <a:schemeClr val="tx1">
                  <a:lumMod val="85000"/>
                  <a:lumOff val="15000"/>
                </a:schemeClr>
              </a:solidFill>
              <a:latin typeface="+mj-ea"/>
            </a:endParaRPr>
          </a:p>
        </p:txBody>
      </p:sp>
      <p:grpSp>
        <p:nvGrpSpPr>
          <p:cNvPr id="9" name="组合 8"/>
          <p:cNvGrpSpPr>
            <a:grpSpLocks noChangeAspect="1"/>
          </p:cNvGrpSpPr>
          <p:nvPr/>
        </p:nvGrpSpPr>
        <p:grpSpPr>
          <a:xfrm>
            <a:off x="32385" y="575310"/>
            <a:ext cx="557239" cy="399603"/>
            <a:chOff x="1454150" y="1640163"/>
            <a:chExt cx="349251" cy="247650"/>
          </a:xfrm>
        </p:grpSpPr>
        <p:sp>
          <p:nvSpPr>
            <p:cNvPr id="10"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12" tIns="45706" rIns="91412" bIns="45706" numCol="1" anchor="t" anchorCtr="0" compatLnSpc="1"/>
            <a:lstStyle/>
            <a:p>
              <a:endParaRPr lang="zh-CN" altLang="en-US" sz="4300"/>
            </a:p>
          </p:txBody>
        </p:sp>
        <p:sp>
          <p:nvSpPr>
            <p:cNvPr id="11"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2" tIns="45706" rIns="91412" bIns="45706" numCol="1" anchor="t" anchorCtr="0" compatLnSpc="1"/>
            <a:lstStyle/>
            <a:p>
              <a:endParaRPr lang="zh-CN" altLang="en-US" sz="4300"/>
            </a:p>
          </p:txBody>
        </p:sp>
        <p:sp>
          <p:nvSpPr>
            <p:cNvPr id="12"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12" tIns="45706" rIns="91412" bIns="45706" numCol="1" anchor="t" anchorCtr="0" compatLnSpc="1"/>
            <a:lstStyle/>
            <a:p>
              <a:endParaRPr lang="zh-CN" altLang="en-US" sz="4300"/>
            </a:p>
          </p:txBody>
        </p:sp>
      </p:grpSp>
      <p:grpSp>
        <p:nvGrpSpPr>
          <p:cNvPr id="18" name="组合 17"/>
          <p:cNvGrpSpPr/>
          <p:nvPr/>
        </p:nvGrpSpPr>
        <p:grpSpPr>
          <a:xfrm>
            <a:off x="605790" y="574675"/>
            <a:ext cx="3442970" cy="399415"/>
            <a:chOff x="1062" y="953"/>
            <a:chExt cx="5422" cy="629"/>
          </a:xfrm>
        </p:grpSpPr>
        <p:sp>
          <p:nvSpPr>
            <p:cNvPr id="13" name="TextBox 7"/>
            <p:cNvSpPr txBox="1"/>
            <p:nvPr/>
          </p:nvSpPr>
          <p:spPr>
            <a:xfrm>
              <a:off x="1062" y="954"/>
              <a:ext cx="4793" cy="628"/>
            </a:xfrm>
            <a:prstGeom prst="rect">
              <a:avLst/>
            </a:prstGeom>
            <a:solidFill>
              <a:schemeClr val="accent1"/>
            </a:solidFill>
          </p:spPr>
          <p:txBody>
            <a:bodyPr wrap="square" rtlCol="0">
              <a:spAutoFit/>
            </a:bodyPr>
            <a:lstStyle/>
            <a:p>
              <a:pPr algn="ctr"/>
              <a:r>
                <a:rPr lang="zh-CN" altLang="en-US" sz="2000" b="1" dirty="0">
                  <a:solidFill>
                    <a:schemeClr val="bg1"/>
                  </a:solidFill>
                  <a:latin typeface="微软雅黑" panose="020B0503020204020204" charset="-122"/>
                  <a:ea typeface="微软雅黑" panose="020B0503020204020204" charset="-122"/>
                  <a:sym typeface="+mn-ea"/>
                </a:rPr>
                <a:t>“</a:t>
              </a:r>
              <a:r>
                <a:rPr lang="zh-CN" altLang="en-US" sz="2000" b="1" dirty="0">
                  <a:solidFill>
                    <a:schemeClr val="bg1"/>
                  </a:solidFill>
                  <a:latin typeface="微软雅黑" panose="020B0503020204020204" charset="-122"/>
                  <a:ea typeface="微软雅黑" panose="020B0503020204020204" charset="-122"/>
                </a:rPr>
                <a:t>人社学思行”专题讲座</a:t>
              </a:r>
            </a:p>
          </p:txBody>
        </p:sp>
        <p:sp>
          <p:nvSpPr>
            <p:cNvPr id="16" name="直角三角形 15"/>
            <p:cNvSpPr/>
            <p:nvPr/>
          </p:nvSpPr>
          <p:spPr>
            <a:xfrm>
              <a:off x="5855" y="953"/>
              <a:ext cx="629" cy="62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p:stCondLst>
                              <p:cond delay="1000"/>
                            </p:stCondLst>
                            <p:childTnLst>
                              <p:par>
                                <p:cTn id="13" presetID="2" presetClass="entr" presetSubtype="3" fill="hold" nodeType="afterEffect">
                                  <p:stCondLst>
                                    <p:cond delay="0"/>
                                  </p:stCondLst>
                                  <p:childTnLst>
                                    <p:set>
                                      <p:cBhvr>
                                        <p:cTn id="14" dur="1" fill="hold">
                                          <p:stCondLst>
                                            <p:cond delay="0"/>
                                          </p:stCondLst>
                                        </p:cTn>
                                        <p:tgtEl>
                                          <p:spTgt spid="438"/>
                                        </p:tgtEl>
                                        <p:attrNameLst>
                                          <p:attrName>style.visibility</p:attrName>
                                        </p:attrNameLst>
                                      </p:cBhvr>
                                      <p:to>
                                        <p:strVal val="visible"/>
                                      </p:to>
                                    </p:set>
                                    <p:anim calcmode="lin" valueType="num">
                                      <p:cBhvr additive="base">
                                        <p:cTn id="15" dur="750" fill="hold"/>
                                        <p:tgtEl>
                                          <p:spTgt spid="438"/>
                                        </p:tgtEl>
                                        <p:attrNameLst>
                                          <p:attrName>ppt_x</p:attrName>
                                        </p:attrNameLst>
                                      </p:cBhvr>
                                      <p:tavLst>
                                        <p:tav tm="0">
                                          <p:val>
                                            <p:strVal val="1+#ppt_w/2"/>
                                          </p:val>
                                        </p:tav>
                                        <p:tav tm="100000">
                                          <p:val>
                                            <p:strVal val="#ppt_x"/>
                                          </p:val>
                                        </p:tav>
                                      </p:tavLst>
                                    </p:anim>
                                    <p:anim calcmode="lin" valueType="num">
                                      <p:cBhvr additive="base">
                                        <p:cTn id="16" dur="750" fill="hold"/>
                                        <p:tgtEl>
                                          <p:spTgt spid="438"/>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413"/>
                                        </p:tgtEl>
                                        <p:attrNameLst>
                                          <p:attrName>style.visibility</p:attrName>
                                        </p:attrNameLst>
                                      </p:cBhvr>
                                      <p:to>
                                        <p:strVal val="visible"/>
                                      </p:to>
                                    </p:set>
                                    <p:animEffect transition="in" filter="fade">
                                      <p:cBhvr>
                                        <p:cTn id="20" dur="500"/>
                                        <p:tgtEl>
                                          <p:spTgt spid="4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4"/>
                                        </p:tgtEl>
                                        <p:attrNameLst>
                                          <p:attrName>style.visibility</p:attrName>
                                        </p:attrNameLst>
                                      </p:cBhvr>
                                      <p:to>
                                        <p:strVal val="visible"/>
                                      </p:to>
                                    </p:set>
                                    <p:animEffect transition="in" filter="fade">
                                      <p:cBhvr>
                                        <p:cTn id="26" dur="500"/>
                                        <p:tgtEl>
                                          <p:spTgt spid="4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11"/>
                                        </p:tgtEl>
                                        <p:attrNameLst>
                                          <p:attrName>style.visibility</p:attrName>
                                        </p:attrNameLst>
                                      </p:cBhvr>
                                      <p:to>
                                        <p:strVal val="visible"/>
                                      </p:to>
                                    </p:set>
                                    <p:animEffect transition="in" filter="fade">
                                      <p:cBhvr>
                                        <p:cTn id="29" dur="500"/>
                                        <p:tgtEl>
                                          <p:spTgt spid="4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5"/>
                                        </p:tgtEl>
                                        <p:attrNameLst>
                                          <p:attrName>style.visibility</p:attrName>
                                        </p:attrNameLst>
                                      </p:cBhvr>
                                      <p:to>
                                        <p:strVal val="visible"/>
                                      </p:to>
                                    </p:set>
                                    <p:animEffect transition="in" filter="fade">
                                      <p:cBhvr>
                                        <p:cTn id="32" dur="500"/>
                                        <p:tgtEl>
                                          <p:spTgt spid="415"/>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up)">
                                      <p:cBhvr>
                                        <p:cTn id="36" dur="500"/>
                                        <p:tgtEl>
                                          <p:spTgt spid="3"/>
                                        </p:tgtEl>
                                      </p:cBhvr>
                                    </p:animEffect>
                                  </p:childTnLst>
                                </p:cTn>
                              </p:par>
                            </p:childTnLst>
                          </p:cTn>
                        </p:par>
                        <p:par>
                          <p:cTn id="37" fill="hold">
                            <p:stCondLst>
                              <p:cond delay="3000"/>
                            </p:stCondLst>
                            <p:childTnLst>
                              <p:par>
                                <p:cTn id="38" presetID="2" presetClass="entr" presetSubtype="12" fill="hold" grpId="0" nodeType="afterEffect">
                                  <p:stCondLst>
                                    <p:cond delay="0"/>
                                  </p:stCondLst>
                                  <p:childTnLst>
                                    <p:set>
                                      <p:cBhvr>
                                        <p:cTn id="39" dur="1" fill="hold">
                                          <p:stCondLst>
                                            <p:cond delay="0"/>
                                          </p:stCondLst>
                                        </p:cTn>
                                        <p:tgtEl>
                                          <p:spTgt spid="417"/>
                                        </p:tgtEl>
                                        <p:attrNameLst>
                                          <p:attrName>style.visibility</p:attrName>
                                        </p:attrNameLst>
                                      </p:cBhvr>
                                      <p:to>
                                        <p:strVal val="visible"/>
                                      </p:to>
                                    </p:set>
                                    <p:anim calcmode="lin" valueType="num">
                                      <p:cBhvr additive="base">
                                        <p:cTn id="40" dur="500" fill="hold"/>
                                        <p:tgtEl>
                                          <p:spTgt spid="417"/>
                                        </p:tgtEl>
                                        <p:attrNameLst>
                                          <p:attrName>ppt_x</p:attrName>
                                        </p:attrNameLst>
                                      </p:cBhvr>
                                      <p:tavLst>
                                        <p:tav tm="0">
                                          <p:val>
                                            <p:strVal val="0-#ppt_w/2"/>
                                          </p:val>
                                        </p:tav>
                                        <p:tav tm="100000">
                                          <p:val>
                                            <p:strVal val="#ppt_x"/>
                                          </p:val>
                                        </p:tav>
                                      </p:tavLst>
                                    </p:anim>
                                    <p:anim calcmode="lin" valueType="num">
                                      <p:cBhvr additive="base">
                                        <p:cTn id="41" dur="500" fill="hold"/>
                                        <p:tgtEl>
                                          <p:spTgt spid="417"/>
                                        </p:tgtEl>
                                        <p:attrNameLst>
                                          <p:attrName>ppt_y</p:attrName>
                                        </p:attrNameLst>
                                      </p:cBhvr>
                                      <p:tavLst>
                                        <p:tav tm="0">
                                          <p:val>
                                            <p:strVal val="1+#ppt_h/2"/>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1000"/>
                                        <p:tgtEl>
                                          <p:spTgt spid="2"/>
                                        </p:tgtEl>
                                      </p:cBhvr>
                                    </p:animEffect>
                                    <p:anim calcmode="lin" valueType="num">
                                      <p:cBhvr>
                                        <p:cTn id="46" dur="1000" fill="hold"/>
                                        <p:tgtEl>
                                          <p:spTgt spid="2"/>
                                        </p:tgtEl>
                                        <p:attrNameLst>
                                          <p:attrName>ppt_x</p:attrName>
                                        </p:attrNameLst>
                                      </p:cBhvr>
                                      <p:tavLst>
                                        <p:tav tm="0">
                                          <p:val>
                                            <p:strVal val="#ppt_x"/>
                                          </p:val>
                                        </p:tav>
                                        <p:tav tm="100000">
                                          <p:val>
                                            <p:strVal val="#ppt_x"/>
                                          </p:val>
                                        </p:tav>
                                      </p:tavLst>
                                    </p:anim>
                                    <p:anim calcmode="lin" valueType="num">
                                      <p:cBhvr>
                                        <p:cTn id="47" dur="1000" fill="hold"/>
                                        <p:tgtEl>
                                          <p:spTgt spid="2"/>
                                        </p:tgtEl>
                                        <p:attrNameLst>
                                          <p:attrName>ppt_y</p:attrName>
                                        </p:attrNameLst>
                                      </p:cBhvr>
                                      <p:tavLst>
                                        <p:tav tm="0">
                                          <p:val>
                                            <p:strVal val="#ppt_y+.1"/>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left)">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 grpId="0" bldLvl="0" animBg="1"/>
      <p:bldP spid="5" grpId="0" bldLvl="0" animBg="1"/>
      <p:bldP spid="415" grpId="0" bldLvl="0" animBg="1"/>
      <p:bldP spid="411" grpId="0" bldLvl="0" animBg="1"/>
      <p:bldP spid="413" grpId="0" bldLvl="0" animBg="1"/>
      <p:bldP spid="417" grpId="0" bldLvl="0" animBg="1"/>
      <p:bldP spid="2" grpId="0" bldLvl="0" animBg="1"/>
      <p:bldP spid="4" grpId="0" bldLvl="0" animBg="1"/>
      <p:bldP spid="17"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idx="4294967295"/>
          </p:nvPr>
        </p:nvSpPr>
        <p:spPr>
          <a:xfrm>
            <a:off x="0" y="185420"/>
            <a:ext cx="12191999" cy="1325880"/>
          </a:xfrm>
          <a:prstGeom prst="rect">
            <a:avLst/>
          </a:prstGeom>
        </p:spPr>
        <p:txBody>
          <a:bodyPr vert="horz" lIns="91440" tIns="45720" rIns="91440" bIns="45720" rtlCol="0" anchor="ctr">
            <a:normAutofit fontScale="90000"/>
          </a:bodyPr>
          <a:lstStyle/>
          <a:p>
            <a:pPr algn="ctr">
              <a:lnSpc>
                <a:spcPct val="200000"/>
              </a:lnSpc>
            </a:pP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2.2 </a:t>
            </a:r>
            <a:r>
              <a:rPr lang="zh-CN" altLang="en-US" sz="24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lt"/>
              </a:rPr>
              <a:t>近现代社会的劳动和就业</a:t>
            </a:r>
            <a:r>
              <a:rPr lang="zh-CN" altLang="en-US" sz="2800" b="1" dirty="0">
                <a:solidFill>
                  <a:schemeClr val="tx1">
                    <a:lumMod val="50000"/>
                    <a:lumOff val="50000"/>
                  </a:schemeClr>
                </a:solidFill>
                <a:latin typeface="微软雅黑" panose="020B0503020204020204" charset="-122"/>
                <a:ea typeface="微软雅黑" panose="020B0503020204020204" charset="-122"/>
                <a:sym typeface="+mn-lt"/>
              </a:rPr>
              <a:t/>
            </a:r>
            <a:br>
              <a:rPr lang="zh-CN" altLang="en-US" sz="2800" b="1" dirty="0">
                <a:solidFill>
                  <a:schemeClr val="tx1">
                    <a:lumMod val="50000"/>
                    <a:lumOff val="50000"/>
                  </a:schemeClr>
                </a:solidFill>
                <a:latin typeface="微软雅黑" panose="020B0503020204020204" charset="-122"/>
                <a:ea typeface="微软雅黑" panose="020B0503020204020204" charset="-122"/>
                <a:sym typeface="+mn-lt"/>
              </a:rPr>
            </a:br>
            <a:r>
              <a:rPr lang="en-US" altLang="zh-CN" sz="1800" dirty="0" err="1" smtClean="0">
                <a:solidFill>
                  <a:schemeClr val="tx1"/>
                </a:solidFill>
                <a:effectLst>
                  <a:outerShdw blurRad="38100" dist="19050" dir="2700000" algn="tl" rotWithShape="0">
                    <a:schemeClr val="dk1">
                      <a:alpha val="40000"/>
                    </a:schemeClr>
                  </a:outerShdw>
                </a:effectLst>
                <a:sym typeface="+mn-lt"/>
              </a:rPr>
              <a:t>资本主义经济危机和就业</a:t>
            </a:r>
            <a:endParaRPr lang="en-US" altLang="zh-CN" sz="1800" dirty="0">
              <a:solidFill>
                <a:schemeClr val="tx1"/>
              </a:solidFill>
              <a:effectLst>
                <a:outerShdw blurRad="38100" dist="19050" dir="2700000" algn="tl" rotWithShape="0">
                  <a:schemeClr val="dk1">
                    <a:alpha val="40000"/>
                  </a:schemeClr>
                </a:outerShdw>
              </a:effectLst>
              <a:sym typeface="+mn-lt"/>
            </a:endParaRPr>
          </a:p>
        </p:txBody>
      </p:sp>
      <p:sp>
        <p:nvSpPr>
          <p:cNvPr id="30" name="矩形 29"/>
          <p:cNvSpPr/>
          <p:nvPr/>
        </p:nvSpPr>
        <p:spPr>
          <a:xfrm>
            <a:off x="479425" y="2500758"/>
            <a:ext cx="3406775" cy="711200"/>
          </a:xfrm>
          <a:prstGeom prst="rect">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1" name="矩形 10"/>
          <p:cNvSpPr/>
          <p:nvPr/>
        </p:nvSpPr>
        <p:spPr>
          <a:xfrm>
            <a:off x="4392612" y="2500758"/>
            <a:ext cx="3406775" cy="711200"/>
          </a:xfrm>
          <a:prstGeom prst="rect">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sp>
        <p:nvSpPr>
          <p:cNvPr id="12" name="矩形 11"/>
          <p:cNvSpPr/>
          <p:nvPr/>
        </p:nvSpPr>
        <p:spPr>
          <a:xfrm>
            <a:off x="8305799" y="2500758"/>
            <a:ext cx="3406775" cy="711200"/>
          </a:xfrm>
          <a:prstGeom prst="rect">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endParaRPr>
          </a:p>
        </p:txBody>
      </p:sp>
      <p:grpSp>
        <p:nvGrpSpPr>
          <p:cNvPr id="34" name="组合 33"/>
          <p:cNvGrpSpPr/>
          <p:nvPr/>
        </p:nvGrpSpPr>
        <p:grpSpPr>
          <a:xfrm>
            <a:off x="596138" y="2618170"/>
            <a:ext cx="531748" cy="476377"/>
            <a:chOff x="596139" y="2098611"/>
            <a:chExt cx="531748" cy="476377"/>
          </a:xfrm>
        </p:grpSpPr>
        <p:sp>
          <p:nvSpPr>
            <p:cNvPr id="35" name="椭圆 34"/>
            <p:cNvSpPr/>
            <p:nvPr/>
          </p:nvSpPr>
          <p:spPr>
            <a:xfrm>
              <a:off x="623825" y="2098611"/>
              <a:ext cx="476377" cy="47637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kern="0">
                <a:solidFill>
                  <a:schemeClr val="bg1">
                    <a:lumMod val="75000"/>
                  </a:schemeClr>
                </a:solidFill>
                <a:latin typeface="Agency FB" panose="020B0503020202020204" pitchFamily="34" charset="0"/>
                <a:ea typeface="微软雅黑" panose="020B0503020204020204" charset="-122"/>
              </a:endParaRPr>
            </a:p>
          </p:txBody>
        </p:sp>
        <p:sp>
          <p:nvSpPr>
            <p:cNvPr id="36" name="文本框 35"/>
            <p:cNvSpPr txBox="1"/>
            <p:nvPr/>
          </p:nvSpPr>
          <p:spPr>
            <a:xfrm>
              <a:off x="596139" y="2152133"/>
              <a:ext cx="531748" cy="369332"/>
            </a:xfrm>
            <a:prstGeom prst="rect">
              <a:avLst/>
            </a:prstGeom>
            <a:noFill/>
          </p:spPr>
          <p:txBody>
            <a:bodyPr wrap="square" rtlCol="0">
              <a:spAutoFit/>
            </a:bodyPr>
            <a:lstStyle/>
            <a:p>
              <a:pPr algn="ctr">
                <a:defRPr/>
              </a:pPr>
              <a:r>
                <a:rPr lang="en-US" altLang="zh-CN" kern="0" dirty="0">
                  <a:solidFill>
                    <a:schemeClr val="tx1">
                      <a:lumMod val="85000"/>
                      <a:lumOff val="15000"/>
                    </a:schemeClr>
                  </a:solidFill>
                  <a:latin typeface="Agency FB" panose="020B0503020202020204" pitchFamily="34" charset="0"/>
                  <a:ea typeface="微软雅黑" panose="020B0503020204020204" charset="-122"/>
                </a:rPr>
                <a:t>01</a:t>
              </a:r>
              <a:endParaRPr lang="zh-CN" altLang="en-US" kern="0" dirty="0">
                <a:solidFill>
                  <a:schemeClr val="tx1">
                    <a:lumMod val="85000"/>
                    <a:lumOff val="15000"/>
                  </a:schemeClr>
                </a:solidFill>
                <a:latin typeface="Agency FB" panose="020B0503020202020204" pitchFamily="34" charset="0"/>
                <a:ea typeface="微软雅黑" panose="020B0503020204020204" charset="-122"/>
              </a:endParaRPr>
            </a:p>
          </p:txBody>
        </p:sp>
      </p:grpSp>
      <p:sp>
        <p:nvSpPr>
          <p:cNvPr id="37" name="矩形 36"/>
          <p:cNvSpPr/>
          <p:nvPr/>
        </p:nvSpPr>
        <p:spPr>
          <a:xfrm>
            <a:off x="479424" y="3329370"/>
            <a:ext cx="3406775" cy="3171889"/>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38" name="矩形 37"/>
          <p:cNvSpPr/>
          <p:nvPr/>
        </p:nvSpPr>
        <p:spPr>
          <a:xfrm>
            <a:off x="4392612" y="3329370"/>
            <a:ext cx="3406775" cy="3171889"/>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39" name="矩形 38"/>
          <p:cNvSpPr/>
          <p:nvPr/>
        </p:nvSpPr>
        <p:spPr>
          <a:xfrm>
            <a:off x="8305800" y="3329370"/>
            <a:ext cx="3406775" cy="3171889"/>
          </a:xfrm>
          <a:prstGeom prst="rect">
            <a:avLst/>
          </a:prstGeom>
          <a:no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kern="0">
              <a:solidFill>
                <a:sysClr val="windowText" lastClr="000000"/>
              </a:solidFill>
              <a:latin typeface="微软雅黑" panose="020B0503020204020204" charset="-122"/>
              <a:ea typeface="微软雅黑" panose="020B0503020204020204" charset="-122"/>
            </a:endParaRPr>
          </a:p>
        </p:txBody>
      </p:sp>
      <p:grpSp>
        <p:nvGrpSpPr>
          <p:cNvPr id="40" name="组合 39"/>
          <p:cNvGrpSpPr/>
          <p:nvPr/>
        </p:nvGrpSpPr>
        <p:grpSpPr>
          <a:xfrm>
            <a:off x="4536946" y="2618170"/>
            <a:ext cx="531748" cy="476377"/>
            <a:chOff x="4536947" y="2098611"/>
            <a:chExt cx="531748" cy="476377"/>
          </a:xfrm>
        </p:grpSpPr>
        <p:sp>
          <p:nvSpPr>
            <p:cNvPr id="41" name="椭圆 40"/>
            <p:cNvSpPr/>
            <p:nvPr/>
          </p:nvSpPr>
          <p:spPr>
            <a:xfrm>
              <a:off x="4564633" y="2098611"/>
              <a:ext cx="476377" cy="47637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kern="0">
                <a:solidFill>
                  <a:schemeClr val="bg1">
                    <a:lumMod val="75000"/>
                  </a:schemeClr>
                </a:solidFill>
                <a:latin typeface="Agency FB" panose="020B0503020202020204" pitchFamily="34" charset="0"/>
                <a:ea typeface="微软雅黑" panose="020B0503020204020204" charset="-122"/>
              </a:endParaRPr>
            </a:p>
          </p:txBody>
        </p:sp>
        <p:sp>
          <p:nvSpPr>
            <p:cNvPr id="42" name="文本框 15"/>
            <p:cNvSpPr txBox="1"/>
            <p:nvPr/>
          </p:nvSpPr>
          <p:spPr>
            <a:xfrm>
              <a:off x="4536947" y="2152133"/>
              <a:ext cx="531748" cy="369332"/>
            </a:xfrm>
            <a:prstGeom prst="rect">
              <a:avLst/>
            </a:prstGeom>
            <a:noFill/>
          </p:spPr>
          <p:txBody>
            <a:bodyPr wrap="square" rtlCol="0">
              <a:spAutoFit/>
            </a:bodyPr>
            <a:lstStyle/>
            <a:p>
              <a:pPr algn="ctr">
                <a:defRPr/>
              </a:pPr>
              <a:r>
                <a:rPr lang="en-US" altLang="zh-CN" kern="0" dirty="0">
                  <a:solidFill>
                    <a:schemeClr val="tx1">
                      <a:lumMod val="85000"/>
                      <a:lumOff val="15000"/>
                    </a:schemeClr>
                  </a:solidFill>
                  <a:latin typeface="Agency FB" panose="020B0503020202020204" pitchFamily="34" charset="0"/>
                  <a:ea typeface="微软雅黑" panose="020B0503020204020204" charset="-122"/>
                </a:rPr>
                <a:t>02</a:t>
              </a:r>
              <a:endParaRPr lang="zh-CN" altLang="en-US" kern="0" dirty="0">
                <a:solidFill>
                  <a:schemeClr val="tx1">
                    <a:lumMod val="85000"/>
                    <a:lumOff val="15000"/>
                  </a:schemeClr>
                </a:solidFill>
                <a:latin typeface="Agency FB" panose="020B0503020202020204" pitchFamily="34" charset="0"/>
                <a:ea typeface="微软雅黑" panose="020B0503020204020204" charset="-122"/>
              </a:endParaRPr>
            </a:p>
          </p:txBody>
        </p:sp>
      </p:grpSp>
      <p:grpSp>
        <p:nvGrpSpPr>
          <p:cNvPr id="43" name="组合 42"/>
          <p:cNvGrpSpPr/>
          <p:nvPr/>
        </p:nvGrpSpPr>
        <p:grpSpPr>
          <a:xfrm>
            <a:off x="8477754" y="2618170"/>
            <a:ext cx="531748" cy="476377"/>
            <a:chOff x="8477755" y="2098611"/>
            <a:chExt cx="531748" cy="476377"/>
          </a:xfrm>
        </p:grpSpPr>
        <p:sp>
          <p:nvSpPr>
            <p:cNvPr id="44" name="椭圆 43"/>
            <p:cNvSpPr/>
            <p:nvPr/>
          </p:nvSpPr>
          <p:spPr>
            <a:xfrm>
              <a:off x="8505441" y="2098611"/>
              <a:ext cx="476377" cy="47637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kern="0">
                <a:solidFill>
                  <a:schemeClr val="bg1">
                    <a:lumMod val="75000"/>
                  </a:schemeClr>
                </a:solidFill>
                <a:latin typeface="Agency FB" panose="020B0503020202020204" pitchFamily="34" charset="0"/>
                <a:ea typeface="微软雅黑" panose="020B0503020204020204" charset="-122"/>
              </a:endParaRPr>
            </a:p>
          </p:txBody>
        </p:sp>
        <p:sp>
          <p:nvSpPr>
            <p:cNvPr id="45" name="文本框 16"/>
            <p:cNvSpPr txBox="1"/>
            <p:nvPr/>
          </p:nvSpPr>
          <p:spPr>
            <a:xfrm>
              <a:off x="8477755" y="2152133"/>
              <a:ext cx="531748" cy="369332"/>
            </a:xfrm>
            <a:prstGeom prst="rect">
              <a:avLst/>
            </a:prstGeom>
            <a:noFill/>
            <a:effectLst/>
          </p:spPr>
          <p:txBody>
            <a:bodyPr wrap="square" rtlCol="0">
              <a:spAutoFit/>
            </a:bodyPr>
            <a:lstStyle/>
            <a:p>
              <a:pPr algn="ctr">
                <a:defRPr/>
              </a:pPr>
              <a:r>
                <a:rPr lang="en-US" altLang="zh-CN" kern="0" dirty="0">
                  <a:solidFill>
                    <a:schemeClr val="tx1">
                      <a:lumMod val="85000"/>
                      <a:lumOff val="15000"/>
                    </a:schemeClr>
                  </a:solidFill>
                  <a:latin typeface="Agency FB" panose="020B0503020202020204" pitchFamily="34" charset="0"/>
                  <a:ea typeface="微软雅黑" panose="020B0503020204020204" charset="-122"/>
                </a:rPr>
                <a:t>03</a:t>
              </a:r>
              <a:endParaRPr lang="zh-CN" altLang="en-US" kern="0" dirty="0">
                <a:solidFill>
                  <a:schemeClr val="tx1">
                    <a:lumMod val="85000"/>
                    <a:lumOff val="15000"/>
                  </a:schemeClr>
                </a:solidFill>
                <a:latin typeface="Agency FB" panose="020B0503020202020204" pitchFamily="34" charset="0"/>
                <a:ea typeface="微软雅黑" panose="020B0503020204020204" charset="-122"/>
              </a:endParaRPr>
            </a:p>
          </p:txBody>
        </p:sp>
      </p:grpSp>
      <p:sp>
        <p:nvSpPr>
          <p:cNvPr id="46" name="矩形 45"/>
          <p:cNvSpPr/>
          <p:nvPr/>
        </p:nvSpPr>
        <p:spPr>
          <a:xfrm flipH="1">
            <a:off x="596138" y="3382891"/>
            <a:ext cx="3156711" cy="549061"/>
          </a:xfrm>
          <a:prstGeom prst="rect">
            <a:avLst/>
          </a:prstGeom>
        </p:spPr>
        <p:txBody>
          <a:bodyPr wrap="square">
            <a:spAutoFit/>
          </a:bodyPr>
          <a:lstStyle/>
          <a:p>
            <a:pPr marL="171450" indent="-171450">
              <a:lnSpc>
                <a:spcPct val="130000"/>
              </a:lnSpc>
              <a:buFont typeface="Arial" panose="020B0604020202020204" pitchFamily="34" charset="0"/>
              <a:buChar char="•"/>
              <a:defRPr/>
            </a:pPr>
            <a:r>
              <a:rPr lang="zh-CN" altLang="en-US" sz="1200" kern="0" spc="80" dirty="0" smtClean="0">
                <a:solidFill>
                  <a:schemeClr val="tx1">
                    <a:lumMod val="85000"/>
                    <a:lumOff val="15000"/>
                  </a:schemeClr>
                </a:solidFill>
                <a:latin typeface="微软雅黑" panose="020B0503020204020204" charset="-122"/>
                <a:ea typeface="微软雅黑" panose="020B0503020204020204" charset="-122"/>
              </a:rPr>
              <a:t>形成长期萧条的局面。以往</a:t>
            </a:r>
            <a:r>
              <a:rPr lang="zh-CN" altLang="en-US" sz="1200" kern="0" spc="80" dirty="0">
                <a:solidFill>
                  <a:schemeClr val="tx1">
                    <a:lumMod val="85000"/>
                    <a:lumOff val="15000"/>
                  </a:schemeClr>
                </a:solidFill>
                <a:latin typeface="微软雅黑" panose="020B0503020204020204" charset="-122"/>
                <a:ea typeface="微软雅黑" panose="020B0503020204020204" charset="-122"/>
              </a:rPr>
              <a:t>的危机</a:t>
            </a:r>
            <a:r>
              <a:rPr lang="zh-CN" altLang="en-US" sz="1200" kern="0" spc="80" dirty="0" smtClean="0">
                <a:solidFill>
                  <a:schemeClr val="tx1">
                    <a:lumMod val="85000"/>
                    <a:lumOff val="15000"/>
                  </a:schemeClr>
                </a:solidFill>
                <a:latin typeface="微软雅黑" panose="020B0503020204020204" charset="-122"/>
                <a:ea typeface="微软雅黑" panose="020B0503020204020204" charset="-122"/>
              </a:rPr>
              <a:t>，持续时间一般几个月或一两年。</a:t>
            </a:r>
            <a:endParaRPr lang="zh-CN" altLang="en-US" sz="1200" kern="0" spc="80" dirty="0">
              <a:solidFill>
                <a:schemeClr val="tx1">
                  <a:lumMod val="85000"/>
                  <a:lumOff val="15000"/>
                </a:schemeClr>
              </a:solidFill>
              <a:latin typeface="微软雅黑" panose="020B0503020204020204" charset="-122"/>
              <a:ea typeface="微软雅黑" panose="020B0503020204020204" charset="-122"/>
            </a:endParaRPr>
          </a:p>
        </p:txBody>
      </p:sp>
      <p:sp>
        <p:nvSpPr>
          <p:cNvPr id="47" name="矩形 46"/>
          <p:cNvSpPr/>
          <p:nvPr/>
        </p:nvSpPr>
        <p:spPr>
          <a:xfrm flipH="1">
            <a:off x="4564633" y="3382891"/>
            <a:ext cx="3156711" cy="570865"/>
          </a:xfrm>
          <a:prstGeom prst="rect">
            <a:avLst/>
          </a:prstGeom>
        </p:spPr>
        <p:txBody>
          <a:bodyPr wrap="square">
            <a:spAutoFit/>
          </a:bodyPr>
          <a:lstStyle/>
          <a:p>
            <a:pPr marL="171450" indent="-171450">
              <a:lnSpc>
                <a:spcPct val="130000"/>
              </a:lnSpc>
              <a:buFont typeface="Arial" panose="020B0604020202020204" pitchFamily="34" charset="0"/>
              <a:buChar char="•"/>
              <a:defRPr/>
            </a:pPr>
            <a:r>
              <a:rPr lang="zh-CN" altLang="en-US" sz="1200" kern="0" spc="80" dirty="0">
                <a:solidFill>
                  <a:schemeClr val="tx1">
                    <a:lumMod val="85000"/>
                    <a:lumOff val="15000"/>
                  </a:schemeClr>
                </a:solidFill>
                <a:latin typeface="微软雅黑" panose="020B0503020204020204" charset="-122"/>
                <a:ea typeface="微软雅黑" panose="020B0503020204020204" charset="-122"/>
              </a:rPr>
              <a:t>整个资本主义世界的工业生产倒退到1900—1908年的水平</a:t>
            </a:r>
          </a:p>
        </p:txBody>
      </p:sp>
      <p:sp>
        <p:nvSpPr>
          <p:cNvPr id="48" name="矩形 47"/>
          <p:cNvSpPr/>
          <p:nvPr/>
        </p:nvSpPr>
        <p:spPr>
          <a:xfrm flipH="1">
            <a:off x="8533128" y="3382891"/>
            <a:ext cx="3156711" cy="570865"/>
          </a:xfrm>
          <a:prstGeom prst="rect">
            <a:avLst/>
          </a:prstGeom>
        </p:spPr>
        <p:txBody>
          <a:bodyPr wrap="square">
            <a:spAutoFit/>
          </a:bodyPr>
          <a:lstStyle/>
          <a:p>
            <a:pPr marL="171450" indent="-171450">
              <a:lnSpc>
                <a:spcPct val="130000"/>
              </a:lnSpc>
              <a:buFont typeface="Arial" panose="020B0604020202020204" pitchFamily="34" charset="0"/>
              <a:buChar char="•"/>
              <a:defRPr/>
            </a:pPr>
            <a:r>
              <a:rPr lang="zh-CN" altLang="en-US" sz="1200" kern="0" spc="80" dirty="0">
                <a:solidFill>
                  <a:schemeClr val="tx1">
                    <a:lumMod val="85000"/>
                    <a:lumOff val="15000"/>
                  </a:schemeClr>
                </a:solidFill>
                <a:latin typeface="微软雅黑" panose="020B0503020204020204" charset="-122"/>
                <a:ea typeface="微软雅黑" panose="020B0503020204020204" charset="-122"/>
              </a:rPr>
              <a:t>美国的股票价格平均下跌了79%。许多银行破产倒闭。金融货币政策完全失灵。</a:t>
            </a:r>
          </a:p>
        </p:txBody>
      </p:sp>
      <p:sp>
        <p:nvSpPr>
          <p:cNvPr id="49" name="任意多边形 24"/>
          <p:cNvSpPr/>
          <p:nvPr/>
        </p:nvSpPr>
        <p:spPr>
          <a:xfrm rot="2700000">
            <a:off x="3442205" y="2741920"/>
            <a:ext cx="237227" cy="237227"/>
          </a:xfrm>
          <a:custGeom>
            <a:avLst/>
            <a:gdLst>
              <a:gd name="connsiteX0" fmla="*/ 0 w 276225"/>
              <a:gd name="connsiteY0" fmla="*/ 0 h 254000"/>
              <a:gd name="connsiteX1" fmla="*/ 276225 w 276225"/>
              <a:gd name="connsiteY1" fmla="*/ 0 h 254000"/>
              <a:gd name="connsiteX2" fmla="*/ 276225 w 276225"/>
              <a:gd name="connsiteY2" fmla="*/ 254000 h 254000"/>
            </a:gdLst>
            <a:ahLst/>
            <a:cxnLst>
              <a:cxn ang="0">
                <a:pos x="connsiteX0" y="connsiteY0"/>
              </a:cxn>
              <a:cxn ang="0">
                <a:pos x="connsiteX1" y="connsiteY1"/>
              </a:cxn>
              <a:cxn ang="0">
                <a:pos x="connsiteX2" y="connsiteY2"/>
              </a:cxn>
            </a:cxnLst>
            <a:rect l="l" t="t" r="r" b="b"/>
            <a:pathLst>
              <a:path w="276225" h="254000">
                <a:moveTo>
                  <a:pt x="0" y="0"/>
                </a:moveTo>
                <a:lnTo>
                  <a:pt x="276225" y="0"/>
                </a:lnTo>
                <a:lnTo>
                  <a:pt x="276225" y="25400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50" name="任意多边形 25"/>
          <p:cNvSpPr/>
          <p:nvPr/>
        </p:nvSpPr>
        <p:spPr>
          <a:xfrm rot="2700000">
            <a:off x="7359128" y="2741921"/>
            <a:ext cx="237227" cy="237227"/>
          </a:xfrm>
          <a:custGeom>
            <a:avLst/>
            <a:gdLst>
              <a:gd name="connsiteX0" fmla="*/ 0 w 276225"/>
              <a:gd name="connsiteY0" fmla="*/ 0 h 254000"/>
              <a:gd name="connsiteX1" fmla="*/ 276225 w 276225"/>
              <a:gd name="connsiteY1" fmla="*/ 0 h 254000"/>
              <a:gd name="connsiteX2" fmla="*/ 276225 w 276225"/>
              <a:gd name="connsiteY2" fmla="*/ 254000 h 254000"/>
            </a:gdLst>
            <a:ahLst/>
            <a:cxnLst>
              <a:cxn ang="0">
                <a:pos x="connsiteX0" y="connsiteY0"/>
              </a:cxn>
              <a:cxn ang="0">
                <a:pos x="connsiteX1" y="connsiteY1"/>
              </a:cxn>
              <a:cxn ang="0">
                <a:pos x="connsiteX2" y="connsiteY2"/>
              </a:cxn>
            </a:cxnLst>
            <a:rect l="l" t="t" r="r" b="b"/>
            <a:pathLst>
              <a:path w="276225" h="254000">
                <a:moveTo>
                  <a:pt x="0" y="0"/>
                </a:moveTo>
                <a:lnTo>
                  <a:pt x="276225" y="0"/>
                </a:lnTo>
                <a:lnTo>
                  <a:pt x="276225" y="25400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51" name="任意多边形 26"/>
          <p:cNvSpPr/>
          <p:nvPr/>
        </p:nvSpPr>
        <p:spPr>
          <a:xfrm rot="2700000">
            <a:off x="11276051" y="2741922"/>
            <a:ext cx="237227" cy="237227"/>
          </a:xfrm>
          <a:custGeom>
            <a:avLst/>
            <a:gdLst>
              <a:gd name="connsiteX0" fmla="*/ 0 w 276225"/>
              <a:gd name="connsiteY0" fmla="*/ 0 h 254000"/>
              <a:gd name="connsiteX1" fmla="*/ 276225 w 276225"/>
              <a:gd name="connsiteY1" fmla="*/ 0 h 254000"/>
              <a:gd name="connsiteX2" fmla="*/ 276225 w 276225"/>
              <a:gd name="connsiteY2" fmla="*/ 254000 h 254000"/>
            </a:gdLst>
            <a:ahLst/>
            <a:cxnLst>
              <a:cxn ang="0">
                <a:pos x="connsiteX0" y="connsiteY0"/>
              </a:cxn>
              <a:cxn ang="0">
                <a:pos x="connsiteX1" y="connsiteY1"/>
              </a:cxn>
              <a:cxn ang="0">
                <a:pos x="connsiteX2" y="connsiteY2"/>
              </a:cxn>
            </a:cxnLst>
            <a:rect l="l" t="t" r="r" b="b"/>
            <a:pathLst>
              <a:path w="276225" h="254000">
                <a:moveTo>
                  <a:pt x="0" y="0"/>
                </a:moveTo>
                <a:lnTo>
                  <a:pt x="276225" y="0"/>
                </a:lnTo>
                <a:lnTo>
                  <a:pt x="276225" y="25400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52" name="文本框 32"/>
          <p:cNvSpPr txBox="1"/>
          <p:nvPr/>
        </p:nvSpPr>
        <p:spPr>
          <a:xfrm flipH="1">
            <a:off x="1176020" y="2625725"/>
            <a:ext cx="2317115" cy="423545"/>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charset="-122"/>
                <a:ea typeface="微软雅黑" panose="020B0503020204020204" charset="-122"/>
              </a:defRPr>
            </a:lvl1pPr>
          </a:lstStyle>
          <a:p>
            <a:pPr algn="l">
              <a:defRPr/>
            </a:pPr>
            <a:r>
              <a:rPr lang="zh-CN" altLang="en-US" sz="1800" b="1" kern="0" dirty="0">
                <a:solidFill>
                  <a:schemeClr val="bg1"/>
                </a:solidFill>
                <a:latin typeface="微软雅黑" panose="020B0503020204020204" charset="-122"/>
                <a:ea typeface="微软雅黑" panose="020B0503020204020204" charset="-122"/>
              </a:rPr>
              <a:t>长达</a:t>
            </a:r>
            <a:r>
              <a:rPr lang="en-US" altLang="zh-CN" sz="1800" b="1" kern="0" dirty="0">
                <a:solidFill>
                  <a:schemeClr val="bg1"/>
                </a:solidFill>
                <a:latin typeface="微软雅黑" panose="020B0503020204020204" charset="-122"/>
                <a:ea typeface="微软雅黑" panose="020B0503020204020204" charset="-122"/>
              </a:rPr>
              <a:t>5</a:t>
            </a:r>
            <a:r>
              <a:rPr lang="zh-CN" altLang="en-US" sz="1800" b="1" kern="0" dirty="0">
                <a:solidFill>
                  <a:schemeClr val="bg1"/>
                </a:solidFill>
                <a:latin typeface="微软雅黑" panose="020B0503020204020204" charset="-122"/>
                <a:ea typeface="微软雅黑" panose="020B0503020204020204" charset="-122"/>
              </a:rPr>
              <a:t>年的持续萧条</a:t>
            </a:r>
          </a:p>
        </p:txBody>
      </p:sp>
      <p:sp>
        <p:nvSpPr>
          <p:cNvPr id="53" name="文本框 52"/>
          <p:cNvSpPr txBox="1"/>
          <p:nvPr/>
        </p:nvSpPr>
        <p:spPr>
          <a:xfrm flipH="1">
            <a:off x="5068570" y="2619375"/>
            <a:ext cx="2403475" cy="423545"/>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charset="-122"/>
                <a:ea typeface="微软雅黑" panose="020B0503020204020204" charset="-122"/>
              </a:defRPr>
            </a:lvl1pPr>
          </a:lstStyle>
          <a:p>
            <a:pPr algn="l">
              <a:defRPr/>
            </a:pPr>
            <a:r>
              <a:rPr lang="zh-CN" sz="1800" b="1" kern="0" dirty="0">
                <a:solidFill>
                  <a:schemeClr val="bg1"/>
                </a:solidFill>
                <a:latin typeface="微软雅黑" panose="020B0503020204020204" charset="-122"/>
                <a:ea typeface="微软雅黑" panose="020B0503020204020204" charset="-122"/>
              </a:rPr>
              <a:t>生产下降、失业增加</a:t>
            </a:r>
          </a:p>
        </p:txBody>
      </p:sp>
      <p:sp>
        <p:nvSpPr>
          <p:cNvPr id="54" name="文本框 53"/>
          <p:cNvSpPr txBox="1"/>
          <p:nvPr/>
        </p:nvSpPr>
        <p:spPr>
          <a:xfrm flipH="1">
            <a:off x="9010015" y="2625725"/>
            <a:ext cx="2346325" cy="423545"/>
          </a:xfrm>
          <a:prstGeom prst="rect">
            <a:avLst/>
          </a:prstGeom>
          <a:noFill/>
        </p:spPr>
        <p:txBody>
          <a:bodyPr wrap="square" rtlCol="0">
            <a:spAutoFit/>
          </a:bodyPr>
          <a:lstStyle>
            <a:defPPr>
              <a:defRPr lang="zh-CN"/>
            </a:defPPr>
            <a:lvl1pPr algn="ctr">
              <a:lnSpc>
                <a:spcPct val="120000"/>
              </a:lnSpc>
              <a:defRPr sz="1400" spc="80">
                <a:solidFill>
                  <a:schemeClr val="tx1">
                    <a:lumMod val="75000"/>
                    <a:lumOff val="25000"/>
                  </a:schemeClr>
                </a:solidFill>
                <a:latin typeface="微软雅黑" panose="020B0503020204020204" charset="-122"/>
                <a:ea typeface="微软雅黑" panose="020B0503020204020204" charset="-122"/>
              </a:defRPr>
            </a:lvl1pPr>
          </a:lstStyle>
          <a:p>
            <a:pPr algn="l">
              <a:defRPr/>
            </a:pPr>
            <a:r>
              <a:rPr lang="zh-CN" altLang="en-US" sz="1800" b="1" kern="0" dirty="0" smtClean="0">
                <a:solidFill>
                  <a:schemeClr val="bg1"/>
                </a:solidFill>
                <a:latin typeface="微软雅黑" panose="020B0503020204020204" charset="-122"/>
                <a:ea typeface="微软雅黑" panose="020B0503020204020204" charset="-122"/>
              </a:rPr>
              <a:t>伴随严重金融</a:t>
            </a:r>
            <a:r>
              <a:rPr lang="zh-CN" altLang="en-US" sz="1800" b="1" kern="0" dirty="0">
                <a:solidFill>
                  <a:schemeClr val="bg1"/>
                </a:solidFill>
                <a:latin typeface="微软雅黑" panose="020B0503020204020204" charset="-122"/>
                <a:ea typeface="微软雅黑" panose="020B0503020204020204" charset="-122"/>
              </a:rPr>
              <a:t>危机</a:t>
            </a:r>
          </a:p>
        </p:txBody>
      </p:sp>
      <p:sp>
        <p:nvSpPr>
          <p:cNvPr id="55" name="矩形 54"/>
          <p:cNvSpPr/>
          <p:nvPr/>
        </p:nvSpPr>
        <p:spPr>
          <a:xfrm>
            <a:off x="623824" y="4228950"/>
            <a:ext cx="3129024" cy="2128292"/>
          </a:xfrm>
          <a:prstGeom prst="rect">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4516462" y="4228950"/>
            <a:ext cx="3129024" cy="2128292"/>
          </a:xfrm>
          <a:prstGeom prst="rect">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16940" y="1435100"/>
            <a:ext cx="10309860" cy="830997"/>
          </a:xfrm>
          <a:prstGeom prst="rect">
            <a:avLst/>
          </a:prstGeom>
          <a:noFill/>
        </p:spPr>
        <p:txBody>
          <a:bodyPr wrap="square" rtlCol="0">
            <a:spAutoFit/>
          </a:bodyPr>
          <a:lstStyle/>
          <a:p>
            <a:pPr>
              <a:lnSpc>
                <a:spcPct val="150000"/>
              </a:lnSpc>
            </a:pPr>
            <a:r>
              <a:rPr lang="zh-CN" altLang="en-US" sz="1600" dirty="0" smtClean="0">
                <a:solidFill>
                  <a:schemeClr val="tx1">
                    <a:lumMod val="85000"/>
                    <a:lumOff val="15000"/>
                  </a:schemeClr>
                </a:solidFill>
              </a:rPr>
              <a:t>资本主义经济危机通常伴随着严重的失业现象。1929年</a:t>
            </a:r>
            <a:r>
              <a:rPr lang="zh-CN" altLang="en-US" sz="1600" dirty="0">
                <a:solidFill>
                  <a:schemeClr val="tx1">
                    <a:lumMod val="85000"/>
                    <a:lumOff val="15000"/>
                  </a:schemeClr>
                </a:solidFill>
              </a:rPr>
              <a:t>美国爆发</a:t>
            </a:r>
            <a:r>
              <a:rPr lang="zh-CN" altLang="en-US" sz="1600" dirty="0" smtClean="0">
                <a:solidFill>
                  <a:schemeClr val="tx1">
                    <a:lumMod val="85000"/>
                    <a:lumOff val="15000"/>
                  </a:schemeClr>
                </a:solidFill>
              </a:rPr>
              <a:t>经济危机并</a:t>
            </a:r>
            <a:r>
              <a:rPr lang="zh-CN" altLang="en-US" sz="1600" dirty="0">
                <a:solidFill>
                  <a:schemeClr val="tx1">
                    <a:lumMod val="85000"/>
                    <a:lumOff val="15000"/>
                  </a:schemeClr>
                </a:solidFill>
              </a:rPr>
              <a:t>迅速</a:t>
            </a:r>
            <a:r>
              <a:rPr lang="zh-CN" altLang="en-US" sz="1600" dirty="0" smtClean="0">
                <a:solidFill>
                  <a:schemeClr val="tx1">
                    <a:lumMod val="85000"/>
                    <a:lumOff val="15000"/>
                  </a:schemeClr>
                </a:solidFill>
              </a:rPr>
              <a:t>蔓延，大量</a:t>
            </a:r>
            <a:r>
              <a:rPr lang="zh-CN" altLang="en-US" sz="1600" dirty="0">
                <a:solidFill>
                  <a:schemeClr val="tx1">
                    <a:lumMod val="85000"/>
                    <a:lumOff val="15000"/>
                  </a:schemeClr>
                </a:solidFill>
              </a:rPr>
              <a:t>工人失业，社会秩序处于混乱之中。1929—1933年资本主义世界大危机</a:t>
            </a:r>
            <a:r>
              <a:rPr lang="zh-CN" altLang="en-US" sz="1600" dirty="0" smtClean="0">
                <a:solidFill>
                  <a:schemeClr val="tx1">
                    <a:lumMod val="85000"/>
                    <a:lumOff val="15000"/>
                  </a:schemeClr>
                </a:solidFill>
              </a:rPr>
              <a:t>是有史以来</a:t>
            </a:r>
            <a:r>
              <a:rPr lang="zh-CN" altLang="en-US" sz="1600" dirty="0">
                <a:solidFill>
                  <a:schemeClr val="tx1">
                    <a:lumMod val="85000"/>
                    <a:lumOff val="15000"/>
                  </a:schemeClr>
                </a:solidFill>
              </a:rPr>
              <a:t>最严重的一次资本主义危机。</a:t>
            </a:r>
          </a:p>
        </p:txBody>
      </p:sp>
      <p:pic>
        <p:nvPicPr>
          <p:cNvPr id="2" name="图片 1"/>
          <p:cNvPicPr>
            <a:picLocks noChangeAspect="1"/>
          </p:cNvPicPr>
          <p:nvPr/>
        </p:nvPicPr>
        <p:blipFill rotWithShape="1">
          <a:blip r:embed="rId5">
            <a:extLst>
              <a:ext uri="{28A0092B-C50C-407E-A947-70E740481C1C}">
                <a14:useLocalDpi xmlns:a14="http://schemas.microsoft.com/office/drawing/2010/main" xmlns="" val="0"/>
              </a:ext>
            </a:extLst>
          </a:blip>
          <a:srcRect l="6800" r="3852"/>
          <a:stretch>
            <a:fillRect/>
          </a:stretch>
        </p:blipFill>
        <p:spPr>
          <a:xfrm>
            <a:off x="8371075" y="4228950"/>
            <a:ext cx="3378966" cy="2128291"/>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par>
                                <p:cTn id="13" presetID="22" presetClass="entr" presetSubtype="8" fill="hold" grpId="0" nodeType="withEffect">
                                  <p:stCondLst>
                                    <p:cond delay="2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8" fill="hold" grpId="0" nodeType="withEffect">
                                  <p:stCondLst>
                                    <p:cond delay="40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500"/>
                                        <p:tgtEl>
                                          <p:spTgt spid="3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heel(1)">
                                      <p:cBhvr>
                                        <p:cTn id="25" dur="500"/>
                                        <p:tgtEl>
                                          <p:spTgt spid="38"/>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wheel(1)">
                                      <p:cBhvr>
                                        <p:cTn id="28" dur="500"/>
                                        <p:tgtEl>
                                          <p:spTgt spid="39"/>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000"/>
                            </p:stCondLst>
                            <p:childTnLst>
                              <p:par>
                                <p:cTn id="36" presetID="53" presetClass="entr" presetSubtype="16" fill="hold" grpId="0" nodeType="afterEffect">
                                  <p:stCondLst>
                                    <p:cond delay="0"/>
                                  </p:stCondLst>
                                  <p:iterate type="lt">
                                    <p:tmPct val="5057"/>
                                  </p:iterate>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ppt_w</p:attrName>
                                        </p:attrNameLst>
                                      </p:cBhvr>
                                      <p:tavLst>
                                        <p:tav tm="0">
                                          <p:val>
                                            <p:fltVal val="0"/>
                                          </p:val>
                                        </p:tav>
                                        <p:tav tm="100000">
                                          <p:val>
                                            <p:strVal val="#ppt_w"/>
                                          </p:val>
                                        </p:tav>
                                      </p:tavLst>
                                    </p:anim>
                                    <p:anim calcmode="lin" valueType="num">
                                      <p:cBhvr>
                                        <p:cTn id="39" dur="500" fill="hold"/>
                                        <p:tgtEl>
                                          <p:spTgt spid="52"/>
                                        </p:tgtEl>
                                        <p:attrNameLst>
                                          <p:attrName>ppt_h</p:attrName>
                                        </p:attrNameLst>
                                      </p:cBhvr>
                                      <p:tavLst>
                                        <p:tav tm="0">
                                          <p:val>
                                            <p:fltVal val="0"/>
                                          </p:val>
                                        </p:tav>
                                        <p:tav tm="100000">
                                          <p:val>
                                            <p:strVal val="#ppt_h"/>
                                          </p:val>
                                        </p:tav>
                                      </p:tavLst>
                                    </p:anim>
                                    <p:animEffect transition="in" filter="fade">
                                      <p:cBhvr>
                                        <p:cTn id="40" dur="500"/>
                                        <p:tgtEl>
                                          <p:spTgt spid="5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left)">
                                      <p:cBhvr>
                                        <p:cTn id="43" dur="500"/>
                                        <p:tgtEl>
                                          <p:spTgt spid="46"/>
                                        </p:tgtEl>
                                      </p:cBhvr>
                                    </p:animEffect>
                                  </p:childTnLst>
                                </p:cTn>
                              </p:par>
                            </p:childTnLst>
                          </p:cTn>
                        </p:par>
                        <p:par>
                          <p:cTn id="44" fill="hold">
                            <p:stCondLst>
                              <p:cond delay="2602"/>
                            </p:stCondLst>
                            <p:childTnLst>
                              <p:par>
                                <p:cTn id="45" presetID="53" presetClass="entr" presetSubtype="16"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p:cTn id="47" dur="500" fill="hold"/>
                                        <p:tgtEl>
                                          <p:spTgt spid="40"/>
                                        </p:tgtEl>
                                        <p:attrNameLst>
                                          <p:attrName>ppt_w</p:attrName>
                                        </p:attrNameLst>
                                      </p:cBhvr>
                                      <p:tavLst>
                                        <p:tav tm="0">
                                          <p:val>
                                            <p:fltVal val="0"/>
                                          </p:val>
                                        </p:tav>
                                        <p:tav tm="100000">
                                          <p:val>
                                            <p:strVal val="#ppt_w"/>
                                          </p:val>
                                        </p:tav>
                                      </p:tavLst>
                                    </p:anim>
                                    <p:anim calcmode="lin" valueType="num">
                                      <p:cBhvr>
                                        <p:cTn id="48" dur="500" fill="hold"/>
                                        <p:tgtEl>
                                          <p:spTgt spid="40"/>
                                        </p:tgtEl>
                                        <p:attrNameLst>
                                          <p:attrName>ppt_h</p:attrName>
                                        </p:attrNameLst>
                                      </p:cBhvr>
                                      <p:tavLst>
                                        <p:tav tm="0">
                                          <p:val>
                                            <p:fltVal val="0"/>
                                          </p:val>
                                        </p:tav>
                                        <p:tav tm="100000">
                                          <p:val>
                                            <p:strVal val="#ppt_h"/>
                                          </p:val>
                                        </p:tav>
                                      </p:tavLst>
                                    </p:anim>
                                    <p:animEffect transition="in" filter="fade">
                                      <p:cBhvr>
                                        <p:cTn id="49" dur="500"/>
                                        <p:tgtEl>
                                          <p:spTgt spid="40"/>
                                        </p:tgtEl>
                                      </p:cBhvr>
                                    </p:animEffect>
                                  </p:childTnLst>
                                </p:cTn>
                              </p:par>
                            </p:childTnLst>
                          </p:cTn>
                        </p:par>
                        <p:par>
                          <p:cTn id="50" fill="hold">
                            <p:stCondLst>
                              <p:cond delay="3102"/>
                            </p:stCondLst>
                            <p:childTnLst>
                              <p:par>
                                <p:cTn id="51" presetID="53" presetClass="entr" presetSubtype="16" fill="hold" grpId="0" nodeType="afterEffect">
                                  <p:stCondLst>
                                    <p:cond delay="0"/>
                                  </p:stCondLst>
                                  <p:iterate type="lt">
                                    <p:tmPct val="5057"/>
                                  </p:iterate>
                                  <p:childTnLst>
                                    <p:set>
                                      <p:cBhvr>
                                        <p:cTn id="52" dur="1" fill="hold">
                                          <p:stCondLst>
                                            <p:cond delay="0"/>
                                          </p:stCondLst>
                                        </p:cTn>
                                        <p:tgtEl>
                                          <p:spTgt spid="53"/>
                                        </p:tgtEl>
                                        <p:attrNameLst>
                                          <p:attrName>style.visibility</p:attrName>
                                        </p:attrNameLst>
                                      </p:cBhvr>
                                      <p:to>
                                        <p:strVal val="visible"/>
                                      </p:to>
                                    </p:set>
                                    <p:anim calcmode="lin" valueType="num">
                                      <p:cBhvr>
                                        <p:cTn id="53" dur="500" fill="hold"/>
                                        <p:tgtEl>
                                          <p:spTgt spid="53"/>
                                        </p:tgtEl>
                                        <p:attrNameLst>
                                          <p:attrName>ppt_w</p:attrName>
                                        </p:attrNameLst>
                                      </p:cBhvr>
                                      <p:tavLst>
                                        <p:tav tm="0">
                                          <p:val>
                                            <p:fltVal val="0"/>
                                          </p:val>
                                        </p:tav>
                                        <p:tav tm="100000">
                                          <p:val>
                                            <p:strVal val="#ppt_w"/>
                                          </p:val>
                                        </p:tav>
                                      </p:tavLst>
                                    </p:anim>
                                    <p:anim calcmode="lin" valueType="num">
                                      <p:cBhvr>
                                        <p:cTn id="54" dur="500" fill="hold"/>
                                        <p:tgtEl>
                                          <p:spTgt spid="53"/>
                                        </p:tgtEl>
                                        <p:attrNameLst>
                                          <p:attrName>ppt_h</p:attrName>
                                        </p:attrNameLst>
                                      </p:cBhvr>
                                      <p:tavLst>
                                        <p:tav tm="0">
                                          <p:val>
                                            <p:fltVal val="0"/>
                                          </p:val>
                                        </p:tav>
                                        <p:tav tm="100000">
                                          <p:val>
                                            <p:strVal val="#ppt_h"/>
                                          </p:val>
                                        </p:tav>
                                      </p:tavLst>
                                    </p:anim>
                                    <p:animEffect transition="in" filter="fade">
                                      <p:cBhvr>
                                        <p:cTn id="55" dur="500"/>
                                        <p:tgtEl>
                                          <p:spTgt spid="5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3804"/>
                            </p:stCondLst>
                            <p:childTnLst>
                              <p:par>
                                <p:cTn id="60" presetID="53" presetClass="entr" presetSubtype="16"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Effect transition="in" filter="fade">
                                      <p:cBhvr>
                                        <p:cTn id="64" dur="500"/>
                                        <p:tgtEl>
                                          <p:spTgt spid="43"/>
                                        </p:tgtEl>
                                      </p:cBhvr>
                                    </p:animEffect>
                                  </p:childTnLst>
                                </p:cTn>
                              </p:par>
                            </p:childTnLst>
                          </p:cTn>
                        </p:par>
                        <p:par>
                          <p:cTn id="65" fill="hold">
                            <p:stCondLst>
                              <p:cond delay="4304"/>
                            </p:stCondLst>
                            <p:childTnLst>
                              <p:par>
                                <p:cTn id="66" presetID="53" presetClass="entr" presetSubtype="16" fill="hold" grpId="0" nodeType="afterEffect">
                                  <p:stCondLst>
                                    <p:cond delay="0"/>
                                  </p:stCondLst>
                                  <p:iterate type="lt">
                                    <p:tmPct val="5057"/>
                                  </p:iterate>
                                  <p:childTnLst>
                                    <p:set>
                                      <p:cBhvr>
                                        <p:cTn id="67" dur="1" fill="hold">
                                          <p:stCondLst>
                                            <p:cond delay="0"/>
                                          </p:stCondLst>
                                        </p:cTn>
                                        <p:tgtEl>
                                          <p:spTgt spid="54"/>
                                        </p:tgtEl>
                                        <p:attrNameLst>
                                          <p:attrName>style.visibility</p:attrName>
                                        </p:attrNameLst>
                                      </p:cBhvr>
                                      <p:to>
                                        <p:strVal val="visible"/>
                                      </p:to>
                                    </p:set>
                                    <p:anim calcmode="lin" valueType="num">
                                      <p:cBhvr>
                                        <p:cTn id="68" dur="500" fill="hold"/>
                                        <p:tgtEl>
                                          <p:spTgt spid="54"/>
                                        </p:tgtEl>
                                        <p:attrNameLst>
                                          <p:attrName>ppt_w</p:attrName>
                                        </p:attrNameLst>
                                      </p:cBhvr>
                                      <p:tavLst>
                                        <p:tav tm="0">
                                          <p:val>
                                            <p:fltVal val="0"/>
                                          </p:val>
                                        </p:tav>
                                        <p:tav tm="100000">
                                          <p:val>
                                            <p:strVal val="#ppt_w"/>
                                          </p:val>
                                        </p:tav>
                                      </p:tavLst>
                                    </p:anim>
                                    <p:anim calcmode="lin" valueType="num">
                                      <p:cBhvr>
                                        <p:cTn id="69" dur="500" fill="hold"/>
                                        <p:tgtEl>
                                          <p:spTgt spid="54"/>
                                        </p:tgtEl>
                                        <p:attrNameLst>
                                          <p:attrName>ppt_h</p:attrName>
                                        </p:attrNameLst>
                                      </p:cBhvr>
                                      <p:tavLst>
                                        <p:tav tm="0">
                                          <p:val>
                                            <p:fltVal val="0"/>
                                          </p:val>
                                        </p:tav>
                                        <p:tav tm="100000">
                                          <p:val>
                                            <p:strVal val="#ppt_h"/>
                                          </p:val>
                                        </p:tav>
                                      </p:tavLst>
                                    </p:anim>
                                    <p:animEffect transition="in" filter="fade">
                                      <p:cBhvr>
                                        <p:cTn id="70" dur="500"/>
                                        <p:tgtEl>
                                          <p:spTgt spid="54"/>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4981"/>
                            </p:stCondLst>
                            <p:childTnLst>
                              <p:par>
                                <p:cTn id="75" presetID="10" presetClass="entr" presetSubtype="0" fill="hold" grpId="0"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500"/>
                                        <p:tgtEl>
                                          <p:spTgt spid="55"/>
                                        </p:tgtEl>
                                      </p:cBhvr>
                                    </p:animEffect>
                                  </p:childTnLst>
                                </p:cTn>
                              </p:par>
                            </p:childTnLst>
                          </p:cTn>
                        </p:par>
                        <p:par>
                          <p:cTn id="78" fill="hold">
                            <p:stCondLst>
                              <p:cond delay="5481"/>
                            </p:stCondLst>
                            <p:childTnLst>
                              <p:par>
                                <p:cTn id="79" presetID="10" presetClass="entr" presetSubtype="0"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fade">
                                      <p:cBhvr>
                                        <p:cTn id="81" dur="500"/>
                                        <p:tgtEl>
                                          <p:spTgt spid="56"/>
                                        </p:tgtEl>
                                      </p:cBhvr>
                                    </p:animEffect>
                                  </p:childTnLst>
                                </p:cTn>
                              </p:par>
                            </p:childTnLst>
                          </p:cTn>
                        </p:par>
                        <p:par>
                          <p:cTn id="82" fill="hold">
                            <p:stCondLst>
                              <p:cond delay="5981"/>
                            </p:stCondLst>
                            <p:childTnLst>
                              <p:par>
                                <p:cTn id="83" presetID="10" presetClass="entr" presetSubtype="0" fill="hold" nodeType="afterEffect">
                                  <p:stCondLst>
                                    <p:cond delay="0"/>
                                  </p:stCondLst>
                                  <p:childTnLst>
                                    <p:set>
                                      <p:cBhvr>
                                        <p:cTn id="84" dur="1" fill="hold">
                                          <p:stCondLst>
                                            <p:cond delay="0"/>
                                          </p:stCondLst>
                                        </p:cTn>
                                        <p:tgtEl>
                                          <p:spTgt spid="2"/>
                                        </p:tgtEl>
                                        <p:attrNameLst>
                                          <p:attrName>style.visibility</p:attrName>
                                        </p:attrNameLst>
                                      </p:cBhvr>
                                      <p:to>
                                        <p:strVal val="visible"/>
                                      </p:to>
                                    </p:set>
                                    <p:animEffect transition="in" filter="fade">
                                      <p:cBhvr>
                                        <p:cTn id="8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ldLvl="0" animBg="1"/>
      <p:bldP spid="11" grpId="0" bldLvl="0" animBg="1"/>
      <p:bldP spid="12" grpId="0" bldLvl="0" animBg="1"/>
      <p:bldP spid="37" grpId="0" bldLvl="0" animBg="1"/>
      <p:bldP spid="38" grpId="0" bldLvl="0" animBg="1"/>
      <p:bldP spid="39" grpId="0" bldLvl="0" animBg="1"/>
      <p:bldP spid="46" grpId="0"/>
      <p:bldP spid="47" grpId="0"/>
      <p:bldP spid="48" grpId="0"/>
      <p:bldP spid="52" grpId="0"/>
      <p:bldP spid="53" grpId="0"/>
      <p:bldP spid="54" grpId="0"/>
      <p:bldP spid="55" grpId="0" bldLvl="0" animBg="1"/>
      <p:bldP spid="56" grpId="0" bldLvl="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842635" y="4691894"/>
            <a:ext cx="576064" cy="5762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4" name="矩形 3"/>
          <p:cNvSpPr/>
          <p:nvPr/>
        </p:nvSpPr>
        <p:spPr>
          <a:xfrm>
            <a:off x="6418580" y="4692015"/>
            <a:ext cx="4523740" cy="131191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5" name="Rectangle 24"/>
          <p:cNvSpPr>
            <a:spLocks noChangeArrowheads="1"/>
          </p:cNvSpPr>
          <p:nvPr/>
        </p:nvSpPr>
        <p:spPr bwMode="auto">
          <a:xfrm>
            <a:off x="5950585" y="1921816"/>
            <a:ext cx="4992555" cy="565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en-US" altLang="zh-CN" sz="1600" b="1" dirty="0" smtClean="0">
                <a:solidFill>
                  <a:schemeClr val="tx1">
                    <a:lumMod val="85000"/>
                    <a:lumOff val="15000"/>
                  </a:schemeClr>
                </a:solidFill>
                <a:latin typeface="微软雅黑" panose="020B0503020204020204" charset="-122"/>
                <a:ea typeface="微软雅黑" panose="020B0503020204020204" charset="-122"/>
              </a:rPr>
              <a:t>       为了应对经济危机，美国总统罗斯福推出新政。</a:t>
            </a:r>
            <a:r>
              <a:rPr lang="zh-CN" altLang="en-US" sz="1600" b="1" dirty="0" smtClean="0">
                <a:solidFill>
                  <a:schemeClr val="tx1">
                    <a:lumMod val="85000"/>
                    <a:lumOff val="15000"/>
                  </a:schemeClr>
                </a:solidFill>
                <a:latin typeface="微软雅黑" panose="020B0503020204020204" charset="-122"/>
                <a:ea typeface="微软雅黑" panose="020B0503020204020204" charset="-122"/>
              </a:rPr>
              <a:t>新政主要包括：</a:t>
            </a:r>
          </a:p>
        </p:txBody>
      </p:sp>
      <p:sp>
        <p:nvSpPr>
          <p:cNvPr id="6" name="Rectangle 24"/>
          <p:cNvSpPr>
            <a:spLocks noChangeArrowheads="1"/>
          </p:cNvSpPr>
          <p:nvPr/>
        </p:nvSpPr>
        <p:spPr bwMode="auto">
          <a:xfrm>
            <a:off x="6402292" y="2636945"/>
            <a:ext cx="4432897" cy="1875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914400">
              <a:lnSpc>
                <a:spcPct val="140000"/>
              </a:lnSpc>
              <a:spcBef>
                <a:spcPts val="300"/>
              </a:spcBef>
              <a:defRPr/>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大量开建公共工程</a:t>
            </a:r>
          </a:p>
          <a:p>
            <a:pPr defTabSz="914400">
              <a:lnSpc>
                <a:spcPct val="140000"/>
              </a:lnSpc>
              <a:spcBef>
                <a:spcPts val="300"/>
              </a:spcBef>
              <a:defRPr/>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调节农业生产</a:t>
            </a:r>
          </a:p>
          <a:p>
            <a:pPr defTabSz="914400">
              <a:lnSpc>
                <a:spcPct val="140000"/>
              </a:lnSpc>
              <a:spcBef>
                <a:spcPts val="300"/>
              </a:spcBef>
              <a:defRPr/>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压缩产量</a:t>
            </a:r>
          </a:p>
          <a:p>
            <a:pPr defTabSz="914400">
              <a:lnSpc>
                <a:spcPct val="140000"/>
              </a:lnSpc>
              <a:spcBef>
                <a:spcPts val="300"/>
              </a:spcBef>
              <a:defRPr/>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恢复工业生产</a:t>
            </a:r>
          </a:p>
          <a:p>
            <a:pPr defTabSz="914400">
              <a:lnSpc>
                <a:spcPct val="140000"/>
              </a:lnSpc>
              <a:spcBef>
                <a:spcPts val="300"/>
              </a:spcBef>
              <a:defRPr/>
            </a:pPr>
            <a:r>
              <a:rPr lang="zh-CN" altLang="en-US" sz="1600" dirty="0" smtClean="0">
                <a:solidFill>
                  <a:schemeClr val="tx1">
                    <a:lumMod val="85000"/>
                    <a:lumOff val="15000"/>
                  </a:schemeClr>
                </a:solidFill>
                <a:latin typeface="微软雅黑" panose="020B0503020204020204" charset="-122"/>
                <a:ea typeface="微软雅黑" panose="020B0503020204020204" charset="-122"/>
              </a:rPr>
              <a:t>整顿银行金融体系</a:t>
            </a:r>
            <a:r>
              <a:rPr lang="en-US" altLang="zh-CN" sz="1600" dirty="0" smtClean="0">
                <a:solidFill>
                  <a:schemeClr val="tx1">
                    <a:lumMod val="85000"/>
                    <a:lumOff val="15000"/>
                  </a:schemeClr>
                </a:solidFill>
              </a:rPr>
              <a:t>.  </a:t>
            </a:r>
          </a:p>
        </p:txBody>
      </p:sp>
      <p:sp>
        <p:nvSpPr>
          <p:cNvPr id="7" name="Rectangle 24"/>
          <p:cNvSpPr>
            <a:spLocks noChangeArrowheads="1"/>
          </p:cNvSpPr>
          <p:nvPr/>
        </p:nvSpPr>
        <p:spPr bwMode="auto">
          <a:xfrm>
            <a:off x="6610985" y="4782820"/>
            <a:ext cx="4224020" cy="1107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zh-CN" altLang="en-US" sz="2000" b="1" dirty="0" smtClean="0">
                <a:solidFill>
                  <a:schemeClr val="tx1">
                    <a:lumMod val="85000"/>
                    <a:lumOff val="15000"/>
                  </a:schemeClr>
                </a:solidFill>
                <a:latin typeface="微软雅黑" panose="020B0503020204020204" charset="-122"/>
                <a:ea typeface="微软雅黑" panose="020B0503020204020204" charset="-122"/>
              </a:rPr>
              <a:t>最终，真正缓解失业问题还是通过第二次世界大战。可见，严重失业问题可能导致巨大社会动荡乃至灾难。</a:t>
            </a:r>
          </a:p>
        </p:txBody>
      </p:sp>
      <p:sp>
        <p:nvSpPr>
          <p:cNvPr id="8" name="任意多边形 7"/>
          <p:cNvSpPr/>
          <p:nvPr/>
        </p:nvSpPr>
        <p:spPr>
          <a:xfrm>
            <a:off x="5950587" y="2802246"/>
            <a:ext cx="285751" cy="184207"/>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9" name="任意多边形 8"/>
          <p:cNvSpPr/>
          <p:nvPr/>
        </p:nvSpPr>
        <p:spPr>
          <a:xfrm>
            <a:off x="5950587" y="3494610"/>
            <a:ext cx="285751" cy="184207"/>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10" name="任意多边形 9"/>
          <p:cNvSpPr/>
          <p:nvPr/>
        </p:nvSpPr>
        <p:spPr>
          <a:xfrm>
            <a:off x="5950587" y="4180622"/>
            <a:ext cx="285751" cy="184207"/>
          </a:xfrm>
          <a:custGeom>
            <a:avLst/>
            <a:gdLst>
              <a:gd name="connsiteX0" fmla="*/ 0 w 214313"/>
              <a:gd name="connsiteY0" fmla="*/ 61913 h 138113"/>
              <a:gd name="connsiteX1" fmla="*/ 76200 w 214313"/>
              <a:gd name="connsiteY1" fmla="*/ 138113 h 138113"/>
              <a:gd name="connsiteX2" fmla="*/ 214313 w 214313"/>
              <a:gd name="connsiteY2" fmla="*/ 0 h 138113"/>
            </a:gdLst>
            <a:ahLst/>
            <a:cxnLst>
              <a:cxn ang="0">
                <a:pos x="connsiteX0" y="connsiteY0"/>
              </a:cxn>
              <a:cxn ang="0">
                <a:pos x="connsiteX1" y="connsiteY1"/>
              </a:cxn>
              <a:cxn ang="0">
                <a:pos x="connsiteX2" y="connsiteY2"/>
              </a:cxn>
            </a:cxnLst>
            <a:rect l="l" t="t" r="r" b="b"/>
            <a:pathLst>
              <a:path w="214313" h="138113">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11" name="Freeform 10"/>
          <p:cNvSpPr>
            <a:spLocks noEditPoints="1"/>
          </p:cNvSpPr>
          <p:nvPr/>
        </p:nvSpPr>
        <p:spPr bwMode="auto">
          <a:xfrm>
            <a:off x="6012299" y="4820924"/>
            <a:ext cx="236736" cy="318185"/>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2" name="标题 11"/>
          <p:cNvSpPr>
            <a:spLocks noGrp="1"/>
          </p:cNvSpPr>
          <p:nvPr>
            <p:ph type="title"/>
          </p:nvPr>
        </p:nvSpPr>
        <p:spPr>
          <a:xfrm>
            <a:off x="0" y="365125"/>
            <a:ext cx="12192000" cy="1325563"/>
          </a:xfrm>
          <a:prstGeom prst="rect">
            <a:avLst/>
          </a:prstGeom>
        </p:spPr>
        <p:txBody>
          <a:bodyPr vert="horz" lIns="91440" tIns="45720" rIns="91440" bIns="45720" rtlCol="0" anchor="ctr">
            <a:normAutofit/>
          </a:bodyPr>
          <a:lstStyle/>
          <a:p>
            <a:pPr algn="ctr"/>
            <a:r>
              <a:rPr lang="zh-CN" altLang="en-US" sz="2800" b="1" dirty="0"/>
              <a:t>罗斯福新政</a:t>
            </a:r>
          </a:p>
        </p:txBody>
      </p:sp>
      <p:sp>
        <p:nvSpPr>
          <p:cNvPr id="13" name="文本框 12"/>
          <p:cNvSpPr txBox="1"/>
          <p:nvPr/>
        </p:nvSpPr>
        <p:spPr>
          <a:xfrm>
            <a:off x="8702675" y="3244850"/>
            <a:ext cx="2468880" cy="368300"/>
          </a:xfrm>
          <a:prstGeom prst="rect">
            <a:avLst/>
          </a:prstGeom>
          <a:noFill/>
        </p:spPr>
        <p:txBody>
          <a:bodyPr wrap="square" rtlCol="0" anchor="t">
            <a:spAutoFit/>
          </a:bodyPr>
          <a:lstStyle/>
          <a:p>
            <a:r>
              <a:rPr lang="zh-CN" altLang="en-US" b="1" dirty="0" smtClean="0">
                <a:solidFill>
                  <a:schemeClr val="tx1">
                    <a:lumMod val="85000"/>
                    <a:lumOff val="15000"/>
                  </a:schemeClr>
                </a:solidFill>
                <a:latin typeface="微软雅黑" panose="020B0503020204020204" charset="-122"/>
                <a:ea typeface="微软雅黑" panose="020B0503020204020204" charset="-122"/>
                <a:sym typeface="+mn-ea"/>
              </a:rPr>
              <a:t>主要目标：增加就业</a:t>
            </a:r>
            <a:endParaRPr lang="zh-CN" altLang="en-US" dirty="0">
              <a:solidFill>
                <a:schemeClr val="tx1">
                  <a:lumMod val="85000"/>
                  <a:lumOff val="15000"/>
                </a:schemeClr>
              </a:solidFill>
            </a:endParaRPr>
          </a:p>
        </p:txBody>
      </p:sp>
      <p:pic>
        <p:nvPicPr>
          <p:cNvPr id="14" name="图片 1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36282" y="2213936"/>
            <a:ext cx="4810595" cy="2929761"/>
          </a:xfrm>
          <a:prstGeom prst="rect">
            <a:avLst/>
          </a:prstGeom>
          <a:effectLst>
            <a:softEdge rad="3175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6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6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1+#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70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par>
                                <p:cTn id="22" presetID="53" presetClass="entr" presetSubtype="16" fill="hold" grpId="0" nodeType="withEffect">
                                  <p:stCondLst>
                                    <p:cond delay="80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par>
                                <p:cTn id="27" presetID="53" presetClass="entr" presetSubtype="16" fill="hold" grpId="0" nodeType="withEffect">
                                  <p:stCondLst>
                                    <p:cond delay="9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par>
                          <p:cTn id="32" fill="hold">
                            <p:stCondLst>
                              <p:cond delay="500"/>
                            </p:stCondLst>
                            <p:childTnLst>
                              <p:par>
                                <p:cTn id="33" presetID="23" presetClass="entr" presetSubtype="16" fill="hold" grpId="1"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childTnLst>
                                </p:cTn>
                              </p:par>
                              <p:par>
                                <p:cTn id="37" presetID="53" presetClass="entr" presetSubtype="16" fill="hold" grpId="0" nodeType="withEffect">
                                  <p:stCondLst>
                                    <p:cond delay="110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53" presetClass="entr" presetSubtype="16" fill="hold" grpId="0" nodeType="withEffect">
                                  <p:stCondLst>
                                    <p:cond delay="130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22" presetClass="entr" presetSubtype="8" fill="hold" grpId="0" nodeType="withEffect">
                                  <p:stCondLst>
                                    <p:cond delay="160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par>
                                <p:cTn id="50" presetID="12" presetClass="entr" presetSubtype="2" fill="hold" grpId="0" nodeType="withEffect">
                                  <p:stCondLst>
                                    <p:cond delay="1600"/>
                                  </p:stCondLst>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p:tgtEl>
                                          <p:spTgt spid="7"/>
                                        </p:tgtEl>
                                        <p:attrNameLst>
                                          <p:attrName>ppt_x</p:attrName>
                                        </p:attrNameLst>
                                      </p:cBhvr>
                                      <p:tavLst>
                                        <p:tav tm="0">
                                          <p:val>
                                            <p:strVal val="#ppt_x+#ppt_w*1.125000"/>
                                          </p:val>
                                        </p:tav>
                                        <p:tav tm="100000">
                                          <p:val>
                                            <p:strVal val="#ppt_x"/>
                                          </p:val>
                                        </p:tav>
                                      </p:tavLst>
                                    </p:anim>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p:bldP spid="6" grpId="0"/>
      <p:bldP spid="7" grpId="0"/>
      <p:bldP spid="8" grpId="0" bldLvl="0" animBg="1"/>
      <p:bldP spid="9" grpId="0" bldLvl="0" animBg="1"/>
      <p:bldP spid="10" grpId="0" bldLvl="0" animBg="1"/>
      <p:bldP spid="11" grpId="0" bldLvl="0" animBg="1"/>
      <p:bldP spid="13"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515257"/>
            <a:ext cx="12191999" cy="697865"/>
          </a:xfrm>
          <a:prstGeom prst="rect">
            <a:avLst/>
          </a:prstGeom>
        </p:spPr>
        <p:txBody>
          <a:bodyPr vert="horz" lIns="91440" tIns="45720" rIns="91440" bIns="45720" rtlCol="0" anchor="ctr">
            <a:normAutofit/>
          </a:bodyPr>
          <a:lstStyle/>
          <a:p>
            <a:pPr algn="ctr"/>
            <a:r>
              <a:rPr lang="zh-CN" altLang="en-US" sz="2800" b="1" dirty="0" smtClean="0">
                <a:solidFill>
                  <a:schemeClr val="tx1"/>
                </a:solidFill>
              </a:rPr>
              <a:t>主张政府干预经济的</a:t>
            </a:r>
            <a:r>
              <a:rPr lang="zh-CN" altLang="en-US" sz="2800" b="1" dirty="0">
                <a:solidFill>
                  <a:schemeClr val="tx1"/>
                </a:solidFill>
              </a:rPr>
              <a:t>凯恩斯主义</a:t>
            </a:r>
          </a:p>
        </p:txBody>
      </p:sp>
      <p:pic>
        <p:nvPicPr>
          <p:cNvPr id="3" name="图片 2" descr="二（一）2、凯恩斯1"/>
          <p:cNvPicPr>
            <a:picLocks noChangeAspect="1"/>
          </p:cNvPicPr>
          <p:nvPr/>
        </p:nvPicPr>
        <p:blipFill>
          <a:blip r:embed="rId2"/>
          <a:stretch>
            <a:fillRect/>
          </a:stretch>
        </p:blipFill>
        <p:spPr>
          <a:xfrm>
            <a:off x="5848667" y="1652270"/>
            <a:ext cx="4929187" cy="2759075"/>
          </a:xfrm>
          <a:prstGeom prst="rect">
            <a:avLst/>
          </a:prstGeom>
        </p:spPr>
      </p:pic>
      <p:sp>
        <p:nvSpPr>
          <p:cNvPr id="9" name="矩形 8"/>
          <p:cNvSpPr/>
          <p:nvPr/>
        </p:nvSpPr>
        <p:spPr>
          <a:xfrm>
            <a:off x="5387340" y="4766945"/>
            <a:ext cx="825500" cy="11696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10" name="矩形 9"/>
          <p:cNvSpPr/>
          <p:nvPr/>
        </p:nvSpPr>
        <p:spPr>
          <a:xfrm>
            <a:off x="6212840" y="4767580"/>
            <a:ext cx="4716780" cy="119570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13" name="Rectangle 24"/>
          <p:cNvSpPr>
            <a:spLocks noChangeArrowheads="1"/>
          </p:cNvSpPr>
          <p:nvPr/>
        </p:nvSpPr>
        <p:spPr bwMode="auto">
          <a:xfrm>
            <a:off x="6387465" y="4767580"/>
            <a:ext cx="4542155" cy="15163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914400">
              <a:lnSpc>
                <a:spcPct val="120000"/>
              </a:lnSpc>
              <a:spcBef>
                <a:spcPts val="300"/>
              </a:spcBef>
              <a:defRPr/>
            </a:pPr>
            <a:r>
              <a:rPr lang="en-US" altLang="zh-CN" b="1" dirty="0" smtClean="0">
                <a:solidFill>
                  <a:schemeClr val="bg1">
                    <a:lumMod val="50000"/>
                  </a:schemeClr>
                </a:solidFill>
                <a:latin typeface="微软雅黑" panose="020B0503020204020204" charset="-122"/>
                <a:ea typeface="微软雅黑" panose="020B0503020204020204" charset="-122"/>
              </a:rPr>
              <a:t> </a:t>
            </a:r>
            <a:r>
              <a:rPr lang="zh-CN" altLang="en-US" dirty="0">
                <a:sym typeface="+mn-ea"/>
              </a:rPr>
              <a:t>凯恩斯主义核心</a:t>
            </a:r>
            <a:r>
              <a:rPr lang="zh-CN" altLang="en-US" dirty="0" smtClean="0">
                <a:sym typeface="+mn-ea"/>
              </a:rPr>
              <a:t>内容：</a:t>
            </a:r>
            <a:endParaRPr lang="zh-CN" altLang="en-US" dirty="0">
              <a:sym typeface="+mn-ea"/>
            </a:endParaRPr>
          </a:p>
          <a:p>
            <a:pPr defTabSz="914400">
              <a:lnSpc>
                <a:spcPct val="120000"/>
              </a:lnSpc>
              <a:spcBef>
                <a:spcPts val="300"/>
              </a:spcBef>
              <a:defRPr/>
            </a:pPr>
            <a:r>
              <a:rPr lang="zh-CN" altLang="en-US" dirty="0">
                <a:sym typeface="+mn-ea"/>
              </a:rPr>
              <a:t>        </a:t>
            </a:r>
            <a:r>
              <a:rPr lang="zh-CN" altLang="en-US" b="1" dirty="0">
                <a:sym typeface="+mn-ea"/>
              </a:rPr>
              <a:t>增加政府对经济干预，把解决社会就业纳入宏观经济体系。</a:t>
            </a:r>
            <a:endParaRPr lang="zh-CN" altLang="en-US" b="1" dirty="0"/>
          </a:p>
          <a:p>
            <a:pPr defTabSz="914400">
              <a:lnSpc>
                <a:spcPct val="120000"/>
              </a:lnSpc>
              <a:spcBef>
                <a:spcPts val="300"/>
              </a:spcBef>
              <a:defRPr/>
            </a:pPr>
            <a:r>
              <a:rPr lang="zh-CN" altLang="en-US" sz="2400" b="1" dirty="0" smtClean="0">
                <a:solidFill>
                  <a:schemeClr val="bg1">
                    <a:lumMod val="50000"/>
                  </a:schemeClr>
                </a:solidFill>
                <a:latin typeface="微软雅黑" panose="020B0503020204020204" charset="-122"/>
                <a:ea typeface="微软雅黑" panose="020B0503020204020204" charset="-122"/>
              </a:rPr>
              <a:t> </a:t>
            </a:r>
            <a:r>
              <a:rPr lang="zh-CN" altLang="en-US" sz="2000" b="1" dirty="0" smtClean="0">
                <a:solidFill>
                  <a:schemeClr val="bg1">
                    <a:lumMod val="50000"/>
                  </a:schemeClr>
                </a:solidFill>
                <a:latin typeface="微软雅黑" panose="020B0503020204020204" charset="-122"/>
                <a:ea typeface="微软雅黑" panose="020B0503020204020204" charset="-122"/>
              </a:rPr>
              <a:t> </a:t>
            </a:r>
          </a:p>
        </p:txBody>
      </p:sp>
      <p:sp>
        <p:nvSpPr>
          <p:cNvPr id="5" name="Freeform 10"/>
          <p:cNvSpPr>
            <a:spLocks noEditPoints="1"/>
          </p:cNvSpPr>
          <p:nvPr/>
        </p:nvSpPr>
        <p:spPr bwMode="auto">
          <a:xfrm>
            <a:off x="5650230" y="5142865"/>
            <a:ext cx="396875" cy="470535"/>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pic>
        <p:nvPicPr>
          <p:cNvPr id="6" name="图片 5"/>
          <p:cNvPicPr>
            <a:picLocks noChangeAspect="1"/>
          </p:cNvPicPr>
          <p:nvPr/>
        </p:nvPicPr>
        <p:blipFill rotWithShape="1">
          <a:blip r:embed="rId3">
            <a:extLst>
              <a:ext uri="{28A0092B-C50C-407E-A947-70E740481C1C}">
                <a14:useLocalDpi xmlns:a14="http://schemas.microsoft.com/office/drawing/2010/main" xmlns="" val="0"/>
              </a:ext>
            </a:extLst>
          </a:blip>
          <a:srcRect l="15609" r="16309"/>
          <a:stretch>
            <a:fillRect/>
          </a:stretch>
        </p:blipFill>
        <p:spPr>
          <a:xfrm>
            <a:off x="1554479" y="1530351"/>
            <a:ext cx="2788921" cy="409636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53" presetClass="entr" presetSubtype="16" fill="hold" grpId="0" nodeType="withEffect">
                                  <p:stCondLst>
                                    <p:cond delay="11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130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22" presetClass="entr" presetSubtype="8" fill="hold" grpId="0" nodeType="withEffect">
                                  <p:stCondLst>
                                    <p:cond delay="160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par>
                                <p:cTn id="28" presetID="12" presetClass="entr" presetSubtype="2" fill="hold" grpId="0" nodeType="withEffect">
                                  <p:stCondLst>
                                    <p:cond delay="16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p:tgtEl>
                                          <p:spTgt spid="13"/>
                                        </p:tgtEl>
                                        <p:attrNameLst>
                                          <p:attrName>ppt_x</p:attrName>
                                        </p:attrNameLst>
                                      </p:cBhvr>
                                      <p:tavLst>
                                        <p:tav tm="0">
                                          <p:val>
                                            <p:strVal val="#ppt_x+#ppt_w*1.125000"/>
                                          </p:val>
                                        </p:tav>
                                        <p:tav tm="100000">
                                          <p:val>
                                            <p:strVal val="#ppt_x"/>
                                          </p:val>
                                        </p:tav>
                                      </p:tavLst>
                                    </p:anim>
                                    <p:animEffect transition="in" filter="wipe(left)">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3" grpId="0"/>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649595" y="4120515"/>
            <a:ext cx="825500" cy="8851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10" name="矩形 9"/>
          <p:cNvSpPr/>
          <p:nvPr/>
        </p:nvSpPr>
        <p:spPr>
          <a:xfrm>
            <a:off x="6479540" y="4120515"/>
            <a:ext cx="4532630" cy="153797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algn="ctr"/>
            <a:endParaRPr lang="zh-CN" altLang="en-US" sz="2400"/>
          </a:p>
        </p:txBody>
      </p:sp>
      <p:sp>
        <p:nvSpPr>
          <p:cNvPr id="11" name="Rectangle 24"/>
          <p:cNvSpPr>
            <a:spLocks noChangeArrowheads="1"/>
          </p:cNvSpPr>
          <p:nvPr/>
        </p:nvSpPr>
        <p:spPr bwMode="auto">
          <a:xfrm>
            <a:off x="5797550" y="1921816"/>
            <a:ext cx="4992555" cy="22028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90000"/>
              </a:lnSpc>
              <a:spcBef>
                <a:spcPts val="300"/>
              </a:spcBef>
            </a:pPr>
            <a:r>
              <a:rPr lang="en-US" altLang="zh-CN" sz="1600" b="1" dirty="0" smtClean="0">
                <a:solidFill>
                  <a:schemeClr val="tx1">
                    <a:lumMod val="85000"/>
                    <a:lumOff val="15000"/>
                  </a:schemeClr>
                </a:solidFill>
                <a:latin typeface="微软雅黑" panose="020B0503020204020204" charset="-122"/>
                <a:ea typeface="微软雅黑" panose="020B0503020204020204" charset="-122"/>
              </a:rPr>
              <a:t>      </a:t>
            </a:r>
            <a:r>
              <a:rPr sz="1600" b="1" dirty="0" err="1" smtClean="0">
                <a:solidFill>
                  <a:schemeClr val="tx1">
                    <a:lumMod val="85000"/>
                    <a:lumOff val="15000"/>
                  </a:schemeClr>
                </a:solidFill>
                <a:latin typeface="微软雅黑" panose="020B0503020204020204" charset="-122"/>
                <a:ea typeface="微软雅黑" panose="020B0503020204020204" charset="-122"/>
              </a:rPr>
              <a:t>苏联模式表现为一个高度集中的计划经济体制，它以国家政权为核心，以</a:t>
            </a:r>
            <a:r>
              <a:rPr lang="zh-CN" altLang="en-US" sz="1600" b="1" dirty="0" smtClean="0">
                <a:solidFill>
                  <a:schemeClr val="tx1">
                    <a:lumMod val="85000"/>
                    <a:lumOff val="15000"/>
                  </a:schemeClr>
                </a:solidFill>
                <a:latin typeface="微软雅黑" panose="020B0503020204020204" charset="-122"/>
                <a:ea typeface="微软雅黑" panose="020B0503020204020204" charset="-122"/>
              </a:rPr>
              <a:t>苏共</a:t>
            </a:r>
            <a:r>
              <a:rPr sz="1600" b="1" dirty="0" err="1" smtClean="0">
                <a:solidFill>
                  <a:schemeClr val="tx1">
                    <a:lumMod val="85000"/>
                    <a:lumOff val="15000"/>
                  </a:schemeClr>
                </a:solidFill>
                <a:latin typeface="微软雅黑" panose="020B0503020204020204" charset="-122"/>
                <a:ea typeface="微软雅黑" panose="020B0503020204020204" charset="-122"/>
              </a:rPr>
              <a:t>中央为领导者，以各级党组织为执行者，以国家工业发展为唯一目的，以行政命令为经济政策，以行政手段为运作方式</a:t>
            </a:r>
            <a:r>
              <a:rPr sz="1600" b="1" dirty="0" smtClean="0">
                <a:solidFill>
                  <a:schemeClr val="tx1">
                    <a:lumMod val="85000"/>
                    <a:lumOff val="15000"/>
                  </a:schemeClr>
                </a:solidFill>
                <a:latin typeface="微软雅黑" panose="020B0503020204020204" charset="-122"/>
                <a:ea typeface="微软雅黑" panose="020B0503020204020204" charset="-122"/>
              </a:rPr>
              <a:t>。</a:t>
            </a:r>
          </a:p>
          <a:p>
            <a:pPr>
              <a:lnSpc>
                <a:spcPct val="120000"/>
              </a:lnSpc>
              <a:spcBef>
                <a:spcPts val="300"/>
              </a:spcBef>
            </a:pPr>
            <a:endParaRPr sz="1600" b="1"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13" name="Rectangle 24"/>
          <p:cNvSpPr>
            <a:spLocks noChangeArrowheads="1"/>
          </p:cNvSpPr>
          <p:nvPr/>
        </p:nvSpPr>
        <p:spPr bwMode="auto">
          <a:xfrm>
            <a:off x="6579870" y="4161790"/>
            <a:ext cx="4210685" cy="1438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defTabSz="914400">
              <a:lnSpc>
                <a:spcPct val="130000"/>
              </a:lnSpc>
              <a:spcBef>
                <a:spcPts val="300"/>
              </a:spcBef>
              <a:defRPr/>
            </a:pPr>
            <a:r>
              <a:rPr b="1" dirty="0" smtClean="0">
                <a:solidFill>
                  <a:schemeClr val="tx1">
                    <a:lumMod val="85000"/>
                    <a:lumOff val="15000"/>
                  </a:schemeClr>
                </a:solidFill>
                <a:latin typeface="微软雅黑" panose="020B0503020204020204" charset="-122"/>
                <a:ea typeface="微软雅黑" panose="020B0503020204020204" charset="-122"/>
              </a:rPr>
              <a:t>曾经有力地推动了发展，使苏联从农业国转变为工业国，但其模式日趋固守僵化，导致人民生活水平低下、商品极其匮乏、微观生产要素活力扼杀。</a:t>
            </a:r>
            <a:endParaRPr lang="zh-CN" altLang="en-US" sz="2000" b="1" dirty="0" smtClean="0">
              <a:solidFill>
                <a:schemeClr val="tx1">
                  <a:lumMod val="85000"/>
                  <a:lumOff val="15000"/>
                </a:schemeClr>
              </a:solidFill>
              <a:latin typeface="微软雅黑" panose="020B0503020204020204" charset="-122"/>
              <a:ea typeface="微软雅黑" panose="020B0503020204020204" charset="-122"/>
            </a:endParaRPr>
          </a:p>
        </p:txBody>
      </p:sp>
      <p:sp>
        <p:nvSpPr>
          <p:cNvPr id="22" name="Freeform 10"/>
          <p:cNvSpPr>
            <a:spLocks noEditPoints="1"/>
          </p:cNvSpPr>
          <p:nvPr/>
        </p:nvSpPr>
        <p:spPr bwMode="auto">
          <a:xfrm>
            <a:off x="5904230" y="4349750"/>
            <a:ext cx="316230" cy="38735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23" name="标题 22"/>
          <p:cNvSpPr>
            <a:spLocks noGrp="1"/>
          </p:cNvSpPr>
          <p:nvPr>
            <p:ph type="title"/>
          </p:nvPr>
        </p:nvSpPr>
        <p:spPr>
          <a:xfrm>
            <a:off x="0" y="280670"/>
            <a:ext cx="12191999" cy="1325880"/>
          </a:xfrm>
          <a:prstGeom prst="rect">
            <a:avLst/>
          </a:prstGeom>
        </p:spPr>
        <p:txBody>
          <a:bodyPr vert="horz" lIns="91440" tIns="45720" rIns="91440" bIns="45720" rtlCol="0" anchor="ctr">
            <a:normAutofit/>
          </a:bodyPr>
          <a:lstStyle/>
          <a:p>
            <a:pPr algn="ctr">
              <a:lnSpc>
                <a:spcPct val="150000"/>
              </a:lnSpc>
            </a:pPr>
            <a:r>
              <a:rPr lang="zh-CN" altLang="en-US" sz="2800" b="1" dirty="0" smtClean="0"/>
              <a:t>计划经济</a:t>
            </a:r>
            <a:r>
              <a:rPr lang="zh-CN" altLang="en-US" sz="2800" b="1" dirty="0"/>
              <a:t>和就业</a:t>
            </a:r>
            <a:r>
              <a:rPr lang="zh-CN" altLang="en-US" sz="3200" b="1" dirty="0"/>
              <a:t/>
            </a:r>
            <a:br>
              <a:rPr lang="zh-CN" altLang="en-US" sz="3200" b="1" dirty="0"/>
            </a:br>
            <a:r>
              <a:rPr lang="zh-CN" altLang="en-US" sz="2400" b="1" dirty="0" smtClean="0"/>
              <a:t>苏联</a:t>
            </a:r>
            <a:r>
              <a:rPr lang="zh-CN" altLang="en-US" sz="2400" b="1" dirty="0"/>
              <a:t>的计划经济</a:t>
            </a:r>
          </a:p>
        </p:txBody>
      </p:sp>
      <p:grpSp>
        <p:nvGrpSpPr>
          <p:cNvPr id="24" name="组合 23"/>
          <p:cNvGrpSpPr/>
          <p:nvPr/>
        </p:nvGrpSpPr>
        <p:grpSpPr>
          <a:xfrm>
            <a:off x="793115" y="1995805"/>
            <a:ext cx="4062095" cy="3268345"/>
            <a:chOff x="1066734" y="1465324"/>
            <a:chExt cx="2331826" cy="2954275"/>
          </a:xfrm>
        </p:grpSpPr>
        <p:sp>
          <p:nvSpPr>
            <p:cNvPr id="25" name="矩形 24"/>
            <p:cNvSpPr/>
            <p:nvPr/>
          </p:nvSpPr>
          <p:spPr>
            <a:xfrm>
              <a:off x="1066734" y="3910940"/>
              <a:ext cx="2331826" cy="5086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zh-CN" altLang="en-US" sz="1600" b="1"/>
                <a:t>前苏联人民排队买商品</a:t>
              </a:r>
            </a:p>
          </p:txBody>
        </p:sp>
        <p:sp>
          <p:nvSpPr>
            <p:cNvPr id="30" name="矩形 29"/>
            <p:cNvSpPr/>
            <p:nvPr/>
          </p:nvSpPr>
          <p:spPr>
            <a:xfrm>
              <a:off x="1066734" y="1465324"/>
              <a:ext cx="2331826" cy="2502457"/>
            </a:xfrm>
            <a:prstGeom prst="rect">
              <a:avLst/>
            </a:prstGeom>
            <a:blipFill dpi="0" rotWithShape="1">
              <a:blip r:embed="rId2" cstate="screen"/>
              <a:srcRect/>
              <a:stretch>
                <a:fillRect/>
              </a:stretch>
            </a:blipFill>
            <a:ln w="12700" cap="flat" cmpd="sng" algn="ctr">
              <a:noFill/>
              <a:prstDash val="solid"/>
              <a:miter lim="800000"/>
            </a:ln>
            <a:effectLst/>
            <a:extLst>
              <a:ext uri="{91240B29-F687-4F45-9708-019B960494DF}">
                <a14:hiddenLine xmlns:a14="http://schemas.microsoft.com/office/drawing/2010/main" xmlns=""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6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53" presetClass="entr" presetSubtype="16" fill="hold" grpId="0" nodeType="withEffect">
                                  <p:stCondLst>
                                    <p:cond delay="110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130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22" presetClass="entr" presetSubtype="8" fill="hold" grpId="0" nodeType="withEffect">
                                  <p:stCondLst>
                                    <p:cond delay="16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par>
                                <p:cTn id="27" presetID="12" presetClass="entr" presetSubtype="2" fill="hold" grpId="0" nodeType="withEffect">
                                  <p:stCondLst>
                                    <p:cond delay="16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p:tgtEl>
                                          <p:spTgt spid="13"/>
                                        </p:tgtEl>
                                        <p:attrNameLst>
                                          <p:attrName>ppt_x</p:attrName>
                                        </p:attrNameLst>
                                      </p:cBhvr>
                                      <p:tavLst>
                                        <p:tav tm="0">
                                          <p:val>
                                            <p:strVal val="#ppt_x+#ppt_w*1.125000"/>
                                          </p:val>
                                        </p:tav>
                                        <p:tav tm="100000">
                                          <p:val>
                                            <p:strVal val="#ppt_x"/>
                                          </p:val>
                                        </p:tav>
                                      </p:tavLst>
                                    </p:anim>
                                    <p:animEffect transition="in" filter="wipe(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1" grpId="0"/>
      <p:bldP spid="13" grpId="0"/>
      <p:bldP spid="2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îṥļîḑé-TextBox 21"/>
          <p:cNvSpPr txBox="1"/>
          <p:nvPr/>
        </p:nvSpPr>
        <p:spPr>
          <a:xfrm>
            <a:off x="4194689" y="4938098"/>
            <a:ext cx="1231105" cy="246221"/>
          </a:xfrm>
          <a:prstGeom prst="rect">
            <a:avLst/>
          </a:prstGeom>
          <a:noFill/>
        </p:spPr>
        <p:txBody>
          <a:bodyPr wrap="none" lIns="0" tIns="0" rIns="0" bIns="0"/>
          <a:lstStyle/>
          <a:p>
            <a:pPr algn="ctr"/>
            <a:r>
              <a:rPr lang="zh-CN" altLang="en-US" sz="1400" dirty="0">
                <a:solidFill>
                  <a:schemeClr val="bg1"/>
                </a:solidFill>
                <a:latin typeface="+mn-lt"/>
                <a:ea typeface="+mn-ea"/>
                <a:cs typeface="+mn-ea"/>
                <a:sym typeface="+mn-lt"/>
              </a:rPr>
              <a:t>社会资源的计划配置</a:t>
            </a:r>
          </a:p>
        </p:txBody>
      </p:sp>
      <p:sp>
        <p:nvSpPr>
          <p:cNvPr id="18" name="îṥļîḑé-TextBox 25"/>
          <p:cNvSpPr txBox="1"/>
          <p:nvPr/>
        </p:nvSpPr>
        <p:spPr>
          <a:xfrm>
            <a:off x="1144270" y="1176655"/>
            <a:ext cx="11803380" cy="905510"/>
          </a:xfrm>
          <a:prstGeom prst="rect">
            <a:avLst/>
          </a:prstGeom>
        </p:spPr>
        <p:txBody>
          <a:bodyPr wrap="none" lIns="0" tIns="0" rIns="0" bIns="0">
            <a:normAutofit/>
          </a:bodyPr>
          <a:lstStyle/>
          <a:p>
            <a:pPr algn="l">
              <a:lnSpc>
                <a:spcPct val="150000"/>
              </a:lnSpc>
            </a:pPr>
            <a:r>
              <a:rPr lang="en-US" altLang="zh-CN" b="1" dirty="0">
                <a:latin typeface="+mn-lt"/>
                <a:ea typeface="+mn-ea"/>
                <a:cs typeface="+mn-ea"/>
                <a:sym typeface="+mn-lt"/>
              </a:rPr>
              <a:t>      </a:t>
            </a:r>
            <a:r>
              <a:rPr lang="zh-CN" altLang="en-US" b="1" dirty="0">
                <a:latin typeface="+mn-lt"/>
                <a:ea typeface="+mn-ea"/>
                <a:cs typeface="+mn-ea"/>
                <a:sym typeface="+mn-lt"/>
              </a:rPr>
              <a:t>1952年开始我国实行全面计划经济体制。1952年11月成立计划经济委员会，1954年编制第一个5年计划，</a:t>
            </a:r>
          </a:p>
          <a:p>
            <a:pPr algn="l">
              <a:lnSpc>
                <a:spcPct val="150000"/>
              </a:lnSpc>
            </a:pPr>
            <a:r>
              <a:rPr lang="zh-CN" altLang="en-US" b="1" dirty="0">
                <a:latin typeface="+mn-lt"/>
                <a:ea typeface="+mn-ea"/>
                <a:cs typeface="+mn-ea"/>
                <a:sym typeface="+mn-lt"/>
              </a:rPr>
              <a:t>形成了计划经济发展纲要。</a:t>
            </a:r>
          </a:p>
        </p:txBody>
      </p:sp>
      <p:sp>
        <p:nvSpPr>
          <p:cNvPr id="30" name="标题 29"/>
          <p:cNvSpPr>
            <a:spLocks noGrp="1"/>
          </p:cNvSpPr>
          <p:nvPr>
            <p:ph type="title" idx="4294967295"/>
          </p:nvPr>
        </p:nvSpPr>
        <p:spPr>
          <a:xfrm>
            <a:off x="0" y="163502"/>
            <a:ext cx="12192000" cy="1325880"/>
          </a:xfrm>
          <a:prstGeom prst="rect">
            <a:avLst/>
          </a:prstGeom>
        </p:spPr>
        <p:txBody>
          <a:bodyPr vert="horz" lIns="91440" tIns="45720" rIns="91440" bIns="45720" rtlCol="0" anchor="ctr">
            <a:normAutofit/>
          </a:bodyPr>
          <a:lstStyle/>
          <a:p>
            <a:pPr algn="ctr"/>
            <a:r>
              <a:rPr lang="zh-CN" altLang="en-US" sz="2400" b="1" dirty="0" smtClean="0"/>
              <a:t>新中国</a:t>
            </a:r>
            <a:r>
              <a:rPr lang="zh-CN" altLang="en-US" sz="2400" b="1" dirty="0"/>
              <a:t>建立后的计划经济</a:t>
            </a:r>
          </a:p>
        </p:txBody>
      </p:sp>
      <p:sp>
        <p:nvSpPr>
          <p:cNvPr id="2" name="矩形 58"/>
          <p:cNvSpPr>
            <a:spLocks noChangeAspect="1" noChangeArrowheads="1"/>
          </p:cNvSpPr>
          <p:nvPr/>
        </p:nvSpPr>
        <p:spPr bwMode="auto">
          <a:xfrm>
            <a:off x="1987891" y="3860620"/>
            <a:ext cx="2816860" cy="2540635"/>
          </a:xfrm>
          <a:prstGeom prst="rect">
            <a:avLst/>
          </a:prstGeom>
          <a:solidFill>
            <a:srgbClr val="4B73A8"/>
          </a:solidFill>
          <a:ln>
            <a:noFill/>
          </a:ln>
          <a:effectLst>
            <a:outerShdw blurRad="63500" algn="ctr"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19" name="矩形 60"/>
          <p:cNvSpPr>
            <a:spLocks noChangeAspect="1" noChangeArrowheads="1"/>
          </p:cNvSpPr>
          <p:nvPr/>
        </p:nvSpPr>
        <p:spPr bwMode="auto">
          <a:xfrm>
            <a:off x="4804959" y="2139453"/>
            <a:ext cx="2703830" cy="1720850"/>
          </a:xfrm>
          <a:prstGeom prst="rect">
            <a:avLst/>
          </a:prstGeom>
          <a:solidFill>
            <a:srgbClr val="4A9CCB"/>
          </a:solidFill>
          <a:ln>
            <a:noFill/>
          </a:ln>
          <a:effectLst>
            <a:outerShdw blurRad="63500" algn="ctr"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27" name="矩形 61"/>
          <p:cNvSpPr>
            <a:spLocks noChangeAspect="1" noChangeArrowheads="1"/>
          </p:cNvSpPr>
          <p:nvPr/>
        </p:nvSpPr>
        <p:spPr bwMode="auto">
          <a:xfrm>
            <a:off x="1988526" y="2139770"/>
            <a:ext cx="2816225" cy="1720850"/>
          </a:xfrm>
          <a:prstGeom prst="rect">
            <a:avLst/>
          </a:prstGeom>
          <a:blipFill rotWithShape="1">
            <a:blip r:embed="rId3" cstate="screen"/>
            <a:tile sx="91000" sy="100000" algn="ctr"/>
          </a:blipFill>
          <a:ln>
            <a:noFill/>
          </a:ln>
          <a:effectLst>
            <a:outerShdw blurRad="63500" algn="ctr"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31" name="矩形 62"/>
          <p:cNvSpPr>
            <a:spLocks noChangeAspect="1" noChangeArrowheads="1"/>
          </p:cNvSpPr>
          <p:nvPr/>
        </p:nvSpPr>
        <p:spPr bwMode="auto">
          <a:xfrm>
            <a:off x="7508471" y="2139770"/>
            <a:ext cx="2705100" cy="1720850"/>
          </a:xfrm>
          <a:prstGeom prst="rect">
            <a:avLst/>
          </a:prstGeom>
          <a:blipFill rotWithShape="1">
            <a:blip r:embed="rId4" cstate="screen"/>
            <a:stretch>
              <a:fillRect/>
            </a:stretch>
          </a:blipFill>
          <a:ln>
            <a:noFill/>
          </a:ln>
          <a:effectLst>
            <a:outerShdw blurRad="63500" algn="ctr"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36" name="矩形 64"/>
          <p:cNvSpPr>
            <a:spLocks noChangeAspect="1" noChangeArrowheads="1"/>
          </p:cNvSpPr>
          <p:nvPr/>
        </p:nvSpPr>
        <p:spPr bwMode="auto">
          <a:xfrm>
            <a:off x="7508581" y="3849190"/>
            <a:ext cx="2705100" cy="2551430"/>
          </a:xfrm>
          <a:prstGeom prst="rect">
            <a:avLst/>
          </a:prstGeom>
          <a:solidFill>
            <a:srgbClr val="41CBC6"/>
          </a:solidFill>
          <a:ln>
            <a:noFill/>
          </a:ln>
          <a:effectLst>
            <a:outerShdw blurRad="63500" algn="ctr" rotWithShape="0">
              <a:prstClr val="black">
                <a:alpha val="40000"/>
              </a:prstClr>
            </a:outerShdw>
          </a:effectLst>
        </p:spPr>
        <p:txBody>
          <a:bodyPr anchor="ctr"/>
          <a:lstStyle/>
          <a:p>
            <a:pPr algn="ctr"/>
            <a:endParaRPr lang="zh-CN" altLang="zh-CN">
              <a:solidFill>
                <a:srgbClr val="FFFFFF"/>
              </a:solidFill>
              <a:latin typeface="宋体" panose="02010600030101010101" pitchFamily="2" charset="-122"/>
              <a:ea typeface="微软雅黑" panose="020B0503020204020204" charset="-122"/>
              <a:sym typeface="宋体" panose="02010600030101010101" pitchFamily="2" charset="-122"/>
            </a:endParaRPr>
          </a:p>
        </p:txBody>
      </p:sp>
      <p:sp>
        <p:nvSpPr>
          <p:cNvPr id="37" name="文本框 36"/>
          <p:cNvSpPr txBox="1">
            <a:spLocks noChangeAspect="1"/>
          </p:cNvSpPr>
          <p:nvPr/>
        </p:nvSpPr>
        <p:spPr>
          <a:xfrm>
            <a:off x="2077426" y="4257495"/>
            <a:ext cx="2727325" cy="460375"/>
          </a:xfrm>
          <a:prstGeom prst="rect">
            <a:avLst/>
          </a:prstGeom>
          <a:noFill/>
        </p:spPr>
        <p:txBody>
          <a:bodyPr wrap="square" rtlCol="0">
            <a:spAutoFit/>
          </a:bodyPr>
          <a:lstStyle/>
          <a:p>
            <a:pPr algn="ctr"/>
            <a:r>
              <a:rPr sz="2400" dirty="0">
                <a:solidFill>
                  <a:schemeClr val="bg1"/>
                </a:solidFill>
                <a:latin typeface="微软雅黑" panose="020B0503020204020204" charset="-122"/>
                <a:ea typeface="微软雅黑" panose="020B0503020204020204" charset="-122"/>
                <a:sym typeface="+mn-ea"/>
              </a:rPr>
              <a:t>表面上消除</a:t>
            </a:r>
            <a:r>
              <a:rPr lang="zh-CN" sz="2400" dirty="0">
                <a:solidFill>
                  <a:schemeClr val="bg1"/>
                </a:solidFill>
                <a:latin typeface="微软雅黑" panose="020B0503020204020204" charset="-122"/>
                <a:ea typeface="微软雅黑" panose="020B0503020204020204" charset="-122"/>
                <a:sym typeface="+mn-ea"/>
              </a:rPr>
              <a:t>了</a:t>
            </a:r>
            <a:r>
              <a:rPr sz="2400" dirty="0">
                <a:solidFill>
                  <a:schemeClr val="bg1"/>
                </a:solidFill>
                <a:latin typeface="微软雅黑" panose="020B0503020204020204" charset="-122"/>
                <a:ea typeface="微软雅黑" panose="020B0503020204020204" charset="-122"/>
                <a:sym typeface="+mn-ea"/>
              </a:rPr>
              <a:t>失业</a:t>
            </a:r>
            <a:endParaRPr lang="zh-CN" altLang="en-US" sz="2400" dirty="0">
              <a:solidFill>
                <a:schemeClr val="bg1"/>
              </a:solidFill>
              <a:latin typeface="微软雅黑" panose="020B0503020204020204" charset="-122"/>
              <a:ea typeface="微软雅黑" panose="020B0503020204020204" charset="-122"/>
              <a:sym typeface="+mn-ea"/>
            </a:endParaRPr>
          </a:p>
        </p:txBody>
      </p:sp>
      <p:sp>
        <p:nvSpPr>
          <p:cNvPr id="38" name="文本框 37"/>
          <p:cNvSpPr txBox="1">
            <a:spLocks noChangeAspect="1"/>
          </p:cNvSpPr>
          <p:nvPr/>
        </p:nvSpPr>
        <p:spPr>
          <a:xfrm>
            <a:off x="2228556" y="4922975"/>
            <a:ext cx="2334895" cy="810260"/>
          </a:xfrm>
          <a:prstGeom prst="rect">
            <a:avLst/>
          </a:prstGeom>
          <a:noFill/>
          <a:effectLst/>
        </p:spPr>
        <p:txBody>
          <a:bodyPr wrap="square" rtlCol="0">
            <a:spAutoFit/>
          </a:bodyPr>
          <a:lstStyle/>
          <a:p>
            <a:pPr algn="ctr">
              <a:lnSpc>
                <a:spcPct val="130000"/>
              </a:lnSpc>
              <a:buNone/>
            </a:pPr>
            <a:r>
              <a:rPr dirty="0">
                <a:solidFill>
                  <a:schemeClr val="bg1"/>
                </a:solidFill>
                <a:latin typeface="微软雅黑" panose="020B0503020204020204" charset="-122"/>
                <a:ea typeface="微软雅黑" panose="020B0503020204020204" charset="-122"/>
              </a:rPr>
              <a:t>农村</a:t>
            </a:r>
            <a:r>
              <a:rPr lang="zh-CN" dirty="0">
                <a:solidFill>
                  <a:schemeClr val="bg1"/>
                </a:solidFill>
                <a:latin typeface="微软雅黑" panose="020B0503020204020204" charset="-122"/>
                <a:ea typeface="微软雅黑" panose="020B0503020204020204" charset="-122"/>
              </a:rPr>
              <a:t>：</a:t>
            </a:r>
            <a:r>
              <a:rPr dirty="0">
                <a:solidFill>
                  <a:schemeClr val="bg1"/>
                </a:solidFill>
                <a:latin typeface="微软雅黑" panose="020B0503020204020204" charset="-122"/>
                <a:ea typeface="微软雅黑" panose="020B0503020204020204" charset="-122"/>
              </a:rPr>
              <a:t>人民公社</a:t>
            </a:r>
          </a:p>
          <a:p>
            <a:pPr algn="ctr">
              <a:lnSpc>
                <a:spcPct val="130000"/>
              </a:lnSpc>
              <a:buNone/>
            </a:pPr>
            <a:r>
              <a:rPr dirty="0">
                <a:solidFill>
                  <a:schemeClr val="bg1"/>
                </a:solidFill>
                <a:latin typeface="微软雅黑" panose="020B0503020204020204" charset="-122"/>
                <a:ea typeface="微软雅黑" panose="020B0503020204020204" charset="-122"/>
              </a:rPr>
              <a:t>城市</a:t>
            </a:r>
            <a:r>
              <a:rPr lang="zh-CN" dirty="0">
                <a:solidFill>
                  <a:schemeClr val="bg1"/>
                </a:solidFill>
                <a:latin typeface="微软雅黑" panose="020B0503020204020204" charset="-122"/>
                <a:ea typeface="微软雅黑" panose="020B0503020204020204" charset="-122"/>
              </a:rPr>
              <a:t>：</a:t>
            </a:r>
            <a:r>
              <a:rPr dirty="0">
                <a:solidFill>
                  <a:schemeClr val="bg1"/>
                </a:solidFill>
                <a:latin typeface="微软雅黑" panose="020B0503020204020204" charset="-122"/>
                <a:ea typeface="微软雅黑" panose="020B0503020204020204" charset="-122"/>
              </a:rPr>
              <a:t>计划招工</a:t>
            </a:r>
            <a:r>
              <a:rPr lang="zh-CN" dirty="0">
                <a:solidFill>
                  <a:schemeClr val="bg1"/>
                </a:solidFill>
                <a:latin typeface="微软雅黑" panose="020B0503020204020204" charset="-122"/>
                <a:ea typeface="微软雅黑" panose="020B0503020204020204" charset="-122"/>
              </a:rPr>
              <a:t>用工</a:t>
            </a:r>
          </a:p>
        </p:txBody>
      </p:sp>
      <p:sp>
        <p:nvSpPr>
          <p:cNvPr id="39" name="文本框 38"/>
          <p:cNvSpPr txBox="1">
            <a:spLocks noChangeAspect="1"/>
          </p:cNvSpPr>
          <p:nvPr/>
        </p:nvSpPr>
        <p:spPr>
          <a:xfrm>
            <a:off x="5526407" y="2296962"/>
            <a:ext cx="1249680" cy="52197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包起来</a:t>
            </a:r>
          </a:p>
        </p:txBody>
      </p:sp>
      <p:sp>
        <p:nvSpPr>
          <p:cNvPr id="40" name="文本框 39"/>
          <p:cNvSpPr txBox="1">
            <a:spLocks noChangeAspect="1"/>
          </p:cNvSpPr>
          <p:nvPr/>
        </p:nvSpPr>
        <p:spPr>
          <a:xfrm>
            <a:off x="4995251" y="2897960"/>
            <a:ext cx="2322830" cy="810260"/>
          </a:xfrm>
          <a:prstGeom prst="rect">
            <a:avLst/>
          </a:prstGeom>
          <a:noFill/>
          <a:effectLst/>
        </p:spPr>
        <p:txBody>
          <a:bodyPr wrap="square" rtlCol="0">
            <a:spAutoFit/>
          </a:bodyPr>
          <a:lstStyle/>
          <a:p>
            <a:pPr algn="ctr">
              <a:lnSpc>
                <a:spcPct val="130000"/>
              </a:lnSpc>
              <a:buNone/>
            </a:pPr>
            <a:r>
              <a:rPr dirty="0">
                <a:solidFill>
                  <a:schemeClr val="bg1"/>
                </a:solidFill>
                <a:latin typeface="微软雅黑" panose="020B0503020204020204" charset="-122"/>
                <a:ea typeface="微软雅黑" panose="020B0503020204020204" charset="-122"/>
              </a:rPr>
              <a:t>就业方式采取计划经济“包起来”的方式</a:t>
            </a:r>
            <a:endParaRPr lang="zh-CN" altLang="en-US" dirty="0">
              <a:solidFill>
                <a:schemeClr val="bg1"/>
              </a:solidFill>
              <a:latin typeface="微软雅黑" panose="020B0503020204020204" charset="-122"/>
              <a:ea typeface="微软雅黑" panose="020B0503020204020204" charset="-122"/>
            </a:endParaRPr>
          </a:p>
        </p:txBody>
      </p:sp>
      <p:sp>
        <p:nvSpPr>
          <p:cNvPr id="41" name="文本框 40"/>
          <p:cNvSpPr txBox="1">
            <a:spLocks noChangeAspect="1"/>
          </p:cNvSpPr>
          <p:nvPr/>
        </p:nvSpPr>
        <p:spPr>
          <a:xfrm>
            <a:off x="7967664" y="4257208"/>
            <a:ext cx="1960880" cy="521970"/>
          </a:xfrm>
          <a:prstGeom prst="rect">
            <a:avLst/>
          </a:prstGeom>
          <a:noFill/>
        </p:spPr>
        <p:txBody>
          <a:bodyPr wrap="none" rtlCol="0">
            <a:spAutoFit/>
          </a:bodyPr>
          <a:lstStyle/>
          <a:p>
            <a:pPr algn="ctr"/>
            <a:r>
              <a:rPr lang="zh-CN" altLang="en-US" sz="2800" dirty="0">
                <a:solidFill>
                  <a:schemeClr val="bg1"/>
                </a:solidFill>
                <a:latin typeface="微软雅黑" panose="020B0503020204020204" charset="-122"/>
                <a:ea typeface="微软雅黑" panose="020B0503020204020204" charset="-122"/>
              </a:rPr>
              <a:t>低水平就业</a:t>
            </a:r>
          </a:p>
        </p:txBody>
      </p:sp>
      <p:sp>
        <p:nvSpPr>
          <p:cNvPr id="42" name="文本框 41"/>
          <p:cNvSpPr txBox="1">
            <a:spLocks noChangeAspect="1"/>
          </p:cNvSpPr>
          <p:nvPr/>
        </p:nvSpPr>
        <p:spPr>
          <a:xfrm>
            <a:off x="7945820" y="4929960"/>
            <a:ext cx="1938284" cy="810260"/>
          </a:xfrm>
          <a:prstGeom prst="rect">
            <a:avLst/>
          </a:prstGeom>
          <a:noFill/>
          <a:effectLst/>
        </p:spPr>
        <p:txBody>
          <a:bodyPr wrap="square" rtlCol="0">
            <a:spAutoFit/>
          </a:bodyPr>
          <a:lstStyle/>
          <a:p>
            <a:pPr algn="ctr">
              <a:lnSpc>
                <a:spcPct val="130000"/>
              </a:lnSpc>
              <a:buNone/>
            </a:pPr>
            <a:r>
              <a:rPr dirty="0">
                <a:solidFill>
                  <a:schemeClr val="bg1"/>
                </a:solidFill>
                <a:latin typeface="微软雅黑" panose="020B0503020204020204" charset="-122"/>
                <a:ea typeface="微软雅黑" panose="020B0503020204020204" charset="-122"/>
              </a:rPr>
              <a:t>劳动者积极性不能有效发挥。</a:t>
            </a:r>
          </a:p>
        </p:txBody>
      </p:sp>
      <p:pic>
        <p:nvPicPr>
          <p:cNvPr id="43" name="图片 42" descr="我国计划经济"/>
          <p:cNvPicPr>
            <a:picLocks noChangeAspect="1"/>
          </p:cNvPicPr>
          <p:nvPr/>
        </p:nvPicPr>
        <p:blipFill>
          <a:blip r:embed="rId5"/>
          <a:stretch>
            <a:fillRect/>
          </a:stretch>
        </p:blipFill>
        <p:spPr>
          <a:xfrm>
            <a:off x="4794591" y="3849190"/>
            <a:ext cx="2713990" cy="2552065"/>
          </a:xfrm>
          <a:prstGeom prst="rect">
            <a:avLst/>
          </a:prstGeom>
        </p:spPr>
      </p:pic>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250" fill="hold"/>
                                        <p:tgtEl>
                                          <p:spTgt spid="43"/>
                                        </p:tgtEl>
                                        <p:attrNameLst>
                                          <p:attrName>ppt_w</p:attrName>
                                        </p:attrNameLst>
                                      </p:cBhvr>
                                      <p:tavLst>
                                        <p:tav tm="0">
                                          <p:val>
                                            <p:fltVal val="0"/>
                                          </p:val>
                                        </p:tav>
                                        <p:tav tm="100000">
                                          <p:val>
                                            <p:strVal val="#ppt_w"/>
                                          </p:val>
                                        </p:tav>
                                      </p:tavLst>
                                    </p:anim>
                                    <p:anim calcmode="lin" valueType="num">
                                      <p:cBhvr>
                                        <p:cTn id="8" dur="250" fill="hold"/>
                                        <p:tgtEl>
                                          <p:spTgt spid="43"/>
                                        </p:tgtEl>
                                        <p:attrNameLst>
                                          <p:attrName>ppt_h</p:attrName>
                                        </p:attrNameLst>
                                      </p:cBhvr>
                                      <p:tavLst>
                                        <p:tav tm="0">
                                          <p:val>
                                            <p:fltVal val="0"/>
                                          </p:val>
                                        </p:tav>
                                        <p:tav tm="100000">
                                          <p:val>
                                            <p:strVal val="#ppt_h"/>
                                          </p:val>
                                        </p:tav>
                                      </p:tavLst>
                                    </p:anim>
                                    <p:animEffect transition="in" filter="fade">
                                      <p:cBhvr>
                                        <p:cTn id="9" dur="250"/>
                                        <p:tgtEl>
                                          <p:spTgt spid="4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1500"/>
                            </p:stCondLst>
                            <p:childTnLst>
                              <p:par>
                                <p:cTn id="28" presetID="9"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dissolve">
                                      <p:cBhvr>
                                        <p:cTn id="30" dur="500"/>
                                        <p:tgtEl>
                                          <p:spTgt spid="2"/>
                                        </p:tgtEl>
                                      </p:cBhvr>
                                    </p:animEffect>
                                  </p:childTnLst>
                                </p:cTn>
                              </p:par>
                            </p:childTnLst>
                          </p:cTn>
                        </p:par>
                        <p:par>
                          <p:cTn id="31" fill="hold">
                            <p:stCondLst>
                              <p:cond delay="2000"/>
                            </p:stCondLst>
                            <p:childTnLst>
                              <p:par>
                                <p:cTn id="32" presetID="9"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dissolve">
                                      <p:cBhvr>
                                        <p:cTn id="34" dur="500"/>
                                        <p:tgtEl>
                                          <p:spTgt spid="19"/>
                                        </p:tgtEl>
                                      </p:cBhvr>
                                    </p:animEffect>
                                  </p:childTnLst>
                                </p:cTn>
                              </p:par>
                            </p:childTnLst>
                          </p:cTn>
                        </p:par>
                        <p:par>
                          <p:cTn id="35" fill="hold">
                            <p:stCondLst>
                              <p:cond delay="2500"/>
                            </p:stCondLst>
                            <p:childTnLst>
                              <p:par>
                                <p:cTn id="36" presetID="9"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dissolve">
                                      <p:cBhvr>
                                        <p:cTn id="38" dur="500"/>
                                        <p:tgtEl>
                                          <p:spTgt spid="36"/>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childTnLst>
                          </p:cTn>
                        </p:par>
                        <p:par>
                          <p:cTn id="43" fill="hold">
                            <p:stCondLst>
                              <p:cond delay="3500"/>
                            </p:stCondLst>
                            <p:childTnLst>
                              <p:par>
                                <p:cTn id="44" presetID="10" presetClass="entr" presetSubtype="0"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4500"/>
                            </p:stCondLst>
                            <p:childTnLst>
                              <p:par>
                                <p:cTn id="52" presetID="10"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left)">
                                      <p:cBhvr>
                                        <p:cTn id="58" dur="500"/>
                                        <p:tgtEl>
                                          <p:spTgt spid="41"/>
                                        </p:tgtEl>
                                      </p:cBhvr>
                                    </p:animEffect>
                                  </p:childTnLst>
                                </p:cTn>
                              </p:par>
                            </p:childTnLst>
                          </p:cTn>
                        </p:par>
                        <p:par>
                          <p:cTn id="59" fill="hold">
                            <p:stCondLst>
                              <p:cond delay="5500"/>
                            </p:stCondLst>
                            <p:childTnLst>
                              <p:par>
                                <p:cTn id="60" presetID="10" presetClass="entr" presetSubtype="0"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ldLvl="0" animBg="1"/>
      <p:bldP spid="19" grpId="0" bldLvl="0" animBg="1"/>
      <p:bldP spid="27" grpId="0" bldLvl="0" animBg="1"/>
      <p:bldP spid="31" grpId="0" bldLvl="0" animBg="1"/>
      <p:bldP spid="36" grpId="0" bldLvl="0" animBg="1"/>
      <p:bldP spid="37" grpId="0"/>
      <p:bldP spid="38" grpId="0" bldLvl="0" animBg="1"/>
      <p:bldP spid="39" grpId="0"/>
      <p:bldP spid="40" grpId="0" bldLvl="0" animBg="1"/>
      <p:bldP spid="41" grpId="0"/>
      <p:bldP spid="4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311431" y="1509416"/>
            <a:ext cx="2232248" cy="569595"/>
          </a:xfrm>
          <a:prstGeom prst="rect">
            <a:avLst/>
          </a:prstGeom>
          <a:noFill/>
        </p:spPr>
        <p:txBody>
          <a:bodyPr wrap="square" lIns="91421" tIns="45710" rIns="91421" bIns="45710" rtlCol="0">
            <a:spAutoFit/>
          </a:bodyPr>
          <a:lstStyle/>
          <a:p>
            <a:pPr algn="ctr">
              <a:lnSpc>
                <a:spcPct val="130000"/>
              </a:lnSpc>
            </a:pPr>
            <a:r>
              <a:rPr lang="zh-CN" altLang="en-US" sz="1200" b="1" dirty="0">
                <a:solidFill>
                  <a:schemeClr val="bg1">
                    <a:lumMod val="75000"/>
                  </a:schemeClr>
                </a:solidFill>
                <a:latin typeface="微软雅黑" panose="020B0503020204020204" charset="-122"/>
                <a:ea typeface="微软雅黑" panose="020B0503020204020204" charset="-122"/>
              </a:rPr>
              <a:t>您的内容打在这里，或者通过复制您的文本后，</a:t>
            </a:r>
          </a:p>
        </p:txBody>
      </p:sp>
      <p:sp>
        <p:nvSpPr>
          <p:cNvPr id="117" name="TextBox 116"/>
          <p:cNvSpPr txBox="1"/>
          <p:nvPr/>
        </p:nvSpPr>
        <p:spPr>
          <a:xfrm>
            <a:off x="14535940" y="1047755"/>
            <a:ext cx="1774276" cy="461645"/>
          </a:xfrm>
          <a:prstGeom prst="rect">
            <a:avLst/>
          </a:prstGeom>
          <a:noFill/>
        </p:spPr>
        <p:txBody>
          <a:bodyPr wrap="square" lIns="91421" tIns="0" rIns="91421" bIns="0" rtlCol="0" anchor="t">
            <a:spAutoFit/>
          </a:bodyPr>
          <a:lstStyle/>
          <a:p>
            <a:pPr algn="ctr">
              <a:lnSpc>
                <a:spcPct val="150000"/>
              </a:lnSpc>
            </a:pPr>
            <a:r>
              <a:rPr lang="zh-CN" altLang="en-US" sz="2000" b="1" dirty="0">
                <a:solidFill>
                  <a:schemeClr val="bg1">
                    <a:lumMod val="75000"/>
                  </a:schemeClr>
                </a:solidFill>
                <a:latin typeface="微软雅黑" panose="020B0503020204020204" charset="-122"/>
                <a:ea typeface="微软雅黑" panose="020B0503020204020204" charset="-122"/>
                <a:cs typeface="华文黑体" pitchFamily="2" charset="-122"/>
              </a:rPr>
              <a:t>添加标题</a:t>
            </a:r>
          </a:p>
        </p:txBody>
      </p:sp>
      <p:sp>
        <p:nvSpPr>
          <p:cNvPr id="119" name="TextBox 118"/>
          <p:cNvSpPr txBox="1"/>
          <p:nvPr/>
        </p:nvSpPr>
        <p:spPr>
          <a:xfrm>
            <a:off x="18354779" y="1055997"/>
            <a:ext cx="1774276" cy="461645"/>
          </a:xfrm>
          <a:prstGeom prst="rect">
            <a:avLst/>
          </a:prstGeom>
          <a:noFill/>
        </p:spPr>
        <p:txBody>
          <a:bodyPr wrap="square" lIns="91421" tIns="0" rIns="91421" bIns="0" rtlCol="0" anchor="t">
            <a:spAutoFit/>
          </a:bodyPr>
          <a:lstStyle/>
          <a:p>
            <a:pPr algn="ctr">
              <a:lnSpc>
                <a:spcPct val="150000"/>
              </a:lnSpc>
            </a:pPr>
            <a:r>
              <a:rPr lang="zh-CN" altLang="en-US" sz="2000" b="1" dirty="0">
                <a:solidFill>
                  <a:schemeClr val="bg1">
                    <a:lumMod val="75000"/>
                  </a:schemeClr>
                </a:solidFill>
                <a:latin typeface="微软雅黑" panose="020B0503020204020204" charset="-122"/>
                <a:ea typeface="微软雅黑" panose="020B0503020204020204" charset="-122"/>
                <a:cs typeface="华文黑体" pitchFamily="2" charset="-122"/>
              </a:rPr>
              <a:t>添加标题</a:t>
            </a:r>
          </a:p>
        </p:txBody>
      </p:sp>
      <p:sp>
        <p:nvSpPr>
          <p:cNvPr id="124" name="TextBox 123"/>
          <p:cNvSpPr txBox="1"/>
          <p:nvPr/>
        </p:nvSpPr>
        <p:spPr>
          <a:xfrm>
            <a:off x="18166284" y="1517656"/>
            <a:ext cx="2232248" cy="569595"/>
          </a:xfrm>
          <a:prstGeom prst="rect">
            <a:avLst/>
          </a:prstGeom>
          <a:noFill/>
        </p:spPr>
        <p:txBody>
          <a:bodyPr wrap="square" lIns="91421" tIns="45710" rIns="91421" bIns="45710" rtlCol="0">
            <a:spAutoFit/>
          </a:bodyPr>
          <a:lstStyle/>
          <a:p>
            <a:pPr algn="ctr">
              <a:lnSpc>
                <a:spcPct val="130000"/>
              </a:lnSpc>
            </a:pPr>
            <a:r>
              <a:rPr lang="zh-CN" altLang="en-US" sz="1200" b="1" dirty="0">
                <a:solidFill>
                  <a:schemeClr val="bg1">
                    <a:lumMod val="75000"/>
                  </a:schemeClr>
                </a:solidFill>
                <a:latin typeface="微软雅黑" panose="020B0503020204020204" charset="-122"/>
                <a:ea typeface="微软雅黑" panose="020B0503020204020204" charset="-122"/>
              </a:rPr>
              <a:t>您的内容打在这里，或者通过复制您的文本后，</a:t>
            </a:r>
          </a:p>
        </p:txBody>
      </p:sp>
      <p:pic>
        <p:nvPicPr>
          <p:cNvPr id="51" name="图片 50" descr="C:\Users\ting\Desktop\改革开放.jpg改革开放"/>
          <p:cNvPicPr>
            <a:picLocks noChangeAspect="1"/>
          </p:cNvPicPr>
          <p:nvPr/>
        </p:nvPicPr>
        <p:blipFill>
          <a:blip r:embed="rId3"/>
          <a:srcRect/>
          <a:stretch>
            <a:fillRect/>
          </a:stretch>
        </p:blipFill>
        <p:spPr>
          <a:xfrm>
            <a:off x="8086485" y="3596799"/>
            <a:ext cx="3233156" cy="2511755"/>
          </a:xfrm>
          <a:prstGeom prst="rect">
            <a:avLst/>
          </a:prstGeom>
          <a:noFill/>
          <a:ln>
            <a:noFill/>
          </a:ln>
          <a:effectLst>
            <a:softEdge rad="31750"/>
          </a:effectLst>
        </p:spPr>
      </p:pic>
      <p:sp>
        <p:nvSpPr>
          <p:cNvPr id="42" name="TextBox 41"/>
          <p:cNvSpPr txBox="1"/>
          <p:nvPr/>
        </p:nvSpPr>
        <p:spPr>
          <a:xfrm>
            <a:off x="1082809" y="1517656"/>
            <a:ext cx="9953053" cy="1791773"/>
          </a:xfrm>
          <a:prstGeom prst="rect">
            <a:avLst/>
          </a:prstGeom>
          <a:noFill/>
        </p:spPr>
        <p:txBody>
          <a:bodyPr wrap="square" lIns="91430" tIns="0" rIns="91430" bIns="0" rtlCol="0" anchor="t">
            <a:spAutoFit/>
          </a:bodyPr>
          <a:lstStyle/>
          <a:p>
            <a:pPr>
              <a:lnSpc>
                <a:spcPct val="150000"/>
              </a:lnSpc>
            </a:pPr>
            <a:r>
              <a:rPr lang="en-US" altLang="zh-CN" sz="2000" dirty="0" smtClean="0">
                <a:solidFill>
                  <a:schemeClr val="tx1">
                    <a:lumMod val="85000"/>
                    <a:lumOff val="15000"/>
                  </a:schemeClr>
                </a:solidFill>
              </a:rPr>
              <a:t>        1978</a:t>
            </a:r>
            <a:r>
              <a:rPr lang="zh-CN" altLang="zh-CN" sz="2000" dirty="0">
                <a:solidFill>
                  <a:schemeClr val="tx1">
                    <a:lumMod val="85000"/>
                    <a:lumOff val="15000"/>
                  </a:schemeClr>
                </a:solidFill>
              </a:rPr>
              <a:t>年</a:t>
            </a:r>
            <a:r>
              <a:rPr lang="en-US" altLang="zh-CN" sz="2000" dirty="0">
                <a:solidFill>
                  <a:schemeClr val="tx1">
                    <a:lumMod val="85000"/>
                    <a:lumOff val="15000"/>
                  </a:schemeClr>
                </a:solidFill>
              </a:rPr>
              <a:t>12</a:t>
            </a:r>
            <a:r>
              <a:rPr lang="zh-CN" altLang="zh-CN" sz="2000" dirty="0">
                <a:solidFill>
                  <a:schemeClr val="tx1">
                    <a:lumMod val="85000"/>
                    <a:lumOff val="15000"/>
                  </a:schemeClr>
                </a:solidFill>
              </a:rPr>
              <a:t>月十一届三中全会中国开始实行的对内改革、对外开放的政策。安徽省凤阳县小岗村实行“分田到户，</a:t>
            </a:r>
            <a:r>
              <a:rPr lang="en-US" altLang="zh-CN" sz="2000" dirty="0">
                <a:solidFill>
                  <a:schemeClr val="tx1">
                    <a:lumMod val="85000"/>
                    <a:lumOff val="15000"/>
                  </a:schemeClr>
                </a:solidFill>
              </a:rPr>
              <a:t>自负盈亏</a:t>
            </a:r>
            <a:r>
              <a:rPr lang="zh-CN" altLang="zh-CN" sz="2000" dirty="0">
                <a:solidFill>
                  <a:schemeClr val="tx1">
                    <a:lumMod val="85000"/>
                    <a:lumOff val="15000"/>
                  </a:schemeClr>
                </a:solidFill>
              </a:rPr>
              <a:t>”的家庭联产承包责任制（大包干），拉开了中国农村改革的序幕，国营企业改革——自主经营权、自主调控市场。</a:t>
            </a:r>
            <a:r>
              <a:rPr lang="zh-CN" altLang="en-US" sz="2000" dirty="0">
                <a:solidFill>
                  <a:schemeClr val="tx1">
                    <a:lumMod val="85000"/>
                    <a:lumOff val="15000"/>
                  </a:schemeClr>
                </a:solidFill>
              </a:rPr>
              <a:t>同时，</a:t>
            </a:r>
            <a:r>
              <a:rPr lang="en-US" altLang="zh-CN" sz="2000" dirty="0">
                <a:solidFill>
                  <a:schemeClr val="tx1">
                    <a:lumMod val="85000"/>
                    <a:lumOff val="15000"/>
                  </a:schemeClr>
                </a:solidFill>
              </a:rPr>
              <a:t>对外开放</a:t>
            </a:r>
            <a:r>
              <a:rPr lang="zh-CN" altLang="zh-CN" sz="2000" dirty="0">
                <a:solidFill>
                  <a:schemeClr val="tx1">
                    <a:lumMod val="85000"/>
                    <a:lumOff val="15000"/>
                  </a:schemeClr>
                </a:solidFill>
              </a:rPr>
              <a:t>成为中国的一项基本国策</a:t>
            </a:r>
            <a:r>
              <a:rPr lang="zh-CN" altLang="en-US" sz="2000" dirty="0">
                <a:solidFill>
                  <a:schemeClr val="tx1">
                    <a:lumMod val="85000"/>
                    <a:lumOff val="15000"/>
                  </a:schemeClr>
                </a:solidFill>
              </a:rPr>
              <a:t>。</a:t>
            </a:r>
            <a:r>
              <a:rPr lang="zh-CN" altLang="zh-CN" sz="2000" dirty="0">
                <a:solidFill>
                  <a:schemeClr val="tx1">
                    <a:lumMod val="85000"/>
                    <a:lumOff val="15000"/>
                  </a:schemeClr>
                </a:solidFill>
              </a:rPr>
              <a:t>改革开放</a:t>
            </a:r>
            <a:r>
              <a:rPr lang="zh-CN" altLang="en-US" sz="2000" dirty="0">
                <a:solidFill>
                  <a:schemeClr val="tx1">
                    <a:lumMod val="85000"/>
                    <a:lumOff val="15000"/>
                  </a:schemeClr>
                </a:solidFill>
              </a:rPr>
              <a:t>逐步</a:t>
            </a:r>
            <a:r>
              <a:rPr lang="zh-CN" altLang="zh-CN" sz="2000" dirty="0">
                <a:solidFill>
                  <a:schemeClr val="tx1">
                    <a:lumMod val="85000"/>
                    <a:lumOff val="15000"/>
                  </a:schemeClr>
                </a:solidFill>
              </a:rPr>
              <a:t>建立了</a:t>
            </a:r>
            <a:r>
              <a:rPr lang="en-US" altLang="zh-CN" sz="2000" dirty="0">
                <a:solidFill>
                  <a:schemeClr val="tx1">
                    <a:lumMod val="85000"/>
                    <a:lumOff val="15000"/>
                  </a:schemeClr>
                </a:solidFill>
              </a:rPr>
              <a:t>社会主义市场经济体制</a:t>
            </a:r>
            <a:r>
              <a:rPr lang="zh-CN" altLang="zh-CN" sz="2000" dirty="0">
                <a:solidFill>
                  <a:schemeClr val="tx1">
                    <a:lumMod val="85000"/>
                    <a:lumOff val="15000"/>
                  </a:schemeClr>
                </a:solidFill>
              </a:rPr>
              <a:t>。</a:t>
            </a:r>
            <a:endParaRPr lang="zh-CN" altLang="en-US" sz="2000" dirty="0">
              <a:solidFill>
                <a:schemeClr val="tx1">
                  <a:lumMod val="85000"/>
                  <a:lumOff val="15000"/>
                </a:schemeClr>
              </a:solidFill>
            </a:endParaRPr>
          </a:p>
        </p:txBody>
      </p:sp>
      <p:sp>
        <p:nvSpPr>
          <p:cNvPr id="5" name="标题 4"/>
          <p:cNvSpPr>
            <a:spLocks noGrp="1"/>
          </p:cNvSpPr>
          <p:nvPr>
            <p:ph type="title" idx="4294967295"/>
          </p:nvPr>
        </p:nvSpPr>
        <p:spPr>
          <a:xfrm>
            <a:off x="0" y="183520"/>
            <a:ext cx="12192000" cy="1325880"/>
          </a:xfrm>
          <a:prstGeom prst="rect">
            <a:avLst/>
          </a:prstGeom>
        </p:spPr>
        <p:txBody>
          <a:bodyPr vert="horz" lIns="91440" tIns="45720" rIns="91440" bIns="45720" rtlCol="0" anchor="ctr">
            <a:normAutofit/>
          </a:bodyPr>
          <a:lstStyle/>
          <a:p>
            <a:pPr algn="ctr"/>
            <a:r>
              <a:rPr lang="zh-CN" altLang="en-US" sz="2400" b="1" dirty="0" smtClean="0">
                <a:latin typeface="微软雅黑" panose="020B0503020204020204" charset="-122"/>
                <a:ea typeface="微软雅黑" panose="020B0503020204020204" charset="-122"/>
                <a:sym typeface="+mn-ea"/>
              </a:rPr>
              <a:t>改革开放</a:t>
            </a:r>
            <a:r>
              <a:rPr lang="zh-CN" altLang="en-US" sz="2400" b="1" dirty="0">
                <a:latin typeface="微软雅黑" panose="020B0503020204020204" charset="-122"/>
                <a:ea typeface="微软雅黑" panose="020B0503020204020204" charset="-122"/>
                <a:sym typeface="+mn-ea"/>
              </a:rPr>
              <a:t>后的社会主义市场经济建设</a:t>
            </a:r>
            <a:endParaRPr lang="zh-CN" altLang="en-US" b="1" dirty="0"/>
          </a:p>
        </p:txBody>
      </p:sp>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925154" y="3596799"/>
            <a:ext cx="3353568" cy="2511754"/>
          </a:xfrm>
          <a:prstGeom prst="rect">
            <a:avLst/>
          </a:prstGeom>
          <a:effectLst>
            <a:softEdge rad="31750"/>
          </a:effectLst>
        </p:spPr>
      </p:pic>
      <p:pic>
        <p:nvPicPr>
          <p:cNvPr id="26" name="图片 25"/>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551223" y="3645393"/>
            <a:ext cx="3353568" cy="2414568"/>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idx="4294967295"/>
          </p:nvPr>
        </p:nvSpPr>
        <p:spPr>
          <a:xfrm>
            <a:off x="0" y="579755"/>
            <a:ext cx="12192000" cy="535305"/>
          </a:xfrm>
        </p:spPr>
        <p:txBody>
          <a:bodyPr/>
          <a:lstStyle/>
          <a:p>
            <a:pPr algn="ctr"/>
            <a:r>
              <a:rPr lang="zh-CN" altLang="en-US" sz="2400" b="1" dirty="0" smtClean="0">
                <a:latin typeface="微软雅黑" panose="020B0503020204020204" charset="-122"/>
                <a:ea typeface="微软雅黑" panose="020B0503020204020204" charset="-122"/>
              </a:rPr>
              <a:t>社会主义</a:t>
            </a:r>
            <a:r>
              <a:rPr lang="zh-CN" altLang="en-US" sz="2400" b="1" dirty="0">
                <a:latin typeface="微软雅黑" panose="020B0503020204020204" charset="-122"/>
                <a:ea typeface="微软雅黑" panose="020B0503020204020204" charset="-122"/>
              </a:rPr>
              <a:t>市场经济下的就业</a:t>
            </a:r>
          </a:p>
        </p:txBody>
      </p:sp>
      <p:sp>
        <p:nvSpPr>
          <p:cNvPr id="29" name="矩形 28"/>
          <p:cNvSpPr>
            <a:spLocks noChangeAspect="1"/>
          </p:cNvSpPr>
          <p:nvPr>
            <p:custDataLst>
              <p:tags r:id="rId1"/>
            </p:custDataLst>
          </p:nvPr>
        </p:nvSpPr>
        <p:spPr>
          <a:xfrm>
            <a:off x="711359" y="-348275"/>
            <a:ext cx="180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flipH="1">
            <a:off x="5890512" y="1520844"/>
            <a:ext cx="4975608" cy="1532727"/>
          </a:xfrm>
          <a:prstGeom prst="rect">
            <a:avLst/>
          </a:prstGeom>
        </p:spPr>
        <p:txBody>
          <a:bodyPr wrap="square">
            <a:spAutoFit/>
          </a:bodyPr>
          <a:lstStyle/>
          <a:p>
            <a:pPr>
              <a:lnSpc>
                <a:spcPct val="130000"/>
              </a:lnSpc>
              <a:defRPr/>
            </a:pPr>
            <a:r>
              <a:rPr lang="zh-CN" altLang="en-US" kern="0" spc="80" dirty="0">
                <a:solidFill>
                  <a:schemeClr val="tx1">
                    <a:lumMod val="85000"/>
                    <a:lumOff val="15000"/>
                  </a:schemeClr>
                </a:solidFill>
                <a:latin typeface="微软雅黑" panose="020B0503020204020204" charset="-122"/>
                <a:ea typeface="微软雅黑" panose="020B0503020204020204" charset="-122"/>
              </a:rPr>
              <a:t>中国从20世纪80年代初开始建立登记失业制度</a:t>
            </a:r>
            <a:r>
              <a:rPr lang="zh-CN" altLang="en-US" kern="0" spc="80" dirty="0" smtClean="0">
                <a:solidFill>
                  <a:schemeClr val="tx1">
                    <a:lumMod val="85000"/>
                    <a:lumOff val="15000"/>
                  </a:schemeClr>
                </a:solidFill>
                <a:latin typeface="微软雅黑" panose="020B0503020204020204" charset="-122"/>
                <a:ea typeface="微软雅黑" panose="020B0503020204020204" charset="-122"/>
              </a:rPr>
              <a:t>。1994年后</a:t>
            </a:r>
            <a:r>
              <a:rPr lang="zh-CN" altLang="en-US" kern="0" spc="80" dirty="0">
                <a:solidFill>
                  <a:schemeClr val="tx1">
                    <a:lumMod val="85000"/>
                    <a:lumOff val="15000"/>
                  </a:schemeClr>
                </a:solidFill>
                <a:latin typeface="微软雅黑" panose="020B0503020204020204" charset="-122"/>
                <a:ea typeface="微软雅黑" panose="020B0503020204020204" charset="-122"/>
              </a:rPr>
              <a:t>，劳动用工制度发生重大变化，不再统一分配和安置，企业和劳动者开始进行双向选择。</a:t>
            </a:r>
          </a:p>
        </p:txBody>
      </p:sp>
      <p:sp>
        <p:nvSpPr>
          <p:cNvPr id="49" name="任意多边形 24"/>
          <p:cNvSpPr/>
          <p:nvPr/>
        </p:nvSpPr>
        <p:spPr>
          <a:xfrm rot="2700000">
            <a:off x="3442205" y="1760845"/>
            <a:ext cx="237227" cy="237227"/>
          </a:xfrm>
          <a:custGeom>
            <a:avLst/>
            <a:gdLst>
              <a:gd name="connsiteX0" fmla="*/ 0 w 276225"/>
              <a:gd name="connsiteY0" fmla="*/ 0 h 254000"/>
              <a:gd name="connsiteX1" fmla="*/ 276225 w 276225"/>
              <a:gd name="connsiteY1" fmla="*/ 0 h 254000"/>
              <a:gd name="connsiteX2" fmla="*/ 276225 w 276225"/>
              <a:gd name="connsiteY2" fmla="*/ 254000 h 254000"/>
            </a:gdLst>
            <a:ahLst/>
            <a:cxnLst>
              <a:cxn ang="0">
                <a:pos x="connsiteX0" y="connsiteY0"/>
              </a:cxn>
              <a:cxn ang="0">
                <a:pos x="connsiteX1" y="connsiteY1"/>
              </a:cxn>
              <a:cxn ang="0">
                <a:pos x="connsiteX2" y="connsiteY2"/>
              </a:cxn>
            </a:cxnLst>
            <a:rect l="l" t="t" r="r" b="b"/>
            <a:pathLst>
              <a:path w="276225" h="254000">
                <a:moveTo>
                  <a:pt x="0" y="0"/>
                </a:moveTo>
                <a:lnTo>
                  <a:pt x="276225" y="0"/>
                </a:lnTo>
                <a:lnTo>
                  <a:pt x="276225" y="25400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kern="0">
              <a:solidFill>
                <a:sysClr val="windowText" lastClr="000000"/>
              </a:solidFill>
              <a:latin typeface="微软雅黑" panose="020B0503020204020204" charset="-122"/>
              <a:ea typeface="微软雅黑" panose="020B0503020204020204" charset="-122"/>
            </a:endParaRPr>
          </a:p>
        </p:txBody>
      </p:sp>
      <p:sp>
        <p:nvSpPr>
          <p:cNvPr id="56" name="矩形 55"/>
          <p:cNvSpPr/>
          <p:nvPr/>
        </p:nvSpPr>
        <p:spPr>
          <a:xfrm>
            <a:off x="1104719" y="3312354"/>
            <a:ext cx="4228855" cy="2707446"/>
          </a:xfrm>
          <a:prstGeom prst="rect">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5828280" y="4114800"/>
            <a:ext cx="3129024" cy="2239663"/>
          </a:xfrm>
          <a:prstGeom prst="rect">
            <a:avLst/>
          </a:prstGeom>
          <a:blipFill rotWithShape="1">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flipH="1">
            <a:off x="1119959" y="1531768"/>
            <a:ext cx="4228855" cy="1532727"/>
          </a:xfrm>
          <a:prstGeom prst="rect">
            <a:avLst/>
          </a:prstGeom>
        </p:spPr>
        <p:txBody>
          <a:bodyPr wrap="square">
            <a:spAutoFit/>
          </a:bodyPr>
          <a:lstStyle/>
          <a:p>
            <a:pPr>
              <a:lnSpc>
                <a:spcPct val="130000"/>
              </a:lnSpc>
              <a:defRPr/>
            </a:pPr>
            <a:r>
              <a:rPr lang="zh-CN" altLang="zh-CN" dirty="0" smtClean="0">
                <a:solidFill>
                  <a:schemeClr val="tx1">
                    <a:lumMod val="85000"/>
                    <a:lumOff val="15000"/>
                  </a:schemeClr>
                </a:solidFill>
              </a:rPr>
              <a:t>改革开放</a:t>
            </a:r>
            <a:r>
              <a:rPr lang="zh-CN" altLang="zh-CN" dirty="0">
                <a:solidFill>
                  <a:schemeClr val="tx1">
                    <a:lumMod val="85000"/>
                    <a:lumOff val="15000"/>
                  </a:schemeClr>
                </a:solidFill>
              </a:rPr>
              <a:t>以来，最大程度地释放了社会与经济活力，一个典型标志是承认劳动力有</a:t>
            </a:r>
            <a:r>
              <a:rPr lang="zh-CN" altLang="zh-CN" dirty="0" smtClean="0">
                <a:solidFill>
                  <a:schemeClr val="tx1">
                    <a:lumMod val="85000"/>
                    <a:lumOff val="15000"/>
                  </a:schemeClr>
                </a:solidFill>
              </a:rPr>
              <a:t>价格</a:t>
            </a:r>
            <a:r>
              <a:rPr lang="zh-CN" altLang="en-US" dirty="0" smtClean="0">
                <a:solidFill>
                  <a:schemeClr val="tx1">
                    <a:lumMod val="85000"/>
                    <a:lumOff val="15000"/>
                  </a:schemeClr>
                </a:solidFill>
              </a:rPr>
              <a:t>，逐步形成了劳动力市场，同时，失业也开始出现。</a:t>
            </a:r>
            <a:endParaRPr lang="zh-CN" altLang="en-US" kern="0" spc="80" dirty="0">
              <a:solidFill>
                <a:schemeClr val="tx1">
                  <a:lumMod val="85000"/>
                  <a:lumOff val="15000"/>
                </a:schemeClr>
              </a:solidFill>
              <a:latin typeface="微软雅黑" panose="020B0503020204020204" charset="-122"/>
              <a:ea typeface="微软雅黑" panose="020B0503020204020204" charset="-122"/>
            </a:endParaRPr>
          </a:p>
        </p:txBody>
      </p:sp>
      <p:sp>
        <p:nvSpPr>
          <p:cNvPr id="55" name="矩形 54"/>
          <p:cNvSpPr/>
          <p:nvPr/>
        </p:nvSpPr>
        <p:spPr>
          <a:xfrm>
            <a:off x="8147304" y="3201655"/>
            <a:ext cx="3267456" cy="2278089"/>
          </a:xfrm>
          <a:prstGeom prst="rect">
            <a:avLst/>
          </a:prstGeom>
          <a:blipFill rotWithShape="1">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500"/>
                                        <p:tgtEl>
                                          <p:spTgt spid="5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500"/>
                                        <p:tgtEl>
                                          <p:spTgt spid="4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6" grpId="0" bldLvl="0" animBg="1"/>
      <p:bldP spid="57" grpId="0" bldLvl="0" animBg="1"/>
      <p:bldP spid="31" grpId="0"/>
      <p:bldP spid="55"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3"/>
          <p:cNvGrpSpPr/>
          <p:nvPr/>
        </p:nvGrpSpPr>
        <p:grpSpPr>
          <a:xfrm>
            <a:off x="849630" y="1518285"/>
            <a:ext cx="5293360" cy="778757"/>
            <a:chOff x="544923" y="2418093"/>
            <a:chExt cx="5618169" cy="738788"/>
          </a:xfrm>
        </p:grpSpPr>
        <p:sp>
          <p:nvSpPr>
            <p:cNvPr id="14" name="圆角矩形 13"/>
            <p:cNvSpPr/>
            <p:nvPr/>
          </p:nvSpPr>
          <p:spPr>
            <a:xfrm>
              <a:off x="544923" y="2787370"/>
              <a:ext cx="5618169" cy="369511"/>
            </a:xfrm>
            <a:prstGeom prst="roundRect">
              <a:avLst/>
            </a:prstGeom>
            <a:noFill/>
            <a:ln w="28575" cmpd="sng">
              <a:solidFill>
                <a:schemeClr val="accent1">
                  <a:shade val="50000"/>
                </a:schemeClr>
              </a:solidFill>
              <a:prstDash val="solid"/>
            </a:ln>
          </p:spPr>
          <p:txBody>
            <a:bodyPr wrap="square">
              <a:spAutoFit/>
            </a:bodyPr>
            <a:lstStyle/>
            <a:p>
              <a:pPr marL="285750" indent="-285750">
                <a:lnSpc>
                  <a:spcPct val="120000"/>
                </a:lnSpc>
                <a:buFont typeface="Arial" panose="020B0604020202020204" pitchFamily="34" charset="0"/>
                <a:buChar char="•"/>
              </a:pPr>
              <a:r>
                <a:rPr lang="zh-CN" altLang="en-US" sz="1400" smtClean="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从趋势上看，第三产业就业人口不断增加是一个方向。</a:t>
              </a:r>
              <a:endParaRPr lang="zh-CN" altLang="en-US" sz="1400"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5" name="文本框 26"/>
            <p:cNvSpPr txBox="1"/>
            <p:nvPr/>
          </p:nvSpPr>
          <p:spPr>
            <a:xfrm>
              <a:off x="544923" y="2418093"/>
              <a:ext cx="3284723" cy="366265"/>
            </a:xfrm>
            <a:prstGeom prst="rect">
              <a:avLst/>
            </a:prstGeom>
            <a:noFill/>
          </p:spPr>
          <p:txBody>
            <a:bodyPr wrap="square" rtlCol="0">
              <a:spAutoFit/>
            </a:bodyPr>
            <a:lstStyle/>
            <a:p>
              <a:pPr algn="l" fontAlgn="base">
                <a:lnSpc>
                  <a:spcPct val="120000"/>
                </a:lnSpc>
                <a:spcBef>
                  <a:spcPct val="0"/>
                </a:spcBef>
                <a:spcAft>
                  <a:spcPct val="0"/>
                </a:spcAft>
              </a:pPr>
              <a:r>
                <a:rPr lang="zh-CN" altLang="en-US" sz="16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1、就业人口与产业变迁。</a:t>
              </a:r>
            </a:p>
          </p:txBody>
        </p:sp>
      </p:grpSp>
      <p:grpSp>
        <p:nvGrpSpPr>
          <p:cNvPr id="16" name="组合 16"/>
          <p:cNvGrpSpPr/>
          <p:nvPr/>
        </p:nvGrpSpPr>
        <p:grpSpPr>
          <a:xfrm>
            <a:off x="849630" y="2486025"/>
            <a:ext cx="5293360" cy="1356474"/>
            <a:chOff x="555327" y="2053092"/>
            <a:chExt cx="4564479" cy="1286648"/>
          </a:xfrm>
        </p:grpSpPr>
        <p:sp>
          <p:nvSpPr>
            <p:cNvPr id="17" name="圆角矩形 16"/>
            <p:cNvSpPr/>
            <p:nvPr/>
          </p:nvSpPr>
          <p:spPr>
            <a:xfrm>
              <a:off x="555327" y="2431947"/>
              <a:ext cx="4564479" cy="907793"/>
            </a:xfrm>
            <a:prstGeom prst="roundRect">
              <a:avLst/>
            </a:prstGeom>
            <a:noFill/>
            <a:ln w="28575" cmpd="sng">
              <a:solidFill>
                <a:schemeClr val="accent1">
                  <a:shade val="50000"/>
                </a:schemeClr>
              </a:solidFill>
              <a:prstDash val="solid"/>
            </a:ln>
          </p:spPr>
          <p:txBody>
            <a:bodyPr wrap="square">
              <a:spAutoFit/>
            </a:bodyPr>
            <a:lstStyle/>
            <a:p>
              <a:pPr marL="285750" indent="-285750">
                <a:lnSpc>
                  <a:spcPct val="120000"/>
                </a:lnSpc>
                <a:buFont typeface="Arial" panose="020B0604020202020204" pitchFamily="34" charset="0"/>
                <a:buChar char="•"/>
              </a:pPr>
              <a:r>
                <a:rPr lang="zh-CN" altLang="en-US" sz="1400" smtClean="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计划生育政策，对劳动力供给带来重要影响。</a:t>
              </a:r>
            </a:p>
            <a:p>
              <a:pPr marL="285750" indent="-285750">
                <a:lnSpc>
                  <a:spcPct val="120000"/>
                </a:lnSpc>
                <a:buFont typeface="Arial" panose="020B0604020202020204" pitchFamily="34" charset="0"/>
                <a:buChar char="•"/>
              </a:pPr>
              <a:r>
                <a:rPr lang="zh-CN" altLang="en-US" sz="1400" smtClean="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一方面，劳动力总量逐年减少。另一方面，劳动力年龄日益老化。</a:t>
              </a:r>
            </a:p>
          </p:txBody>
        </p:sp>
        <p:sp>
          <p:nvSpPr>
            <p:cNvPr id="18" name="文本框 30"/>
            <p:cNvSpPr txBox="1"/>
            <p:nvPr/>
          </p:nvSpPr>
          <p:spPr>
            <a:xfrm>
              <a:off x="555327" y="2053092"/>
              <a:ext cx="3284723" cy="366206"/>
            </a:xfrm>
            <a:prstGeom prst="rect">
              <a:avLst/>
            </a:prstGeom>
            <a:noFill/>
          </p:spPr>
          <p:txBody>
            <a:bodyPr wrap="square" rtlCol="0">
              <a:spAutoFit/>
            </a:bodyPr>
            <a:lstStyle/>
            <a:p>
              <a:pPr algn="l" fontAlgn="base">
                <a:lnSpc>
                  <a:spcPct val="120000"/>
                </a:lnSpc>
                <a:spcBef>
                  <a:spcPct val="0"/>
                </a:spcBef>
                <a:spcAft>
                  <a:spcPct val="0"/>
                </a:spcAft>
              </a:pPr>
              <a:r>
                <a:rPr lang="zh-CN" altLang="en-US" sz="16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2、劳动人口拐点的出现。</a:t>
              </a:r>
            </a:p>
          </p:txBody>
        </p:sp>
      </p:grpSp>
      <p:grpSp>
        <p:nvGrpSpPr>
          <p:cNvPr id="19" name="组合 19"/>
          <p:cNvGrpSpPr/>
          <p:nvPr/>
        </p:nvGrpSpPr>
        <p:grpSpPr>
          <a:xfrm>
            <a:off x="849630" y="3928110"/>
            <a:ext cx="5293360" cy="1634468"/>
            <a:chOff x="544923" y="2418093"/>
            <a:chExt cx="4750103" cy="1550355"/>
          </a:xfrm>
        </p:grpSpPr>
        <p:sp>
          <p:nvSpPr>
            <p:cNvPr id="20" name="圆角矩形 19"/>
            <p:cNvSpPr/>
            <p:nvPr/>
          </p:nvSpPr>
          <p:spPr>
            <a:xfrm>
              <a:off x="544923" y="2787425"/>
              <a:ext cx="4750103" cy="1181023"/>
            </a:xfrm>
            <a:prstGeom prst="roundRect">
              <a:avLst/>
            </a:prstGeom>
            <a:noFill/>
            <a:ln w="28575" cmpd="sng">
              <a:solidFill>
                <a:schemeClr val="accent1">
                  <a:shade val="50000"/>
                </a:schemeClr>
              </a:solidFill>
              <a:prstDash val="solid"/>
            </a:ln>
          </p:spPr>
          <p:txBody>
            <a:bodyPr wrap="square">
              <a:spAutoFit/>
            </a:bodyPr>
            <a:lstStyle/>
            <a:p>
              <a:pPr marL="285750" indent="-285750">
                <a:lnSpc>
                  <a:spcPct val="120000"/>
                </a:lnSpc>
                <a:buFont typeface="Arial" panose="020B0604020202020204" pitchFamily="34" charset="0"/>
                <a:buChar char="•"/>
              </a:pPr>
              <a:r>
                <a:rPr lang="zh-CN" altLang="en-US" sz="1400" smtClean="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一方面企业寻求合适的劳动力难度加大，另一方面劳动力就业难度加大。</a:t>
              </a:r>
            </a:p>
            <a:p>
              <a:pPr marL="285750" indent="-285750">
                <a:lnSpc>
                  <a:spcPct val="120000"/>
                </a:lnSpc>
                <a:buFont typeface="Arial" panose="020B0604020202020204" pitchFamily="34" charset="0"/>
                <a:buChar char="•"/>
              </a:pPr>
              <a:r>
                <a:rPr lang="zh-CN" altLang="en-US" sz="1400" smtClean="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一线生产人员短缺与二线非生产人员过剩并存。</a:t>
              </a:r>
            </a:p>
            <a:p>
              <a:pPr marL="285750" indent="-285750">
                <a:lnSpc>
                  <a:spcPct val="120000"/>
                </a:lnSpc>
                <a:buFont typeface="Arial" panose="020B0604020202020204" pitchFamily="34" charset="0"/>
                <a:buChar char="•"/>
              </a:pPr>
              <a:r>
                <a:rPr lang="zh-CN" altLang="en-US" sz="1400" smtClean="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青壮年劳动力短缺与中老年劳动力过剩并存。</a:t>
              </a:r>
            </a:p>
          </p:txBody>
        </p:sp>
        <p:sp>
          <p:nvSpPr>
            <p:cNvPr id="21" name="文本框 34"/>
            <p:cNvSpPr txBox="1"/>
            <p:nvPr/>
          </p:nvSpPr>
          <p:spPr>
            <a:xfrm>
              <a:off x="544923" y="2418093"/>
              <a:ext cx="4075826" cy="366212"/>
            </a:xfrm>
            <a:prstGeom prst="rect">
              <a:avLst/>
            </a:prstGeom>
            <a:noFill/>
          </p:spPr>
          <p:txBody>
            <a:bodyPr wrap="square" rtlCol="0">
              <a:spAutoFit/>
            </a:bodyPr>
            <a:lstStyle/>
            <a:p>
              <a:pPr algn="l" fontAlgn="base">
                <a:lnSpc>
                  <a:spcPct val="120000"/>
                </a:lnSpc>
                <a:spcBef>
                  <a:spcPct val="0"/>
                </a:spcBef>
                <a:spcAft>
                  <a:spcPct val="0"/>
                </a:spcAft>
              </a:pPr>
              <a:r>
                <a:rPr lang="zh-CN" altLang="en-US" sz="1600" b="1" dirty="0">
                  <a:solidFill>
                    <a:schemeClr val="tx1">
                      <a:lumMod val="75000"/>
                      <a:lumOff val="25000"/>
                    </a:schemeClr>
                  </a:solidFill>
                  <a:latin typeface="Arial" panose="020B0604020202020204" pitchFamily="34" charset="0"/>
                  <a:ea typeface="微软雅黑" panose="020B0503020204020204" charset="-122"/>
                  <a:cs typeface="+mn-ea"/>
                  <a:sym typeface="Arial" panose="020B0604020202020204" pitchFamily="34" charset="0"/>
                </a:rPr>
                <a:t>3、劳动力市场出现结构性矛盾。</a:t>
              </a:r>
            </a:p>
          </p:txBody>
        </p:sp>
      </p:grpSp>
      <p:sp>
        <p:nvSpPr>
          <p:cNvPr id="22" name="标题 21"/>
          <p:cNvSpPr>
            <a:spLocks noGrp="1"/>
          </p:cNvSpPr>
          <p:nvPr>
            <p:ph type="title"/>
          </p:nvPr>
        </p:nvSpPr>
        <p:spPr>
          <a:xfrm>
            <a:off x="1" y="200025"/>
            <a:ext cx="12192000" cy="1325563"/>
          </a:xfrm>
          <a:prstGeom prst="rect">
            <a:avLst/>
          </a:prstGeom>
        </p:spPr>
        <p:txBody>
          <a:bodyPr vert="horz" lIns="91440" tIns="45720" rIns="91440" bIns="45720" rtlCol="0" anchor="ctr"/>
          <a:lstStyle/>
          <a:p>
            <a:pPr algn="ctr"/>
            <a:r>
              <a:rPr lang="zh-CN" altLang="en-US" sz="3200" b="1" dirty="0" smtClean="0">
                <a:solidFill>
                  <a:schemeClr val="bg2">
                    <a:lumMod val="25000"/>
                  </a:schemeClr>
                </a:solidFill>
                <a:latin typeface="Arial" panose="020B0604020202020204" pitchFamily="34" charset="0"/>
                <a:ea typeface="微软雅黑" panose="020B0503020204020204" charset="-122"/>
                <a:cs typeface="Arial" panose="020B0604020202020204" pitchFamily="34" charset="0"/>
              </a:rPr>
              <a:t>2.3  改革开放以来就业和产业发展的关系</a:t>
            </a:r>
          </a:p>
        </p:txBody>
      </p:sp>
      <p:grpSp>
        <p:nvGrpSpPr>
          <p:cNvPr id="25" name="组合 24"/>
          <p:cNvGrpSpPr>
            <a:grpSpLocks noChangeAspect="1"/>
          </p:cNvGrpSpPr>
          <p:nvPr/>
        </p:nvGrpSpPr>
        <p:grpSpPr>
          <a:xfrm>
            <a:off x="8460803" y="2447836"/>
            <a:ext cx="686292" cy="1756228"/>
            <a:chOff x="3770313" y="1831975"/>
            <a:chExt cx="511175" cy="1308100"/>
          </a:xfrm>
          <a:solidFill>
            <a:schemeClr val="accent3"/>
          </a:solidFill>
        </p:grpSpPr>
        <p:sp>
          <p:nvSpPr>
            <p:cNvPr id="30" name="Oval 5"/>
            <p:cNvSpPr>
              <a:spLocks noChangeArrowheads="1"/>
            </p:cNvSpPr>
            <p:nvPr/>
          </p:nvSpPr>
          <p:spPr bwMode="auto">
            <a:xfrm>
              <a:off x="3890963" y="1831975"/>
              <a:ext cx="269875" cy="269875"/>
            </a:xfrm>
            <a:prstGeom prst="ellipse">
              <a:avLst/>
            </a:prstGeom>
            <a:grpFill/>
            <a:ln w="19050">
              <a:noFill/>
              <a:round/>
            </a:ln>
          </p:spPr>
          <p:txBody>
            <a:bodyPr vert="horz" wrap="square" lIns="91440" tIns="45720" rIns="91440" bIns="45720" numCol="1" anchor="t" anchorCtr="0" compatLnSpc="1"/>
            <a:lstStyle/>
            <a:p>
              <a:endParaRPr lang="zh-CN" altLang="en-US">
                <a:solidFill>
                  <a:prstClr val="black"/>
                </a:solidFill>
              </a:endParaRPr>
            </a:p>
          </p:txBody>
        </p:sp>
        <p:sp>
          <p:nvSpPr>
            <p:cNvPr id="32" name="Freeform 7"/>
            <p:cNvSpPr/>
            <p:nvPr/>
          </p:nvSpPr>
          <p:spPr bwMode="auto">
            <a:xfrm>
              <a:off x="3770313" y="2124075"/>
              <a:ext cx="511175" cy="1016000"/>
            </a:xfrm>
            <a:custGeom>
              <a:avLst/>
              <a:gdLst>
                <a:gd name="T0" fmla="*/ 126 w 136"/>
                <a:gd name="T1" fmla="*/ 0 h 271"/>
                <a:gd name="T2" fmla="*/ 135 w 136"/>
                <a:gd name="T3" fmla="*/ 9 h 271"/>
                <a:gd name="T4" fmla="*/ 135 w 136"/>
                <a:gd name="T5" fmla="*/ 115 h 271"/>
                <a:gd name="T6" fmla="*/ 123 w 136"/>
                <a:gd name="T7" fmla="*/ 127 h 271"/>
                <a:gd name="T8" fmla="*/ 111 w 136"/>
                <a:gd name="T9" fmla="*/ 113 h 271"/>
                <a:gd name="T10" fmla="*/ 111 w 136"/>
                <a:gd name="T11" fmla="*/ 34 h 271"/>
                <a:gd name="T12" fmla="*/ 111 w 136"/>
                <a:gd name="T13" fmla="*/ 33 h 271"/>
                <a:gd name="T14" fmla="*/ 106 w 136"/>
                <a:gd name="T15" fmla="*/ 33 h 271"/>
                <a:gd name="T16" fmla="*/ 106 w 136"/>
                <a:gd name="T17" fmla="*/ 252 h 271"/>
                <a:gd name="T18" fmla="*/ 89 w 136"/>
                <a:gd name="T19" fmla="*/ 270 h 271"/>
                <a:gd name="T20" fmla="*/ 72 w 136"/>
                <a:gd name="T21" fmla="*/ 252 h 271"/>
                <a:gd name="T22" fmla="*/ 72 w 136"/>
                <a:gd name="T23" fmla="*/ 127 h 271"/>
                <a:gd name="T24" fmla="*/ 66 w 136"/>
                <a:gd name="T25" fmla="*/ 127 h 271"/>
                <a:gd name="T26" fmla="*/ 66 w 136"/>
                <a:gd name="T27" fmla="*/ 253 h 271"/>
                <a:gd name="T28" fmla="*/ 50 w 136"/>
                <a:gd name="T29" fmla="*/ 270 h 271"/>
                <a:gd name="T30" fmla="*/ 32 w 136"/>
                <a:gd name="T31" fmla="*/ 253 h 271"/>
                <a:gd name="T32" fmla="*/ 32 w 136"/>
                <a:gd name="T33" fmla="*/ 33 h 271"/>
                <a:gd name="T34" fmla="*/ 26 w 136"/>
                <a:gd name="T35" fmla="*/ 33 h 271"/>
                <a:gd name="T36" fmla="*/ 26 w 136"/>
                <a:gd name="T37" fmla="*/ 117 h 271"/>
                <a:gd name="T38" fmla="*/ 14 w 136"/>
                <a:gd name="T39" fmla="*/ 127 h 271"/>
                <a:gd name="T40" fmla="*/ 2 w 136"/>
                <a:gd name="T41" fmla="*/ 116 h 271"/>
                <a:gd name="T42" fmla="*/ 2 w 136"/>
                <a:gd name="T43" fmla="*/ 9 h 271"/>
                <a:gd name="T44" fmla="*/ 13 w 136"/>
                <a:gd name="T45" fmla="*/ 0 h 271"/>
                <a:gd name="T46" fmla="*/ 126 w 136"/>
                <a:gd name="T47"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271">
                  <a:moveTo>
                    <a:pt x="126" y="0"/>
                  </a:moveTo>
                  <a:cubicBezTo>
                    <a:pt x="126" y="0"/>
                    <a:pt x="135" y="0"/>
                    <a:pt x="135" y="9"/>
                  </a:cubicBezTo>
                  <a:cubicBezTo>
                    <a:pt x="135" y="18"/>
                    <a:pt x="135" y="115"/>
                    <a:pt x="135" y="115"/>
                  </a:cubicBezTo>
                  <a:cubicBezTo>
                    <a:pt x="135" y="115"/>
                    <a:pt x="136" y="127"/>
                    <a:pt x="123" y="127"/>
                  </a:cubicBezTo>
                  <a:cubicBezTo>
                    <a:pt x="123" y="127"/>
                    <a:pt x="111" y="128"/>
                    <a:pt x="111" y="113"/>
                  </a:cubicBezTo>
                  <a:cubicBezTo>
                    <a:pt x="111" y="97"/>
                    <a:pt x="111" y="34"/>
                    <a:pt x="111" y="34"/>
                  </a:cubicBezTo>
                  <a:cubicBezTo>
                    <a:pt x="111" y="33"/>
                    <a:pt x="111" y="33"/>
                    <a:pt x="111" y="33"/>
                  </a:cubicBezTo>
                  <a:cubicBezTo>
                    <a:pt x="106" y="33"/>
                    <a:pt x="106" y="33"/>
                    <a:pt x="106" y="33"/>
                  </a:cubicBezTo>
                  <a:cubicBezTo>
                    <a:pt x="106" y="252"/>
                    <a:pt x="106" y="252"/>
                    <a:pt x="106" y="252"/>
                  </a:cubicBezTo>
                  <a:cubicBezTo>
                    <a:pt x="106" y="252"/>
                    <a:pt x="109" y="270"/>
                    <a:pt x="89" y="270"/>
                  </a:cubicBezTo>
                  <a:cubicBezTo>
                    <a:pt x="70" y="270"/>
                    <a:pt x="72" y="254"/>
                    <a:pt x="72" y="252"/>
                  </a:cubicBezTo>
                  <a:cubicBezTo>
                    <a:pt x="72" y="250"/>
                    <a:pt x="72" y="127"/>
                    <a:pt x="72" y="127"/>
                  </a:cubicBezTo>
                  <a:cubicBezTo>
                    <a:pt x="66" y="127"/>
                    <a:pt x="66" y="127"/>
                    <a:pt x="66" y="127"/>
                  </a:cubicBezTo>
                  <a:cubicBezTo>
                    <a:pt x="66" y="253"/>
                    <a:pt x="66" y="253"/>
                    <a:pt x="66" y="253"/>
                  </a:cubicBezTo>
                  <a:cubicBezTo>
                    <a:pt x="66" y="253"/>
                    <a:pt x="68" y="270"/>
                    <a:pt x="50" y="270"/>
                  </a:cubicBezTo>
                  <a:cubicBezTo>
                    <a:pt x="50" y="270"/>
                    <a:pt x="32" y="271"/>
                    <a:pt x="32" y="253"/>
                  </a:cubicBezTo>
                  <a:cubicBezTo>
                    <a:pt x="32" y="235"/>
                    <a:pt x="32" y="33"/>
                    <a:pt x="32" y="33"/>
                  </a:cubicBezTo>
                  <a:cubicBezTo>
                    <a:pt x="26" y="33"/>
                    <a:pt x="26" y="33"/>
                    <a:pt x="26" y="33"/>
                  </a:cubicBezTo>
                  <a:cubicBezTo>
                    <a:pt x="26" y="117"/>
                    <a:pt x="26" y="117"/>
                    <a:pt x="26" y="117"/>
                  </a:cubicBezTo>
                  <a:cubicBezTo>
                    <a:pt x="26" y="117"/>
                    <a:pt x="26" y="127"/>
                    <a:pt x="14" y="127"/>
                  </a:cubicBezTo>
                  <a:cubicBezTo>
                    <a:pt x="14" y="127"/>
                    <a:pt x="2" y="127"/>
                    <a:pt x="2" y="116"/>
                  </a:cubicBezTo>
                  <a:cubicBezTo>
                    <a:pt x="2" y="105"/>
                    <a:pt x="2" y="9"/>
                    <a:pt x="2" y="9"/>
                  </a:cubicBezTo>
                  <a:cubicBezTo>
                    <a:pt x="2" y="9"/>
                    <a:pt x="0" y="0"/>
                    <a:pt x="13" y="0"/>
                  </a:cubicBezTo>
                  <a:cubicBezTo>
                    <a:pt x="26" y="0"/>
                    <a:pt x="126" y="0"/>
                    <a:pt x="126" y="0"/>
                  </a:cubicBezTo>
                  <a:close/>
                </a:path>
              </a:pathLst>
            </a:custGeom>
            <a:grpFill/>
            <a:ln w="19050">
              <a:noFill/>
              <a:round/>
            </a:ln>
          </p:spPr>
          <p:txBody>
            <a:bodyPr vert="horz" wrap="square" lIns="91440" tIns="45720" rIns="91440" bIns="45720" numCol="1" anchor="t" anchorCtr="0" compatLnSpc="1"/>
            <a:lstStyle/>
            <a:p>
              <a:endParaRPr lang="zh-CN" altLang="en-US">
                <a:solidFill>
                  <a:prstClr val="black"/>
                </a:solidFill>
              </a:endParaRPr>
            </a:p>
          </p:txBody>
        </p:sp>
      </p:grpSp>
      <p:pic>
        <p:nvPicPr>
          <p:cNvPr id="36" name="图片 35"/>
          <p:cNvPicPr>
            <a:picLocks noChangeAspect="1"/>
          </p:cNvPicPr>
          <p:nvPr/>
        </p:nvPicPr>
        <p:blipFill rotWithShape="1">
          <a:blip r:embed="rId2" cstate="screen"/>
          <a:srcRect/>
          <a:stretch>
            <a:fillRect/>
          </a:stretch>
        </p:blipFill>
        <p:spPr>
          <a:xfrm>
            <a:off x="9224759" y="1661795"/>
            <a:ext cx="231986" cy="3471862"/>
          </a:xfrm>
          <a:prstGeom prst="rect">
            <a:avLst/>
          </a:prstGeom>
        </p:spPr>
      </p:pic>
      <p:pic>
        <p:nvPicPr>
          <p:cNvPr id="37" name="图片 36"/>
          <p:cNvPicPr>
            <a:picLocks noChangeAspect="1"/>
          </p:cNvPicPr>
          <p:nvPr/>
        </p:nvPicPr>
        <p:blipFill rotWithShape="1">
          <a:blip r:embed="rId2" cstate="screen"/>
          <a:srcRect/>
          <a:stretch>
            <a:fillRect/>
          </a:stretch>
        </p:blipFill>
        <p:spPr>
          <a:xfrm flipH="1">
            <a:off x="8228924" y="1755140"/>
            <a:ext cx="231986" cy="3471862"/>
          </a:xfrm>
          <a:prstGeom prst="rect">
            <a:avLst/>
          </a:prstGeom>
        </p:spPr>
      </p:pic>
      <p:sp>
        <p:nvSpPr>
          <p:cNvPr id="38" name="文本框 37"/>
          <p:cNvSpPr txBox="1"/>
          <p:nvPr/>
        </p:nvSpPr>
        <p:spPr>
          <a:xfrm>
            <a:off x="6431915" y="1968500"/>
            <a:ext cx="1511300" cy="583565"/>
          </a:xfrm>
          <a:prstGeom prst="rect">
            <a:avLst/>
          </a:prstGeom>
          <a:noFill/>
        </p:spPr>
        <p:txBody>
          <a:bodyPr wrap="square" rtlCol="0">
            <a:spAutoFit/>
          </a:bodyPr>
          <a:lstStyle/>
          <a:p>
            <a:pPr algn="ctr"/>
            <a:r>
              <a:rPr lang="en-US" sz="3200" dirty="0">
                <a:solidFill>
                  <a:srgbClr val="FFFFFF">
                    <a:lumMod val="50000"/>
                  </a:srgbClr>
                </a:solidFill>
                <a:latin typeface="微软雅黑" panose="020B0503020204020204" charset="-122"/>
                <a:ea typeface="微软雅黑" panose="020B0503020204020204" charset="-122"/>
              </a:rPr>
              <a:t>65.9%</a:t>
            </a:r>
          </a:p>
        </p:txBody>
      </p:sp>
      <p:sp>
        <p:nvSpPr>
          <p:cNvPr id="39" name="文本框 38"/>
          <p:cNvSpPr txBox="1"/>
          <p:nvPr/>
        </p:nvSpPr>
        <p:spPr>
          <a:xfrm>
            <a:off x="9686290" y="1968500"/>
            <a:ext cx="1383665" cy="583565"/>
          </a:xfrm>
          <a:prstGeom prst="rect">
            <a:avLst/>
          </a:prstGeom>
          <a:noFill/>
        </p:spPr>
        <p:txBody>
          <a:bodyPr wrap="square" rtlCol="0">
            <a:spAutoFit/>
          </a:bodyPr>
          <a:lstStyle/>
          <a:p>
            <a:pPr algn="ctr"/>
            <a:r>
              <a:rPr lang="en-US" sz="3200" dirty="0">
                <a:solidFill>
                  <a:srgbClr val="FFFFFF">
                    <a:lumMod val="50000"/>
                  </a:srgbClr>
                </a:solidFill>
                <a:latin typeface="微软雅黑" panose="020B0503020204020204" charset="-122"/>
                <a:ea typeface="微软雅黑" panose="020B0503020204020204" charset="-122"/>
              </a:rPr>
              <a:t>53.9%</a:t>
            </a:r>
          </a:p>
        </p:txBody>
      </p:sp>
      <p:sp>
        <p:nvSpPr>
          <p:cNvPr id="40" name="文本框 39"/>
          <p:cNvSpPr txBox="1"/>
          <p:nvPr/>
        </p:nvSpPr>
        <p:spPr>
          <a:xfrm>
            <a:off x="7515860" y="1417955"/>
            <a:ext cx="2727960" cy="337185"/>
          </a:xfrm>
          <a:prstGeom prst="rect">
            <a:avLst/>
          </a:prstGeom>
          <a:noFill/>
        </p:spPr>
        <p:txBody>
          <a:bodyPr wrap="square" rtlCol="0">
            <a:spAutoFit/>
          </a:bodyPr>
          <a:lstStyle/>
          <a:p>
            <a:pPr algn="ctr"/>
            <a:r>
              <a:rPr lang="en-US" altLang="zh-CN"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40</a:t>
            </a:r>
            <a:r>
              <a:rPr lang="zh-CN" altLang="en-US" sz="1600" dirty="0">
                <a:solidFill>
                  <a:schemeClr val="tx1">
                    <a:lumMod val="85000"/>
                    <a:lumOff val="15000"/>
                  </a:schemeClr>
                </a:solidFill>
                <a:latin typeface="微软雅黑" panose="020B0503020204020204" charset="-122"/>
                <a:ea typeface="微软雅黑" panose="020B0503020204020204" charset="-122"/>
                <a:cs typeface="微软雅黑" panose="020B0503020204020204" charset="-122"/>
              </a:rPr>
              <a:t>岁以下农民工所占比重</a:t>
            </a:r>
          </a:p>
        </p:txBody>
      </p:sp>
      <p:sp>
        <p:nvSpPr>
          <p:cNvPr id="43" name="文本框 42"/>
          <p:cNvSpPr txBox="1"/>
          <p:nvPr/>
        </p:nvSpPr>
        <p:spPr>
          <a:xfrm>
            <a:off x="6839612" y="2940630"/>
            <a:ext cx="1389326" cy="460375"/>
          </a:xfrm>
          <a:prstGeom prst="rect">
            <a:avLst/>
          </a:prstGeom>
          <a:noFill/>
        </p:spPr>
        <p:txBody>
          <a:bodyPr wrap="square" rtlCol="0">
            <a:spAutoFit/>
          </a:bodyPr>
          <a:lstStyle/>
          <a:p>
            <a:pPr algn="r"/>
            <a:r>
              <a:rPr lang="en-US" altLang="zh-CN" sz="2400" dirty="0">
                <a:solidFill>
                  <a:srgbClr val="FFFFFF">
                    <a:lumMod val="50000"/>
                  </a:srgbClr>
                </a:solidFill>
                <a:latin typeface="微软雅黑" panose="020B0503020204020204" charset="-122"/>
                <a:ea typeface="微软雅黑" panose="020B0503020204020204" charset="-122"/>
                <a:cs typeface="微软雅黑" panose="020B0503020204020204" charset="-122"/>
              </a:rPr>
              <a:t>2010</a:t>
            </a:r>
            <a:r>
              <a:rPr lang="zh-CN" altLang="en-US" sz="2400" dirty="0">
                <a:solidFill>
                  <a:srgbClr val="FFFFFF">
                    <a:lumMod val="50000"/>
                  </a:srgbClr>
                </a:solidFill>
                <a:latin typeface="微软雅黑" panose="020B0503020204020204" charset="-122"/>
                <a:ea typeface="微软雅黑" panose="020B0503020204020204" charset="-122"/>
                <a:cs typeface="微软雅黑" panose="020B0503020204020204" charset="-122"/>
              </a:rPr>
              <a:t>年  </a:t>
            </a:r>
          </a:p>
        </p:txBody>
      </p:sp>
      <p:sp>
        <p:nvSpPr>
          <p:cNvPr id="46" name="文本框 45"/>
          <p:cNvSpPr txBox="1"/>
          <p:nvPr/>
        </p:nvSpPr>
        <p:spPr>
          <a:xfrm>
            <a:off x="9392630" y="2954600"/>
            <a:ext cx="1389326" cy="460375"/>
          </a:xfrm>
          <a:prstGeom prst="rect">
            <a:avLst/>
          </a:prstGeom>
          <a:noFill/>
        </p:spPr>
        <p:txBody>
          <a:bodyPr wrap="square" rtlCol="0">
            <a:spAutoFit/>
          </a:bodyPr>
          <a:lstStyle/>
          <a:p>
            <a:r>
              <a:rPr lang="en-US" altLang="zh-CN" sz="2400" dirty="0">
                <a:solidFill>
                  <a:srgbClr val="FFFFFF">
                    <a:lumMod val="50000"/>
                  </a:srgbClr>
                </a:solidFill>
                <a:latin typeface="微软雅黑" panose="020B0503020204020204" charset="-122"/>
                <a:ea typeface="微软雅黑" panose="020B0503020204020204" charset="-122"/>
                <a:cs typeface="微软雅黑" panose="020B0503020204020204" charset="-122"/>
              </a:rPr>
              <a:t>201</a:t>
            </a:r>
            <a:r>
              <a:rPr lang="en-US" sz="2400" dirty="0">
                <a:solidFill>
                  <a:srgbClr val="FFFFFF">
                    <a:lumMod val="50000"/>
                  </a:srgbClr>
                </a:solidFill>
                <a:latin typeface="微软雅黑" panose="020B0503020204020204" charset="-122"/>
                <a:ea typeface="微软雅黑" panose="020B0503020204020204" charset="-122"/>
                <a:cs typeface="微软雅黑" panose="020B0503020204020204" charset="-122"/>
              </a:rPr>
              <a:t>6</a:t>
            </a:r>
            <a:r>
              <a:rPr lang="zh-CN" altLang="en-US" sz="2400" dirty="0">
                <a:solidFill>
                  <a:srgbClr val="FFFFFF">
                    <a:lumMod val="50000"/>
                  </a:srgbClr>
                </a:solidFill>
                <a:latin typeface="微软雅黑" panose="020B0503020204020204" charset="-122"/>
                <a:ea typeface="微软雅黑" panose="020B0503020204020204" charset="-122"/>
                <a:cs typeface="微软雅黑" panose="020B0503020204020204" charset="-122"/>
              </a:rPr>
              <a:t>年</a:t>
            </a:r>
          </a:p>
        </p:txBody>
      </p:sp>
      <p:grpSp>
        <p:nvGrpSpPr>
          <p:cNvPr id="50" name="组合 49"/>
          <p:cNvGrpSpPr/>
          <p:nvPr/>
        </p:nvGrpSpPr>
        <p:grpSpPr>
          <a:xfrm>
            <a:off x="6294120" y="4520565"/>
            <a:ext cx="5020310" cy="955040"/>
            <a:chOff x="1923052" y="5445125"/>
            <a:chExt cx="8345896" cy="2428190"/>
          </a:xfrm>
        </p:grpSpPr>
        <p:cxnSp>
          <p:nvCxnSpPr>
            <p:cNvPr id="51" name="直接连接符 50"/>
            <p:cNvCxnSpPr/>
            <p:nvPr/>
          </p:nvCxnSpPr>
          <p:spPr>
            <a:xfrm>
              <a:off x="1923052" y="5445125"/>
              <a:ext cx="834589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2176406" y="5998894"/>
              <a:ext cx="8091487" cy="1874421"/>
            </a:xfrm>
            <a:prstGeom prst="rect">
              <a:avLst/>
            </a:prstGeom>
            <a:noFill/>
          </p:spPr>
          <p:txBody>
            <a:bodyPr wrap="square" rtlCol="0">
              <a:spAutoFit/>
            </a:bodyPr>
            <a:lstStyle/>
            <a:p>
              <a:pPr algn="l"/>
              <a:r>
                <a:rPr sz="1400" dirty="0">
                  <a:solidFill>
                    <a:schemeClr val="tx1">
                      <a:lumMod val="85000"/>
                      <a:lumOff val="15000"/>
                    </a:schemeClr>
                  </a:solidFill>
                  <a:latin typeface="微软雅黑" panose="020B0503020204020204" charset="-122"/>
                  <a:ea typeface="微软雅黑" panose="020B0503020204020204" charset="-122"/>
                </a:rPr>
                <a:t>2012年我国劳动年龄人口在相当长时期里第一次出现了绝对下降，比2011年减少345万人，此后劳动年龄人口数量每年以300万左右的数量绝对减少。</a:t>
              </a:r>
            </a:p>
          </p:txBody>
        </p:sp>
      </p:grpSp>
      <p:sp>
        <p:nvSpPr>
          <p:cNvPr id="31" name="文本框 30"/>
          <p:cNvSpPr txBox="1"/>
          <p:nvPr/>
        </p:nvSpPr>
        <p:spPr>
          <a:xfrm>
            <a:off x="6353175" y="3628390"/>
            <a:ext cx="1590040" cy="521970"/>
          </a:xfrm>
          <a:prstGeom prst="rect">
            <a:avLst/>
          </a:prstGeom>
          <a:noFill/>
        </p:spPr>
        <p:txBody>
          <a:bodyPr wrap="square" rtlCol="0">
            <a:spAutoFit/>
            <a:scene3d>
              <a:camera prst="orthographicFront"/>
              <a:lightRig rig="threePt" dir="t"/>
            </a:scene3d>
          </a:bodyPr>
          <a:lstStyle/>
          <a:p>
            <a:pPr algn="ctr"/>
            <a:r>
              <a:rPr lang="en-US"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35.5</a:t>
            </a:r>
            <a:r>
              <a:rPr lang="zh-CN" altLang="en-US"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岁</a:t>
            </a:r>
          </a:p>
        </p:txBody>
      </p:sp>
      <p:sp>
        <p:nvSpPr>
          <p:cNvPr id="42" name="文本框 41"/>
          <p:cNvSpPr txBox="1"/>
          <p:nvPr/>
        </p:nvSpPr>
        <p:spPr>
          <a:xfrm>
            <a:off x="9686290" y="3628390"/>
            <a:ext cx="1242695" cy="521970"/>
          </a:xfrm>
          <a:prstGeom prst="rect">
            <a:avLst/>
          </a:prstGeom>
          <a:noFill/>
        </p:spPr>
        <p:txBody>
          <a:bodyPr wrap="square" rtlCol="0">
            <a:spAutoFit/>
            <a:scene3d>
              <a:camera prst="orthographicFront"/>
              <a:lightRig rig="threePt" dir="t"/>
            </a:scene3d>
          </a:bodyPr>
          <a:lstStyle/>
          <a:p>
            <a:pPr algn="ctr"/>
            <a:r>
              <a:rPr lang="en-US"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39</a:t>
            </a:r>
            <a:r>
              <a:rPr lang="zh-CN" altLang="en-US" sz="2800"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岁</a:t>
            </a:r>
          </a:p>
        </p:txBody>
      </p:sp>
    </p:spTree>
  </p:cSld>
  <p:clrMapOvr>
    <a:masterClrMapping/>
  </p:clrMapOvr>
  <mc:AlternateContent xmlns:mc="http://schemas.openxmlformats.org/markup-compatibility/2006">
    <mc:Choice xmlns:p14="http://schemas.microsoft.com/office/powerpoint/2010/main" xmlns=""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500" fill="hold"/>
                                        <p:tgtEl>
                                          <p:spTgt spid="40"/>
                                        </p:tgtEl>
                                        <p:attrNameLst>
                                          <p:attrName>ppt_x</p:attrName>
                                        </p:attrNameLst>
                                      </p:cBhvr>
                                      <p:tavLst>
                                        <p:tav tm="0">
                                          <p:val>
                                            <p:strVal val="0-#ppt_w/2"/>
                                          </p:val>
                                        </p:tav>
                                        <p:tav tm="100000">
                                          <p:val>
                                            <p:strVal val="#ppt_x"/>
                                          </p:val>
                                        </p:tav>
                                      </p:tavLst>
                                    </p:anim>
                                    <p:anim calcmode="lin" valueType="num">
                                      <p:cBhvr additive="base">
                                        <p:cTn id="17" dur="500" fill="hold"/>
                                        <p:tgtEl>
                                          <p:spTgt spid="4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ppt_x"/>
                                          </p:val>
                                        </p:tav>
                                        <p:tav tm="100000">
                                          <p:val>
                                            <p:strVal val="#ppt_x"/>
                                          </p:val>
                                        </p:tav>
                                      </p:tavLst>
                                    </p:anim>
                                    <p:anim calcmode="lin" valueType="num">
                                      <p:cBhvr additive="base">
                                        <p:cTn id="22" dur="5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up)">
                                      <p:cBhvr>
                                        <p:cTn id="26" dur="500"/>
                                        <p:tgtEl>
                                          <p:spTgt spid="37"/>
                                        </p:tgtEl>
                                      </p:cBhvr>
                                    </p:animEffect>
                                  </p:childTnLst>
                                </p:cTn>
                              </p:par>
                              <p:par>
                                <p:cTn id="27" presetID="22" presetClass="entr" presetSubtype="1"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childTnLst>
                          </p:cTn>
                        </p:par>
                        <p:par>
                          <p:cTn id="30" fill="hold">
                            <p:stCondLst>
                              <p:cond delay="2000"/>
                            </p:stCondLst>
                            <p:childTnLst>
                              <p:par>
                                <p:cTn id="31" presetID="10" presetClass="entr" presetSubtype="0" fill="hold" grpId="0" nodeType="afterEffect">
                                  <p:stCondLst>
                                    <p:cond delay="0"/>
                                  </p:stCondLst>
                                  <p:iterate type="lt">
                                    <p:tmPct val="10000"/>
                                  </p:iterate>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iterate type="lt">
                                    <p:tmPct val="10000"/>
                                  </p:iterate>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childTnLst>
                          </p:cTn>
                        </p:par>
                        <p:par>
                          <p:cTn id="37" fill="hold">
                            <p:stCondLst>
                              <p:cond delay="3200"/>
                            </p:stCondLst>
                            <p:childTnLst>
                              <p:par>
                                <p:cTn id="38" presetID="2" presetClass="entr" presetSubtype="4" fill="hold" grpId="0"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500" fill="hold"/>
                                        <p:tgtEl>
                                          <p:spTgt spid="43"/>
                                        </p:tgtEl>
                                        <p:attrNameLst>
                                          <p:attrName>ppt_x</p:attrName>
                                        </p:attrNameLst>
                                      </p:cBhvr>
                                      <p:tavLst>
                                        <p:tav tm="0">
                                          <p:val>
                                            <p:strVal val="#ppt_x"/>
                                          </p:val>
                                        </p:tav>
                                        <p:tav tm="100000">
                                          <p:val>
                                            <p:strVal val="#ppt_x"/>
                                          </p:val>
                                        </p:tav>
                                      </p:tavLst>
                                    </p:anim>
                                    <p:anim calcmode="lin" valueType="num">
                                      <p:cBhvr additive="base">
                                        <p:cTn id="41" dur="500" fill="hold"/>
                                        <p:tgtEl>
                                          <p:spTgt spid="4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3700"/>
                            </p:stCondLst>
                            <p:childTnLst>
                              <p:par>
                                <p:cTn id="47" presetID="16" presetClass="entr" presetSubtype="37"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barn(outVertical)">
                                      <p:cBhvr>
                                        <p:cTn id="49" dur="500"/>
                                        <p:tgtEl>
                                          <p:spTgt spid="50"/>
                                        </p:tgtEl>
                                      </p:cBhvr>
                                    </p:animEffect>
                                  </p:childTnLst>
                                </p:cTn>
                              </p:par>
                            </p:childTnLst>
                          </p:cTn>
                        </p:par>
                        <p:par>
                          <p:cTn id="50" fill="hold">
                            <p:stCondLst>
                              <p:cond delay="4200"/>
                            </p:stCondLst>
                            <p:childTnLst>
                              <p:par>
                                <p:cTn id="51" presetID="2" presetClass="entr" presetSubtype="4"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 calcmode="lin" valueType="num">
                                      <p:cBhvr additive="base">
                                        <p:cTn id="53" dur="1000" fill="hold"/>
                                        <p:tgtEl>
                                          <p:spTgt spid="31"/>
                                        </p:tgtEl>
                                        <p:attrNameLst>
                                          <p:attrName>ppt_x</p:attrName>
                                        </p:attrNameLst>
                                      </p:cBhvr>
                                      <p:tavLst>
                                        <p:tav tm="0">
                                          <p:val>
                                            <p:strVal val="#ppt_x"/>
                                          </p:val>
                                        </p:tav>
                                        <p:tav tm="100000">
                                          <p:val>
                                            <p:strVal val="#ppt_x"/>
                                          </p:val>
                                        </p:tav>
                                      </p:tavLst>
                                    </p:anim>
                                    <p:anim calcmode="lin" valueType="num">
                                      <p:cBhvr additive="base">
                                        <p:cTn id="54" dur="1000" fill="hold"/>
                                        <p:tgtEl>
                                          <p:spTgt spid="31"/>
                                        </p:tgtEl>
                                        <p:attrNameLst>
                                          <p:attrName>ppt_y</p:attrName>
                                        </p:attrNameLst>
                                      </p:cBhvr>
                                      <p:tavLst>
                                        <p:tav tm="0">
                                          <p:val>
                                            <p:strVal val="1+#ppt_h/2"/>
                                          </p:val>
                                        </p:tav>
                                        <p:tav tm="100000">
                                          <p:val>
                                            <p:strVal val="#ppt_y"/>
                                          </p:val>
                                        </p:tav>
                                      </p:tavLst>
                                    </p:anim>
                                  </p:childTnLst>
                                </p:cTn>
                              </p:par>
                            </p:childTnLst>
                          </p:cTn>
                        </p:par>
                        <p:par>
                          <p:cTn id="55" fill="hold">
                            <p:stCondLst>
                              <p:cond delay="52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par>
                                <p:cTn id="60" presetID="2" presetClass="entr" presetSubtype="8" fill="hold" nodeType="withEffect">
                                  <p:stCondLst>
                                    <p:cond delay="100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0-#ppt_w/2"/>
                                          </p:val>
                                        </p:tav>
                                        <p:tav tm="100000">
                                          <p:val>
                                            <p:strVal val="#ppt_x"/>
                                          </p:val>
                                        </p:tav>
                                      </p:tavLst>
                                    </p:anim>
                                    <p:anim calcmode="lin" valueType="num">
                                      <p:cBhvr additive="base">
                                        <p:cTn id="6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3" grpId="0"/>
      <p:bldP spid="46" grpId="0"/>
      <p:bldP spid="31" grpId="0"/>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3902695" y="2359188"/>
            <a:ext cx="902107" cy="771248"/>
            <a:chOff x="3902695" y="2359188"/>
            <a:chExt cx="902107" cy="771248"/>
          </a:xfrm>
        </p:grpSpPr>
        <p:grpSp>
          <p:nvGrpSpPr>
            <p:cNvPr id="11" name="Group 14"/>
            <p:cNvGrpSpPr/>
            <p:nvPr/>
          </p:nvGrpSpPr>
          <p:grpSpPr>
            <a:xfrm>
              <a:off x="3902695" y="2359188"/>
              <a:ext cx="902107" cy="771248"/>
              <a:chOff x="2208213" y="4308475"/>
              <a:chExt cx="1313851" cy="1123184"/>
            </a:xfrm>
            <a:solidFill>
              <a:schemeClr val="bg2">
                <a:lumMod val="75000"/>
              </a:schemeClr>
            </a:solidFill>
            <a:effectLst>
              <a:outerShdw blurRad="444500" dist="292100" dir="8100000" algn="tr" rotWithShape="0">
                <a:prstClr val="black">
                  <a:alpha val="40000"/>
                </a:prstClr>
              </a:outerShdw>
            </a:effectLst>
          </p:grpSpPr>
          <p:sp>
            <p:nvSpPr>
              <p:cNvPr id="12" name="Oval 18"/>
              <p:cNvSpPr>
                <a:spLocks noChangeArrowheads="1"/>
              </p:cNvSpPr>
              <p:nvPr/>
            </p:nvSpPr>
            <p:spPr bwMode="auto">
              <a:xfrm>
                <a:off x="2208213" y="4308475"/>
                <a:ext cx="885825" cy="889000"/>
              </a:xfrm>
              <a:prstGeom prst="ellipse">
                <a:avLst/>
              </a:prstGeom>
              <a:grpFill/>
              <a:ln>
                <a:noFill/>
              </a:ln>
            </p:spPr>
            <p:txBody>
              <a:bodyPr vert="horz" wrap="square" lIns="75291" tIns="37646" rIns="75291" bIns="37646" numCol="1" anchor="t" anchorCtr="0" compatLnSpc="1"/>
              <a:lstStyle/>
              <a:p>
                <a:pPr defTabSz="866775" fontAlgn="base">
                  <a:spcBef>
                    <a:spcPct val="0"/>
                  </a:spcBef>
                  <a:spcAft>
                    <a:spcPct val="0"/>
                  </a:spcAft>
                </a:pPr>
                <a:endParaRPr lang="id-ID" sz="995">
                  <a:ln>
                    <a:solidFill>
                      <a:srgbClr val="DBEFF9"/>
                    </a:solidFill>
                  </a:ln>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1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5291" tIns="37646" rIns="75291" bIns="37646" numCol="1" anchor="t" anchorCtr="0" compatLnSpc="1"/>
              <a:lstStyle/>
              <a:p>
                <a:pPr defTabSz="866775" fontAlgn="base">
                  <a:spcBef>
                    <a:spcPct val="0"/>
                  </a:spcBef>
                  <a:spcAft>
                    <a:spcPct val="0"/>
                  </a:spcAft>
                </a:pPr>
                <a:endParaRPr lang="id-ID" sz="995">
                  <a:ln>
                    <a:solidFill>
                      <a:srgbClr val="DBEFF9"/>
                    </a:solidFill>
                  </a:ln>
                  <a:solidFill>
                    <a:prstClr val="black"/>
                  </a:solidFill>
                  <a:latin typeface="Arial" panose="020B0604020202020204" pitchFamily="34" charset="0"/>
                  <a:ea typeface="微软雅黑" panose="020B0503020204020204" charset="-122"/>
                  <a:sym typeface="Arial" panose="020B0604020202020204" pitchFamily="34" charset="0"/>
                </a:endParaRPr>
              </a:p>
            </p:txBody>
          </p:sp>
        </p:grpSp>
        <p:sp>
          <p:nvSpPr>
            <p:cNvPr id="14" name="Text Placeholder 7"/>
            <p:cNvSpPr txBox="1"/>
            <p:nvPr/>
          </p:nvSpPr>
          <p:spPr>
            <a:xfrm>
              <a:off x="3902826" y="2434893"/>
              <a:ext cx="591683" cy="459605"/>
            </a:xfrm>
            <a:prstGeom prst="rect">
              <a:avLst/>
            </a:prstGeom>
          </p:spPr>
          <p:txBody>
            <a:bodyPr vert="horz" lIns="0" tIns="85538" rIns="0" bIns="85538"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es-ES_tradnl" sz="1705" b="0" dirty="0">
                  <a:solidFill>
                    <a:srgbClr val="1C5483"/>
                  </a:solidFill>
                  <a:latin typeface="Arial" panose="020B0604020202020204" pitchFamily="34" charset="0"/>
                  <a:ea typeface="微软雅黑" panose="020B0503020204020204" charset="-122"/>
                  <a:sym typeface="Arial" panose="020B0604020202020204" pitchFamily="34" charset="0"/>
                </a:rPr>
                <a:t>01</a:t>
              </a:r>
            </a:p>
          </p:txBody>
        </p:sp>
      </p:grpSp>
      <p:sp>
        <p:nvSpPr>
          <p:cNvPr id="15" name="Text Placeholder 2"/>
          <p:cNvSpPr txBox="1"/>
          <p:nvPr/>
        </p:nvSpPr>
        <p:spPr>
          <a:xfrm>
            <a:off x="1397635" y="2117090"/>
            <a:ext cx="2974340" cy="1107440"/>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866775" fontAlgn="base">
              <a:lnSpc>
                <a:spcPct val="150000"/>
              </a:lnSpc>
              <a:spcAft>
                <a:spcPct val="0"/>
              </a:spcAft>
              <a:buFont typeface="Arial" panose="020B0604020202020204" pitchFamily="34" charset="0"/>
              <a:buChar char="•"/>
            </a:pP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劳动力流动和择业的法律</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defTabSz="866775" fontAlgn="base">
              <a:lnSpc>
                <a:spcPct val="150000"/>
              </a:lnSpc>
              <a:spcAft>
                <a:spcPct val="0"/>
              </a:spcAft>
              <a:buFont typeface="Arial" panose="020B0604020202020204" pitchFamily="34" charset="0"/>
              <a:buChar char="•"/>
            </a:pP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产权保护法律</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defTabSz="866775" fontAlgn="base">
              <a:lnSpc>
                <a:spcPct val="150000"/>
              </a:lnSpc>
              <a:spcAft>
                <a:spcPct val="0"/>
              </a:spcAft>
              <a:buFont typeface="Arial" panose="020B0604020202020204" pitchFamily="34" charset="0"/>
              <a:buChar char="•"/>
            </a:pPr>
            <a:r>
              <a:rPr lang="en-US" altLang="zh-CN" sz="1600" dirty="0" err="1">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各类商法，</a:t>
            </a: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如合同法律等</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grpSp>
        <p:nvGrpSpPr>
          <p:cNvPr id="36" name="组合 35"/>
          <p:cNvGrpSpPr/>
          <p:nvPr/>
        </p:nvGrpSpPr>
        <p:grpSpPr>
          <a:xfrm>
            <a:off x="3886951" y="4784758"/>
            <a:ext cx="799521" cy="902177"/>
            <a:chOff x="3886951" y="4784758"/>
            <a:chExt cx="799521" cy="902177"/>
          </a:xfrm>
        </p:grpSpPr>
        <p:grpSp>
          <p:nvGrpSpPr>
            <p:cNvPr id="5" name="Group 21"/>
            <p:cNvGrpSpPr/>
            <p:nvPr/>
          </p:nvGrpSpPr>
          <p:grpSpPr>
            <a:xfrm rot="17100000">
              <a:off x="3849788" y="4850251"/>
              <a:ext cx="902177" cy="771191"/>
              <a:chOff x="2208213" y="4308475"/>
              <a:chExt cx="1313851" cy="1123184"/>
            </a:xfrm>
            <a:solidFill>
              <a:schemeClr val="accent6"/>
            </a:solidFill>
          </p:grpSpPr>
          <p:sp>
            <p:nvSpPr>
              <p:cNvPr id="6" name="Oval 18"/>
              <p:cNvSpPr>
                <a:spLocks noChangeArrowheads="1"/>
              </p:cNvSpPr>
              <p:nvPr/>
            </p:nvSpPr>
            <p:spPr bwMode="auto">
              <a:xfrm>
                <a:off x="2208213" y="4308475"/>
                <a:ext cx="885825" cy="889000"/>
              </a:xfrm>
              <a:prstGeom prst="ellipse">
                <a:avLst/>
              </a:prstGeom>
              <a:grpFill/>
              <a:ln>
                <a:noFill/>
              </a:ln>
            </p:spPr>
            <p:txBody>
              <a:bodyPr vert="horz" wrap="square" lIns="75291" tIns="37646" rIns="75291" bIns="37646" numCol="1" anchor="t" anchorCtr="0" compatLnSpc="1"/>
              <a:lstStyle/>
              <a:p>
                <a:pPr defTabSz="866775" fontAlgn="base">
                  <a:spcBef>
                    <a:spcPct val="0"/>
                  </a:spcBef>
                  <a:spcAft>
                    <a:spcPct val="0"/>
                  </a:spcAft>
                </a:pPr>
                <a:endParaRPr lang="id-ID" sz="995">
                  <a:ln>
                    <a:solidFill>
                      <a:srgbClr val="DBEFF9"/>
                    </a:solidFill>
                  </a:ln>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7"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5291" tIns="37646" rIns="75291" bIns="37646" numCol="1" anchor="t" anchorCtr="0" compatLnSpc="1"/>
              <a:lstStyle/>
              <a:p>
                <a:pPr defTabSz="866775" fontAlgn="base">
                  <a:spcBef>
                    <a:spcPct val="0"/>
                  </a:spcBef>
                  <a:spcAft>
                    <a:spcPct val="0"/>
                  </a:spcAft>
                </a:pPr>
                <a:endParaRPr lang="id-ID" sz="995">
                  <a:ln>
                    <a:solidFill>
                      <a:srgbClr val="DBEFF9"/>
                    </a:solidFill>
                  </a:ln>
                  <a:solidFill>
                    <a:prstClr val="black"/>
                  </a:solidFill>
                  <a:latin typeface="Arial" panose="020B0604020202020204" pitchFamily="34" charset="0"/>
                  <a:ea typeface="微软雅黑" panose="020B0503020204020204" charset="-122"/>
                  <a:sym typeface="Arial" panose="020B0604020202020204" pitchFamily="34" charset="0"/>
                </a:endParaRPr>
              </a:p>
            </p:txBody>
          </p:sp>
        </p:grpSp>
        <p:sp>
          <p:nvSpPr>
            <p:cNvPr id="16" name="Text Placeholder 7"/>
            <p:cNvSpPr txBox="1"/>
            <p:nvPr/>
          </p:nvSpPr>
          <p:spPr>
            <a:xfrm>
              <a:off x="3886951" y="5120902"/>
              <a:ext cx="591683" cy="459605"/>
            </a:xfrm>
            <a:prstGeom prst="rect">
              <a:avLst/>
            </a:prstGeom>
          </p:spPr>
          <p:txBody>
            <a:bodyPr vert="horz" lIns="0" tIns="85538" rIns="0" bIns="85538"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es-ES_tradnl" sz="1705" b="0" dirty="0">
                  <a:solidFill>
                    <a:prstClr val="white"/>
                  </a:solidFill>
                  <a:latin typeface="Arial" panose="020B0604020202020204" pitchFamily="34" charset="0"/>
                  <a:ea typeface="微软雅黑" panose="020B0503020204020204" charset="-122"/>
                  <a:sym typeface="Arial" panose="020B0604020202020204" pitchFamily="34" charset="0"/>
                </a:rPr>
                <a:t>03</a:t>
              </a:r>
            </a:p>
          </p:txBody>
        </p:sp>
      </p:grpSp>
      <p:sp>
        <p:nvSpPr>
          <p:cNvPr id="17" name="Text Placeholder 2"/>
          <p:cNvSpPr txBox="1"/>
          <p:nvPr/>
        </p:nvSpPr>
        <p:spPr>
          <a:xfrm>
            <a:off x="1397906" y="4796878"/>
            <a:ext cx="2414645" cy="1107440"/>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866775" fontAlgn="base">
              <a:lnSpc>
                <a:spcPct val="150000"/>
              </a:lnSpc>
              <a:spcAft>
                <a:spcPct val="0"/>
              </a:spcAft>
              <a:buFont typeface="Arial" panose="020B0604020202020204" pitchFamily="34" charset="0"/>
              <a:buChar char="•"/>
            </a:pP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支持创业的政策</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defTabSz="866775" fontAlgn="base">
              <a:lnSpc>
                <a:spcPct val="150000"/>
              </a:lnSpc>
              <a:spcAft>
                <a:spcPct val="0"/>
              </a:spcAft>
              <a:buFont typeface="Arial" panose="020B0604020202020204" pitchFamily="34" charset="0"/>
              <a:buChar char="•"/>
            </a:pP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保护知识产权的政策</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defTabSz="866775" fontAlgn="base">
              <a:lnSpc>
                <a:spcPct val="150000"/>
              </a:lnSpc>
              <a:spcAft>
                <a:spcPct val="0"/>
              </a:spcAft>
              <a:buFont typeface="Arial" panose="020B0604020202020204" pitchFamily="34" charset="0"/>
              <a:buChar char="•"/>
            </a:pP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公平竞争的政策</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grpSp>
        <p:nvGrpSpPr>
          <p:cNvPr id="33" name="组合 32"/>
          <p:cNvGrpSpPr/>
          <p:nvPr/>
        </p:nvGrpSpPr>
        <p:grpSpPr>
          <a:xfrm>
            <a:off x="7263399" y="2327619"/>
            <a:ext cx="902106" cy="771248"/>
            <a:chOff x="7263399" y="2327619"/>
            <a:chExt cx="902106" cy="771248"/>
          </a:xfrm>
        </p:grpSpPr>
        <p:grpSp>
          <p:nvGrpSpPr>
            <p:cNvPr id="8" name="Group 18"/>
            <p:cNvGrpSpPr/>
            <p:nvPr/>
          </p:nvGrpSpPr>
          <p:grpSpPr>
            <a:xfrm flipH="1">
              <a:off x="7263399" y="2327619"/>
              <a:ext cx="902106" cy="771248"/>
              <a:chOff x="2208213" y="4308475"/>
              <a:chExt cx="1313851" cy="1123184"/>
            </a:xfrm>
            <a:solidFill>
              <a:schemeClr val="accent6"/>
            </a:solidFill>
          </p:grpSpPr>
          <p:sp>
            <p:nvSpPr>
              <p:cNvPr id="9" name="Oval 18"/>
              <p:cNvSpPr>
                <a:spLocks noChangeArrowheads="1"/>
              </p:cNvSpPr>
              <p:nvPr/>
            </p:nvSpPr>
            <p:spPr bwMode="auto">
              <a:xfrm>
                <a:off x="2208213" y="4308475"/>
                <a:ext cx="885825" cy="889000"/>
              </a:xfrm>
              <a:prstGeom prst="ellipse">
                <a:avLst/>
              </a:prstGeom>
              <a:grpFill/>
              <a:ln>
                <a:noFill/>
              </a:ln>
            </p:spPr>
            <p:txBody>
              <a:bodyPr vert="horz" wrap="square" lIns="75291" tIns="37646" rIns="75291" bIns="37646" numCol="1" anchor="t" anchorCtr="0" compatLnSpc="1"/>
              <a:lstStyle/>
              <a:p>
                <a:pPr defTabSz="866775" fontAlgn="base">
                  <a:spcBef>
                    <a:spcPct val="0"/>
                  </a:spcBef>
                  <a:spcAft>
                    <a:spcPct val="0"/>
                  </a:spcAft>
                </a:pPr>
                <a:endParaRPr lang="id-ID" sz="995">
                  <a:ln>
                    <a:solidFill>
                      <a:srgbClr val="DBEFF9"/>
                    </a:solidFill>
                  </a:ln>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1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5291" tIns="37646" rIns="75291" bIns="37646" numCol="1" anchor="t" anchorCtr="0" compatLnSpc="1"/>
              <a:lstStyle/>
              <a:p>
                <a:pPr defTabSz="866775" fontAlgn="base">
                  <a:spcBef>
                    <a:spcPct val="0"/>
                  </a:spcBef>
                  <a:spcAft>
                    <a:spcPct val="0"/>
                  </a:spcAft>
                </a:pPr>
                <a:endParaRPr lang="id-ID" sz="995">
                  <a:ln>
                    <a:solidFill>
                      <a:srgbClr val="DBEFF9"/>
                    </a:solidFill>
                  </a:ln>
                  <a:solidFill>
                    <a:prstClr val="black"/>
                  </a:solidFill>
                  <a:latin typeface="Arial" panose="020B0604020202020204" pitchFamily="34" charset="0"/>
                  <a:ea typeface="微软雅黑" panose="020B0503020204020204" charset="-122"/>
                  <a:sym typeface="Arial" panose="020B0604020202020204" pitchFamily="34" charset="0"/>
                </a:endParaRPr>
              </a:p>
            </p:txBody>
          </p:sp>
        </p:grpSp>
        <p:sp>
          <p:nvSpPr>
            <p:cNvPr id="18" name="Text Placeholder 7"/>
            <p:cNvSpPr txBox="1"/>
            <p:nvPr/>
          </p:nvSpPr>
          <p:spPr>
            <a:xfrm>
              <a:off x="7547205" y="2395704"/>
              <a:ext cx="591683" cy="459605"/>
            </a:xfrm>
            <a:prstGeom prst="rect">
              <a:avLst/>
            </a:prstGeom>
          </p:spPr>
          <p:txBody>
            <a:bodyPr vert="horz" lIns="0" tIns="85538" rIns="0" bIns="85538"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es-ES_tradnl" sz="1705" b="0" dirty="0">
                  <a:solidFill>
                    <a:prstClr val="white"/>
                  </a:solidFill>
                  <a:latin typeface="Arial" panose="020B0604020202020204" pitchFamily="34" charset="0"/>
                  <a:ea typeface="微软雅黑" panose="020B0503020204020204" charset="-122"/>
                  <a:sym typeface="Arial" panose="020B0604020202020204" pitchFamily="34" charset="0"/>
                </a:rPr>
                <a:t>02</a:t>
              </a:r>
            </a:p>
          </p:txBody>
        </p:sp>
      </p:grpSp>
      <p:sp>
        <p:nvSpPr>
          <p:cNvPr id="19" name="Text Placeholder 2"/>
          <p:cNvSpPr txBox="1"/>
          <p:nvPr/>
        </p:nvSpPr>
        <p:spPr>
          <a:xfrm>
            <a:off x="8372652" y="2228405"/>
            <a:ext cx="2501452" cy="1107440"/>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defTabSz="866775" fontAlgn="base">
              <a:lnSpc>
                <a:spcPct val="150000"/>
              </a:lnSpc>
              <a:spcAft>
                <a:spcPct val="0"/>
              </a:spcAft>
              <a:buFont typeface="Arial" panose="020B0604020202020204" pitchFamily="34" charset="0"/>
              <a:buChar char="•"/>
            </a:pP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技能</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defTabSz="866775" fontAlgn="base">
              <a:lnSpc>
                <a:spcPct val="150000"/>
              </a:lnSpc>
              <a:spcAft>
                <a:spcPct val="0"/>
              </a:spcAft>
              <a:buFont typeface="Arial" panose="020B0604020202020204" pitchFamily="34" charset="0"/>
              <a:buChar char="•"/>
            </a:pP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市场空间</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285750" indent="-285750" defTabSz="866775" fontAlgn="base">
              <a:lnSpc>
                <a:spcPct val="150000"/>
              </a:lnSpc>
              <a:spcAft>
                <a:spcPct val="0"/>
              </a:spcAft>
              <a:buFont typeface="Arial" panose="020B0604020202020204" pitchFamily="34" charset="0"/>
              <a:buChar char="•"/>
            </a:pP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启动资金</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grpSp>
        <p:nvGrpSpPr>
          <p:cNvPr id="38" name="组合 37"/>
          <p:cNvGrpSpPr/>
          <p:nvPr/>
        </p:nvGrpSpPr>
        <p:grpSpPr>
          <a:xfrm>
            <a:off x="7316166" y="4854900"/>
            <a:ext cx="902107" cy="771248"/>
            <a:chOff x="7316166" y="4854900"/>
            <a:chExt cx="902107" cy="771248"/>
          </a:xfrm>
        </p:grpSpPr>
        <p:grpSp>
          <p:nvGrpSpPr>
            <p:cNvPr id="2" name="Group 24"/>
            <p:cNvGrpSpPr/>
            <p:nvPr/>
          </p:nvGrpSpPr>
          <p:grpSpPr>
            <a:xfrm rot="9900000">
              <a:off x="7316166" y="4854900"/>
              <a:ext cx="902107" cy="771248"/>
              <a:chOff x="2208213" y="4308475"/>
              <a:chExt cx="1313851" cy="1123184"/>
            </a:xfrm>
            <a:solidFill>
              <a:schemeClr val="accent3"/>
            </a:solidFill>
            <a:effectLst>
              <a:outerShdw blurRad="444500" dist="292100" dir="8100000" algn="tr" rotWithShape="0">
                <a:prstClr val="black">
                  <a:alpha val="40000"/>
                </a:prstClr>
              </a:outerShdw>
            </a:effectLst>
          </p:grpSpPr>
          <p:sp>
            <p:nvSpPr>
              <p:cNvPr id="3" name="Oval 18"/>
              <p:cNvSpPr>
                <a:spLocks noChangeArrowheads="1"/>
              </p:cNvSpPr>
              <p:nvPr/>
            </p:nvSpPr>
            <p:spPr bwMode="auto">
              <a:xfrm>
                <a:off x="2208213" y="4308475"/>
                <a:ext cx="885825" cy="889000"/>
              </a:xfrm>
              <a:prstGeom prst="ellipse">
                <a:avLst/>
              </a:prstGeom>
              <a:grpFill/>
              <a:ln>
                <a:noFill/>
              </a:ln>
            </p:spPr>
            <p:txBody>
              <a:bodyPr vert="horz" wrap="square" lIns="75291" tIns="37646" rIns="75291" bIns="37646" numCol="1" anchor="t" anchorCtr="0" compatLnSpc="1"/>
              <a:lstStyle/>
              <a:p>
                <a:pPr defTabSz="866775" fontAlgn="base">
                  <a:spcBef>
                    <a:spcPct val="0"/>
                  </a:spcBef>
                  <a:spcAft>
                    <a:spcPct val="0"/>
                  </a:spcAft>
                </a:pPr>
                <a:endParaRPr lang="id-ID" sz="995">
                  <a:ln>
                    <a:solidFill>
                      <a:srgbClr val="DBEFF9"/>
                    </a:solidFill>
                  </a:ln>
                  <a:solidFill>
                    <a:prstClr val="black"/>
                  </a:solidFill>
                  <a:latin typeface="Arial" panose="020B0604020202020204" pitchFamily="34" charset="0"/>
                  <a:ea typeface="微软雅黑" panose="020B0503020204020204" charset="-122"/>
                  <a:sym typeface="Arial" panose="020B0604020202020204" pitchFamily="34" charset="0"/>
                </a:endParaRPr>
              </a:p>
            </p:txBody>
          </p:sp>
          <p:sp>
            <p:nvSpPr>
              <p:cNvPr id="4"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5291" tIns="37646" rIns="75291" bIns="37646" numCol="1" anchor="t" anchorCtr="0" compatLnSpc="1"/>
              <a:lstStyle/>
              <a:p>
                <a:pPr defTabSz="866775" fontAlgn="base">
                  <a:spcBef>
                    <a:spcPct val="0"/>
                  </a:spcBef>
                  <a:spcAft>
                    <a:spcPct val="0"/>
                  </a:spcAft>
                </a:pPr>
                <a:endParaRPr lang="id-ID" sz="995">
                  <a:ln>
                    <a:solidFill>
                      <a:srgbClr val="DBEFF9"/>
                    </a:solidFill>
                  </a:ln>
                  <a:solidFill>
                    <a:prstClr val="black"/>
                  </a:solidFill>
                  <a:latin typeface="Arial" panose="020B0604020202020204" pitchFamily="34" charset="0"/>
                  <a:ea typeface="微软雅黑" panose="020B0503020204020204" charset="-122"/>
                  <a:sym typeface="Arial" panose="020B0604020202020204" pitchFamily="34" charset="0"/>
                </a:endParaRPr>
              </a:p>
            </p:txBody>
          </p:sp>
        </p:grpSp>
        <p:sp>
          <p:nvSpPr>
            <p:cNvPr id="20" name="Text Placeholder 7"/>
            <p:cNvSpPr txBox="1"/>
            <p:nvPr/>
          </p:nvSpPr>
          <p:spPr>
            <a:xfrm>
              <a:off x="7620299" y="5047749"/>
              <a:ext cx="591683" cy="459605"/>
            </a:xfrm>
            <a:prstGeom prst="rect">
              <a:avLst/>
            </a:prstGeom>
          </p:spPr>
          <p:txBody>
            <a:bodyPr vert="horz" lIns="0" tIns="85538" rIns="0" bIns="85538"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es-ES_tradnl" sz="1705" b="0" dirty="0">
                  <a:solidFill>
                    <a:srgbClr val="1C5483"/>
                  </a:solidFill>
                  <a:latin typeface="Arial" panose="020B0604020202020204" pitchFamily="34" charset="0"/>
                  <a:ea typeface="微软雅黑" panose="020B0503020204020204" charset="-122"/>
                  <a:sym typeface="Arial" panose="020B0604020202020204" pitchFamily="34" charset="0"/>
                </a:rPr>
                <a:t>04</a:t>
              </a:r>
            </a:p>
          </p:txBody>
        </p:sp>
      </p:grpSp>
      <p:sp>
        <p:nvSpPr>
          <p:cNvPr id="21" name="Text Placeholder 2"/>
          <p:cNvSpPr txBox="1"/>
          <p:nvPr/>
        </p:nvSpPr>
        <p:spPr>
          <a:xfrm>
            <a:off x="8372652" y="4841328"/>
            <a:ext cx="2501452" cy="1107440"/>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866775" fontAlgn="base">
              <a:lnSpc>
                <a:spcPct val="150000"/>
              </a:lnSpc>
              <a:spcAft>
                <a:spcPct val="0"/>
              </a:spcAft>
              <a:buFont typeface="Arial" panose="020B0604020202020204" pitchFamily="34" charset="0"/>
              <a:buChar char="•"/>
            </a:pPr>
            <a:r>
              <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良好的商业文化</a:t>
            </a:r>
          </a:p>
          <a:p>
            <a:pPr marL="171450" indent="-171450" defTabSz="866775" fontAlgn="base">
              <a:lnSpc>
                <a:spcPct val="150000"/>
              </a:lnSpc>
              <a:spcAft>
                <a:spcPct val="0"/>
              </a:spcAft>
              <a:buFont typeface="Arial" panose="020B0604020202020204" pitchFamily="34" charset="0"/>
              <a:buChar char="•"/>
            </a:pP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宽容失败的社会氛围</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a:p>
            <a:pPr marL="171450" indent="-171450" defTabSz="866775" fontAlgn="base">
              <a:lnSpc>
                <a:spcPct val="150000"/>
              </a:lnSpc>
              <a:spcAft>
                <a:spcPct val="0"/>
              </a:spcAft>
              <a:buFont typeface="Arial" panose="020B0604020202020204" pitchFamily="34" charset="0"/>
              <a:buChar char="•"/>
            </a:pPr>
            <a:r>
              <a:rPr lang="en-US" altLang="zh-CN" sz="1600" dirty="0" err="1" smtClean="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rPr>
              <a:t>不断创新的企业家精神</a:t>
            </a:r>
            <a:endParaRPr lang="en-US" altLang="zh-CN" sz="1600" dirty="0">
              <a:solidFill>
                <a:schemeClr val="tx1">
                  <a:lumMod val="85000"/>
                  <a:lumOff val="15000"/>
                </a:schemeClr>
              </a:solidFill>
              <a:latin typeface="微软雅黑" panose="020B0503020204020204" charset="-122"/>
              <a:ea typeface="微软雅黑" panose="020B0503020204020204" charset="-122"/>
              <a:sym typeface="Arial" panose="020B0604020202020204" pitchFamily="34" charset="0"/>
            </a:endParaRPr>
          </a:p>
        </p:txBody>
      </p:sp>
      <p:grpSp>
        <p:nvGrpSpPr>
          <p:cNvPr id="32" name="组合 31"/>
          <p:cNvGrpSpPr/>
          <p:nvPr/>
        </p:nvGrpSpPr>
        <p:grpSpPr>
          <a:xfrm>
            <a:off x="4547436" y="2390378"/>
            <a:ext cx="1773367" cy="1478126"/>
            <a:chOff x="4547436" y="2390378"/>
            <a:chExt cx="1773367" cy="1478126"/>
          </a:xfrm>
        </p:grpSpPr>
        <p:sp>
          <p:nvSpPr>
            <p:cNvPr id="25" name="Shape 1722"/>
            <p:cNvSpPr/>
            <p:nvPr/>
          </p:nvSpPr>
          <p:spPr>
            <a:xfrm>
              <a:off x="4547436" y="2390378"/>
              <a:ext cx="1773367" cy="1478126"/>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2"/>
            </a:solidFill>
            <a:ln w="12700">
              <a:miter lim="400000"/>
            </a:ln>
            <a:effectLst>
              <a:outerShdw blurRad="444500" dist="292100" dir="8100000" algn="tr" rotWithShape="0">
                <a:prstClr val="black">
                  <a:alpha val="40000"/>
                </a:prstClr>
              </a:outerShdw>
            </a:effectLst>
          </p:spPr>
          <p:txBody>
            <a:bodyPr lIns="9304" tIns="9304" rIns="9304" bIns="9304" anchor="ctr"/>
            <a:lstStyle/>
            <a:p>
              <a:pPr defTabSz="111125" fontAlgn="base">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6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26" name="Text Placeholder 7"/>
            <p:cNvSpPr txBox="1"/>
            <p:nvPr/>
          </p:nvSpPr>
          <p:spPr>
            <a:xfrm>
              <a:off x="4945380" y="2777490"/>
              <a:ext cx="822325" cy="642620"/>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zh-CN" altLang="en-US" sz="1600" b="1" dirty="0">
                  <a:latin typeface="Arial" panose="020B0604020202020204" pitchFamily="34" charset="0"/>
                  <a:ea typeface="微软雅黑" panose="020B0503020204020204" charset="-122"/>
                  <a:sym typeface="Arial" panose="020B0604020202020204" pitchFamily="34" charset="0"/>
                </a:rPr>
                <a:t>良好的</a:t>
              </a:r>
            </a:p>
            <a:p>
              <a:pPr defTabSz="866775" fontAlgn="base">
                <a:spcAft>
                  <a:spcPct val="0"/>
                </a:spcAft>
              </a:pPr>
              <a:r>
                <a:rPr lang="zh-CN" altLang="en-US" sz="1600" b="1" dirty="0">
                  <a:latin typeface="Arial" panose="020B0604020202020204" pitchFamily="34" charset="0"/>
                  <a:ea typeface="微软雅黑" panose="020B0503020204020204" charset="-122"/>
                  <a:sym typeface="Arial" panose="020B0604020202020204" pitchFamily="34" charset="0"/>
                </a:rPr>
                <a:t>法制环境</a:t>
              </a:r>
            </a:p>
          </p:txBody>
        </p:sp>
      </p:grpSp>
      <p:grpSp>
        <p:nvGrpSpPr>
          <p:cNvPr id="35" name="组合 34"/>
          <p:cNvGrpSpPr/>
          <p:nvPr/>
        </p:nvGrpSpPr>
        <p:grpSpPr>
          <a:xfrm>
            <a:off x="4547438" y="3673654"/>
            <a:ext cx="1478014" cy="1773422"/>
            <a:chOff x="4547438" y="3673654"/>
            <a:chExt cx="1478014" cy="1773422"/>
          </a:xfrm>
        </p:grpSpPr>
        <p:sp>
          <p:nvSpPr>
            <p:cNvPr id="22" name="Shape 1719"/>
            <p:cNvSpPr/>
            <p:nvPr/>
          </p:nvSpPr>
          <p:spPr>
            <a:xfrm>
              <a:off x="4547438" y="3673654"/>
              <a:ext cx="1478014" cy="1773422"/>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5"/>
            </a:solidFill>
            <a:ln w="12700">
              <a:miter lim="400000"/>
            </a:ln>
            <a:effectLst>
              <a:outerShdw blurRad="444500" dist="292100" dir="8100000" algn="tr" rotWithShape="0">
                <a:prstClr val="black">
                  <a:alpha val="40000"/>
                </a:prstClr>
              </a:outerShdw>
            </a:effectLst>
          </p:spPr>
          <p:txBody>
            <a:bodyPr lIns="9304" tIns="9304" rIns="9304" bIns="9304" anchor="ctr"/>
            <a:lstStyle/>
            <a:p>
              <a:pPr defTabSz="111125" fontAlgn="base">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6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27" name="Text Placeholder 7"/>
            <p:cNvSpPr txBox="1"/>
            <p:nvPr/>
          </p:nvSpPr>
          <p:spPr>
            <a:xfrm>
              <a:off x="4945245" y="4189500"/>
              <a:ext cx="477645" cy="642586"/>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zh-CN" altLang="en-US" sz="1600" b="1" dirty="0">
                  <a:latin typeface="Arial" panose="020B0604020202020204" pitchFamily="34" charset="0"/>
                  <a:ea typeface="微软雅黑" panose="020B0503020204020204" charset="-122"/>
                  <a:sym typeface="Arial" panose="020B0604020202020204" pitchFamily="34" charset="0"/>
                </a:rPr>
                <a:t>政策环境</a:t>
              </a:r>
            </a:p>
          </p:txBody>
        </p:sp>
      </p:grpSp>
      <p:grpSp>
        <p:nvGrpSpPr>
          <p:cNvPr id="34" name="组合 33"/>
          <p:cNvGrpSpPr/>
          <p:nvPr/>
        </p:nvGrpSpPr>
        <p:grpSpPr>
          <a:xfrm>
            <a:off x="6133497" y="2390376"/>
            <a:ext cx="1478014" cy="1773422"/>
            <a:chOff x="6133497" y="2390376"/>
            <a:chExt cx="1478014" cy="1773422"/>
          </a:xfrm>
        </p:grpSpPr>
        <p:sp>
          <p:nvSpPr>
            <p:cNvPr id="24" name="Shape 1721"/>
            <p:cNvSpPr/>
            <p:nvPr/>
          </p:nvSpPr>
          <p:spPr>
            <a:xfrm>
              <a:off x="6133497" y="2390376"/>
              <a:ext cx="1478014" cy="1773422"/>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4"/>
            </a:solidFill>
            <a:ln w="12700">
              <a:miter lim="400000"/>
            </a:ln>
            <a:effectLst>
              <a:outerShdw blurRad="444500" dist="292100" dir="8100000" algn="tr" rotWithShape="0">
                <a:prstClr val="black">
                  <a:alpha val="40000"/>
                </a:prstClr>
              </a:outerShdw>
            </a:effectLst>
          </p:spPr>
          <p:txBody>
            <a:bodyPr lIns="9304" tIns="9304" rIns="9304" bIns="9304" anchor="ctr"/>
            <a:lstStyle/>
            <a:p>
              <a:pPr defTabSz="111125" fontAlgn="base">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60">
                <a:solidFill>
                  <a:srgbClr val="FFFFFF"/>
                </a:solidFill>
                <a:effectLst>
                  <a:outerShdw blurRad="38100" dist="12700" dir="5400000" rotWithShape="0">
                    <a:srgbClr val="000000">
                      <a:alpha val="50000"/>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28" name="Text Placeholder 7"/>
            <p:cNvSpPr txBox="1"/>
            <p:nvPr/>
          </p:nvSpPr>
          <p:spPr>
            <a:xfrm>
              <a:off x="6749288" y="3068601"/>
              <a:ext cx="482441" cy="644379"/>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zh-CN" altLang="en-US" sz="1600" b="1" dirty="0">
                  <a:latin typeface="Arial" panose="020B0604020202020204" pitchFamily="34" charset="0"/>
                  <a:ea typeface="微软雅黑" panose="020B0503020204020204" charset="-122"/>
                  <a:sym typeface="Arial" panose="020B0604020202020204" pitchFamily="34" charset="0"/>
                </a:rPr>
                <a:t>基本条件</a:t>
              </a:r>
            </a:p>
          </p:txBody>
        </p:sp>
      </p:grpSp>
      <p:grpSp>
        <p:nvGrpSpPr>
          <p:cNvPr id="37" name="组合 36"/>
          <p:cNvGrpSpPr/>
          <p:nvPr/>
        </p:nvGrpSpPr>
        <p:grpSpPr>
          <a:xfrm>
            <a:off x="5847160" y="3971039"/>
            <a:ext cx="1773367" cy="1478205"/>
            <a:chOff x="5847160" y="3971039"/>
            <a:chExt cx="1773367" cy="1478205"/>
          </a:xfrm>
        </p:grpSpPr>
        <p:sp>
          <p:nvSpPr>
            <p:cNvPr id="23" name="Shape 1720"/>
            <p:cNvSpPr/>
            <p:nvPr/>
          </p:nvSpPr>
          <p:spPr>
            <a:xfrm>
              <a:off x="5847160" y="3971039"/>
              <a:ext cx="1773367" cy="1478205"/>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1"/>
            </a:solidFill>
            <a:ln w="12700">
              <a:miter lim="400000"/>
            </a:ln>
            <a:effectLst>
              <a:outerShdw blurRad="444500" dist="292100" dir="8100000" algn="tr" rotWithShape="0">
                <a:prstClr val="black">
                  <a:alpha val="40000"/>
                </a:prstClr>
              </a:outerShdw>
            </a:effectLst>
          </p:spPr>
          <p:txBody>
            <a:bodyPr lIns="9304" tIns="9304" rIns="9304" bIns="9304" anchor="ctr"/>
            <a:lstStyle/>
            <a:p>
              <a:pPr defTabSz="111125" fontAlgn="base">
                <a:spcBef>
                  <a:spcPct val="0"/>
                </a:spcBef>
                <a:spcAft>
                  <a:spcPct val="0"/>
                </a:spcAf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60" b="1">
                <a:solidFill>
                  <a:schemeClr val="bg1"/>
                </a:solidFill>
                <a:effectLst>
                  <a:outerShdw blurRad="38100" dist="12700" dir="5400000" rotWithShape="0">
                    <a:srgbClr val="000000">
                      <a:alpha val="50000"/>
                    </a:srgbClr>
                  </a:outerShdw>
                </a:effectLst>
                <a:latin typeface="Arial" panose="020B0604020202020204" pitchFamily="34" charset="0"/>
                <a:ea typeface="微软雅黑" panose="020B0503020204020204" charset="-122"/>
                <a:sym typeface="Arial" panose="020B0604020202020204" pitchFamily="34" charset="0"/>
              </a:endParaRPr>
            </a:p>
          </p:txBody>
        </p:sp>
        <p:sp>
          <p:nvSpPr>
            <p:cNvPr id="29" name="Text Placeholder 7"/>
            <p:cNvSpPr txBox="1"/>
            <p:nvPr/>
          </p:nvSpPr>
          <p:spPr>
            <a:xfrm>
              <a:off x="6517948" y="4409836"/>
              <a:ext cx="482441" cy="644379"/>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866775" fontAlgn="base">
                <a:spcAft>
                  <a:spcPct val="0"/>
                </a:spcAft>
              </a:pPr>
              <a:r>
                <a:rPr lang="zh-CN" altLang="en-US" sz="1600" b="1" dirty="0">
                  <a:solidFill>
                    <a:prstClr val="white"/>
                  </a:solidFill>
                  <a:latin typeface="Arial" panose="020B0604020202020204" pitchFamily="34" charset="0"/>
                  <a:ea typeface="微软雅黑" panose="020B0503020204020204" charset="-122"/>
                  <a:sym typeface="Arial" panose="020B0604020202020204" pitchFamily="34" charset="0"/>
                </a:rPr>
                <a:t>创业文化</a:t>
              </a:r>
            </a:p>
          </p:txBody>
        </p:sp>
      </p:grpSp>
      <p:sp>
        <p:nvSpPr>
          <p:cNvPr id="30" name="标题 29"/>
          <p:cNvSpPr>
            <a:spLocks noGrp="1"/>
          </p:cNvSpPr>
          <p:nvPr>
            <p:ph type="title" idx="4294967295"/>
          </p:nvPr>
        </p:nvSpPr>
        <p:spPr>
          <a:xfrm>
            <a:off x="137160" y="236855"/>
            <a:ext cx="12054840" cy="1325880"/>
          </a:xfrm>
          <a:prstGeom prst="rect">
            <a:avLst/>
          </a:prstGeom>
        </p:spPr>
        <p:txBody>
          <a:bodyPr vert="horz" lIns="91440" tIns="45720" rIns="91440" bIns="45720" rtlCol="0" anchor="ctr">
            <a:normAutofit/>
          </a:bodyPr>
          <a:lstStyle/>
          <a:p>
            <a:pPr algn="ctr"/>
            <a:r>
              <a:rPr lang="en-US" altLang="zh-CN" sz="3200" b="1" dirty="0">
                <a:solidFill>
                  <a:schemeClr val="bg2">
                    <a:lumMod val="25000"/>
                  </a:schemeClr>
                </a:solidFill>
              </a:rPr>
              <a:t>2.4  </a:t>
            </a:r>
            <a:r>
              <a:rPr lang="zh-CN" altLang="en-US" sz="3200" b="1" dirty="0">
                <a:solidFill>
                  <a:schemeClr val="bg2">
                    <a:lumMod val="25000"/>
                  </a:schemeClr>
                </a:solidFill>
              </a:rPr>
              <a:t>就业创业的基本要素</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1500"/>
                            </p:stCondLst>
                            <p:childTnLst>
                              <p:par>
                                <p:cTn id="36" presetID="2" presetClass="entr" presetSubtype="4" fill="hold"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additive="base">
                                        <p:cTn id="38" dur="500" fill="hold"/>
                                        <p:tgtEl>
                                          <p:spTgt spid="36"/>
                                        </p:tgtEl>
                                        <p:attrNameLst>
                                          <p:attrName>ppt_x</p:attrName>
                                        </p:attrNameLst>
                                      </p:cBhvr>
                                      <p:tavLst>
                                        <p:tav tm="0">
                                          <p:val>
                                            <p:strVal val="#ppt_x"/>
                                          </p:val>
                                        </p:tav>
                                        <p:tav tm="100000">
                                          <p:val>
                                            <p:strVal val="#ppt_x"/>
                                          </p:val>
                                        </p:tav>
                                      </p:tavLst>
                                    </p:anim>
                                    <p:anim calcmode="lin" valueType="num">
                                      <p:cBhvr additive="base">
                                        <p:cTn id="39" dur="500" fill="hold"/>
                                        <p:tgtEl>
                                          <p:spTgt spid="3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ppt_x"/>
                                          </p:val>
                                        </p:tav>
                                        <p:tav tm="100000">
                                          <p:val>
                                            <p:strVal val="#ppt_x"/>
                                          </p:val>
                                        </p:tav>
                                      </p:tavLst>
                                    </p:anim>
                                    <p:anim calcmode="lin" valueType="num">
                                      <p:cBhvr additive="base">
                                        <p:cTn id="5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6017"/>
          <a:stretch>
            <a:fillRect/>
          </a:stretch>
        </p:blipFill>
        <p:spPr bwMode="auto">
          <a:xfrm>
            <a:off x="1151421" y="1453859"/>
            <a:ext cx="4517860" cy="2529496"/>
          </a:xfrm>
          <a:prstGeom prst="rect">
            <a:avLst/>
          </a:prstGeom>
          <a:blipFill dpi="0" rotWithShape="1">
            <a:blip r:embed="rId3" cstate="screen"/>
            <a:srcRect/>
            <a:tile tx="0" ty="0" sx="100000" sy="100000" flip="none" algn="tl"/>
          </a:blipFill>
        </p:spPr>
      </p:pic>
      <p:grpSp>
        <p:nvGrpSpPr>
          <p:cNvPr id="2" name="8"/>
          <p:cNvGrpSpPr/>
          <p:nvPr/>
        </p:nvGrpSpPr>
        <p:grpSpPr>
          <a:xfrm>
            <a:off x="5888037" y="1540509"/>
            <a:ext cx="5445760" cy="4309110"/>
            <a:chOff x="4943871" y="1701800"/>
            <a:chExt cx="6552804" cy="4390504"/>
          </a:xfrm>
        </p:grpSpPr>
        <p:sp>
          <p:nvSpPr>
            <p:cNvPr id="9" name="3"/>
            <p:cNvSpPr/>
            <p:nvPr/>
          </p:nvSpPr>
          <p:spPr>
            <a:xfrm>
              <a:off x="5447928" y="1701800"/>
              <a:ext cx="6048747" cy="4390504"/>
            </a:xfrm>
            <a:prstGeom prst="rect">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25"/>
            <p:cNvSpPr/>
            <p:nvPr/>
          </p:nvSpPr>
          <p:spPr>
            <a:xfrm rot="16200000">
              <a:off x="3000647" y="3645024"/>
              <a:ext cx="4390504" cy="504056"/>
            </a:xfrm>
            <a:custGeom>
              <a:avLst/>
              <a:gdLst>
                <a:gd name="connsiteX0" fmla="*/ 4390504 w 4390504"/>
                <a:gd name="connsiteY0" fmla="*/ 216024 h 504056"/>
                <a:gd name="connsiteX1" fmla="*/ 4390504 w 4390504"/>
                <a:gd name="connsiteY1" fmla="*/ 504056 h 504056"/>
                <a:gd name="connsiteX2" fmla="*/ 0 w 4390504"/>
                <a:gd name="connsiteY2" fmla="*/ 504056 h 504056"/>
                <a:gd name="connsiteX3" fmla="*/ 0 w 4390504"/>
                <a:gd name="connsiteY3" fmla="*/ 216024 h 504056"/>
                <a:gd name="connsiteX4" fmla="*/ 1985629 w 4390504"/>
                <a:gd name="connsiteY4" fmla="*/ 216024 h 504056"/>
                <a:gd name="connsiteX5" fmla="*/ 2195252 w 4390504"/>
                <a:gd name="connsiteY5" fmla="*/ 0 h 504056"/>
                <a:gd name="connsiteX6" fmla="*/ 2404874 w 4390504"/>
                <a:gd name="connsiteY6" fmla="*/ 216024 h 504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0504" h="504056">
                  <a:moveTo>
                    <a:pt x="4390504" y="216024"/>
                  </a:moveTo>
                  <a:lnTo>
                    <a:pt x="4390504" y="504056"/>
                  </a:lnTo>
                  <a:lnTo>
                    <a:pt x="0" y="504056"/>
                  </a:lnTo>
                  <a:lnTo>
                    <a:pt x="0" y="216024"/>
                  </a:lnTo>
                  <a:lnTo>
                    <a:pt x="1985629" y="216024"/>
                  </a:lnTo>
                  <a:lnTo>
                    <a:pt x="2195252" y="0"/>
                  </a:lnTo>
                  <a:lnTo>
                    <a:pt x="2404874" y="2160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TextBox 19"/>
          <p:cNvSpPr txBox="1"/>
          <p:nvPr/>
        </p:nvSpPr>
        <p:spPr>
          <a:xfrm>
            <a:off x="6703691" y="1881469"/>
            <a:ext cx="3647223" cy="738505"/>
          </a:xfrm>
          <a:prstGeom prst="rect">
            <a:avLst/>
          </a:prstGeom>
          <a:noFill/>
        </p:spPr>
        <p:txBody>
          <a:bodyPr wrap="square" lIns="0" tIns="0" rIns="0" bIns="0" rtlCol="0">
            <a:spAutoFit/>
          </a:bodyPr>
          <a:lstStyle/>
          <a:p>
            <a:pPr algn="ctr"/>
            <a:r>
              <a:rPr lang="zh-CN" altLang="en-US" sz="2400" b="1" dirty="0" smtClean="0">
                <a:solidFill>
                  <a:schemeClr val="bg1"/>
                </a:solidFill>
                <a:latin typeface="微软雅黑" panose="020B0503020204020204" charset="-122"/>
                <a:ea typeface="微软雅黑" panose="020B0503020204020204" charset="-122"/>
                <a:sym typeface="+mn-ea"/>
              </a:rPr>
              <a:t>就业优先战略</a:t>
            </a:r>
          </a:p>
          <a:p>
            <a:endParaRPr lang="zh-CN" altLang="en-US" sz="2400" b="1" dirty="0" smtClean="0">
              <a:solidFill>
                <a:schemeClr val="bg1"/>
              </a:solidFill>
              <a:latin typeface="微软雅黑" panose="020B0503020204020204" charset="-122"/>
              <a:ea typeface="微软雅黑" panose="020B0503020204020204" charset="-122"/>
            </a:endParaRPr>
          </a:p>
        </p:txBody>
      </p:sp>
      <p:sp>
        <p:nvSpPr>
          <p:cNvPr id="13" name="TextBox 19"/>
          <p:cNvSpPr txBox="1"/>
          <p:nvPr/>
        </p:nvSpPr>
        <p:spPr>
          <a:xfrm>
            <a:off x="6333490" y="2529205"/>
            <a:ext cx="4554855" cy="2908300"/>
          </a:xfrm>
          <a:prstGeom prst="rect">
            <a:avLst/>
          </a:prstGeom>
          <a:noFill/>
        </p:spPr>
        <p:txBody>
          <a:bodyPr wrap="square" lIns="0" tIns="0" rIns="0" bIns="0" rtlCol="0">
            <a:spAutoFit/>
          </a:bodyPr>
          <a:lstStyle/>
          <a:p>
            <a:pPr marL="342900" indent="-342900">
              <a:lnSpc>
                <a:spcPct val="150000"/>
              </a:lnSpc>
              <a:buFont typeface="Arial" panose="020B0604020202020204" pitchFamily="34" charset="0"/>
              <a:buChar char="•"/>
            </a:pPr>
            <a:r>
              <a:rPr lang="zh-CN" altLang="en-US" b="1" dirty="0" smtClean="0">
                <a:solidFill>
                  <a:schemeClr val="bg1"/>
                </a:solidFill>
                <a:latin typeface="微软雅黑" panose="020B0503020204020204" charset="-122"/>
                <a:ea typeface="微软雅黑" panose="020B0503020204020204" charset="-122"/>
              </a:rPr>
              <a:t>2017年国务院发布《关于做好当前和今后一段时期就业创业工作的意见》（国发〔2017〕28号）。</a:t>
            </a:r>
          </a:p>
          <a:p>
            <a:pPr marL="342900" indent="-342900">
              <a:lnSpc>
                <a:spcPct val="150000"/>
              </a:lnSpc>
              <a:buFont typeface="Arial" panose="020B0604020202020204" pitchFamily="34" charset="0"/>
              <a:buChar char="•"/>
            </a:pPr>
            <a:r>
              <a:rPr lang="zh-CN" altLang="en-US" b="1" dirty="0" smtClean="0">
                <a:solidFill>
                  <a:schemeClr val="bg1"/>
                </a:solidFill>
                <a:latin typeface="微软雅黑" panose="020B0503020204020204" charset="-122"/>
                <a:ea typeface="微软雅黑" panose="020B0503020204020204" charset="-122"/>
              </a:rPr>
              <a:t>为我国当前和今后一段时期继续坚持就业优先战略，推动实现更加充分和更高质量就业，以创业带动就业提出了纲领性的指导意见。</a:t>
            </a:r>
          </a:p>
        </p:txBody>
      </p:sp>
      <p:cxnSp>
        <p:nvCxnSpPr>
          <p:cNvPr id="15" name="30"/>
          <p:cNvCxnSpPr/>
          <p:nvPr/>
        </p:nvCxnSpPr>
        <p:spPr>
          <a:xfrm>
            <a:off x="6371481" y="2343216"/>
            <a:ext cx="3888856" cy="1"/>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a:xfrm>
            <a:off x="0" y="134620"/>
            <a:ext cx="12191999" cy="1325880"/>
          </a:xfrm>
          <a:prstGeom prst="rect">
            <a:avLst/>
          </a:prstGeom>
        </p:spPr>
        <p:txBody>
          <a:bodyPr vert="horz" lIns="91440" tIns="45720" rIns="91440" bIns="45720" rtlCol="0" anchor="ctr">
            <a:normAutofit/>
          </a:bodyPr>
          <a:lstStyle/>
          <a:p>
            <a:pPr algn="ctr"/>
            <a:r>
              <a:rPr lang="en-US" altLang="zh-CN" sz="3200" b="1" dirty="0">
                <a:solidFill>
                  <a:schemeClr val="bg2">
                    <a:lumMod val="25000"/>
                  </a:schemeClr>
                </a:solidFill>
                <a:latin typeface="微软雅黑" panose="020B0503020204020204" charset="-122"/>
                <a:ea typeface="微软雅黑" panose="020B0503020204020204" charset="-122"/>
                <a:cs typeface="微软雅黑" panose="020B0503020204020204" charset="-122"/>
              </a:rPr>
              <a:t>2.4  </a:t>
            </a:r>
            <a:r>
              <a:rPr lang="en-US" altLang="zh-CN" sz="3200" b="1" dirty="0" err="1">
                <a:solidFill>
                  <a:schemeClr val="bg2">
                    <a:lumMod val="25000"/>
                  </a:schemeClr>
                </a:solidFill>
                <a:latin typeface="微软雅黑" panose="020B0503020204020204" charset="-122"/>
                <a:ea typeface="微软雅黑" panose="020B0503020204020204" charset="-122"/>
                <a:cs typeface="微软雅黑" panose="020B0503020204020204" charset="-122"/>
              </a:rPr>
              <a:t>就业创业的基本要素</a:t>
            </a:r>
            <a:endParaRPr lang="en-US" altLang="zh-CN" sz="3200" b="1" dirty="0">
              <a:solidFill>
                <a:schemeClr val="bg2">
                  <a:lumMod val="25000"/>
                </a:schemeClr>
              </a:solidFill>
              <a:latin typeface="微软雅黑" panose="020B0503020204020204" charset="-122"/>
              <a:ea typeface="微软雅黑" panose="020B0503020204020204" charset="-122"/>
              <a:cs typeface="微软雅黑" panose="020B0503020204020204" charset="-122"/>
            </a:endParaRPr>
          </a:p>
        </p:txBody>
      </p:sp>
      <p:pic>
        <p:nvPicPr>
          <p:cNvPr id="4" name="图片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97102" y="3245791"/>
            <a:ext cx="3376096" cy="3139769"/>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par>
                                <p:cTn id="20" presetID="22" presetClass="entr" presetSubtype="8"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流程图: 延期 8"/>
          <p:cNvSpPr/>
          <p:nvPr/>
        </p:nvSpPr>
        <p:spPr>
          <a:xfrm>
            <a:off x="0" y="2468893"/>
            <a:ext cx="3319293" cy="1811608"/>
          </a:xfrm>
          <a:custGeom>
            <a:avLst/>
            <a:gdLst>
              <a:gd name="connsiteX0" fmla="*/ 0 w 2304653"/>
              <a:gd name="connsiteY0" fmla="*/ 0 h 1872208"/>
              <a:gd name="connsiteX1" fmla="*/ 1152327 w 2304653"/>
              <a:gd name="connsiteY1" fmla="*/ 0 h 1872208"/>
              <a:gd name="connsiteX2" fmla="*/ 2304654 w 2304653"/>
              <a:gd name="connsiteY2" fmla="*/ 936104 h 1872208"/>
              <a:gd name="connsiteX3" fmla="*/ 1152327 w 2304653"/>
              <a:gd name="connsiteY3" fmla="*/ 1872208 h 1872208"/>
              <a:gd name="connsiteX4" fmla="*/ 0 w 2304653"/>
              <a:gd name="connsiteY4" fmla="*/ 1872208 h 1872208"/>
              <a:gd name="connsiteX5" fmla="*/ 0 w 2304653"/>
              <a:gd name="connsiteY5" fmla="*/ 0 h 1872208"/>
              <a:gd name="connsiteX0-1" fmla="*/ 0 w 3204064"/>
              <a:gd name="connsiteY0-2" fmla="*/ 0 h 1887198"/>
              <a:gd name="connsiteX1-3" fmla="*/ 2051737 w 3204064"/>
              <a:gd name="connsiteY1-4" fmla="*/ 14990 h 1887198"/>
              <a:gd name="connsiteX2-5" fmla="*/ 3204064 w 3204064"/>
              <a:gd name="connsiteY2-6" fmla="*/ 951094 h 1887198"/>
              <a:gd name="connsiteX3-7" fmla="*/ 2051737 w 3204064"/>
              <a:gd name="connsiteY3-8" fmla="*/ 1887198 h 1887198"/>
              <a:gd name="connsiteX4-9" fmla="*/ 899410 w 3204064"/>
              <a:gd name="connsiteY4-10" fmla="*/ 1887198 h 1887198"/>
              <a:gd name="connsiteX5-11" fmla="*/ 0 w 3204064"/>
              <a:gd name="connsiteY5-12" fmla="*/ 0 h 1887198"/>
              <a:gd name="connsiteX0-13" fmla="*/ 0 w 3204064"/>
              <a:gd name="connsiteY0-14" fmla="*/ 0 h 1887198"/>
              <a:gd name="connsiteX1-15" fmla="*/ 2051737 w 3204064"/>
              <a:gd name="connsiteY1-16" fmla="*/ 14990 h 1887198"/>
              <a:gd name="connsiteX2-17" fmla="*/ 3204064 w 3204064"/>
              <a:gd name="connsiteY2-18" fmla="*/ 951094 h 1887198"/>
              <a:gd name="connsiteX3-19" fmla="*/ 2051737 w 3204064"/>
              <a:gd name="connsiteY3-20" fmla="*/ 1887198 h 1887198"/>
              <a:gd name="connsiteX4-21" fmla="*/ 29980 w 3204064"/>
              <a:gd name="connsiteY4-22" fmla="*/ 1887198 h 1887198"/>
              <a:gd name="connsiteX5-23" fmla="*/ 0 w 3204064"/>
              <a:gd name="connsiteY5-24" fmla="*/ 0 h 1887198"/>
              <a:gd name="connsiteX0-25" fmla="*/ 0 w 3189073"/>
              <a:gd name="connsiteY0-26" fmla="*/ 0 h 1872208"/>
              <a:gd name="connsiteX1-27" fmla="*/ 2036746 w 3189073"/>
              <a:gd name="connsiteY1-28" fmla="*/ 0 h 1872208"/>
              <a:gd name="connsiteX2-29" fmla="*/ 3189073 w 3189073"/>
              <a:gd name="connsiteY2-30" fmla="*/ 936104 h 1872208"/>
              <a:gd name="connsiteX3-31" fmla="*/ 2036746 w 3189073"/>
              <a:gd name="connsiteY3-32" fmla="*/ 1872208 h 1872208"/>
              <a:gd name="connsiteX4-33" fmla="*/ 14989 w 3189073"/>
              <a:gd name="connsiteY4-34" fmla="*/ 1872208 h 1872208"/>
              <a:gd name="connsiteX5-35" fmla="*/ 0 w 3189073"/>
              <a:gd name="connsiteY5-36" fmla="*/ 0 h 1872208"/>
              <a:gd name="connsiteX0-37" fmla="*/ 0 w 3848302"/>
              <a:gd name="connsiteY0-38" fmla="*/ 14991 h 1872208"/>
              <a:gd name="connsiteX1-39" fmla="*/ 2695975 w 3848302"/>
              <a:gd name="connsiteY1-40" fmla="*/ 0 h 1872208"/>
              <a:gd name="connsiteX2-41" fmla="*/ 3848302 w 3848302"/>
              <a:gd name="connsiteY2-42" fmla="*/ 936104 h 1872208"/>
              <a:gd name="connsiteX3-43" fmla="*/ 2695975 w 3848302"/>
              <a:gd name="connsiteY3-44" fmla="*/ 1872208 h 1872208"/>
              <a:gd name="connsiteX4-45" fmla="*/ 674218 w 3848302"/>
              <a:gd name="connsiteY4-46" fmla="*/ 1872208 h 1872208"/>
              <a:gd name="connsiteX5-47" fmla="*/ 0 w 3848302"/>
              <a:gd name="connsiteY5-48" fmla="*/ 14991 h 1872208"/>
              <a:gd name="connsiteX0-49" fmla="*/ 0 w 3848302"/>
              <a:gd name="connsiteY0-50" fmla="*/ 14991 h 1902188"/>
              <a:gd name="connsiteX1-51" fmla="*/ 2695975 w 3848302"/>
              <a:gd name="connsiteY1-52" fmla="*/ 0 h 1902188"/>
              <a:gd name="connsiteX2-53" fmla="*/ 3848302 w 3848302"/>
              <a:gd name="connsiteY2-54" fmla="*/ 936104 h 1902188"/>
              <a:gd name="connsiteX3-55" fmla="*/ 2695975 w 3848302"/>
              <a:gd name="connsiteY3-56" fmla="*/ 1872208 h 1902188"/>
              <a:gd name="connsiteX4-57" fmla="*/ 31469 w 3848302"/>
              <a:gd name="connsiteY4-58" fmla="*/ 1902188 h 1902188"/>
              <a:gd name="connsiteX5-59" fmla="*/ 0 w 3848302"/>
              <a:gd name="connsiteY5-60" fmla="*/ 14991 h 1902188"/>
              <a:gd name="connsiteX0-61" fmla="*/ 0 w 3864784"/>
              <a:gd name="connsiteY0-62" fmla="*/ 29981 h 1902188"/>
              <a:gd name="connsiteX1-63" fmla="*/ 2712457 w 3864784"/>
              <a:gd name="connsiteY1-64" fmla="*/ 0 h 1902188"/>
              <a:gd name="connsiteX2-65" fmla="*/ 3864784 w 3864784"/>
              <a:gd name="connsiteY2-66" fmla="*/ 936104 h 1902188"/>
              <a:gd name="connsiteX3-67" fmla="*/ 2712457 w 3864784"/>
              <a:gd name="connsiteY3-68" fmla="*/ 1872208 h 1902188"/>
              <a:gd name="connsiteX4-69" fmla="*/ 47951 w 3864784"/>
              <a:gd name="connsiteY4-70" fmla="*/ 1902188 h 1902188"/>
              <a:gd name="connsiteX5-71" fmla="*/ 0 w 3864784"/>
              <a:gd name="connsiteY5-72" fmla="*/ 29981 h 1902188"/>
              <a:gd name="connsiteX0-73" fmla="*/ 0 w 3831822"/>
              <a:gd name="connsiteY0-74" fmla="*/ 14990 h 1902188"/>
              <a:gd name="connsiteX1-75" fmla="*/ 2679495 w 3831822"/>
              <a:gd name="connsiteY1-76" fmla="*/ 0 h 1902188"/>
              <a:gd name="connsiteX2-77" fmla="*/ 3831822 w 3831822"/>
              <a:gd name="connsiteY2-78" fmla="*/ 936104 h 1902188"/>
              <a:gd name="connsiteX3-79" fmla="*/ 2679495 w 3831822"/>
              <a:gd name="connsiteY3-80" fmla="*/ 1872208 h 1902188"/>
              <a:gd name="connsiteX4-81" fmla="*/ 14989 w 3831822"/>
              <a:gd name="connsiteY4-82" fmla="*/ 1902188 h 1902188"/>
              <a:gd name="connsiteX5-83" fmla="*/ 0 w 3831822"/>
              <a:gd name="connsiteY5-84" fmla="*/ 14990 h 1902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831822" h="1902188">
                <a:moveTo>
                  <a:pt x="0" y="14990"/>
                </a:moveTo>
                <a:lnTo>
                  <a:pt x="2679495" y="0"/>
                </a:lnTo>
                <a:cubicBezTo>
                  <a:pt x="3315908" y="0"/>
                  <a:pt x="3831822" y="419108"/>
                  <a:pt x="3831822" y="936104"/>
                </a:cubicBezTo>
                <a:cubicBezTo>
                  <a:pt x="3831822" y="1453100"/>
                  <a:pt x="3315908" y="1872208"/>
                  <a:pt x="2679495" y="1872208"/>
                </a:cubicBezTo>
                <a:lnTo>
                  <a:pt x="14989" y="1902188"/>
                </a:lnTo>
                <a:lnTo>
                  <a:pt x="0" y="14990"/>
                </a:lnTo>
                <a:close/>
              </a:path>
            </a:pathLst>
          </a:custGeom>
          <a:solidFill>
            <a:schemeClr val="accent6"/>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810" dirty="0" smtClean="0">
                <a:solidFill>
                  <a:schemeClr val="bg1"/>
                </a:solidFill>
                <a:latin typeface="微软雅黑" panose="020B0503020204020204" charset="-122"/>
                <a:ea typeface="微软雅黑" panose="020B0503020204020204" charset="-122"/>
              </a:rPr>
              <a:t>前 言</a:t>
            </a:r>
            <a:endParaRPr lang="zh-CN" altLang="en-US" sz="3810" dirty="0">
              <a:solidFill>
                <a:schemeClr val="bg1"/>
              </a:solidFill>
              <a:latin typeface="微软雅黑" panose="020B0503020204020204" charset="-122"/>
              <a:ea typeface="微软雅黑" panose="020B0503020204020204" charset="-122"/>
            </a:endParaRPr>
          </a:p>
        </p:txBody>
      </p:sp>
      <p:sp>
        <p:nvSpPr>
          <p:cNvPr id="18" name="圆角矩形 17"/>
          <p:cNvSpPr/>
          <p:nvPr/>
        </p:nvSpPr>
        <p:spPr>
          <a:xfrm>
            <a:off x="2839240" y="1057286"/>
            <a:ext cx="7337958" cy="4526217"/>
          </a:xfrm>
          <a:prstGeom prst="roundRect">
            <a:avLst>
              <a:gd name="adj" fmla="val 10990"/>
            </a:avLst>
          </a:prstGeom>
          <a:solidFill>
            <a:schemeClr val="tx2">
              <a:lumMod val="20000"/>
              <a:lumOff val="80000"/>
            </a:schemeClr>
          </a:solidFill>
          <a:ln>
            <a:solidFill>
              <a:schemeClr val="accent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1890" tIns="50944" rIns="101890" bIns="50944" rtlCol="0" anchor="ctr"/>
          <a:lstStyle/>
          <a:p>
            <a:pPr algn="ctr" defTabSz="1251585"/>
            <a:endParaRPr lang="zh-CN" altLang="en-US" sz="3525">
              <a:solidFill>
                <a:schemeClr val="bg1"/>
              </a:solidFill>
              <a:latin typeface="微软雅黑" panose="020B0503020204020204" charset="-122"/>
              <a:ea typeface="微软雅黑" panose="020B0503020204020204" charset="-122"/>
            </a:endParaRPr>
          </a:p>
        </p:txBody>
      </p:sp>
      <p:sp>
        <p:nvSpPr>
          <p:cNvPr id="29" name="TextBox 28"/>
          <p:cNvSpPr txBox="1"/>
          <p:nvPr/>
        </p:nvSpPr>
        <p:spPr>
          <a:xfrm>
            <a:off x="3131076" y="1323826"/>
            <a:ext cx="6754286" cy="3993136"/>
          </a:xfrm>
          <a:prstGeom prst="rect">
            <a:avLst/>
          </a:prstGeom>
          <a:noFill/>
        </p:spPr>
        <p:txBody>
          <a:bodyPr wrap="square" lIns="114040" tIns="57019" rIns="114040" bIns="57019" rtlCol="0">
            <a:spAutoFit/>
          </a:bodyPr>
          <a:lstStyle/>
          <a:p>
            <a:pPr lvl="0" fontAlgn="base">
              <a:lnSpc>
                <a:spcPct val="150000"/>
              </a:lnSpc>
              <a:spcBef>
                <a:spcPct val="0"/>
              </a:spcBef>
              <a:spcAft>
                <a:spcPct val="0"/>
              </a:spcAft>
            </a:pPr>
            <a:r>
              <a:rPr lang="en-US" sz="2400" dirty="0">
                <a:solidFill>
                  <a:schemeClr val="bg2">
                    <a:lumMod val="10000"/>
                  </a:schemeClr>
                </a:solidFill>
                <a:latin typeface="楷体" panose="02010609060101010101" charset="-122"/>
                <a:ea typeface="楷体" panose="02010609060101010101" charset="-122"/>
                <a:cs typeface="楷体" panose="02010609060101010101" charset="-122"/>
              </a:rPr>
              <a:t> </a:t>
            </a:r>
            <a:r>
              <a:rPr lang="zh-CN" altLang="en-US" sz="2400" dirty="0" smtClean="0">
                <a:solidFill>
                  <a:schemeClr val="bg2">
                    <a:lumMod val="10000"/>
                  </a:schemeClr>
                </a:solidFill>
                <a:latin typeface="楷体" panose="02010609060101010101" charset="-122"/>
                <a:ea typeface="楷体" panose="02010609060101010101" charset="-122"/>
                <a:cs typeface="楷体" panose="02010609060101010101" charset="-122"/>
              </a:rPr>
              <a:t>  </a:t>
            </a:r>
            <a:r>
              <a:rPr lang="zh-CN" altLang="en-US" sz="2800" dirty="0" smtClean="0">
                <a:solidFill>
                  <a:schemeClr val="bg2">
                    <a:lumMod val="10000"/>
                  </a:schemeClr>
                </a:solidFill>
                <a:latin typeface="楷体" panose="02010609060101010101" charset="-122"/>
                <a:ea typeface="楷体" panose="02010609060101010101" charset="-122"/>
                <a:cs typeface="楷体" panose="02010609060101010101" charset="-122"/>
              </a:rPr>
              <a:t>“</a:t>
            </a:r>
            <a:r>
              <a:rPr lang="zh-CN" altLang="en-US" sz="2800" dirty="0">
                <a:solidFill>
                  <a:schemeClr val="bg2">
                    <a:lumMod val="10000"/>
                  </a:schemeClr>
                </a:solidFill>
                <a:latin typeface="楷体" panose="02010609060101010101" charset="-122"/>
                <a:ea typeface="楷体" panose="02010609060101010101" charset="-122"/>
                <a:cs typeface="楷体" panose="02010609060101010101" charset="-122"/>
              </a:rPr>
              <a:t>民为邦本，本固邦宁</a:t>
            </a:r>
            <a:r>
              <a:rPr lang="zh-CN" altLang="en-US" sz="2800" dirty="0" smtClean="0">
                <a:solidFill>
                  <a:schemeClr val="bg2">
                    <a:lumMod val="10000"/>
                  </a:schemeClr>
                </a:solidFill>
                <a:latin typeface="楷体" panose="02010609060101010101" charset="-122"/>
                <a:ea typeface="楷体" panose="02010609060101010101" charset="-122"/>
                <a:cs typeface="楷体" panose="02010609060101010101" charset="-122"/>
              </a:rPr>
              <a:t>”。</a:t>
            </a:r>
            <a:r>
              <a:rPr sz="2800" dirty="0" smtClean="0">
                <a:solidFill>
                  <a:schemeClr val="bg2">
                    <a:lumMod val="10000"/>
                  </a:schemeClr>
                </a:solidFill>
                <a:latin typeface="楷体" panose="02010609060101010101" charset="-122"/>
                <a:ea typeface="楷体" panose="02010609060101010101" charset="-122"/>
                <a:cs typeface="楷体" panose="02010609060101010101" charset="-122"/>
              </a:rPr>
              <a:t>就业是民生之本，</a:t>
            </a:r>
            <a:r>
              <a:rPr lang="zh-CN" altLang="en-US" sz="2800" dirty="0" smtClean="0">
                <a:solidFill>
                  <a:schemeClr val="bg2">
                    <a:lumMod val="10000"/>
                  </a:schemeClr>
                </a:solidFill>
                <a:latin typeface="楷体" panose="02010609060101010101" charset="-122"/>
                <a:ea typeface="楷体" panose="02010609060101010101" charset="-122"/>
                <a:cs typeface="楷体" panose="02010609060101010101" charset="-122"/>
              </a:rPr>
              <a:t>既</a:t>
            </a:r>
            <a:r>
              <a:rPr sz="2800" dirty="0" smtClean="0">
                <a:solidFill>
                  <a:schemeClr val="bg2">
                    <a:lumMod val="10000"/>
                  </a:schemeClr>
                </a:solidFill>
                <a:latin typeface="楷体" panose="02010609060101010101" charset="-122"/>
                <a:ea typeface="楷体" panose="02010609060101010101" charset="-122"/>
                <a:cs typeface="楷体" panose="02010609060101010101" charset="-122"/>
              </a:rPr>
              <a:t>是劳动者的基本权利</a:t>
            </a:r>
            <a:r>
              <a:rPr sz="2800" dirty="0">
                <a:solidFill>
                  <a:schemeClr val="bg2">
                    <a:lumMod val="10000"/>
                  </a:schemeClr>
                </a:solidFill>
                <a:latin typeface="楷体" panose="02010609060101010101" charset="-122"/>
                <a:ea typeface="楷体" panose="02010609060101010101" charset="-122"/>
                <a:cs typeface="楷体" panose="02010609060101010101" charset="-122"/>
              </a:rPr>
              <a:t>，也是富民增收的主要来源。保障劳动者的就业权利，努力实现更高质量和更充分就业，是促进经济发展，提高人民生活水平，</a:t>
            </a:r>
            <a:r>
              <a:rPr sz="2800" dirty="0" smtClean="0">
                <a:solidFill>
                  <a:schemeClr val="bg2">
                    <a:lumMod val="10000"/>
                  </a:schemeClr>
                </a:solidFill>
                <a:latin typeface="楷体" panose="02010609060101010101" charset="-122"/>
                <a:ea typeface="楷体" panose="02010609060101010101" charset="-122"/>
                <a:cs typeface="楷体" panose="02010609060101010101" charset="-122"/>
              </a:rPr>
              <a:t>实现社会和谐稳定的重要保证</a:t>
            </a:r>
            <a:r>
              <a:rPr lang="zh-CN" altLang="en-US" sz="2800" dirty="0" smtClean="0">
                <a:solidFill>
                  <a:schemeClr val="bg2">
                    <a:lumMod val="10000"/>
                  </a:schemeClr>
                </a:solidFill>
                <a:latin typeface="楷体" panose="02010609060101010101" charset="-122"/>
                <a:ea typeface="楷体" panose="02010609060101010101" charset="-122"/>
                <a:cs typeface="楷体" panose="02010609060101010101" charset="-122"/>
              </a:rPr>
              <a:t>。</a:t>
            </a:r>
            <a:endParaRPr lang="en-US" altLang="zh-CN" sz="2800" dirty="0">
              <a:solidFill>
                <a:schemeClr val="bg2">
                  <a:lumMod val="10000"/>
                </a:schemeClr>
              </a:solidFill>
              <a:latin typeface="微软雅黑" panose="020B0503020204020204" charset="-122"/>
              <a:ea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2" name="图片占位符 41"/>
          <p:cNvPicPr>
            <a:picLocks noGrp="1" noChangeAspect="1"/>
          </p:cNvPicPr>
          <p:nvPr>
            <p:ph type="pic" sz="quarter" idx="10"/>
          </p:nvPr>
        </p:nvPicPr>
        <p:blipFill>
          <a:blip r:embed="rId3" cstate="screen"/>
          <a:srcRect/>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screen"/>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cstate="screen"/>
          <a:srcRect l="43582"/>
          <a:stretch>
            <a:fillRect/>
          </a:stretch>
        </p:blipFill>
        <p:spPr>
          <a:xfrm flipH="1">
            <a:off x="5712547" y="1061588"/>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996502" y="1645370"/>
            <a:ext cx="2291468" cy="198501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03</a:t>
            </a:r>
          </a:p>
        </p:txBody>
      </p:sp>
      <p:sp>
        <p:nvSpPr>
          <p:cNvPr id="44" name="文本框 43"/>
          <p:cNvSpPr txBox="1"/>
          <p:nvPr/>
        </p:nvSpPr>
        <p:spPr>
          <a:xfrm>
            <a:off x="2855595" y="3537585"/>
            <a:ext cx="6939280" cy="8623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4400" b="1" dirty="0">
                <a:solidFill>
                  <a:schemeClr val="bg1"/>
                </a:solidFill>
                <a:ea typeface="+mj-ea"/>
              </a:rPr>
              <a:t>十九大关于就业创业的论述</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12190" y="1306830"/>
            <a:ext cx="4590415" cy="4453255"/>
            <a:chOff x="1629" y="2561"/>
            <a:chExt cx="3168" cy="4515"/>
          </a:xfrm>
        </p:grpSpPr>
        <p:sp>
          <p:nvSpPr>
            <p:cNvPr id="36" name="Rectangle 10"/>
            <p:cNvSpPr/>
            <p:nvPr/>
          </p:nvSpPr>
          <p:spPr bwMode="auto">
            <a:xfrm>
              <a:off x="1629" y="2561"/>
              <a:ext cx="3168" cy="4515"/>
            </a:xfrm>
            <a:prstGeom prst="roundRect">
              <a:avLst/>
            </a:prstGeom>
            <a:gradFill flip="none" rotWithShape="1">
              <a:gsLst>
                <a:gs pos="0">
                  <a:sysClr val="window" lastClr="FFFFFF">
                    <a:alpha val="52000"/>
                  </a:sysClr>
                </a:gs>
                <a:gs pos="100000">
                  <a:srgbClr val="E0E0E0"/>
                </a:gs>
              </a:gsLst>
              <a:lin ang="5400000" scaled="1"/>
              <a:tileRect/>
            </a:gradFill>
            <a:ln>
              <a:noFill/>
            </a:ln>
            <a:effectLst>
              <a:outerShdw blurRad="279400" dist="254000" dir="8100000" algn="tr" rotWithShape="0">
                <a:prstClr val="black">
                  <a:alpha val="40000"/>
                </a:prstClr>
              </a:outerShdw>
            </a:effectLst>
          </p:spPr>
          <p:style>
            <a:lnRef idx="2">
              <a:srgbClr val="5B9BD5">
                <a:shade val="50000"/>
              </a:srgbClr>
            </a:lnRef>
            <a:fillRef idx="1">
              <a:srgbClr val="5B9BD5"/>
            </a:fillRef>
            <a:effectRef idx="0">
              <a:srgbClr val="5B9BD5"/>
            </a:effectRef>
            <a:fontRef idx="minor">
              <a:sysClr val="window" lastClr="FFFFFF"/>
            </a:fontRef>
          </p:style>
          <p:txBody>
            <a:bodyPr lIns="101965" tIns="50980" rIns="101965" bIns="50980" anchor="ctr"/>
            <a:lstStyle/>
            <a:p>
              <a:pPr algn="ctr">
                <a:defRPr/>
              </a:pPr>
              <a:endParaRPr lang="en-US" sz="1800" dirty="0">
                <a:solidFill>
                  <a:prstClr val="white"/>
                </a:solidFill>
                <a:latin typeface="微软雅黑" panose="020B0503020204020204" charset="-122"/>
                <a:ea typeface="微软雅黑" panose="020B0503020204020204" charset="-122"/>
              </a:endParaRPr>
            </a:p>
          </p:txBody>
        </p:sp>
        <p:sp>
          <p:nvSpPr>
            <p:cNvPr id="37" name="Rectangle 16"/>
            <p:cNvSpPr/>
            <p:nvPr/>
          </p:nvSpPr>
          <p:spPr bwMode="auto">
            <a:xfrm>
              <a:off x="1821" y="3033"/>
              <a:ext cx="2606" cy="3572"/>
            </a:xfrm>
            <a:prstGeom prst="rect">
              <a:avLst/>
            </a:prstGeom>
          </p:spPr>
          <p:txBody>
            <a:bodyPr wrap="square" lIns="76459" tIns="38231" rIns="76459" bIns="38231" anchor="b">
              <a:spAutoFit/>
            </a:bodyPr>
            <a:lstStyle>
              <a:defPPr>
                <a:defRPr lang="en-US"/>
              </a:defPPr>
              <a:lvl1pPr marL="0" algn="l" defTabSz="685165" rtl="0" eaLnBrk="1" latinLnBrk="0" hangingPunct="1">
                <a:defRPr sz="1400" kern="1200">
                  <a:solidFill>
                    <a:sysClr val="windowText" lastClr="000000"/>
                  </a:solidFill>
                  <a:latin typeface="Calibri" panose="020F0502020204030204" pitchFamily="34" charset="0"/>
                  <a:ea typeface="+mn-ea"/>
                  <a:cs typeface="+mn-ea"/>
                </a:defRPr>
              </a:lvl1pPr>
              <a:lvl2pPr marL="342900" algn="l" defTabSz="685165" rtl="0" eaLnBrk="1" latinLnBrk="0" hangingPunct="1">
                <a:defRPr sz="1400" kern="1200">
                  <a:solidFill>
                    <a:sysClr val="windowText" lastClr="000000"/>
                  </a:solidFill>
                  <a:latin typeface="Calibri" panose="020F0502020204030204" pitchFamily="34" charset="0"/>
                  <a:ea typeface="+mn-ea"/>
                  <a:cs typeface="+mn-ea"/>
                </a:defRPr>
              </a:lvl2pPr>
              <a:lvl3pPr marL="685800" algn="l" defTabSz="685165" rtl="0" eaLnBrk="1" latinLnBrk="0" hangingPunct="1">
                <a:defRPr sz="1400" kern="1200">
                  <a:solidFill>
                    <a:sysClr val="windowText" lastClr="000000"/>
                  </a:solidFill>
                  <a:latin typeface="Calibri" panose="020F0502020204030204" pitchFamily="34" charset="0"/>
                  <a:ea typeface="+mn-ea"/>
                  <a:cs typeface="+mn-ea"/>
                </a:defRPr>
              </a:lvl3pPr>
              <a:lvl4pPr marL="1028065" algn="l" defTabSz="685165" rtl="0" eaLnBrk="1" latinLnBrk="0" hangingPunct="1">
                <a:defRPr sz="1400" kern="1200">
                  <a:solidFill>
                    <a:sysClr val="windowText" lastClr="000000"/>
                  </a:solidFill>
                  <a:latin typeface="Calibri" panose="020F0502020204030204" pitchFamily="34" charset="0"/>
                  <a:ea typeface="+mn-ea"/>
                  <a:cs typeface="+mn-ea"/>
                </a:defRPr>
              </a:lvl4pPr>
              <a:lvl5pPr marL="1370965" algn="l" defTabSz="685165" rtl="0" eaLnBrk="1" latinLnBrk="0" hangingPunct="1">
                <a:defRPr sz="1400" kern="1200">
                  <a:solidFill>
                    <a:sysClr val="windowText" lastClr="000000"/>
                  </a:solidFill>
                  <a:latin typeface="Calibri" panose="020F0502020204030204" pitchFamily="34" charset="0"/>
                  <a:ea typeface="+mn-ea"/>
                  <a:cs typeface="+mn-ea"/>
                </a:defRPr>
              </a:lvl5pPr>
              <a:lvl6pPr marL="1713865" algn="l" defTabSz="685165" rtl="0" eaLnBrk="1" latinLnBrk="0" hangingPunct="1">
                <a:defRPr sz="1400" kern="1200">
                  <a:solidFill>
                    <a:sysClr val="windowText" lastClr="000000"/>
                  </a:solidFill>
                  <a:latin typeface="Calibri" panose="020F0502020204030204" pitchFamily="34" charset="0"/>
                  <a:ea typeface="+mn-ea"/>
                  <a:cs typeface="+mn-ea"/>
                </a:defRPr>
              </a:lvl6pPr>
              <a:lvl7pPr marL="2056765" algn="l" defTabSz="685165" rtl="0" eaLnBrk="1" latinLnBrk="0" hangingPunct="1">
                <a:defRPr sz="1400" kern="1200">
                  <a:solidFill>
                    <a:sysClr val="windowText" lastClr="000000"/>
                  </a:solidFill>
                  <a:latin typeface="Calibri" panose="020F0502020204030204" pitchFamily="34" charset="0"/>
                  <a:ea typeface="+mn-ea"/>
                  <a:cs typeface="+mn-ea"/>
                </a:defRPr>
              </a:lvl7pPr>
              <a:lvl8pPr marL="2399030" algn="l" defTabSz="685165" rtl="0" eaLnBrk="1" latinLnBrk="0" hangingPunct="1">
                <a:defRPr sz="1400" kern="1200">
                  <a:solidFill>
                    <a:sysClr val="windowText" lastClr="000000"/>
                  </a:solidFill>
                  <a:latin typeface="Calibri" panose="020F0502020204030204" pitchFamily="34" charset="0"/>
                  <a:ea typeface="+mn-ea"/>
                  <a:cs typeface="+mn-ea"/>
                </a:defRPr>
              </a:lvl8pPr>
              <a:lvl9pPr marL="2741930" algn="l" defTabSz="685165" rtl="0" eaLnBrk="1" latinLnBrk="0" hangingPunct="1">
                <a:defRPr sz="1400" kern="1200">
                  <a:solidFill>
                    <a:sysClr val="windowText" lastClr="000000"/>
                  </a:solidFill>
                  <a:latin typeface="Calibri" panose="020F0502020204030204" pitchFamily="34" charset="0"/>
                  <a:ea typeface="+mn-ea"/>
                  <a:cs typeface="+mn-ea"/>
                </a:defRPr>
              </a:lvl9pPr>
            </a:lstStyle>
            <a:p>
              <a:pPr marL="342900" indent="-342900" algn="l" defTabSz="766445">
                <a:lnSpc>
                  <a:spcPct val="160000"/>
                </a:lnSpc>
                <a:buFont typeface="Arial" panose="020B0604020202020204" pitchFamily="34" charset="0"/>
                <a:buChar char="•"/>
                <a:defRPr/>
              </a:pPr>
              <a:r>
                <a:rPr lang="zh-CN" altLang="en-US" sz="2000" b="1" kern="0" spc="-60" dirty="0">
                  <a:solidFill>
                    <a:schemeClr val="bg2">
                      <a:lumMod val="25000"/>
                      <a:alpha val="99000"/>
                    </a:schemeClr>
                  </a:solidFill>
                  <a:latin typeface="微软雅黑" panose="020B0503020204020204" charset="-122"/>
                  <a:ea typeface="微软雅黑" panose="020B0503020204020204" charset="-122"/>
                  <a:cs typeface="Segoe UI" panose="020B0502040204020203" pitchFamily="34" charset="0"/>
                </a:rPr>
                <a:t>党的十九大报告指出，就业是最大的民生。要提高就业质量和人民收入水平。</a:t>
              </a:r>
            </a:p>
            <a:p>
              <a:pPr marL="342900" indent="-342900" algn="l" defTabSz="766445">
                <a:lnSpc>
                  <a:spcPct val="160000"/>
                </a:lnSpc>
                <a:buFont typeface="Arial" panose="020B0604020202020204" pitchFamily="34" charset="0"/>
                <a:buChar char="•"/>
                <a:defRPr/>
              </a:pPr>
              <a:r>
                <a:rPr lang="zh-CN" altLang="en-US" sz="2000" b="1" kern="0" spc="-60" dirty="0">
                  <a:solidFill>
                    <a:schemeClr val="bg2">
                      <a:lumMod val="25000"/>
                      <a:alpha val="99000"/>
                    </a:schemeClr>
                  </a:solidFill>
                  <a:latin typeface="微软雅黑" panose="020B0503020204020204" charset="-122"/>
                  <a:ea typeface="微软雅黑" panose="020B0503020204020204" charset="-122"/>
                  <a:cs typeface="Segoe UI" panose="020B0502040204020203" pitchFamily="34" charset="0"/>
                </a:rPr>
                <a:t>这一重要论述体现了以人民为中心的发展思想，为</a:t>
              </a:r>
              <a:r>
                <a:rPr lang="zh-CN" altLang="en-US" sz="2000" b="1" kern="0" spc="-60" dirty="0" smtClean="0">
                  <a:solidFill>
                    <a:schemeClr val="bg2">
                      <a:lumMod val="25000"/>
                      <a:alpha val="99000"/>
                    </a:schemeClr>
                  </a:solidFill>
                  <a:latin typeface="微软雅黑" panose="020B0503020204020204" charset="-122"/>
                  <a:ea typeface="微软雅黑" panose="020B0503020204020204" charset="-122"/>
                  <a:cs typeface="Segoe UI" panose="020B0502040204020203" pitchFamily="34" charset="0"/>
                </a:rPr>
                <a:t>就业创业工作</a:t>
              </a:r>
              <a:r>
                <a:rPr lang="zh-CN" altLang="en-US" sz="2000" b="1" kern="0" spc="-60" dirty="0">
                  <a:solidFill>
                    <a:schemeClr val="bg2">
                      <a:lumMod val="25000"/>
                      <a:alpha val="99000"/>
                    </a:schemeClr>
                  </a:solidFill>
                  <a:latin typeface="微软雅黑" panose="020B0503020204020204" charset="-122"/>
                  <a:ea typeface="微软雅黑" panose="020B0503020204020204" charset="-122"/>
                  <a:cs typeface="Segoe UI" panose="020B0502040204020203" pitchFamily="34" charset="0"/>
                </a:rPr>
                <a:t>指明了方向，提出了新的更高要求。</a:t>
              </a:r>
            </a:p>
          </p:txBody>
        </p:sp>
      </p:grpSp>
      <p:pic>
        <p:nvPicPr>
          <p:cNvPr id="2" name="图片 1" descr="90B288C70D24000DE694B8E5A3E3E142"/>
          <p:cNvPicPr>
            <a:picLocks noChangeAspect="1"/>
          </p:cNvPicPr>
          <p:nvPr/>
        </p:nvPicPr>
        <p:blipFill>
          <a:blip r:embed="rId3">
            <a:extLst>
              <a:ext uri="{BEBA8EAE-BF5A-486C-A8C5-ECC9F3942E4B}">
                <a14:imgProps xmlns:a14="http://schemas.microsoft.com/office/drawing/2010/main" xmlns="">
                  <a14:imgLayer r:embed="rId4">
                    <a14:imgEffect>
                      <a14:brightnessContrast bright="10000"/>
                    </a14:imgEffect>
                  </a14:imgLayer>
                </a14:imgProps>
              </a:ext>
            </a:extLst>
          </a:blip>
          <a:stretch>
            <a:fillRect/>
          </a:stretch>
        </p:blipFill>
        <p:spPr>
          <a:xfrm>
            <a:off x="6477000" y="2613594"/>
            <a:ext cx="4953000" cy="3228436"/>
          </a:xfrm>
          <a:prstGeom prst="rect">
            <a:avLst/>
          </a:prstGeom>
        </p:spPr>
      </p:pic>
      <p:pic>
        <p:nvPicPr>
          <p:cNvPr id="5" name="图片 4" descr="52A3C1A5212EE3F99393DA449EC0BC7D"/>
          <p:cNvPicPr>
            <a:picLocks noChangeAspect="1"/>
          </p:cNvPicPr>
          <p:nvPr/>
        </p:nvPicPr>
        <p:blipFill>
          <a:blip r:embed="rId5"/>
          <a:srcRect l="1313" t="1205" r="10827" b="12666"/>
          <a:stretch>
            <a:fillRect/>
          </a:stretch>
        </p:blipFill>
        <p:spPr>
          <a:xfrm>
            <a:off x="6019649" y="1012189"/>
            <a:ext cx="2996710" cy="214693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96795" y="274320"/>
            <a:ext cx="8204835" cy="1227455"/>
          </a:xfrm>
          <a:prstGeom prst="rect">
            <a:avLst/>
          </a:prstGeom>
        </p:spPr>
        <p:txBody>
          <a:bodyPr vert="horz" lIns="91440" tIns="45720" rIns="91440" bIns="45720" rtlCol="0" anchor="ctr">
            <a:normAutofit/>
          </a:bodyPr>
          <a:lstStyle/>
          <a:p>
            <a:r>
              <a:rPr lang="zh-CN" altLang="en-US" sz="2400" dirty="0">
                <a:solidFill>
                  <a:schemeClr val="tx1"/>
                </a:solidFill>
                <a:effectLst>
                  <a:outerShdw blurRad="38100" dist="19050" dir="2700000" algn="tl" rotWithShape="0">
                    <a:schemeClr val="dk1">
                      <a:alpha val="40000"/>
                    </a:schemeClr>
                  </a:outerShdw>
                </a:effectLst>
              </a:rPr>
              <a:t>党的十九大报告从多方面指明了当前就业创业工作的着力点</a:t>
            </a:r>
          </a:p>
        </p:txBody>
      </p:sp>
      <p:grpSp>
        <p:nvGrpSpPr>
          <p:cNvPr id="3" name="组合 2"/>
          <p:cNvGrpSpPr/>
          <p:nvPr/>
        </p:nvGrpSpPr>
        <p:grpSpPr>
          <a:xfrm>
            <a:off x="649761" y="2027557"/>
            <a:ext cx="10898199" cy="4029075"/>
            <a:chOff x="646901" y="1732823"/>
            <a:chExt cx="10898199" cy="4029075"/>
          </a:xfrm>
        </p:grpSpPr>
        <p:grpSp>
          <p:nvGrpSpPr>
            <p:cNvPr id="4" name="Group 12"/>
            <p:cNvGrpSpPr/>
            <p:nvPr/>
          </p:nvGrpSpPr>
          <p:grpSpPr>
            <a:xfrm>
              <a:off x="646901" y="4167553"/>
              <a:ext cx="2724550" cy="650630"/>
              <a:chOff x="646901" y="4167553"/>
              <a:chExt cx="2724550" cy="650630"/>
            </a:xfrm>
          </p:grpSpPr>
          <p:sp>
            <p:nvSpPr>
              <p:cNvPr id="5" name="Rectangle 3"/>
              <p:cNvSpPr/>
              <p:nvPr/>
            </p:nvSpPr>
            <p:spPr>
              <a:xfrm>
                <a:off x="646901" y="4167553"/>
                <a:ext cx="2724550" cy="650630"/>
              </a:xfrm>
              <a:prstGeom prst="rect">
                <a:avLst/>
              </a:prstGeom>
              <a:solidFill>
                <a:schemeClr val="accent2"/>
              </a:solidFill>
              <a:ln>
                <a:noFill/>
              </a:ln>
              <a:effectLst>
                <a:outerShdw blurRad="381000" dist="292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sp>
            <p:nvSpPr>
              <p:cNvPr id="8" name="TextBox 30"/>
              <p:cNvSpPr txBox="1"/>
              <p:nvPr/>
            </p:nvSpPr>
            <p:spPr>
              <a:xfrm>
                <a:off x="1151091" y="4266613"/>
                <a:ext cx="1913890" cy="4603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bg1"/>
                    </a:solidFill>
                    <a:latin typeface="Arial" panose="020B0604020202020204" pitchFamily="34" charset="0"/>
                    <a:ea typeface="微软雅黑" panose="020B0503020204020204" charset="-122"/>
                    <a:cs typeface="Arial" panose="020B0604020202020204" pitchFamily="34" charset="0"/>
                  </a:rPr>
                  <a:t>就业战略</a:t>
                </a:r>
              </a:p>
            </p:txBody>
          </p:sp>
        </p:grpSp>
        <p:grpSp>
          <p:nvGrpSpPr>
            <p:cNvPr id="9" name="Group 31"/>
            <p:cNvGrpSpPr/>
            <p:nvPr/>
          </p:nvGrpSpPr>
          <p:grpSpPr>
            <a:xfrm>
              <a:off x="1540437" y="2977919"/>
              <a:ext cx="937470" cy="1131884"/>
              <a:chOff x="1751482" y="2957524"/>
              <a:chExt cx="1247775" cy="1506538"/>
            </a:xfrm>
          </p:grpSpPr>
          <p:sp>
            <p:nvSpPr>
              <p:cNvPr id="26" name="Freeform 5"/>
              <p:cNvSpPr>
                <a:spLocks noEditPoints="1"/>
              </p:cNvSpPr>
              <p:nvPr/>
            </p:nvSpPr>
            <p:spPr bwMode="auto">
              <a:xfrm>
                <a:off x="2459507" y="2957524"/>
                <a:ext cx="339725" cy="336550"/>
              </a:xfrm>
              <a:custGeom>
                <a:avLst/>
                <a:gdLst>
                  <a:gd name="T0" fmla="*/ 90 w 90"/>
                  <a:gd name="T1" fmla="*/ 45 h 89"/>
                  <a:gd name="T2" fmla="*/ 45 w 90"/>
                  <a:gd name="T3" fmla="*/ 89 h 89"/>
                  <a:gd name="T4" fmla="*/ 0 w 90"/>
                  <a:gd name="T5" fmla="*/ 45 h 89"/>
                  <a:gd name="T6" fmla="*/ 45 w 90"/>
                  <a:gd name="T7" fmla="*/ 0 h 89"/>
                  <a:gd name="T8" fmla="*/ 90 w 90"/>
                  <a:gd name="T9" fmla="*/ 45 h 89"/>
                  <a:gd name="T10" fmla="*/ 90 w 90"/>
                  <a:gd name="T11" fmla="*/ 45 h 89"/>
                  <a:gd name="T12" fmla="*/ 90 w 90"/>
                  <a:gd name="T13" fmla="*/ 45 h 89"/>
                </a:gdLst>
                <a:ahLst/>
                <a:cxnLst>
                  <a:cxn ang="0">
                    <a:pos x="T0" y="T1"/>
                  </a:cxn>
                  <a:cxn ang="0">
                    <a:pos x="T2" y="T3"/>
                  </a:cxn>
                  <a:cxn ang="0">
                    <a:pos x="T4" y="T5"/>
                  </a:cxn>
                  <a:cxn ang="0">
                    <a:pos x="T6" y="T7"/>
                  </a:cxn>
                  <a:cxn ang="0">
                    <a:pos x="T8" y="T9"/>
                  </a:cxn>
                  <a:cxn ang="0">
                    <a:pos x="T10" y="T11"/>
                  </a:cxn>
                  <a:cxn ang="0">
                    <a:pos x="T12" y="T13"/>
                  </a:cxn>
                </a:cxnLst>
                <a:rect l="0" t="0" r="r" b="b"/>
                <a:pathLst>
                  <a:path w="90" h="89">
                    <a:moveTo>
                      <a:pt x="90" y="45"/>
                    </a:moveTo>
                    <a:cubicBezTo>
                      <a:pt x="90" y="69"/>
                      <a:pt x="70" y="89"/>
                      <a:pt x="45" y="89"/>
                    </a:cubicBezTo>
                    <a:cubicBezTo>
                      <a:pt x="20" y="89"/>
                      <a:pt x="0" y="69"/>
                      <a:pt x="0" y="45"/>
                    </a:cubicBezTo>
                    <a:cubicBezTo>
                      <a:pt x="0" y="20"/>
                      <a:pt x="20" y="0"/>
                      <a:pt x="45" y="0"/>
                    </a:cubicBezTo>
                    <a:cubicBezTo>
                      <a:pt x="70" y="0"/>
                      <a:pt x="90" y="20"/>
                      <a:pt x="90" y="45"/>
                    </a:cubicBezTo>
                    <a:close/>
                    <a:moveTo>
                      <a:pt x="90" y="45"/>
                    </a:moveTo>
                    <a:cubicBezTo>
                      <a:pt x="90" y="45"/>
                      <a:pt x="90" y="45"/>
                      <a:pt x="90" y="45"/>
                    </a:cubicBezTo>
                  </a:path>
                </a:pathLst>
              </a:custGeom>
              <a:solidFill>
                <a:srgbClr val="A6A6A6"/>
              </a:solidFill>
              <a:ln>
                <a:noFill/>
              </a:ln>
              <a:effectLst>
                <a:outerShdw blurRad="419100" dist="254000" dir="8100000" algn="tr" rotWithShape="0">
                  <a:schemeClr val="tx1">
                    <a:lumMod val="85000"/>
                    <a:lumOff val="15000"/>
                    <a:alpha val="40000"/>
                  </a:scheme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Arial" panose="020B0604020202020204" pitchFamily="34" charset="0"/>
                  <a:ea typeface="微软雅黑" panose="020B0503020204020204" charset="-122"/>
                  <a:cs typeface="Arial" panose="020B0604020202020204" pitchFamily="34" charset="0"/>
                </a:endParaRPr>
              </a:p>
            </p:txBody>
          </p:sp>
          <p:sp>
            <p:nvSpPr>
              <p:cNvPr id="10" name="Freeform 6"/>
              <p:cNvSpPr>
                <a:spLocks noEditPoints="1"/>
              </p:cNvSpPr>
              <p:nvPr/>
            </p:nvSpPr>
            <p:spPr bwMode="auto">
              <a:xfrm>
                <a:off x="1751482" y="3271849"/>
                <a:ext cx="1247775" cy="1192213"/>
              </a:xfrm>
              <a:custGeom>
                <a:avLst/>
                <a:gdLst>
                  <a:gd name="T0" fmla="*/ 299 w 330"/>
                  <a:gd name="T1" fmla="*/ 45 h 316"/>
                  <a:gd name="T2" fmla="*/ 237 w 330"/>
                  <a:gd name="T3" fmla="*/ 32 h 316"/>
                  <a:gd name="T4" fmla="*/ 218 w 330"/>
                  <a:gd name="T5" fmla="*/ 8 h 316"/>
                  <a:gd name="T6" fmla="*/ 209 w 330"/>
                  <a:gd name="T7" fmla="*/ 3 h 316"/>
                  <a:gd name="T8" fmla="*/ 198 w 330"/>
                  <a:gd name="T9" fmla="*/ 1 h 316"/>
                  <a:gd name="T10" fmla="*/ 124 w 330"/>
                  <a:gd name="T11" fmla="*/ 18 h 316"/>
                  <a:gd name="T12" fmla="*/ 76 w 330"/>
                  <a:gd name="T13" fmla="*/ 75 h 316"/>
                  <a:gd name="T14" fmla="*/ 67 w 330"/>
                  <a:gd name="T15" fmla="*/ 81 h 316"/>
                  <a:gd name="T16" fmla="*/ 0 w 330"/>
                  <a:gd name="T17" fmla="*/ 107 h 316"/>
                  <a:gd name="T18" fmla="*/ 110 w 330"/>
                  <a:gd name="T19" fmla="*/ 127 h 316"/>
                  <a:gd name="T20" fmla="*/ 96 w 330"/>
                  <a:gd name="T21" fmla="*/ 103 h 316"/>
                  <a:gd name="T22" fmla="*/ 110 w 330"/>
                  <a:gd name="T23" fmla="*/ 83 h 316"/>
                  <a:gd name="T24" fmla="*/ 152 w 330"/>
                  <a:gd name="T25" fmla="*/ 43 h 316"/>
                  <a:gd name="T26" fmla="*/ 127 w 330"/>
                  <a:gd name="T27" fmla="*/ 132 h 316"/>
                  <a:gd name="T28" fmla="*/ 57 w 330"/>
                  <a:gd name="T29" fmla="*/ 180 h 316"/>
                  <a:gd name="T30" fmla="*/ 58 w 330"/>
                  <a:gd name="T31" fmla="*/ 221 h 316"/>
                  <a:gd name="T32" fmla="*/ 126 w 330"/>
                  <a:gd name="T33" fmla="*/ 217 h 316"/>
                  <a:gd name="T34" fmla="*/ 159 w 330"/>
                  <a:gd name="T35" fmla="*/ 165 h 316"/>
                  <a:gd name="T36" fmla="*/ 191 w 330"/>
                  <a:gd name="T37" fmla="*/ 205 h 316"/>
                  <a:gd name="T38" fmla="*/ 182 w 330"/>
                  <a:gd name="T39" fmla="*/ 316 h 316"/>
                  <a:gd name="T40" fmla="*/ 208 w 330"/>
                  <a:gd name="T41" fmla="*/ 301 h 316"/>
                  <a:gd name="T42" fmla="*/ 230 w 330"/>
                  <a:gd name="T43" fmla="*/ 189 h 316"/>
                  <a:gd name="T44" fmla="*/ 206 w 330"/>
                  <a:gd name="T45" fmla="*/ 144 h 316"/>
                  <a:gd name="T46" fmla="*/ 251 w 330"/>
                  <a:gd name="T47" fmla="*/ 84 h 316"/>
                  <a:gd name="T48" fmla="*/ 322 w 330"/>
                  <a:gd name="T49" fmla="*/ 72 h 316"/>
                  <a:gd name="T50" fmla="*/ 93 w 330"/>
                  <a:gd name="T51" fmla="*/ 100 h 316"/>
                  <a:gd name="T52" fmla="*/ 70 w 330"/>
                  <a:gd name="T53" fmla="*/ 84 h 316"/>
                  <a:gd name="T54" fmla="*/ 76 w 330"/>
                  <a:gd name="T55" fmla="*/ 80 h 316"/>
                  <a:gd name="T56" fmla="*/ 89 w 330"/>
                  <a:gd name="T57" fmla="*/ 96 h 316"/>
                  <a:gd name="T58" fmla="*/ 91 w 330"/>
                  <a:gd name="T59" fmla="*/ 96 h 316"/>
                  <a:gd name="T60" fmla="*/ 93 w 330"/>
                  <a:gd name="T61" fmla="*/ 100 h 316"/>
                  <a:gd name="T62" fmla="*/ 93 w 330"/>
                  <a:gd name="T63" fmla="*/ 10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0" h="316">
                    <a:moveTo>
                      <a:pt x="324" y="47"/>
                    </a:moveTo>
                    <a:cubicBezTo>
                      <a:pt x="317" y="40"/>
                      <a:pt x="306" y="39"/>
                      <a:pt x="299" y="45"/>
                    </a:cubicBezTo>
                    <a:cubicBezTo>
                      <a:pt x="291" y="52"/>
                      <a:pt x="275" y="54"/>
                      <a:pt x="261" y="50"/>
                    </a:cubicBezTo>
                    <a:cubicBezTo>
                      <a:pt x="249" y="47"/>
                      <a:pt x="240" y="40"/>
                      <a:pt x="237" y="32"/>
                    </a:cubicBezTo>
                    <a:cubicBezTo>
                      <a:pt x="237" y="32"/>
                      <a:pt x="237" y="31"/>
                      <a:pt x="237" y="30"/>
                    </a:cubicBezTo>
                    <a:cubicBezTo>
                      <a:pt x="234" y="21"/>
                      <a:pt x="226" y="13"/>
                      <a:pt x="218" y="8"/>
                    </a:cubicBezTo>
                    <a:cubicBezTo>
                      <a:pt x="217" y="6"/>
                      <a:pt x="214" y="5"/>
                      <a:pt x="212" y="4"/>
                    </a:cubicBezTo>
                    <a:cubicBezTo>
                      <a:pt x="211" y="4"/>
                      <a:pt x="210" y="3"/>
                      <a:pt x="209" y="3"/>
                    </a:cubicBezTo>
                    <a:cubicBezTo>
                      <a:pt x="204" y="1"/>
                      <a:pt x="199" y="1"/>
                      <a:pt x="199" y="1"/>
                    </a:cubicBezTo>
                    <a:cubicBezTo>
                      <a:pt x="198" y="1"/>
                      <a:pt x="198" y="1"/>
                      <a:pt x="198" y="1"/>
                    </a:cubicBezTo>
                    <a:cubicBezTo>
                      <a:pt x="196" y="1"/>
                      <a:pt x="194" y="1"/>
                      <a:pt x="191" y="1"/>
                    </a:cubicBezTo>
                    <a:cubicBezTo>
                      <a:pt x="170" y="0"/>
                      <a:pt x="145" y="6"/>
                      <a:pt x="124" y="18"/>
                    </a:cubicBezTo>
                    <a:cubicBezTo>
                      <a:pt x="100" y="32"/>
                      <a:pt x="83" y="52"/>
                      <a:pt x="77" y="74"/>
                    </a:cubicBezTo>
                    <a:cubicBezTo>
                      <a:pt x="77" y="75"/>
                      <a:pt x="77" y="75"/>
                      <a:pt x="76" y="75"/>
                    </a:cubicBezTo>
                    <a:cubicBezTo>
                      <a:pt x="75" y="75"/>
                      <a:pt x="73" y="75"/>
                      <a:pt x="71" y="77"/>
                    </a:cubicBezTo>
                    <a:cubicBezTo>
                      <a:pt x="67" y="81"/>
                      <a:pt x="67" y="81"/>
                      <a:pt x="67" y="81"/>
                    </a:cubicBezTo>
                    <a:cubicBezTo>
                      <a:pt x="48" y="61"/>
                      <a:pt x="48" y="61"/>
                      <a:pt x="48" y="61"/>
                    </a:cubicBezTo>
                    <a:cubicBezTo>
                      <a:pt x="0" y="107"/>
                      <a:pt x="0" y="107"/>
                      <a:pt x="0" y="107"/>
                    </a:cubicBezTo>
                    <a:cubicBezTo>
                      <a:pt x="61" y="172"/>
                      <a:pt x="61" y="172"/>
                      <a:pt x="61" y="172"/>
                    </a:cubicBezTo>
                    <a:cubicBezTo>
                      <a:pt x="110" y="127"/>
                      <a:pt x="110" y="127"/>
                      <a:pt x="110" y="127"/>
                    </a:cubicBezTo>
                    <a:cubicBezTo>
                      <a:pt x="91" y="107"/>
                      <a:pt x="91" y="107"/>
                      <a:pt x="91" y="107"/>
                    </a:cubicBezTo>
                    <a:cubicBezTo>
                      <a:pt x="96" y="103"/>
                      <a:pt x="96" y="103"/>
                      <a:pt x="96" y="103"/>
                    </a:cubicBezTo>
                    <a:cubicBezTo>
                      <a:pt x="98" y="101"/>
                      <a:pt x="98" y="98"/>
                      <a:pt x="97" y="96"/>
                    </a:cubicBezTo>
                    <a:cubicBezTo>
                      <a:pt x="103" y="95"/>
                      <a:pt x="109" y="90"/>
                      <a:pt x="110" y="83"/>
                    </a:cubicBezTo>
                    <a:cubicBezTo>
                      <a:pt x="114" y="70"/>
                      <a:pt x="125" y="58"/>
                      <a:pt x="141" y="48"/>
                    </a:cubicBezTo>
                    <a:cubicBezTo>
                      <a:pt x="145" y="46"/>
                      <a:pt x="148" y="45"/>
                      <a:pt x="152" y="43"/>
                    </a:cubicBezTo>
                    <a:cubicBezTo>
                      <a:pt x="128" y="118"/>
                      <a:pt x="128" y="118"/>
                      <a:pt x="128" y="118"/>
                    </a:cubicBezTo>
                    <a:cubicBezTo>
                      <a:pt x="127" y="123"/>
                      <a:pt x="126" y="128"/>
                      <a:pt x="127" y="132"/>
                    </a:cubicBezTo>
                    <a:cubicBezTo>
                      <a:pt x="110" y="177"/>
                      <a:pt x="110" y="177"/>
                      <a:pt x="110" y="177"/>
                    </a:cubicBezTo>
                    <a:cubicBezTo>
                      <a:pt x="57" y="180"/>
                      <a:pt x="57" y="180"/>
                      <a:pt x="57" y="180"/>
                    </a:cubicBezTo>
                    <a:cubicBezTo>
                      <a:pt x="46" y="180"/>
                      <a:pt x="37" y="190"/>
                      <a:pt x="38" y="201"/>
                    </a:cubicBezTo>
                    <a:cubicBezTo>
                      <a:pt x="38" y="212"/>
                      <a:pt x="47" y="221"/>
                      <a:pt x="58" y="221"/>
                    </a:cubicBezTo>
                    <a:cubicBezTo>
                      <a:pt x="59" y="221"/>
                      <a:pt x="59" y="221"/>
                      <a:pt x="59" y="221"/>
                    </a:cubicBezTo>
                    <a:cubicBezTo>
                      <a:pt x="126" y="217"/>
                      <a:pt x="126" y="217"/>
                      <a:pt x="126" y="217"/>
                    </a:cubicBezTo>
                    <a:cubicBezTo>
                      <a:pt x="134" y="217"/>
                      <a:pt x="141" y="212"/>
                      <a:pt x="144" y="204"/>
                    </a:cubicBezTo>
                    <a:cubicBezTo>
                      <a:pt x="159" y="165"/>
                      <a:pt x="159" y="165"/>
                      <a:pt x="159" y="165"/>
                    </a:cubicBezTo>
                    <a:cubicBezTo>
                      <a:pt x="160" y="165"/>
                      <a:pt x="162" y="166"/>
                      <a:pt x="164" y="166"/>
                    </a:cubicBezTo>
                    <a:cubicBezTo>
                      <a:pt x="191" y="205"/>
                      <a:pt x="191" y="205"/>
                      <a:pt x="191" y="205"/>
                    </a:cubicBezTo>
                    <a:cubicBezTo>
                      <a:pt x="168" y="290"/>
                      <a:pt x="168" y="290"/>
                      <a:pt x="168" y="290"/>
                    </a:cubicBezTo>
                    <a:cubicBezTo>
                      <a:pt x="165" y="301"/>
                      <a:pt x="171" y="313"/>
                      <a:pt x="182" y="316"/>
                    </a:cubicBezTo>
                    <a:cubicBezTo>
                      <a:pt x="184" y="316"/>
                      <a:pt x="186" y="316"/>
                      <a:pt x="188" y="316"/>
                    </a:cubicBezTo>
                    <a:cubicBezTo>
                      <a:pt x="197" y="316"/>
                      <a:pt x="205" y="310"/>
                      <a:pt x="208" y="301"/>
                    </a:cubicBezTo>
                    <a:cubicBezTo>
                      <a:pt x="233" y="206"/>
                      <a:pt x="233" y="206"/>
                      <a:pt x="233" y="206"/>
                    </a:cubicBezTo>
                    <a:cubicBezTo>
                      <a:pt x="235" y="200"/>
                      <a:pt x="234" y="194"/>
                      <a:pt x="230" y="189"/>
                    </a:cubicBezTo>
                    <a:cubicBezTo>
                      <a:pt x="203" y="150"/>
                      <a:pt x="203" y="150"/>
                      <a:pt x="203" y="150"/>
                    </a:cubicBezTo>
                    <a:cubicBezTo>
                      <a:pt x="205" y="148"/>
                      <a:pt x="206" y="146"/>
                      <a:pt x="206" y="144"/>
                    </a:cubicBezTo>
                    <a:cubicBezTo>
                      <a:pt x="229" y="74"/>
                      <a:pt x="229" y="74"/>
                      <a:pt x="229" y="74"/>
                    </a:cubicBezTo>
                    <a:cubicBezTo>
                      <a:pt x="235" y="78"/>
                      <a:pt x="243" y="81"/>
                      <a:pt x="251" y="84"/>
                    </a:cubicBezTo>
                    <a:cubicBezTo>
                      <a:pt x="259" y="86"/>
                      <a:pt x="267" y="87"/>
                      <a:pt x="275" y="87"/>
                    </a:cubicBezTo>
                    <a:cubicBezTo>
                      <a:pt x="293" y="87"/>
                      <a:pt x="310" y="82"/>
                      <a:pt x="322" y="72"/>
                    </a:cubicBezTo>
                    <a:cubicBezTo>
                      <a:pt x="329" y="65"/>
                      <a:pt x="330" y="54"/>
                      <a:pt x="324" y="47"/>
                    </a:cubicBezTo>
                    <a:close/>
                    <a:moveTo>
                      <a:pt x="93" y="100"/>
                    </a:moveTo>
                    <a:cubicBezTo>
                      <a:pt x="88" y="104"/>
                      <a:pt x="88" y="104"/>
                      <a:pt x="88" y="104"/>
                    </a:cubicBezTo>
                    <a:cubicBezTo>
                      <a:pt x="70" y="84"/>
                      <a:pt x="70" y="84"/>
                      <a:pt x="70" y="84"/>
                    </a:cubicBezTo>
                    <a:cubicBezTo>
                      <a:pt x="74" y="80"/>
                      <a:pt x="74" y="80"/>
                      <a:pt x="74" y="80"/>
                    </a:cubicBezTo>
                    <a:cubicBezTo>
                      <a:pt x="75" y="80"/>
                      <a:pt x="75" y="80"/>
                      <a:pt x="76" y="80"/>
                    </a:cubicBezTo>
                    <a:cubicBezTo>
                      <a:pt x="76" y="81"/>
                      <a:pt x="76" y="81"/>
                      <a:pt x="76" y="81"/>
                    </a:cubicBezTo>
                    <a:cubicBezTo>
                      <a:pt x="77" y="88"/>
                      <a:pt x="82" y="94"/>
                      <a:pt x="89" y="96"/>
                    </a:cubicBezTo>
                    <a:cubicBezTo>
                      <a:pt x="89" y="96"/>
                      <a:pt x="90" y="96"/>
                      <a:pt x="91" y="96"/>
                    </a:cubicBezTo>
                    <a:cubicBezTo>
                      <a:pt x="91" y="96"/>
                      <a:pt x="91" y="96"/>
                      <a:pt x="91" y="96"/>
                    </a:cubicBezTo>
                    <a:cubicBezTo>
                      <a:pt x="93" y="98"/>
                      <a:pt x="93" y="98"/>
                      <a:pt x="93" y="98"/>
                    </a:cubicBezTo>
                    <a:cubicBezTo>
                      <a:pt x="93" y="99"/>
                      <a:pt x="93" y="99"/>
                      <a:pt x="93" y="100"/>
                    </a:cubicBezTo>
                    <a:close/>
                    <a:moveTo>
                      <a:pt x="93" y="100"/>
                    </a:moveTo>
                    <a:cubicBezTo>
                      <a:pt x="93" y="100"/>
                      <a:pt x="93" y="100"/>
                      <a:pt x="93" y="100"/>
                    </a:cubicBezTo>
                  </a:path>
                </a:pathLst>
              </a:custGeom>
              <a:solidFill>
                <a:srgbClr val="A6A6A6"/>
              </a:solidFill>
              <a:ln>
                <a:noFill/>
              </a:ln>
              <a:effectLst>
                <a:outerShdw blurRad="419100" dist="254000" dir="8100000" algn="tr" rotWithShape="0">
                  <a:schemeClr val="tx1">
                    <a:lumMod val="85000"/>
                    <a:lumOff val="15000"/>
                    <a:alpha val="40000"/>
                  </a:schemeClr>
                </a:outerShdw>
              </a:effec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Arial" panose="020B0604020202020204" pitchFamily="34" charset="0"/>
                  <a:ea typeface="微软雅黑" panose="020B0503020204020204" charset="-122"/>
                  <a:cs typeface="Arial" panose="020B0604020202020204" pitchFamily="34" charset="0"/>
                </a:endParaRPr>
              </a:p>
            </p:txBody>
          </p:sp>
        </p:grpSp>
        <p:sp>
          <p:nvSpPr>
            <p:cNvPr id="11" name="Arc 37"/>
            <p:cNvSpPr/>
            <p:nvPr/>
          </p:nvSpPr>
          <p:spPr>
            <a:xfrm rot="13265014">
              <a:off x="7897599" y="1732823"/>
              <a:ext cx="1217066" cy="1217066"/>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sp>
          <p:nvSpPr>
            <p:cNvPr id="12" name="Arc 38"/>
            <p:cNvSpPr/>
            <p:nvPr/>
          </p:nvSpPr>
          <p:spPr>
            <a:xfrm rot="13265014">
              <a:off x="5173050" y="2377795"/>
              <a:ext cx="1217066" cy="1217066"/>
            </a:xfrm>
            <a:prstGeom prst="arc">
              <a:avLst>
                <a:gd name="adj1" fmla="val 16200000"/>
                <a:gd name="adj2" fmla="val 7096491"/>
              </a:avLst>
            </a:prstGeom>
            <a:ln w="22225">
              <a:solidFill>
                <a:schemeClr val="tx2">
                  <a:lumMod val="60000"/>
                  <a:lumOff val="40000"/>
                </a:schemeClr>
              </a:solidFill>
              <a:prstDash val="sysDot"/>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grpSp>
          <p:nvGrpSpPr>
            <p:cNvPr id="13" name="Group 9"/>
            <p:cNvGrpSpPr/>
            <p:nvPr/>
          </p:nvGrpSpPr>
          <p:grpSpPr>
            <a:xfrm>
              <a:off x="3371451" y="3516923"/>
              <a:ext cx="2724550" cy="650630"/>
              <a:chOff x="3371451" y="3516923"/>
              <a:chExt cx="2724550" cy="650630"/>
            </a:xfrm>
          </p:grpSpPr>
          <p:sp>
            <p:nvSpPr>
              <p:cNvPr id="22" name="Rectangle 7"/>
              <p:cNvSpPr/>
              <p:nvPr/>
            </p:nvSpPr>
            <p:spPr>
              <a:xfrm>
                <a:off x="3371451" y="3516923"/>
                <a:ext cx="2724550" cy="650630"/>
              </a:xfrm>
              <a:prstGeom prst="rect">
                <a:avLst/>
              </a:prstGeom>
              <a:solidFill>
                <a:schemeClr val="bg1"/>
              </a:solidFill>
              <a:ln>
                <a:noFill/>
              </a:ln>
              <a:effectLst>
                <a:outerShdw blurRad="381000" dist="292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sp>
            <p:nvSpPr>
              <p:cNvPr id="24" name="TextBox 34"/>
              <p:cNvSpPr txBox="1"/>
              <p:nvPr/>
            </p:nvSpPr>
            <p:spPr>
              <a:xfrm>
                <a:off x="3864846" y="3657893"/>
                <a:ext cx="1560195" cy="4603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GB" sz="2400" b="1"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rPr>
                  <a:t>创业创新</a:t>
                </a:r>
              </a:p>
            </p:txBody>
          </p:sp>
        </p:grpSp>
        <p:grpSp>
          <p:nvGrpSpPr>
            <p:cNvPr id="14" name="Group 6"/>
            <p:cNvGrpSpPr/>
            <p:nvPr/>
          </p:nvGrpSpPr>
          <p:grpSpPr>
            <a:xfrm>
              <a:off x="6096000" y="2866293"/>
              <a:ext cx="2724550" cy="650630"/>
              <a:chOff x="6096000" y="2866293"/>
              <a:chExt cx="2724550" cy="650630"/>
            </a:xfrm>
          </p:grpSpPr>
          <p:sp>
            <p:nvSpPr>
              <p:cNvPr id="18" name="Rectangle 10"/>
              <p:cNvSpPr/>
              <p:nvPr/>
            </p:nvSpPr>
            <p:spPr>
              <a:xfrm>
                <a:off x="6096000" y="2866293"/>
                <a:ext cx="2724550" cy="650630"/>
              </a:xfrm>
              <a:prstGeom prst="rect">
                <a:avLst/>
              </a:prstGeom>
              <a:solidFill>
                <a:schemeClr val="accent3"/>
              </a:solidFill>
              <a:ln>
                <a:noFill/>
              </a:ln>
              <a:effectLst>
                <a:outerShdw blurRad="381000" dist="292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sp>
            <p:nvSpPr>
              <p:cNvPr id="20" name="TextBox 36"/>
              <p:cNvSpPr txBox="1"/>
              <p:nvPr/>
            </p:nvSpPr>
            <p:spPr>
              <a:xfrm>
                <a:off x="6428740" y="2978053"/>
                <a:ext cx="2058035" cy="4603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dirty="0">
                    <a:solidFill>
                      <a:schemeClr val="bg1"/>
                    </a:solidFill>
                    <a:latin typeface="Arial" panose="020B0604020202020204" pitchFamily="34" charset="0"/>
                    <a:ea typeface="微软雅黑" panose="020B0503020204020204" charset="-122"/>
                    <a:cs typeface="Arial" panose="020B0604020202020204" pitchFamily="34" charset="0"/>
                  </a:rPr>
                  <a:t>人才政策</a:t>
                </a:r>
              </a:p>
            </p:txBody>
          </p:sp>
        </p:grpSp>
        <p:grpSp>
          <p:nvGrpSpPr>
            <p:cNvPr id="15" name="Group 5"/>
            <p:cNvGrpSpPr/>
            <p:nvPr/>
          </p:nvGrpSpPr>
          <p:grpSpPr>
            <a:xfrm>
              <a:off x="8820550" y="2215663"/>
              <a:ext cx="2724550" cy="650630"/>
              <a:chOff x="8820550" y="2215663"/>
              <a:chExt cx="2724550" cy="650630"/>
            </a:xfrm>
          </p:grpSpPr>
          <p:sp>
            <p:nvSpPr>
              <p:cNvPr id="16" name="Rectangle 13"/>
              <p:cNvSpPr/>
              <p:nvPr/>
            </p:nvSpPr>
            <p:spPr>
              <a:xfrm>
                <a:off x="8820550" y="2215663"/>
                <a:ext cx="2724550" cy="650630"/>
              </a:xfrm>
              <a:prstGeom prst="rect">
                <a:avLst/>
              </a:prstGeom>
              <a:solidFill>
                <a:schemeClr val="bg1"/>
              </a:solidFill>
              <a:ln>
                <a:noFill/>
              </a:ln>
              <a:effectLst>
                <a:outerShdw blurRad="381000" dist="292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sp>
            <p:nvSpPr>
              <p:cNvPr id="37" name="TextBox 35"/>
              <p:cNvSpPr txBox="1"/>
              <p:nvPr/>
            </p:nvSpPr>
            <p:spPr>
              <a:xfrm>
                <a:off x="9364745" y="2322978"/>
                <a:ext cx="1611630" cy="22270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a:solidFill>
                      <a:schemeClr val="tx1">
                        <a:lumMod val="50000"/>
                        <a:lumOff val="50000"/>
                      </a:schemeClr>
                    </a:solidFill>
                    <a:latin typeface="Arial" panose="020B0604020202020204" pitchFamily="34" charset="0"/>
                    <a:ea typeface="微软雅黑" panose="020B0503020204020204" charset="-122"/>
                    <a:cs typeface="Arial" panose="020B0604020202020204" pitchFamily="34" charset="0"/>
                  </a:rPr>
                  <a:t>职业培训</a:t>
                </a:r>
              </a:p>
            </p:txBody>
          </p:sp>
        </p:grpSp>
        <p:sp>
          <p:nvSpPr>
            <p:cNvPr id="39" name="Rectangle 42"/>
            <p:cNvSpPr/>
            <p:nvPr/>
          </p:nvSpPr>
          <p:spPr>
            <a:xfrm>
              <a:off x="646901" y="4961163"/>
              <a:ext cx="2582545" cy="80073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10000"/>
                </a:lnSpc>
              </a:pPr>
              <a:r>
                <a:rPr lang="en-US" altLang="en-GB" sz="1400" b="1" dirty="0">
                  <a:solidFill>
                    <a:schemeClr val="bg2">
                      <a:lumMod val="25000"/>
                    </a:schemeClr>
                  </a:solidFill>
                  <a:latin typeface="微软雅黑" panose="020B0503020204020204" charset="-122"/>
                  <a:ea typeface="微软雅黑" panose="020B0503020204020204" charset="-122"/>
                  <a:cs typeface="Arial" panose="020B0604020202020204" pitchFamily="34" charset="0"/>
                </a:rPr>
                <a:t>  </a:t>
              </a:r>
              <a:r>
                <a:rPr sz="1400" b="1" dirty="0" err="1">
                  <a:solidFill>
                    <a:schemeClr val="bg2">
                      <a:lumMod val="25000"/>
                    </a:schemeClr>
                  </a:solidFill>
                  <a:latin typeface="微软雅黑" panose="020B0503020204020204" charset="-122"/>
                  <a:ea typeface="微软雅黑" panose="020B0503020204020204" charset="-122"/>
                  <a:cs typeface="Arial" panose="020B0604020202020204" pitchFamily="34" charset="0"/>
                </a:rPr>
                <a:t>坚持就业优先战略</a:t>
              </a:r>
              <a:endParaRPr sz="1400" b="1" dirty="0">
                <a:solidFill>
                  <a:schemeClr val="bg2">
                    <a:lumMod val="25000"/>
                  </a:schemeClr>
                </a:solidFill>
                <a:latin typeface="微软雅黑" panose="020B0503020204020204" charset="-122"/>
                <a:ea typeface="微软雅黑" panose="020B0503020204020204" charset="-122"/>
                <a:cs typeface="Arial" panose="020B0604020202020204" pitchFamily="34" charset="0"/>
              </a:endParaRPr>
            </a:p>
            <a:p>
              <a:pPr algn="ctr">
                <a:lnSpc>
                  <a:spcPct val="110000"/>
                </a:lnSpc>
              </a:pPr>
              <a:r>
                <a:rPr sz="1400" b="1" dirty="0" err="1">
                  <a:solidFill>
                    <a:schemeClr val="bg2">
                      <a:lumMod val="25000"/>
                    </a:schemeClr>
                  </a:solidFill>
                  <a:latin typeface="微软雅黑" panose="020B0503020204020204" charset="-122"/>
                  <a:ea typeface="微软雅黑" panose="020B0503020204020204" charset="-122"/>
                  <a:cs typeface="Arial" panose="020B0604020202020204" pitchFamily="34" charset="0"/>
                </a:rPr>
                <a:t>和积极就业政策</a:t>
              </a:r>
              <a:r>
                <a:rPr lang="en-GB" sz="1400" b="1" dirty="0">
                  <a:solidFill>
                    <a:schemeClr val="bg2">
                      <a:lumMod val="25000"/>
                    </a:schemeClr>
                  </a:solidFill>
                  <a:latin typeface="微软雅黑" panose="020B0503020204020204" charset="-122"/>
                  <a:ea typeface="微软雅黑" panose="020B0503020204020204" charset="-122"/>
                  <a:cs typeface="Arial" panose="020B0604020202020204" pitchFamily="34" charset="0"/>
                </a:rPr>
                <a:t>。</a:t>
              </a:r>
            </a:p>
            <a:p>
              <a:pPr marL="285750" indent="-285750">
                <a:lnSpc>
                  <a:spcPct val="110000"/>
                </a:lnSpc>
                <a:buFont typeface="Arial" panose="020B0604020202020204" pitchFamily="34" charset="0"/>
                <a:buChar char="•"/>
              </a:pPr>
              <a:endParaRPr lang="en-GB" sz="1400" dirty="0">
                <a:solidFill>
                  <a:schemeClr val="bg2">
                    <a:lumMod val="25000"/>
                  </a:schemeClr>
                </a:solidFill>
                <a:latin typeface="微软雅黑" panose="020B0503020204020204" charset="-122"/>
                <a:ea typeface="微软雅黑" panose="020B0503020204020204" charset="-122"/>
                <a:cs typeface="Arial" panose="020B0604020202020204" pitchFamily="34" charset="0"/>
              </a:endParaRPr>
            </a:p>
          </p:txBody>
        </p:sp>
        <p:sp>
          <p:nvSpPr>
            <p:cNvPr id="40" name="Rectangle 43"/>
            <p:cNvSpPr/>
            <p:nvPr/>
          </p:nvSpPr>
          <p:spPr>
            <a:xfrm>
              <a:off x="3372321" y="4317908"/>
              <a:ext cx="2637155" cy="65248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lang="en-GB" sz="1400" b="1" dirty="0" err="1">
                  <a:solidFill>
                    <a:schemeClr val="bg2">
                      <a:lumMod val="25000"/>
                    </a:schemeClr>
                  </a:solidFill>
                  <a:latin typeface="微软雅黑" panose="020B0503020204020204" charset="-122"/>
                  <a:ea typeface="微软雅黑" panose="020B0503020204020204" charset="-122"/>
                  <a:cs typeface="Arial" panose="020B0604020202020204" pitchFamily="34" charset="0"/>
                </a:rPr>
                <a:t>鼓励创新创业</a:t>
              </a:r>
              <a:r>
                <a:rPr lang="zh-CN" altLang="en-GB" sz="1400" b="1" dirty="0">
                  <a:solidFill>
                    <a:schemeClr val="bg2">
                      <a:lumMod val="25000"/>
                    </a:schemeClr>
                  </a:solidFill>
                  <a:latin typeface="微软雅黑" panose="020B0503020204020204" charset="-122"/>
                  <a:ea typeface="微软雅黑" panose="020B0503020204020204" charset="-122"/>
                  <a:cs typeface="Arial" panose="020B0604020202020204" pitchFamily="34" charset="0"/>
                </a:rPr>
                <a:t>。</a:t>
              </a:r>
            </a:p>
            <a:p>
              <a:pPr algn="ctr">
                <a:lnSpc>
                  <a:spcPct val="130000"/>
                </a:lnSpc>
              </a:pPr>
              <a:r>
                <a:rPr lang="en-GB" sz="1400" b="1" dirty="0" err="1">
                  <a:solidFill>
                    <a:schemeClr val="bg2">
                      <a:lumMod val="25000"/>
                    </a:schemeClr>
                  </a:solidFill>
                  <a:latin typeface="微软雅黑" panose="020B0503020204020204" charset="-122"/>
                  <a:ea typeface="微软雅黑" panose="020B0503020204020204" charset="-122"/>
                  <a:cs typeface="Arial" panose="020B0604020202020204" pitchFamily="34" charset="0"/>
                </a:rPr>
                <a:t>创新是引领发展的第一动力</a:t>
              </a:r>
              <a:r>
                <a:rPr lang="zh-CN" altLang="en-GB" sz="1400" b="1" dirty="0">
                  <a:solidFill>
                    <a:schemeClr val="bg2">
                      <a:lumMod val="25000"/>
                    </a:schemeClr>
                  </a:solidFill>
                  <a:latin typeface="微软雅黑" panose="020B0503020204020204" charset="-122"/>
                  <a:ea typeface="微软雅黑" panose="020B0503020204020204" charset="-122"/>
                  <a:cs typeface="Arial" panose="020B0604020202020204" pitchFamily="34" charset="0"/>
                </a:rPr>
                <a:t>。</a:t>
              </a:r>
            </a:p>
          </p:txBody>
        </p:sp>
        <p:sp>
          <p:nvSpPr>
            <p:cNvPr id="41" name="Rectangle 44"/>
            <p:cNvSpPr/>
            <p:nvPr/>
          </p:nvSpPr>
          <p:spPr>
            <a:xfrm>
              <a:off x="6096471" y="3703863"/>
              <a:ext cx="2724150" cy="92964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ctr">
                <a:lnSpc>
                  <a:spcPct val="130000"/>
                </a:lnSpc>
                <a:buFont typeface="Wingdings" panose="05000000000000000000" charset="0"/>
                <a:buNone/>
              </a:pPr>
              <a:r>
                <a:rPr sz="1400" b="1" dirty="0" err="1">
                  <a:solidFill>
                    <a:schemeClr val="bg2">
                      <a:lumMod val="25000"/>
                    </a:schemeClr>
                  </a:solidFill>
                  <a:latin typeface="微软雅黑" panose="020B0503020204020204" charset="-122"/>
                  <a:ea typeface="微软雅黑" panose="020B0503020204020204" charset="-122"/>
                  <a:cs typeface="Arial" panose="020B0604020202020204" pitchFamily="34" charset="0"/>
                </a:rPr>
                <a:t>实行更加积极、更加开放</a:t>
              </a:r>
              <a:r>
                <a:rPr sz="1400" b="1" dirty="0">
                  <a:solidFill>
                    <a:schemeClr val="bg2">
                      <a:lumMod val="25000"/>
                    </a:schemeClr>
                  </a:solidFill>
                  <a:latin typeface="微软雅黑" panose="020B0503020204020204" charset="-122"/>
                  <a:ea typeface="微软雅黑" panose="020B0503020204020204" charset="-122"/>
                  <a:cs typeface="Arial" panose="020B0604020202020204" pitchFamily="34" charset="0"/>
                </a:rPr>
                <a:t>、</a:t>
              </a:r>
            </a:p>
            <a:p>
              <a:pPr indent="0" algn="ctr">
                <a:lnSpc>
                  <a:spcPct val="130000"/>
                </a:lnSpc>
                <a:buFont typeface="Wingdings" panose="05000000000000000000" charset="0"/>
                <a:buNone/>
              </a:pPr>
              <a:r>
                <a:rPr sz="1400" b="1" dirty="0" err="1">
                  <a:solidFill>
                    <a:schemeClr val="bg2">
                      <a:lumMod val="25000"/>
                    </a:schemeClr>
                  </a:solidFill>
                  <a:latin typeface="微软雅黑" panose="020B0503020204020204" charset="-122"/>
                  <a:ea typeface="微软雅黑" panose="020B0503020204020204" charset="-122"/>
                  <a:cs typeface="Arial" panose="020B0604020202020204" pitchFamily="34" charset="0"/>
                </a:rPr>
                <a:t>更加有效的人才政策</a:t>
              </a:r>
              <a:r>
                <a:rPr sz="1400" b="1" dirty="0">
                  <a:solidFill>
                    <a:schemeClr val="bg2">
                      <a:lumMod val="25000"/>
                    </a:schemeClr>
                  </a:solidFill>
                  <a:latin typeface="微软雅黑" panose="020B0503020204020204" charset="-122"/>
                  <a:ea typeface="微软雅黑" panose="020B0503020204020204" charset="-122"/>
                  <a:cs typeface="Arial" panose="020B0604020202020204" pitchFamily="34" charset="0"/>
                </a:rPr>
                <a:t>。</a:t>
              </a:r>
            </a:p>
            <a:p>
              <a:pPr indent="0">
                <a:lnSpc>
                  <a:spcPct val="130000"/>
                </a:lnSpc>
                <a:buFont typeface="Arial" panose="020B0604020202020204" pitchFamily="34" charset="0"/>
                <a:buNone/>
              </a:pPr>
              <a:endParaRPr lang="en-GB" sz="1400" dirty="0">
                <a:solidFill>
                  <a:schemeClr val="bg2">
                    <a:lumMod val="25000"/>
                  </a:schemeClr>
                </a:solidFill>
                <a:latin typeface="微软雅黑" panose="020B0503020204020204" charset="-122"/>
                <a:ea typeface="微软雅黑" panose="020B0503020204020204" charset="-122"/>
                <a:cs typeface="Arial" panose="020B0604020202020204" pitchFamily="34" charset="0"/>
              </a:endParaRPr>
            </a:p>
          </p:txBody>
        </p:sp>
        <p:sp>
          <p:nvSpPr>
            <p:cNvPr id="42" name="Rectangle 45"/>
            <p:cNvSpPr/>
            <p:nvPr/>
          </p:nvSpPr>
          <p:spPr>
            <a:xfrm>
              <a:off x="8976874" y="2984073"/>
              <a:ext cx="2419164" cy="66287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40000"/>
                </a:lnSpc>
              </a:pPr>
              <a:r>
                <a:rPr lang="en-GB" sz="1400" b="1" dirty="0">
                  <a:solidFill>
                    <a:schemeClr val="bg2">
                      <a:lumMod val="25000"/>
                    </a:schemeClr>
                  </a:solidFill>
                  <a:latin typeface="微软雅黑" panose="020B0503020204020204" charset="-122"/>
                  <a:ea typeface="微软雅黑" panose="020B0503020204020204" charset="-122"/>
                  <a:cs typeface="Arial" panose="020B0604020202020204" pitchFamily="34" charset="0"/>
                </a:rPr>
                <a:t>大规模开展职业技能培训，注重解决结构性就业矛盾</a:t>
              </a:r>
            </a:p>
          </p:txBody>
        </p:sp>
      </p:gr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16479" y="2242769"/>
            <a:ext cx="3408615" cy="3323431"/>
            <a:chOff x="1591445" y="2300385"/>
            <a:chExt cx="4446740" cy="3482386"/>
          </a:xfrm>
        </p:grpSpPr>
        <p:sp>
          <p:nvSpPr>
            <p:cNvPr id="28674" name="MH_Other_1"/>
            <p:cNvSpPr/>
            <p:nvPr/>
          </p:nvSpPr>
          <p:spPr bwMode="auto">
            <a:xfrm>
              <a:off x="1591445" y="4054972"/>
              <a:ext cx="3964564" cy="189188"/>
            </a:xfrm>
            <a:custGeom>
              <a:avLst/>
              <a:gdLst>
                <a:gd name="T0" fmla="*/ 0 w 3759200"/>
                <a:gd name="T1" fmla="*/ 76116 h 179488"/>
                <a:gd name="T2" fmla="*/ 2070100 w 3759200"/>
                <a:gd name="T3" fmla="*/ 177602 h 179488"/>
                <a:gd name="T4" fmla="*/ 3759200 w 3759200"/>
                <a:gd name="T5" fmla="*/ 0 h 179488"/>
                <a:gd name="T6" fmla="*/ 0 60000 65536"/>
                <a:gd name="T7" fmla="*/ 0 60000 65536"/>
                <a:gd name="T8" fmla="*/ 0 60000 65536"/>
              </a:gdLst>
              <a:ahLst/>
              <a:cxnLst>
                <a:cxn ang="T6">
                  <a:pos x="T0" y="T1"/>
                </a:cxn>
                <a:cxn ang="T7">
                  <a:pos x="T2" y="T3"/>
                </a:cxn>
                <a:cxn ang="T8">
                  <a:pos x="T4" y="T5"/>
                </a:cxn>
              </a:cxnLst>
              <a:rect l="0" t="0" r="r" b="b"/>
              <a:pathLst>
                <a:path w="3759200" h="179488">
                  <a:moveTo>
                    <a:pt x="0" y="76200"/>
                  </a:moveTo>
                  <a:cubicBezTo>
                    <a:pt x="921808" y="129116"/>
                    <a:pt x="1443567" y="190500"/>
                    <a:pt x="2070100" y="177800"/>
                  </a:cubicBezTo>
                  <a:cubicBezTo>
                    <a:pt x="2696633" y="165100"/>
                    <a:pt x="3440641" y="86783"/>
                    <a:pt x="3759200" y="0"/>
                  </a:cubicBezTo>
                </a:path>
              </a:pathLst>
            </a:custGeom>
            <a:noFill/>
            <a:ln w="9525" cap="flat" cmpd="sng">
              <a:solidFill>
                <a:schemeClr val="accent4"/>
              </a:solidFill>
              <a:miter lim="800000"/>
            </a:ln>
            <a:extLst>
              <a:ext uri="{909E8E84-426E-40DD-AFC4-6F175D3DCCD1}">
                <a14:hiddenFill xmlns:a14="http://schemas.microsoft.com/office/drawing/2010/main" xmlns="">
                  <a:solidFill>
                    <a:srgbClr val="FFFFFF"/>
                  </a:solidFill>
                </a14:hiddenFill>
              </a:ext>
            </a:extLst>
          </p:spPr>
          <p:txBody>
            <a:bodyPr anchor="ctr"/>
            <a:lstStyle/>
            <a:p>
              <a:endParaRPr lang="zh-CN" altLang="en-US" sz="2400"/>
            </a:p>
          </p:txBody>
        </p:sp>
        <p:sp>
          <p:nvSpPr>
            <p:cNvPr id="28675" name="MH_Other_2"/>
            <p:cNvSpPr/>
            <p:nvPr/>
          </p:nvSpPr>
          <p:spPr bwMode="auto">
            <a:xfrm>
              <a:off x="1591445" y="2300385"/>
              <a:ext cx="3442206" cy="1861737"/>
            </a:xfrm>
            <a:custGeom>
              <a:avLst/>
              <a:gdLst>
                <a:gd name="T0" fmla="*/ 0 w 3263900"/>
                <a:gd name="T1" fmla="*/ 1778000 h 1778000"/>
                <a:gd name="T2" fmla="*/ 2070100 w 3263900"/>
                <a:gd name="T3" fmla="*/ 1016000 h 1778000"/>
                <a:gd name="T4" fmla="*/ 3263900 w 3263900"/>
                <a:gd name="T5" fmla="*/ 0 h 1778000"/>
                <a:gd name="T6" fmla="*/ 0 60000 65536"/>
                <a:gd name="T7" fmla="*/ 0 60000 65536"/>
                <a:gd name="T8" fmla="*/ 0 60000 65536"/>
              </a:gdLst>
              <a:ahLst/>
              <a:cxnLst>
                <a:cxn ang="T6">
                  <a:pos x="T0" y="T1"/>
                </a:cxn>
                <a:cxn ang="T7">
                  <a:pos x="T2" y="T3"/>
                </a:cxn>
                <a:cxn ang="T8">
                  <a:pos x="T4" y="T5"/>
                </a:cxn>
              </a:cxnLst>
              <a:rect l="0" t="0" r="r" b="b"/>
              <a:pathLst>
                <a:path w="3263900" h="1778000">
                  <a:moveTo>
                    <a:pt x="0" y="1778000"/>
                  </a:moveTo>
                  <a:cubicBezTo>
                    <a:pt x="594783" y="1656291"/>
                    <a:pt x="1526117" y="1312333"/>
                    <a:pt x="2070100" y="1016000"/>
                  </a:cubicBezTo>
                  <a:cubicBezTo>
                    <a:pt x="2614083" y="719667"/>
                    <a:pt x="2897716" y="483658"/>
                    <a:pt x="3263900" y="0"/>
                  </a:cubicBezTo>
                </a:path>
              </a:pathLst>
            </a:custGeom>
            <a:noFill/>
            <a:ln w="9525" cap="flat" cmpd="sng">
              <a:solidFill>
                <a:schemeClr val="accent4"/>
              </a:solidFill>
              <a:miter lim="800000"/>
            </a:ln>
            <a:extLst>
              <a:ext uri="{909E8E84-426E-40DD-AFC4-6F175D3DCCD1}">
                <a14:hiddenFill xmlns:a14="http://schemas.microsoft.com/office/drawing/2010/main" xmlns="">
                  <a:solidFill>
                    <a:srgbClr val="FFFFFF"/>
                  </a:solidFill>
                </a14:hiddenFill>
              </a:ext>
            </a:extLst>
          </p:spPr>
          <p:txBody>
            <a:bodyPr anchor="ctr"/>
            <a:lstStyle/>
            <a:p>
              <a:endParaRPr lang="zh-CN" altLang="en-US" sz="2400"/>
            </a:p>
          </p:txBody>
        </p:sp>
        <p:sp>
          <p:nvSpPr>
            <p:cNvPr id="28676" name="MH_Other_3"/>
            <p:cNvSpPr/>
            <p:nvPr/>
          </p:nvSpPr>
          <p:spPr bwMode="auto">
            <a:xfrm>
              <a:off x="1591445" y="3184375"/>
              <a:ext cx="4433347" cy="991141"/>
            </a:xfrm>
            <a:custGeom>
              <a:avLst/>
              <a:gdLst>
                <a:gd name="T0" fmla="*/ 0 w 4203700"/>
                <a:gd name="T1" fmla="*/ 939800 h 939800"/>
                <a:gd name="T2" fmla="*/ 2387600 w 4203700"/>
                <a:gd name="T3" fmla="*/ 622300 h 939800"/>
                <a:gd name="T4" fmla="*/ 4203700 w 4203700"/>
                <a:gd name="T5" fmla="*/ 0 h 939800"/>
                <a:gd name="T6" fmla="*/ 0 60000 65536"/>
                <a:gd name="T7" fmla="*/ 0 60000 65536"/>
                <a:gd name="T8" fmla="*/ 0 60000 65536"/>
              </a:gdLst>
              <a:ahLst/>
              <a:cxnLst>
                <a:cxn ang="T6">
                  <a:pos x="T0" y="T1"/>
                </a:cxn>
                <a:cxn ang="T7">
                  <a:pos x="T2" y="T3"/>
                </a:cxn>
                <a:cxn ang="T8">
                  <a:pos x="T4" y="T5"/>
                </a:cxn>
              </a:cxnLst>
              <a:rect l="0" t="0" r="r" b="b"/>
              <a:pathLst>
                <a:path w="4203700" h="939800">
                  <a:moveTo>
                    <a:pt x="0" y="939800"/>
                  </a:moveTo>
                  <a:cubicBezTo>
                    <a:pt x="919691" y="827616"/>
                    <a:pt x="1686983" y="778933"/>
                    <a:pt x="2387600" y="622300"/>
                  </a:cubicBezTo>
                  <a:cubicBezTo>
                    <a:pt x="3088217" y="465667"/>
                    <a:pt x="3722158" y="201083"/>
                    <a:pt x="4203700" y="0"/>
                  </a:cubicBezTo>
                </a:path>
              </a:pathLst>
            </a:custGeom>
            <a:noFill/>
            <a:ln w="9525" cap="flat" cmpd="sng">
              <a:solidFill>
                <a:schemeClr val="accent4"/>
              </a:solidFill>
              <a:miter lim="800000"/>
            </a:ln>
            <a:extLst>
              <a:ext uri="{909E8E84-426E-40DD-AFC4-6F175D3DCCD1}">
                <a14:hiddenFill xmlns:a14="http://schemas.microsoft.com/office/drawing/2010/main" xmlns="">
                  <a:solidFill>
                    <a:srgbClr val="FFFFFF"/>
                  </a:solidFill>
                </a14:hiddenFill>
              </a:ext>
            </a:extLst>
          </p:spPr>
          <p:txBody>
            <a:bodyPr anchor="ctr"/>
            <a:lstStyle/>
            <a:p>
              <a:endParaRPr lang="zh-CN" altLang="en-US" sz="2400"/>
            </a:p>
          </p:txBody>
        </p:sp>
        <p:sp>
          <p:nvSpPr>
            <p:cNvPr id="28677" name="MH_Other_4"/>
            <p:cNvSpPr/>
            <p:nvPr/>
          </p:nvSpPr>
          <p:spPr bwMode="auto">
            <a:xfrm>
              <a:off x="1658414" y="4162122"/>
              <a:ext cx="4379771" cy="723265"/>
            </a:xfrm>
            <a:custGeom>
              <a:avLst/>
              <a:gdLst>
                <a:gd name="T0" fmla="*/ 0 w 4152900"/>
                <a:gd name="T1" fmla="*/ 0 h 685800"/>
                <a:gd name="T2" fmla="*/ 2959100 w 4152900"/>
                <a:gd name="T3" fmla="*/ 368300 h 685800"/>
                <a:gd name="T4" fmla="*/ 4152900 w 4152900"/>
                <a:gd name="T5" fmla="*/ 685800 h 685800"/>
                <a:gd name="T6" fmla="*/ 0 60000 65536"/>
                <a:gd name="T7" fmla="*/ 0 60000 65536"/>
                <a:gd name="T8" fmla="*/ 0 60000 65536"/>
              </a:gdLst>
              <a:ahLst/>
              <a:cxnLst>
                <a:cxn ang="T6">
                  <a:pos x="T0" y="T1"/>
                </a:cxn>
                <a:cxn ang="T7">
                  <a:pos x="T2" y="T3"/>
                </a:cxn>
                <a:cxn ang="T8">
                  <a:pos x="T4" y="T5"/>
                </a:cxn>
              </a:cxnLst>
              <a:rect l="0" t="0" r="r" b="b"/>
              <a:pathLst>
                <a:path w="4152900" h="685800">
                  <a:moveTo>
                    <a:pt x="0" y="0"/>
                  </a:moveTo>
                  <a:cubicBezTo>
                    <a:pt x="1133475" y="127000"/>
                    <a:pt x="2266950" y="254000"/>
                    <a:pt x="2959100" y="368300"/>
                  </a:cubicBezTo>
                  <a:cubicBezTo>
                    <a:pt x="3651250" y="482600"/>
                    <a:pt x="3902075" y="584200"/>
                    <a:pt x="4152900" y="685800"/>
                  </a:cubicBezTo>
                </a:path>
              </a:pathLst>
            </a:custGeom>
            <a:noFill/>
            <a:ln w="9525" cap="flat" cmpd="sng">
              <a:solidFill>
                <a:schemeClr val="accent4"/>
              </a:solidFill>
              <a:miter lim="800000"/>
            </a:ln>
            <a:extLst>
              <a:ext uri="{909E8E84-426E-40DD-AFC4-6F175D3DCCD1}">
                <a14:hiddenFill xmlns:a14="http://schemas.microsoft.com/office/drawing/2010/main" xmlns="">
                  <a:solidFill>
                    <a:srgbClr val="FFFFFF"/>
                  </a:solidFill>
                </a14:hiddenFill>
              </a:ext>
            </a:extLst>
          </p:spPr>
          <p:txBody>
            <a:bodyPr anchor="ctr"/>
            <a:lstStyle/>
            <a:p>
              <a:endParaRPr lang="zh-CN" altLang="en-US" sz="2400"/>
            </a:p>
          </p:txBody>
        </p:sp>
        <p:sp>
          <p:nvSpPr>
            <p:cNvPr id="28678" name="MH_Other_5"/>
            <p:cNvSpPr/>
            <p:nvPr/>
          </p:nvSpPr>
          <p:spPr bwMode="auto">
            <a:xfrm>
              <a:off x="1604839" y="4162122"/>
              <a:ext cx="3428812" cy="1620649"/>
            </a:xfrm>
            <a:custGeom>
              <a:avLst/>
              <a:gdLst>
                <a:gd name="T0" fmla="*/ 0 w 3251200"/>
                <a:gd name="T1" fmla="*/ 0 h 1536700"/>
                <a:gd name="T2" fmla="*/ 2235200 w 3251200"/>
                <a:gd name="T3" fmla="*/ 787400 h 1536700"/>
                <a:gd name="T4" fmla="*/ 3251200 w 3251200"/>
                <a:gd name="T5" fmla="*/ 1536700 h 1536700"/>
                <a:gd name="T6" fmla="*/ 0 60000 65536"/>
                <a:gd name="T7" fmla="*/ 0 60000 65536"/>
                <a:gd name="T8" fmla="*/ 0 60000 65536"/>
              </a:gdLst>
              <a:ahLst/>
              <a:cxnLst>
                <a:cxn ang="T6">
                  <a:pos x="T0" y="T1"/>
                </a:cxn>
                <a:cxn ang="T7">
                  <a:pos x="T2" y="T3"/>
                </a:cxn>
                <a:cxn ang="T8">
                  <a:pos x="T4" y="T5"/>
                </a:cxn>
              </a:cxnLst>
              <a:rect l="0" t="0" r="r" b="b"/>
              <a:pathLst>
                <a:path w="3251200" h="1536700">
                  <a:moveTo>
                    <a:pt x="0" y="0"/>
                  </a:moveTo>
                  <a:cubicBezTo>
                    <a:pt x="1049866" y="208491"/>
                    <a:pt x="1693333" y="531283"/>
                    <a:pt x="2235200" y="787400"/>
                  </a:cubicBezTo>
                  <a:cubicBezTo>
                    <a:pt x="2777067" y="1043517"/>
                    <a:pt x="3141133" y="1359958"/>
                    <a:pt x="3251200" y="1536700"/>
                  </a:cubicBezTo>
                </a:path>
              </a:pathLst>
            </a:custGeom>
            <a:noFill/>
            <a:ln w="9525" cap="flat" cmpd="sng">
              <a:solidFill>
                <a:schemeClr val="accent4"/>
              </a:solidFill>
              <a:miter lim="800000"/>
            </a:ln>
            <a:extLst>
              <a:ext uri="{909E8E84-426E-40DD-AFC4-6F175D3DCCD1}">
                <a14:hiddenFill xmlns:a14="http://schemas.microsoft.com/office/drawing/2010/main" xmlns="">
                  <a:solidFill>
                    <a:srgbClr val="FFFFFF"/>
                  </a:solidFill>
                </a14:hiddenFill>
              </a:ext>
            </a:extLst>
          </p:spPr>
          <p:txBody>
            <a:bodyPr anchor="ctr"/>
            <a:lstStyle/>
            <a:p>
              <a:endParaRPr lang="zh-CN" altLang="en-US" sz="2400"/>
            </a:p>
          </p:txBody>
        </p:sp>
      </p:grpSp>
      <p:sp>
        <p:nvSpPr>
          <p:cNvPr id="28684" name="MH_Other_6"/>
          <p:cNvSpPr>
            <a:spLocks noChangeArrowheads="1"/>
          </p:cNvSpPr>
          <p:nvPr/>
        </p:nvSpPr>
        <p:spPr bwMode="auto">
          <a:xfrm>
            <a:off x="4477388" y="1883995"/>
            <a:ext cx="668301" cy="668337"/>
          </a:xfrm>
          <a:prstGeom prst="ellipse">
            <a:avLst/>
          </a:prstGeom>
          <a:solidFill>
            <a:schemeClr val="accent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01</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5" name="MH_Other_7"/>
          <p:cNvSpPr>
            <a:spLocks noChangeArrowheads="1"/>
          </p:cNvSpPr>
          <p:nvPr/>
        </p:nvSpPr>
        <p:spPr bwMode="auto">
          <a:xfrm>
            <a:off x="5406025" y="2688859"/>
            <a:ext cx="668300" cy="668337"/>
          </a:xfrm>
          <a:prstGeom prst="ellipse">
            <a:avLst/>
          </a:prstGeom>
          <a:solidFill>
            <a:schemeClr val="accent2"/>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02</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6" name="MH_Other_8"/>
          <p:cNvSpPr>
            <a:spLocks noChangeArrowheads="1"/>
          </p:cNvSpPr>
          <p:nvPr/>
        </p:nvSpPr>
        <p:spPr bwMode="auto">
          <a:xfrm>
            <a:off x="4931388" y="3557221"/>
            <a:ext cx="668301" cy="669925"/>
          </a:xfrm>
          <a:prstGeom prst="ellipse">
            <a:avLst/>
          </a:prstGeom>
          <a:solidFill>
            <a:schemeClr val="accent3"/>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03</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7" name="MH_Other_9"/>
          <p:cNvSpPr>
            <a:spLocks noChangeArrowheads="1"/>
          </p:cNvSpPr>
          <p:nvPr/>
        </p:nvSpPr>
        <p:spPr bwMode="auto">
          <a:xfrm>
            <a:off x="5402851" y="4298583"/>
            <a:ext cx="668300" cy="669925"/>
          </a:xfrm>
          <a:prstGeom prst="ellipse">
            <a:avLst/>
          </a:prstGeom>
          <a:solidFill>
            <a:schemeClr val="accent4"/>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04</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8688" name="MH_Other_10"/>
          <p:cNvSpPr>
            <a:spLocks noChangeArrowheads="1"/>
          </p:cNvSpPr>
          <p:nvPr/>
        </p:nvSpPr>
        <p:spPr bwMode="auto">
          <a:xfrm>
            <a:off x="4445640" y="5232032"/>
            <a:ext cx="668301" cy="668337"/>
          </a:xfrm>
          <a:prstGeom prst="ellipse">
            <a:avLst/>
          </a:prstGeom>
          <a:solidFill>
            <a:schemeClr val="accent1"/>
          </a:solidFill>
          <a:ln w="28575">
            <a:noFill/>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latinLnBrk="1" hangingPunct="1"/>
            <a:r>
              <a:rPr lang="en-US" altLang="zh-CN" sz="2400" dirty="0">
                <a:solidFill>
                  <a:srgbClr val="FFFFFF"/>
                </a:solidFill>
                <a:latin typeface="Calibri" panose="020F0502020204030204" pitchFamily="34" charset="0"/>
                <a:ea typeface="Gungsuh" panose="02030600000101010101" pitchFamily="18" charset="-127"/>
              </a:rPr>
              <a:t>05</a:t>
            </a:r>
            <a:endParaRPr lang="zh-CN" altLang="en-US" sz="2400" dirty="0">
              <a:solidFill>
                <a:srgbClr val="FFFFFF"/>
              </a:solidFill>
              <a:latin typeface="Calibri" panose="020F0502020204030204" pitchFamily="34" charset="0"/>
              <a:ea typeface="Gungsuh" panose="02030600000101010101" pitchFamily="18" charset="-127"/>
            </a:endParaRPr>
          </a:p>
        </p:txBody>
      </p:sp>
      <p:sp>
        <p:nvSpPr>
          <p:cNvPr id="22" name="TextBox 24"/>
          <p:cNvSpPr txBox="1"/>
          <p:nvPr/>
        </p:nvSpPr>
        <p:spPr>
          <a:xfrm>
            <a:off x="5599553" y="1884075"/>
            <a:ext cx="2432085" cy="333750"/>
          </a:xfrm>
          <a:prstGeom prst="rect">
            <a:avLst/>
          </a:prstGeom>
          <a:noFill/>
        </p:spPr>
        <p:txBody>
          <a:bodyPr wrap="none" lIns="86682" tIns="43341" rIns="86682" bIns="43341" rtlCol="0">
            <a:spAutoFit/>
          </a:bodyPr>
          <a:lstStyle/>
          <a:p>
            <a:pPr algn="l"/>
            <a:r>
              <a:rPr lang="zh-CN" altLang="en-US" sz="1600" b="1" dirty="0">
                <a:solidFill>
                  <a:schemeClr val="bg2">
                    <a:lumMod val="25000"/>
                  </a:schemeClr>
                </a:solidFill>
                <a:ea typeface="微软雅黑" panose="020B0503020204020204" charset="-122"/>
              </a:rPr>
              <a:t>提供全方位公共就业</a:t>
            </a:r>
            <a:r>
              <a:rPr lang="zh-CN" altLang="en-US" sz="1600" b="1" dirty="0" smtClean="0">
                <a:solidFill>
                  <a:schemeClr val="bg2">
                    <a:lumMod val="25000"/>
                  </a:schemeClr>
                </a:solidFill>
                <a:ea typeface="微软雅黑" panose="020B0503020204020204" charset="-122"/>
              </a:rPr>
              <a:t>服务</a:t>
            </a:r>
            <a:endParaRPr lang="zh-CN" altLang="en-US" sz="1600" b="1" dirty="0">
              <a:solidFill>
                <a:schemeClr val="bg2">
                  <a:lumMod val="25000"/>
                </a:schemeClr>
              </a:solidFill>
              <a:ea typeface="微软雅黑" panose="020B0503020204020204" charset="-122"/>
            </a:endParaRPr>
          </a:p>
        </p:txBody>
      </p:sp>
      <p:sp>
        <p:nvSpPr>
          <p:cNvPr id="24" name="TextBox 24"/>
          <p:cNvSpPr txBox="1"/>
          <p:nvPr/>
        </p:nvSpPr>
        <p:spPr>
          <a:xfrm>
            <a:off x="6206189" y="2748675"/>
            <a:ext cx="4894298" cy="333750"/>
          </a:xfrm>
          <a:prstGeom prst="rect">
            <a:avLst/>
          </a:prstGeom>
          <a:noFill/>
        </p:spPr>
        <p:txBody>
          <a:bodyPr wrap="none" lIns="86682" tIns="43341" rIns="86682" bIns="43341" rtlCol="0">
            <a:spAutoFit/>
          </a:bodyPr>
          <a:lstStyle/>
          <a:p>
            <a:pPr algn="l"/>
            <a:r>
              <a:rPr lang="zh-CN" altLang="en-US" sz="1600" b="1" dirty="0">
                <a:solidFill>
                  <a:schemeClr val="bg2">
                    <a:lumMod val="25000"/>
                  </a:schemeClr>
                </a:solidFill>
                <a:ea typeface="微软雅黑" panose="020B0503020204020204" charset="-122"/>
              </a:rPr>
              <a:t>促进高校毕业生等青年群体、农民工多渠道就业</a:t>
            </a:r>
            <a:r>
              <a:rPr lang="zh-CN" altLang="en-US" sz="1600" b="1" dirty="0" smtClean="0">
                <a:solidFill>
                  <a:schemeClr val="bg2">
                    <a:lumMod val="25000"/>
                  </a:schemeClr>
                </a:solidFill>
                <a:ea typeface="微软雅黑" panose="020B0503020204020204" charset="-122"/>
              </a:rPr>
              <a:t>创业</a:t>
            </a:r>
            <a:endParaRPr lang="zh-CN" altLang="en-US" sz="1600" b="1" dirty="0">
              <a:solidFill>
                <a:schemeClr val="bg2">
                  <a:lumMod val="25000"/>
                </a:schemeClr>
              </a:solidFill>
              <a:ea typeface="微软雅黑" panose="020B0503020204020204" charset="-122"/>
            </a:endParaRPr>
          </a:p>
        </p:txBody>
      </p:sp>
      <p:sp>
        <p:nvSpPr>
          <p:cNvPr id="26" name="TextBox 24"/>
          <p:cNvSpPr txBox="1"/>
          <p:nvPr/>
        </p:nvSpPr>
        <p:spPr>
          <a:xfrm>
            <a:off x="5802893" y="3676032"/>
            <a:ext cx="2021716" cy="333750"/>
          </a:xfrm>
          <a:prstGeom prst="rect">
            <a:avLst/>
          </a:prstGeom>
          <a:noFill/>
        </p:spPr>
        <p:txBody>
          <a:bodyPr wrap="none" lIns="86682" tIns="43341" rIns="86682" bIns="43341" rtlCol="0">
            <a:spAutoFit/>
          </a:bodyPr>
          <a:lstStyle/>
          <a:p>
            <a:pPr algn="l"/>
            <a:r>
              <a:rPr lang="zh-CN" altLang="en-US" sz="1600" b="1" dirty="0">
                <a:solidFill>
                  <a:schemeClr val="bg2">
                    <a:lumMod val="25000"/>
                  </a:schemeClr>
                </a:solidFill>
                <a:ea typeface="微软雅黑" panose="020B0503020204020204" charset="-122"/>
              </a:rPr>
              <a:t>鼓励以创业带动</a:t>
            </a:r>
            <a:r>
              <a:rPr lang="zh-CN" altLang="en-US" sz="1600" b="1" dirty="0" smtClean="0">
                <a:solidFill>
                  <a:schemeClr val="bg2">
                    <a:lumMod val="25000"/>
                  </a:schemeClr>
                </a:solidFill>
                <a:ea typeface="微软雅黑" panose="020B0503020204020204" charset="-122"/>
              </a:rPr>
              <a:t>就业</a:t>
            </a:r>
            <a:endParaRPr lang="zh-CN" altLang="en-US" sz="1600" b="1" dirty="0">
              <a:solidFill>
                <a:schemeClr val="bg2">
                  <a:lumMod val="25000"/>
                </a:schemeClr>
              </a:solidFill>
              <a:ea typeface="微软雅黑" panose="020B0503020204020204" charset="-122"/>
            </a:endParaRPr>
          </a:p>
        </p:txBody>
      </p:sp>
      <p:sp>
        <p:nvSpPr>
          <p:cNvPr id="28" name="TextBox 24"/>
          <p:cNvSpPr txBox="1"/>
          <p:nvPr/>
        </p:nvSpPr>
        <p:spPr>
          <a:xfrm>
            <a:off x="6206330" y="4467219"/>
            <a:ext cx="4689113" cy="333750"/>
          </a:xfrm>
          <a:prstGeom prst="rect">
            <a:avLst/>
          </a:prstGeom>
          <a:noFill/>
        </p:spPr>
        <p:txBody>
          <a:bodyPr wrap="none" lIns="86682" tIns="43341" rIns="86682" bIns="43341" rtlCol="0">
            <a:spAutoFit/>
          </a:bodyPr>
          <a:lstStyle/>
          <a:p>
            <a:pPr algn="l"/>
            <a:r>
              <a:rPr lang="zh-CN" altLang="en-US" sz="1600" b="1" dirty="0">
                <a:solidFill>
                  <a:schemeClr val="bg2">
                    <a:lumMod val="25000"/>
                  </a:schemeClr>
                </a:solidFill>
                <a:ea typeface="微软雅黑" panose="020B0503020204020204" charset="-122"/>
              </a:rPr>
              <a:t>破除妨碍劳动力、人才社会性流动的体制机制</a:t>
            </a:r>
            <a:r>
              <a:rPr lang="zh-CN" altLang="en-US" sz="1600" b="1" dirty="0" smtClean="0">
                <a:solidFill>
                  <a:schemeClr val="bg2">
                    <a:lumMod val="25000"/>
                  </a:schemeClr>
                </a:solidFill>
                <a:ea typeface="微软雅黑" panose="020B0503020204020204" charset="-122"/>
              </a:rPr>
              <a:t>弊端</a:t>
            </a:r>
            <a:endParaRPr lang="zh-CN" altLang="en-US" sz="1600" b="1" dirty="0">
              <a:solidFill>
                <a:schemeClr val="bg2">
                  <a:lumMod val="25000"/>
                </a:schemeClr>
              </a:solidFill>
              <a:ea typeface="微软雅黑" panose="020B0503020204020204" charset="-122"/>
            </a:endParaRPr>
          </a:p>
        </p:txBody>
      </p:sp>
      <p:sp>
        <p:nvSpPr>
          <p:cNvPr id="30" name="TextBox 24"/>
          <p:cNvSpPr txBox="1"/>
          <p:nvPr/>
        </p:nvSpPr>
        <p:spPr>
          <a:xfrm>
            <a:off x="5267659" y="5358134"/>
            <a:ext cx="5186981" cy="696093"/>
          </a:xfrm>
          <a:prstGeom prst="rect">
            <a:avLst/>
          </a:prstGeom>
          <a:noFill/>
        </p:spPr>
        <p:txBody>
          <a:bodyPr wrap="square" lIns="86682" tIns="43341" rIns="86682" bIns="43341" rtlCol="0">
            <a:spAutoFit/>
          </a:bodyPr>
          <a:lstStyle/>
          <a:p>
            <a:pPr algn="l">
              <a:lnSpc>
                <a:spcPct val="130000"/>
              </a:lnSpc>
            </a:pPr>
            <a:r>
              <a:rPr lang="zh-CN" altLang="en-US" sz="1600" b="1" dirty="0">
                <a:solidFill>
                  <a:schemeClr val="bg2">
                    <a:lumMod val="25000"/>
                  </a:schemeClr>
                </a:solidFill>
                <a:ea typeface="微软雅黑" panose="020B0503020204020204" charset="-122"/>
              </a:rPr>
              <a:t>完善政府、工会、企业共同参与的协商协调机制</a:t>
            </a:r>
            <a:r>
              <a:rPr lang="zh-CN" altLang="en-US" sz="1600" b="1" dirty="0" smtClean="0">
                <a:solidFill>
                  <a:schemeClr val="bg2">
                    <a:lumMod val="25000"/>
                  </a:schemeClr>
                </a:solidFill>
                <a:ea typeface="微软雅黑" panose="020B0503020204020204" charset="-122"/>
              </a:rPr>
              <a:t>，构建</a:t>
            </a:r>
            <a:r>
              <a:rPr lang="zh-CN" altLang="en-US" sz="1600" b="1" dirty="0">
                <a:solidFill>
                  <a:schemeClr val="bg2">
                    <a:lumMod val="25000"/>
                  </a:schemeClr>
                </a:solidFill>
                <a:ea typeface="微软雅黑" panose="020B0503020204020204" charset="-122"/>
              </a:rPr>
              <a:t>和谐劳动</a:t>
            </a:r>
            <a:r>
              <a:rPr lang="zh-CN" altLang="en-US" sz="1600" b="1" dirty="0" smtClean="0">
                <a:solidFill>
                  <a:schemeClr val="bg2">
                    <a:lumMod val="25000"/>
                  </a:schemeClr>
                </a:solidFill>
                <a:ea typeface="微软雅黑" panose="020B0503020204020204" charset="-122"/>
              </a:rPr>
              <a:t>关系</a:t>
            </a:r>
            <a:endParaRPr lang="zh-CN" altLang="en-US" sz="1600" b="1" dirty="0">
              <a:solidFill>
                <a:schemeClr val="bg2">
                  <a:lumMod val="25000"/>
                </a:schemeClr>
              </a:solidFill>
              <a:ea typeface="微软雅黑" panose="020B0503020204020204" charset="-122"/>
            </a:endParaRPr>
          </a:p>
        </p:txBody>
      </p:sp>
      <p:sp>
        <p:nvSpPr>
          <p:cNvPr id="3" name="标题 2"/>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algn="ctr"/>
            <a:r>
              <a:rPr lang="zh-CN" altLang="en-US" sz="2400" dirty="0">
                <a:solidFill>
                  <a:schemeClr val="tx1"/>
                </a:solidFill>
                <a:effectLst>
                  <a:outerShdw blurRad="38100" dist="19050" dir="2700000" algn="tl" rotWithShape="0">
                    <a:schemeClr val="dk1">
                      <a:alpha val="40000"/>
                    </a:schemeClr>
                  </a:outerShdw>
                </a:effectLst>
                <a:sym typeface="+mn-ea"/>
              </a:rPr>
              <a:t>党的十九大</a:t>
            </a:r>
            <a:r>
              <a:rPr lang="zh-CN" altLang="en-US" sz="2400" dirty="0" smtClean="0">
                <a:solidFill>
                  <a:schemeClr val="tx1"/>
                </a:solidFill>
                <a:effectLst>
                  <a:outerShdw blurRad="38100" dist="19050" dir="2700000" algn="tl" rotWithShape="0">
                    <a:schemeClr val="dk1">
                      <a:alpha val="40000"/>
                    </a:schemeClr>
                  </a:outerShdw>
                </a:effectLst>
                <a:sym typeface="+mn-ea"/>
              </a:rPr>
              <a:t>报告明确了一系列</a:t>
            </a:r>
            <a:r>
              <a:rPr lang="zh-CN" altLang="en-US" sz="2400" dirty="0">
                <a:solidFill>
                  <a:schemeClr val="tx1"/>
                </a:solidFill>
                <a:effectLst>
                  <a:outerShdw blurRad="38100" dist="19050" dir="2700000" algn="tl" rotWithShape="0">
                    <a:schemeClr val="dk1">
                      <a:alpha val="40000"/>
                    </a:schemeClr>
                  </a:outerShdw>
                </a:effectLst>
                <a:sym typeface="+mn-ea"/>
              </a:rPr>
              <a:t>做好就业创业工作的重大举措</a:t>
            </a:r>
          </a:p>
        </p:txBody>
      </p:sp>
      <p:sp>
        <p:nvSpPr>
          <p:cNvPr id="5" name="椭圆 4"/>
          <p:cNvSpPr/>
          <p:nvPr/>
        </p:nvSpPr>
        <p:spPr>
          <a:xfrm>
            <a:off x="921367" y="2748675"/>
            <a:ext cx="2363840" cy="2363840"/>
          </a:xfrm>
          <a:prstGeom prst="ellipse">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effectLst>
                  <a:outerShdw blurRad="38100" dist="38100" dir="2700000" algn="tl">
                    <a:srgbClr val="000000">
                      <a:alpha val="43137"/>
                    </a:srgbClr>
                  </a:outerShdw>
                </a:effectLst>
              </a:rPr>
              <a:t>重大举措</a:t>
            </a:r>
            <a:endParaRPr lang="zh-CN" altLang="en-US" sz="2400" b="1" dirty="0">
              <a:effectLst>
                <a:outerShdw blurRad="38100" dist="38100" dir="2700000" algn="tl">
                  <a:srgbClr val="000000">
                    <a:alpha val="43137"/>
                  </a:srgbClr>
                </a:outerShdw>
              </a:effectLst>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684"/>
                                        </p:tgtEl>
                                        <p:attrNameLst>
                                          <p:attrName>style.visibility</p:attrName>
                                        </p:attrNameLst>
                                      </p:cBhvr>
                                      <p:to>
                                        <p:strVal val="visible"/>
                                      </p:to>
                                    </p:set>
                                    <p:animEffect transition="in" filter="wipe(left)">
                                      <p:cBhvr>
                                        <p:cTn id="15" dur="500"/>
                                        <p:tgtEl>
                                          <p:spTgt spid="2868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8685"/>
                                        </p:tgtEl>
                                        <p:attrNameLst>
                                          <p:attrName>style.visibility</p:attrName>
                                        </p:attrNameLst>
                                      </p:cBhvr>
                                      <p:to>
                                        <p:strVal val="visible"/>
                                      </p:to>
                                    </p:set>
                                    <p:animEffect transition="in" filter="wipe(left)">
                                      <p:cBhvr>
                                        <p:cTn id="18" dur="500"/>
                                        <p:tgtEl>
                                          <p:spTgt spid="28685"/>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8686"/>
                                        </p:tgtEl>
                                        <p:attrNameLst>
                                          <p:attrName>style.visibility</p:attrName>
                                        </p:attrNameLst>
                                      </p:cBhvr>
                                      <p:to>
                                        <p:strVal val="visible"/>
                                      </p:to>
                                    </p:set>
                                    <p:animEffect transition="in" filter="wipe(left)">
                                      <p:cBhvr>
                                        <p:cTn id="21" dur="500"/>
                                        <p:tgtEl>
                                          <p:spTgt spid="2868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8687"/>
                                        </p:tgtEl>
                                        <p:attrNameLst>
                                          <p:attrName>style.visibility</p:attrName>
                                        </p:attrNameLst>
                                      </p:cBhvr>
                                      <p:to>
                                        <p:strVal val="visible"/>
                                      </p:to>
                                    </p:set>
                                    <p:animEffect transition="in" filter="wipe(left)">
                                      <p:cBhvr>
                                        <p:cTn id="24" dur="500"/>
                                        <p:tgtEl>
                                          <p:spTgt spid="2868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8688"/>
                                        </p:tgtEl>
                                        <p:attrNameLst>
                                          <p:attrName>style.visibility</p:attrName>
                                        </p:attrNameLst>
                                      </p:cBhvr>
                                      <p:to>
                                        <p:strVal val="visible"/>
                                      </p:to>
                                    </p:set>
                                    <p:animEffect transition="in" filter="wipe(left)">
                                      <p:cBhvr>
                                        <p:cTn id="27" dur="500"/>
                                        <p:tgtEl>
                                          <p:spTgt spid="28688"/>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down)">
                                      <p:cBhvr>
                                        <p:cTn id="31" dur="500"/>
                                        <p:tgtEl>
                                          <p:spTgt spid="22"/>
                                        </p:tgtEl>
                                      </p:cBhvr>
                                    </p:animEffect>
                                  </p:childTnLst>
                                </p:cTn>
                              </p:par>
                              <p:par>
                                <p:cTn id="32" presetID="12" presetClass="entr" presetSubtype="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500"/>
                                        <p:tgtEl>
                                          <p:spTgt spid="24"/>
                                        </p:tgtEl>
                                        <p:attrNameLst>
                                          <p:attrName>ppt_y</p:attrName>
                                        </p:attrNameLst>
                                      </p:cBhvr>
                                      <p:tavLst>
                                        <p:tav tm="0">
                                          <p:val>
                                            <p:strVal val="#ppt_y-#ppt_h*1.125000"/>
                                          </p:val>
                                        </p:tav>
                                        <p:tav tm="100000">
                                          <p:val>
                                            <p:strVal val="#ppt_y"/>
                                          </p:val>
                                        </p:tav>
                                      </p:tavLst>
                                    </p:anim>
                                    <p:animEffect transition="in" filter="wipe(down)">
                                      <p:cBhvr>
                                        <p:cTn id="35" dur="500"/>
                                        <p:tgtEl>
                                          <p:spTgt spid="24"/>
                                        </p:tgtEl>
                                      </p:cBhvr>
                                    </p:animEffect>
                                  </p:childTnLst>
                                </p:cTn>
                              </p:par>
                              <p:par>
                                <p:cTn id="36" presetID="12" presetClass="entr" presetSubtype="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p:tgtEl>
                                          <p:spTgt spid="26"/>
                                        </p:tgtEl>
                                        <p:attrNameLst>
                                          <p:attrName>ppt_y</p:attrName>
                                        </p:attrNameLst>
                                      </p:cBhvr>
                                      <p:tavLst>
                                        <p:tav tm="0">
                                          <p:val>
                                            <p:strVal val="#ppt_y-#ppt_h*1.125000"/>
                                          </p:val>
                                        </p:tav>
                                        <p:tav tm="100000">
                                          <p:val>
                                            <p:strVal val="#ppt_y"/>
                                          </p:val>
                                        </p:tav>
                                      </p:tavLst>
                                    </p:anim>
                                    <p:animEffect transition="in" filter="wipe(down)">
                                      <p:cBhvr>
                                        <p:cTn id="39" dur="500"/>
                                        <p:tgtEl>
                                          <p:spTgt spid="26"/>
                                        </p:tgtEl>
                                      </p:cBhvr>
                                    </p:animEffect>
                                  </p:childTnLst>
                                </p:cTn>
                              </p:par>
                              <p:par>
                                <p:cTn id="40" presetID="12" presetClass="entr" presetSubtype="1"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p:tgtEl>
                                          <p:spTgt spid="28"/>
                                        </p:tgtEl>
                                        <p:attrNameLst>
                                          <p:attrName>ppt_y</p:attrName>
                                        </p:attrNameLst>
                                      </p:cBhvr>
                                      <p:tavLst>
                                        <p:tav tm="0">
                                          <p:val>
                                            <p:strVal val="#ppt_y-#ppt_h*1.125000"/>
                                          </p:val>
                                        </p:tav>
                                        <p:tav tm="100000">
                                          <p:val>
                                            <p:strVal val="#ppt_y"/>
                                          </p:val>
                                        </p:tav>
                                      </p:tavLst>
                                    </p:anim>
                                    <p:animEffect transition="in" filter="wipe(down)">
                                      <p:cBhvr>
                                        <p:cTn id="43" dur="500"/>
                                        <p:tgtEl>
                                          <p:spTgt spid="28"/>
                                        </p:tgtEl>
                                      </p:cBhvr>
                                    </p:animEffect>
                                  </p:childTnLst>
                                </p:cTn>
                              </p:par>
                              <p:par>
                                <p:cTn id="44" presetID="12" presetClass="entr" presetSubtype="1"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500"/>
                                        <p:tgtEl>
                                          <p:spTgt spid="30"/>
                                        </p:tgtEl>
                                        <p:attrNameLst>
                                          <p:attrName>ppt_y</p:attrName>
                                        </p:attrNameLst>
                                      </p:cBhvr>
                                      <p:tavLst>
                                        <p:tav tm="0">
                                          <p:val>
                                            <p:strVal val="#ppt_y-#ppt_h*1.125000"/>
                                          </p:val>
                                        </p:tav>
                                        <p:tav tm="100000">
                                          <p:val>
                                            <p:strVal val="#ppt_y"/>
                                          </p:val>
                                        </p:tav>
                                      </p:tavLst>
                                    </p:anim>
                                    <p:animEffect transition="in" filter="wipe(down)">
                                      <p:cBhvr>
                                        <p:cTn id="4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bldLvl="0" animBg="1"/>
      <p:bldP spid="28685" grpId="0" bldLvl="0" animBg="1"/>
      <p:bldP spid="28686" grpId="0" bldLvl="0" animBg="1"/>
      <p:bldP spid="28687" grpId="0" bldLvl="0" animBg="1"/>
      <p:bldP spid="28688" grpId="0" bldLvl="0" animBg="1"/>
      <p:bldP spid="22" grpId="0"/>
      <p:bldP spid="24" grpId="0"/>
      <p:bldP spid="26" grpId="0"/>
      <p:bldP spid="28" grpId="0"/>
      <p:bldP spid="30" grpId="0"/>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标题 44"/>
          <p:cNvSpPr>
            <a:spLocks noGrp="1"/>
          </p:cNvSpPr>
          <p:nvPr>
            <p:ph type="title"/>
          </p:nvPr>
        </p:nvSpPr>
        <p:spPr>
          <a:xfrm>
            <a:off x="1540057" y="544378"/>
            <a:ext cx="8704580" cy="832485"/>
          </a:xfrm>
          <a:prstGeom prst="rect">
            <a:avLst/>
          </a:prstGeom>
        </p:spPr>
        <p:txBody>
          <a:bodyPr vert="horz" lIns="91440" tIns="45720" rIns="91440" bIns="45720" rtlCol="0" anchor="ctr">
            <a:normAutofit/>
          </a:bodyPr>
          <a:lstStyle/>
          <a:p>
            <a:pPr algn="ctr"/>
            <a:r>
              <a:rPr lang="zh-CN" altLang="en-US" sz="2400" dirty="0">
                <a:solidFill>
                  <a:schemeClr val="tx1"/>
                </a:solidFill>
                <a:effectLst>
                  <a:outerShdw blurRad="38100" dist="19050" dir="2700000" algn="tl" rotWithShape="0">
                    <a:schemeClr val="dk1">
                      <a:alpha val="40000"/>
                    </a:schemeClr>
                  </a:outerShdw>
                </a:effectLst>
              </a:rPr>
              <a:t>就业</a:t>
            </a:r>
            <a:r>
              <a:rPr lang="zh-CN" altLang="en-US" sz="2400" dirty="0" smtClean="0">
                <a:solidFill>
                  <a:schemeClr val="tx1"/>
                </a:solidFill>
                <a:effectLst>
                  <a:outerShdw blurRad="38100" dist="19050" dir="2700000" algn="tl" rotWithShape="0">
                    <a:schemeClr val="dk1">
                      <a:alpha val="40000"/>
                    </a:schemeClr>
                  </a:outerShdw>
                </a:effectLst>
              </a:rPr>
              <a:t>创业中的发展</a:t>
            </a:r>
            <a:r>
              <a:rPr lang="zh-CN" altLang="en-US" sz="2400" dirty="0">
                <a:solidFill>
                  <a:schemeClr val="tx1"/>
                </a:solidFill>
                <a:effectLst>
                  <a:outerShdw blurRad="38100" dist="19050" dir="2700000" algn="tl" rotWithShape="0">
                    <a:schemeClr val="dk1">
                      <a:alpha val="40000"/>
                    </a:schemeClr>
                  </a:outerShdw>
                </a:effectLst>
              </a:rPr>
              <a:t>不平衡不</a:t>
            </a:r>
            <a:r>
              <a:rPr lang="zh-CN" altLang="en-US" sz="2400" dirty="0" smtClean="0">
                <a:solidFill>
                  <a:schemeClr val="tx1"/>
                </a:solidFill>
                <a:effectLst>
                  <a:outerShdw blurRad="38100" dist="19050" dir="2700000" algn="tl" rotWithShape="0">
                    <a:schemeClr val="dk1">
                      <a:alpha val="40000"/>
                    </a:schemeClr>
                  </a:outerShdw>
                </a:effectLst>
              </a:rPr>
              <a:t>充分问题，在南京的表现</a:t>
            </a:r>
            <a:r>
              <a:rPr lang="en-US" altLang="zh-CN" sz="2400" dirty="0" smtClean="0">
                <a:solidFill>
                  <a:schemeClr val="tx1"/>
                </a:solidFill>
                <a:effectLst>
                  <a:outerShdw blurRad="38100" dist="19050" dir="2700000" algn="tl" rotWithShape="0">
                    <a:schemeClr val="dk1">
                      <a:alpha val="40000"/>
                    </a:schemeClr>
                  </a:outerShdw>
                </a:effectLst>
              </a:rPr>
              <a:t>——</a:t>
            </a:r>
            <a:endParaRPr lang="zh-CN" altLang="en-US" sz="2400" dirty="0">
              <a:solidFill>
                <a:schemeClr val="tx1"/>
              </a:solidFill>
              <a:effectLst>
                <a:outerShdw blurRad="38100" dist="19050" dir="2700000" algn="tl" rotWithShape="0">
                  <a:schemeClr val="dk1">
                    <a:alpha val="40000"/>
                  </a:schemeClr>
                </a:outerShdw>
              </a:effectLst>
            </a:endParaRPr>
          </a:p>
        </p:txBody>
      </p:sp>
      <p:sp>
        <p:nvSpPr>
          <p:cNvPr id="70" name="矩形 69"/>
          <p:cNvSpPr/>
          <p:nvPr/>
        </p:nvSpPr>
        <p:spPr>
          <a:xfrm>
            <a:off x="4950501" y="2011167"/>
            <a:ext cx="215968" cy="21596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charset="-122"/>
              <a:ea typeface="微软雅黑" panose="020B0503020204020204" charset="-122"/>
            </a:endParaRPr>
          </a:p>
        </p:txBody>
      </p:sp>
      <p:sp>
        <p:nvSpPr>
          <p:cNvPr id="71" name="矩形 70"/>
          <p:cNvSpPr/>
          <p:nvPr/>
        </p:nvSpPr>
        <p:spPr>
          <a:xfrm>
            <a:off x="5347977" y="1920421"/>
            <a:ext cx="2975610" cy="397510"/>
          </a:xfrm>
          <a:prstGeom prst="rect">
            <a:avLst/>
          </a:prstGeom>
        </p:spPr>
        <p:txBody>
          <a:bodyPr wrap="none" lIns="91397" tIns="45700" rIns="91397" bIns="45700">
            <a:spAutoFit/>
          </a:bodyPr>
          <a:lstStyle/>
          <a:p>
            <a:pPr algn="l"/>
            <a:r>
              <a:rPr lang="zh-CN" altLang="en-US" sz="2000" b="1" dirty="0">
                <a:solidFill>
                  <a:schemeClr val="bg1">
                    <a:lumMod val="50000"/>
                  </a:schemeClr>
                </a:solidFill>
                <a:latin typeface="微软雅黑" panose="020B0503020204020204" charset="-122"/>
                <a:ea typeface="微软雅黑" panose="020B0503020204020204" charset="-122"/>
              </a:rPr>
              <a:t>全市各区域间发展不平衡</a:t>
            </a:r>
          </a:p>
        </p:txBody>
      </p:sp>
      <p:cxnSp>
        <p:nvCxnSpPr>
          <p:cNvPr id="73" name="直接连接符 72"/>
          <p:cNvCxnSpPr/>
          <p:nvPr/>
        </p:nvCxnSpPr>
        <p:spPr>
          <a:xfrm>
            <a:off x="5058485" y="2077274"/>
            <a:ext cx="0" cy="6480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4950501" y="2718389"/>
            <a:ext cx="215968" cy="21596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charset="-122"/>
              <a:ea typeface="微软雅黑" panose="020B0503020204020204" charset="-122"/>
            </a:endParaRPr>
          </a:p>
        </p:txBody>
      </p:sp>
      <p:sp>
        <p:nvSpPr>
          <p:cNvPr id="75" name="矩形 74"/>
          <p:cNvSpPr/>
          <p:nvPr/>
        </p:nvSpPr>
        <p:spPr>
          <a:xfrm>
            <a:off x="5347977" y="2625324"/>
            <a:ext cx="5261610" cy="397510"/>
          </a:xfrm>
          <a:prstGeom prst="rect">
            <a:avLst/>
          </a:prstGeom>
        </p:spPr>
        <p:txBody>
          <a:bodyPr wrap="none" lIns="91397" tIns="45700" rIns="91397" bIns="45700">
            <a:spAutoFit/>
          </a:bodyPr>
          <a:lstStyle/>
          <a:p>
            <a:pPr algn="l"/>
            <a:r>
              <a:rPr lang="zh-CN" altLang="en-US" sz="2000" b="1" dirty="0">
                <a:solidFill>
                  <a:schemeClr val="bg1">
                    <a:lumMod val="50000"/>
                  </a:schemeClr>
                </a:solidFill>
                <a:latin typeface="微软雅黑" panose="020B0503020204020204" charset="-122"/>
                <a:ea typeface="微软雅黑" panose="020B0503020204020204" charset="-122"/>
              </a:rPr>
              <a:t>城乡之间政策保障待遇和公共服务供给不平衡</a:t>
            </a:r>
          </a:p>
        </p:txBody>
      </p:sp>
      <p:cxnSp>
        <p:nvCxnSpPr>
          <p:cNvPr id="77" name="直接连接符 76"/>
          <p:cNvCxnSpPr/>
          <p:nvPr/>
        </p:nvCxnSpPr>
        <p:spPr>
          <a:xfrm>
            <a:off x="5058485" y="2940707"/>
            <a:ext cx="0" cy="68400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950501" y="3401481"/>
            <a:ext cx="215968" cy="21596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charset="-122"/>
              <a:ea typeface="微软雅黑" panose="020B0503020204020204" charset="-122"/>
            </a:endParaRPr>
          </a:p>
        </p:txBody>
      </p:sp>
      <p:sp>
        <p:nvSpPr>
          <p:cNvPr id="79" name="矩形 78"/>
          <p:cNvSpPr/>
          <p:nvPr/>
        </p:nvSpPr>
        <p:spPr>
          <a:xfrm>
            <a:off x="5347977" y="3310660"/>
            <a:ext cx="2975610" cy="397510"/>
          </a:xfrm>
          <a:prstGeom prst="rect">
            <a:avLst/>
          </a:prstGeom>
        </p:spPr>
        <p:txBody>
          <a:bodyPr wrap="none" lIns="91397" tIns="45700" rIns="91397" bIns="45700">
            <a:spAutoFit/>
          </a:bodyPr>
          <a:lstStyle/>
          <a:p>
            <a:pPr algn="l"/>
            <a:r>
              <a:rPr lang="zh-CN" altLang="en-US" sz="2000" b="1" dirty="0">
                <a:solidFill>
                  <a:schemeClr val="bg1">
                    <a:lumMod val="50000"/>
                  </a:schemeClr>
                </a:solidFill>
                <a:latin typeface="微软雅黑" panose="020B0503020204020204" charset="-122"/>
                <a:ea typeface="微软雅黑" panose="020B0503020204020204" charset="-122"/>
              </a:rPr>
              <a:t>就业和创业之间的不平衡</a:t>
            </a:r>
          </a:p>
        </p:txBody>
      </p:sp>
      <p:cxnSp>
        <p:nvCxnSpPr>
          <p:cNvPr id="85" name="直接连接符 84"/>
          <p:cNvCxnSpPr/>
          <p:nvPr/>
        </p:nvCxnSpPr>
        <p:spPr>
          <a:xfrm>
            <a:off x="5058485" y="3624879"/>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4950501" y="4048994"/>
            <a:ext cx="215968" cy="21596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charset="-122"/>
              <a:ea typeface="微软雅黑" panose="020B0503020204020204" charset="-122"/>
            </a:endParaRPr>
          </a:p>
        </p:txBody>
      </p:sp>
      <p:sp>
        <p:nvSpPr>
          <p:cNvPr id="87" name="矩形 86"/>
          <p:cNvSpPr/>
          <p:nvPr/>
        </p:nvSpPr>
        <p:spPr>
          <a:xfrm>
            <a:off x="5347977" y="3958063"/>
            <a:ext cx="2721610" cy="397510"/>
          </a:xfrm>
          <a:prstGeom prst="rect">
            <a:avLst/>
          </a:prstGeom>
        </p:spPr>
        <p:txBody>
          <a:bodyPr wrap="none" lIns="91397" tIns="45700" rIns="91397" bIns="45700">
            <a:spAutoFit/>
          </a:bodyPr>
          <a:lstStyle/>
          <a:p>
            <a:pPr algn="l"/>
            <a:r>
              <a:rPr lang="zh-CN" altLang="en-US" sz="2000" b="1" dirty="0">
                <a:solidFill>
                  <a:schemeClr val="bg1">
                    <a:lumMod val="50000"/>
                  </a:schemeClr>
                </a:solidFill>
                <a:latin typeface="微软雅黑" panose="020B0503020204020204" charset="-122"/>
                <a:ea typeface="微软雅黑" panose="020B0503020204020204" charset="-122"/>
              </a:rPr>
              <a:t>就业门类之间的不平衡</a:t>
            </a:r>
          </a:p>
        </p:txBody>
      </p:sp>
      <p:grpSp>
        <p:nvGrpSpPr>
          <p:cNvPr id="46" name="组合 57"/>
          <p:cNvGrpSpPr/>
          <p:nvPr/>
        </p:nvGrpSpPr>
        <p:grpSpPr>
          <a:xfrm>
            <a:off x="2005699" y="2068305"/>
            <a:ext cx="1548124" cy="1539727"/>
            <a:chOff x="478903" y="4355475"/>
            <a:chExt cx="2158455" cy="2196000"/>
          </a:xfrm>
          <a:solidFill>
            <a:schemeClr val="accent2"/>
          </a:solidFill>
        </p:grpSpPr>
        <p:grpSp>
          <p:nvGrpSpPr>
            <p:cNvPr id="47"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charset="-122"/>
                  <a:cs typeface="Arial" panose="020B0604020202020204" pitchFamily="34" charset="0"/>
                </a:endParaRPr>
              </a:p>
            </p:txBody>
          </p:sp>
        </p:grpSp>
        <p:grpSp>
          <p:nvGrpSpPr>
            <p:cNvPr id="48"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charset="-122"/>
                  <a:cs typeface="Arial" panose="020B0604020202020204" pitchFamily="34" charset="0"/>
                </a:endParaRPr>
              </a:p>
            </p:txBody>
          </p:sp>
        </p:grpSp>
      </p:grpSp>
      <p:sp>
        <p:nvSpPr>
          <p:cNvPr id="49" name="文本框 48"/>
          <p:cNvSpPr txBox="1"/>
          <p:nvPr/>
        </p:nvSpPr>
        <p:spPr>
          <a:xfrm>
            <a:off x="1234627" y="3799297"/>
            <a:ext cx="3295015" cy="460375"/>
          </a:xfrm>
          <a:prstGeom prst="rect">
            <a:avLst/>
          </a:prstGeom>
          <a:noFill/>
        </p:spPr>
        <p:txBody>
          <a:bodyPr wrap="square" rtlCol="0">
            <a:spAutoFit/>
          </a:bodyPr>
          <a:lstStyle/>
          <a:p>
            <a:pPr algn="ctr"/>
            <a:r>
              <a:rPr lang="en-US" altLang="zh-CN" sz="2400" dirty="0">
                <a:solidFill>
                  <a:schemeClr val="tx1"/>
                </a:solidFill>
                <a:effectLst>
                  <a:outerShdw blurRad="38100" dist="19050" dir="2700000" algn="tl" rotWithShape="0">
                    <a:schemeClr val="dk1">
                      <a:alpha val="40000"/>
                    </a:schemeClr>
                  </a:outerShdw>
                </a:effectLst>
              </a:rPr>
              <a:t>“</a:t>
            </a:r>
            <a:r>
              <a:rPr lang="zh-CN" altLang="en-US" sz="2400" dirty="0">
                <a:solidFill>
                  <a:schemeClr val="tx1"/>
                </a:solidFill>
                <a:effectLst>
                  <a:outerShdw blurRad="38100" dist="19050" dir="2700000" algn="tl" rotWithShape="0">
                    <a:schemeClr val="dk1">
                      <a:alpha val="40000"/>
                    </a:schemeClr>
                  </a:outerShdw>
                </a:effectLst>
              </a:rPr>
              <a:t>不平衡问题</a:t>
            </a:r>
            <a:r>
              <a:rPr lang="en-US" altLang="zh-CN" sz="2400" dirty="0">
                <a:solidFill>
                  <a:schemeClr val="tx1"/>
                </a:solidFill>
                <a:effectLst>
                  <a:outerShdw blurRad="38100" dist="19050" dir="2700000" algn="tl" rotWithShape="0">
                    <a:schemeClr val="dk1">
                      <a:alpha val="40000"/>
                    </a:schemeClr>
                  </a:outerShdw>
                </a:effectLst>
              </a:rPr>
              <a:t>”</a:t>
            </a:r>
            <a:r>
              <a:rPr lang="zh-CN" altLang="en-US" sz="2400" dirty="0">
                <a:solidFill>
                  <a:schemeClr val="tx1"/>
                </a:solidFill>
                <a:effectLst>
                  <a:outerShdw blurRad="38100" dist="19050" dir="2700000" algn="tl" rotWithShape="0">
                    <a:schemeClr val="dk1">
                      <a:alpha val="40000"/>
                    </a:schemeClr>
                  </a:outerShdw>
                </a:effectLst>
              </a:rPr>
              <a:t>主要表现</a:t>
            </a:r>
          </a:p>
        </p:txBody>
      </p:sp>
      <p:sp>
        <p:nvSpPr>
          <p:cNvPr id="2" name="文本框 1"/>
          <p:cNvSpPr txBox="1"/>
          <p:nvPr/>
        </p:nvSpPr>
        <p:spPr>
          <a:xfrm>
            <a:off x="5347977" y="4557395"/>
            <a:ext cx="2214880" cy="398780"/>
          </a:xfrm>
          <a:prstGeom prst="rect">
            <a:avLst/>
          </a:prstGeom>
          <a:noFill/>
        </p:spPr>
        <p:txBody>
          <a:bodyPr wrap="none" rtlCol="0" anchor="t">
            <a:spAutoFit/>
          </a:bodyPr>
          <a:lstStyle/>
          <a:p>
            <a:r>
              <a:rPr lang="zh-CN" altLang="en-US" sz="2000" b="1" dirty="0">
                <a:solidFill>
                  <a:schemeClr val="bg1">
                    <a:lumMod val="50000"/>
                  </a:schemeClr>
                </a:solidFill>
                <a:latin typeface="微软雅黑" panose="020B0503020204020204" charset="-122"/>
                <a:ea typeface="微软雅黑" panose="020B0503020204020204" charset="-122"/>
                <a:sym typeface="+mn-ea"/>
              </a:rPr>
              <a:t>创业之间的不平衡</a:t>
            </a:r>
          </a:p>
        </p:txBody>
      </p:sp>
      <p:sp>
        <p:nvSpPr>
          <p:cNvPr id="3" name="矩形 2"/>
          <p:cNvSpPr/>
          <p:nvPr/>
        </p:nvSpPr>
        <p:spPr>
          <a:xfrm>
            <a:off x="4950501" y="4648957"/>
            <a:ext cx="215968" cy="21596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5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additive="base">
                                        <p:cTn id="12" dur="500" fill="hold"/>
                                        <p:tgtEl>
                                          <p:spTgt spid="49"/>
                                        </p:tgtEl>
                                        <p:attrNameLst>
                                          <p:attrName>ppt_x</p:attrName>
                                        </p:attrNameLst>
                                      </p:cBhvr>
                                      <p:tavLst>
                                        <p:tav tm="0">
                                          <p:val>
                                            <p:strVal val="#ppt_x"/>
                                          </p:val>
                                        </p:tav>
                                        <p:tav tm="100000">
                                          <p:val>
                                            <p:strVal val="#ppt_x"/>
                                          </p:val>
                                        </p:tav>
                                      </p:tavLst>
                                    </p:anim>
                                    <p:anim calcmode="lin" valueType="num">
                                      <p:cBhvr additive="base">
                                        <p:cTn id="13" dur="500" fill="hold"/>
                                        <p:tgtEl>
                                          <p:spTgt spid="4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anim calcmode="lin" valueType="num">
                                      <p:cBhvr additive="base">
                                        <p:cTn id="21" dur="500" fill="hold"/>
                                        <p:tgtEl>
                                          <p:spTgt spid="71"/>
                                        </p:tgtEl>
                                        <p:attrNameLst>
                                          <p:attrName>ppt_x</p:attrName>
                                        </p:attrNameLst>
                                      </p:cBhvr>
                                      <p:tavLst>
                                        <p:tav tm="0">
                                          <p:val>
                                            <p:strVal val="#ppt_x"/>
                                          </p:val>
                                        </p:tav>
                                        <p:tav tm="100000">
                                          <p:val>
                                            <p:strVal val="#ppt_x"/>
                                          </p:val>
                                        </p:tav>
                                      </p:tavLst>
                                    </p:anim>
                                    <p:anim calcmode="lin" valueType="num">
                                      <p:cBhvr additive="base">
                                        <p:cTn id="22" dur="500" fill="hold"/>
                                        <p:tgtEl>
                                          <p:spTgt spid="7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500" fill="hold"/>
                                        <p:tgtEl>
                                          <p:spTgt spid="73"/>
                                        </p:tgtEl>
                                        <p:attrNameLst>
                                          <p:attrName>ppt_x</p:attrName>
                                        </p:attrNameLst>
                                      </p:cBhvr>
                                      <p:tavLst>
                                        <p:tav tm="0">
                                          <p:val>
                                            <p:strVal val="#ppt_x"/>
                                          </p:val>
                                        </p:tav>
                                        <p:tav tm="100000">
                                          <p:val>
                                            <p:strVal val="#ppt_x"/>
                                          </p:val>
                                        </p:tav>
                                      </p:tavLst>
                                    </p:anim>
                                    <p:anim calcmode="lin" valueType="num">
                                      <p:cBhvr additive="base">
                                        <p:cTn id="26" dur="500" fill="hold"/>
                                        <p:tgtEl>
                                          <p:spTgt spid="7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additive="base">
                                        <p:cTn id="29" dur="500" fill="hold"/>
                                        <p:tgtEl>
                                          <p:spTgt spid="74"/>
                                        </p:tgtEl>
                                        <p:attrNameLst>
                                          <p:attrName>ppt_x</p:attrName>
                                        </p:attrNameLst>
                                      </p:cBhvr>
                                      <p:tavLst>
                                        <p:tav tm="0">
                                          <p:val>
                                            <p:strVal val="#ppt_x"/>
                                          </p:val>
                                        </p:tav>
                                        <p:tav tm="100000">
                                          <p:val>
                                            <p:strVal val="#ppt_x"/>
                                          </p:val>
                                        </p:tav>
                                      </p:tavLst>
                                    </p:anim>
                                    <p:anim calcmode="lin" valueType="num">
                                      <p:cBhvr additive="base">
                                        <p:cTn id="30" dur="500" fill="hold"/>
                                        <p:tgtEl>
                                          <p:spTgt spid="74"/>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ppt_x"/>
                                          </p:val>
                                        </p:tav>
                                        <p:tav tm="100000">
                                          <p:val>
                                            <p:strVal val="#ppt_x"/>
                                          </p:val>
                                        </p:tav>
                                      </p:tavLst>
                                    </p:anim>
                                    <p:anim calcmode="lin" valueType="num">
                                      <p:cBhvr additive="base">
                                        <p:cTn id="34" dur="500" fill="hold"/>
                                        <p:tgtEl>
                                          <p:spTgt spid="75"/>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 calcmode="lin" valueType="num">
                                      <p:cBhvr additive="base">
                                        <p:cTn id="37" dur="500" fill="hold"/>
                                        <p:tgtEl>
                                          <p:spTgt spid="77"/>
                                        </p:tgtEl>
                                        <p:attrNameLst>
                                          <p:attrName>ppt_x</p:attrName>
                                        </p:attrNameLst>
                                      </p:cBhvr>
                                      <p:tavLst>
                                        <p:tav tm="0">
                                          <p:val>
                                            <p:strVal val="#ppt_x"/>
                                          </p:val>
                                        </p:tav>
                                        <p:tav tm="100000">
                                          <p:val>
                                            <p:strVal val="#ppt_x"/>
                                          </p:val>
                                        </p:tav>
                                      </p:tavLst>
                                    </p:anim>
                                    <p:anim calcmode="lin" valueType="num">
                                      <p:cBhvr additive="base">
                                        <p:cTn id="38" dur="500" fill="hold"/>
                                        <p:tgtEl>
                                          <p:spTgt spid="7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500" fill="hold"/>
                                        <p:tgtEl>
                                          <p:spTgt spid="78"/>
                                        </p:tgtEl>
                                        <p:attrNameLst>
                                          <p:attrName>ppt_x</p:attrName>
                                        </p:attrNameLst>
                                      </p:cBhvr>
                                      <p:tavLst>
                                        <p:tav tm="0">
                                          <p:val>
                                            <p:strVal val="#ppt_x"/>
                                          </p:val>
                                        </p:tav>
                                        <p:tav tm="100000">
                                          <p:val>
                                            <p:strVal val="#ppt_x"/>
                                          </p:val>
                                        </p:tav>
                                      </p:tavLst>
                                    </p:anim>
                                    <p:anim calcmode="lin" valueType="num">
                                      <p:cBhvr additive="base">
                                        <p:cTn id="42" dur="500" fill="hold"/>
                                        <p:tgtEl>
                                          <p:spTgt spid="7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additive="base">
                                        <p:cTn id="45" dur="500" fill="hold"/>
                                        <p:tgtEl>
                                          <p:spTgt spid="79"/>
                                        </p:tgtEl>
                                        <p:attrNameLst>
                                          <p:attrName>ppt_x</p:attrName>
                                        </p:attrNameLst>
                                      </p:cBhvr>
                                      <p:tavLst>
                                        <p:tav tm="0">
                                          <p:val>
                                            <p:strVal val="#ppt_x"/>
                                          </p:val>
                                        </p:tav>
                                        <p:tav tm="100000">
                                          <p:val>
                                            <p:strVal val="#ppt_x"/>
                                          </p:val>
                                        </p:tav>
                                      </p:tavLst>
                                    </p:anim>
                                    <p:anim calcmode="lin" valueType="num">
                                      <p:cBhvr additive="base">
                                        <p:cTn id="46" dur="500" fill="hold"/>
                                        <p:tgtEl>
                                          <p:spTgt spid="79"/>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additive="base">
                                        <p:cTn id="49" dur="500" fill="hold"/>
                                        <p:tgtEl>
                                          <p:spTgt spid="85"/>
                                        </p:tgtEl>
                                        <p:attrNameLst>
                                          <p:attrName>ppt_x</p:attrName>
                                        </p:attrNameLst>
                                      </p:cBhvr>
                                      <p:tavLst>
                                        <p:tav tm="0">
                                          <p:val>
                                            <p:strVal val="#ppt_x"/>
                                          </p:val>
                                        </p:tav>
                                        <p:tav tm="100000">
                                          <p:val>
                                            <p:strVal val="#ppt_x"/>
                                          </p:val>
                                        </p:tav>
                                      </p:tavLst>
                                    </p:anim>
                                    <p:anim calcmode="lin" valueType="num">
                                      <p:cBhvr additive="base">
                                        <p:cTn id="50" dur="500" fill="hold"/>
                                        <p:tgtEl>
                                          <p:spTgt spid="8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fill="hold"/>
                                        <p:tgtEl>
                                          <p:spTgt spid="86"/>
                                        </p:tgtEl>
                                        <p:attrNameLst>
                                          <p:attrName>ppt_x</p:attrName>
                                        </p:attrNameLst>
                                      </p:cBhvr>
                                      <p:tavLst>
                                        <p:tav tm="0">
                                          <p:val>
                                            <p:strVal val="#ppt_x"/>
                                          </p:val>
                                        </p:tav>
                                        <p:tav tm="100000">
                                          <p:val>
                                            <p:strVal val="#ppt_x"/>
                                          </p:val>
                                        </p:tav>
                                      </p:tavLst>
                                    </p:anim>
                                    <p:anim calcmode="lin" valueType="num">
                                      <p:cBhvr additive="base">
                                        <p:cTn id="54" dur="500" fill="hold"/>
                                        <p:tgtEl>
                                          <p:spTgt spid="8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additive="base">
                                        <p:cTn id="57" dur="500" fill="hold"/>
                                        <p:tgtEl>
                                          <p:spTgt spid="87"/>
                                        </p:tgtEl>
                                        <p:attrNameLst>
                                          <p:attrName>ppt_x</p:attrName>
                                        </p:attrNameLst>
                                      </p:cBhvr>
                                      <p:tavLst>
                                        <p:tav tm="0">
                                          <p:val>
                                            <p:strVal val="#ppt_x"/>
                                          </p:val>
                                        </p:tav>
                                        <p:tav tm="100000">
                                          <p:val>
                                            <p:strVal val="#ppt_x"/>
                                          </p:val>
                                        </p:tav>
                                      </p:tavLst>
                                    </p:anim>
                                    <p:anim calcmode="lin" valueType="num">
                                      <p:cBhvr additive="base">
                                        <p:cTn id="58" dur="500" fill="hold"/>
                                        <p:tgtEl>
                                          <p:spTgt spid="8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anim calcmode="lin" valueType="num">
                                      <p:cBhvr additive="base">
                                        <p:cTn id="65" dur="500" fill="hold"/>
                                        <p:tgtEl>
                                          <p:spTgt spid="2"/>
                                        </p:tgtEl>
                                        <p:attrNameLst>
                                          <p:attrName>ppt_x</p:attrName>
                                        </p:attrNameLst>
                                      </p:cBhvr>
                                      <p:tavLst>
                                        <p:tav tm="0">
                                          <p:val>
                                            <p:strVal val="#ppt_x"/>
                                          </p:val>
                                        </p:tav>
                                        <p:tav tm="100000">
                                          <p:val>
                                            <p:strVal val="#ppt_x"/>
                                          </p:val>
                                        </p:tav>
                                      </p:tavLst>
                                    </p:anim>
                                    <p:anim calcmode="lin" valueType="num">
                                      <p:cBhvr additive="base">
                                        <p:cTn id="6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1" grpId="0"/>
      <p:bldP spid="74" grpId="0" bldLvl="0" animBg="1"/>
      <p:bldP spid="75" grpId="0"/>
      <p:bldP spid="78" grpId="0" bldLvl="0" animBg="1"/>
      <p:bldP spid="79" grpId="0"/>
      <p:bldP spid="86" grpId="0" bldLvl="0" animBg="1"/>
      <p:bldP spid="87" grpId="0"/>
      <p:bldP spid="49" grpId="0"/>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Freeform 8"/>
          <p:cNvSpPr/>
          <p:nvPr/>
        </p:nvSpPr>
        <p:spPr bwMode="auto">
          <a:xfrm>
            <a:off x="4215693" y="2278288"/>
            <a:ext cx="3754267" cy="3308611"/>
          </a:xfrm>
          <a:custGeom>
            <a:avLst/>
            <a:gdLst>
              <a:gd name="T0" fmla="*/ 243 w 1370"/>
              <a:gd name="T1" fmla="*/ 0 h 1207"/>
              <a:gd name="T2" fmla="*/ 0 w 1370"/>
              <a:gd name="T3" fmla="*/ 523 h 1207"/>
              <a:gd name="T4" fmla="*/ 685 w 1370"/>
              <a:gd name="T5" fmla="*/ 1207 h 1207"/>
              <a:gd name="T6" fmla="*/ 1370 w 1370"/>
              <a:gd name="T7" fmla="*/ 523 h 1207"/>
              <a:gd name="T8" fmla="*/ 1127 w 1370"/>
              <a:gd name="T9" fmla="*/ 0 h 1207"/>
            </a:gdLst>
            <a:ahLst/>
            <a:cxnLst>
              <a:cxn ang="0">
                <a:pos x="T0" y="T1"/>
              </a:cxn>
              <a:cxn ang="0">
                <a:pos x="T2" y="T3"/>
              </a:cxn>
              <a:cxn ang="0">
                <a:pos x="T4" y="T5"/>
              </a:cxn>
              <a:cxn ang="0">
                <a:pos x="T6" y="T7"/>
              </a:cxn>
              <a:cxn ang="0">
                <a:pos x="T8" y="T9"/>
              </a:cxn>
            </a:cxnLst>
            <a:rect l="0" t="0" r="r" b="b"/>
            <a:pathLst>
              <a:path w="1370" h="1207">
                <a:moveTo>
                  <a:pt x="243" y="0"/>
                </a:moveTo>
                <a:cubicBezTo>
                  <a:pt x="94" y="125"/>
                  <a:pt x="0" y="313"/>
                  <a:pt x="0" y="523"/>
                </a:cubicBezTo>
                <a:cubicBezTo>
                  <a:pt x="0" y="901"/>
                  <a:pt x="307" y="1207"/>
                  <a:pt x="685" y="1207"/>
                </a:cubicBezTo>
                <a:cubicBezTo>
                  <a:pt x="1063" y="1207"/>
                  <a:pt x="1370" y="901"/>
                  <a:pt x="1370" y="523"/>
                </a:cubicBezTo>
                <a:cubicBezTo>
                  <a:pt x="1370" y="313"/>
                  <a:pt x="1276" y="125"/>
                  <a:pt x="1127" y="0"/>
                </a:cubicBezTo>
              </a:path>
            </a:pathLst>
          </a:custGeom>
          <a:noFill/>
          <a:ln w="6350" cap="flat">
            <a:solidFill>
              <a:schemeClr val="bg1">
                <a:lumMod val="50000"/>
              </a:schemeClr>
            </a:solidFill>
            <a:prstDash val="solid"/>
            <a:miter lim="800000"/>
          </a:ln>
          <a:extLst>
            <a:ext uri="{909E8E84-426E-40DD-AFC4-6F175D3DCCD1}">
              <a14:hiddenFill xmlns:a14="http://schemas.microsoft.com/office/drawing/2010/main" xmlns="">
                <a:solidFill>
                  <a:srgbClr val="FFFFFF"/>
                </a:solidFill>
              </a14:hiddenFill>
            </a:ext>
          </a:extLst>
        </p:spPr>
        <p:txBody>
          <a:bodyPr vert="horz" wrap="square" lIns="121920" tIns="60960" rIns="121920" bIns="60960" numCol="1" anchor="t" anchorCtr="0" compatLnSpc="1"/>
          <a:lstStyle/>
          <a:p>
            <a:endParaRPr lang="zh-CN" altLang="en-US" sz="2400"/>
          </a:p>
        </p:txBody>
      </p:sp>
      <p:sp>
        <p:nvSpPr>
          <p:cNvPr id="62" name="Oval 56"/>
          <p:cNvSpPr>
            <a:spLocks noChangeArrowheads="1"/>
          </p:cNvSpPr>
          <p:nvPr/>
        </p:nvSpPr>
        <p:spPr bwMode="auto">
          <a:xfrm>
            <a:off x="4463820" y="2137953"/>
            <a:ext cx="578272" cy="578451"/>
          </a:xfrm>
          <a:prstGeom prst="ellipse">
            <a:avLst/>
          </a:prstGeom>
          <a:solidFill>
            <a:schemeClr val="accent1"/>
          </a:solidFill>
          <a:ln>
            <a:noFill/>
          </a:ln>
        </p:spPr>
        <p:txBody>
          <a:bodyPr vert="horz" wrap="square" lIns="0" tIns="0" rIns="0" bIns="0" numCol="1" anchor="t" anchorCtr="0" compatLnSpc="1"/>
          <a:lstStyle/>
          <a:p>
            <a:pPr algn="ctr"/>
            <a:r>
              <a:rPr lang="en-US" altLang="zh-CN" sz="2400" dirty="0" smtClean="0">
                <a:solidFill>
                  <a:schemeClr val="bg1"/>
                </a:solidFill>
              </a:rPr>
              <a:t>01</a:t>
            </a:r>
            <a:endParaRPr lang="zh-CN" altLang="en-US" sz="2400" dirty="0">
              <a:solidFill>
                <a:schemeClr val="bg1"/>
              </a:solidFill>
            </a:endParaRPr>
          </a:p>
        </p:txBody>
      </p:sp>
      <p:sp>
        <p:nvSpPr>
          <p:cNvPr id="63" name="Oval 57"/>
          <p:cNvSpPr>
            <a:spLocks noChangeArrowheads="1"/>
          </p:cNvSpPr>
          <p:nvPr/>
        </p:nvSpPr>
        <p:spPr bwMode="auto">
          <a:xfrm>
            <a:off x="3926559" y="3297965"/>
            <a:ext cx="578272" cy="581128"/>
          </a:xfrm>
          <a:prstGeom prst="ellipse">
            <a:avLst/>
          </a:prstGeom>
          <a:solidFill>
            <a:schemeClr val="accent2"/>
          </a:solidFill>
          <a:ln>
            <a:noFill/>
          </a:ln>
        </p:spPr>
        <p:txBody>
          <a:bodyPr vert="horz" wrap="square" lIns="0" tIns="0" rIns="0" bIns="0" numCol="1" anchor="t" anchorCtr="0" compatLnSpc="1"/>
          <a:lstStyle/>
          <a:p>
            <a:pPr algn="ctr"/>
            <a:r>
              <a:rPr lang="en-US" altLang="zh-CN" sz="2400" dirty="0">
                <a:solidFill>
                  <a:schemeClr val="bg1"/>
                </a:solidFill>
              </a:rPr>
              <a:t>02</a:t>
            </a:r>
            <a:endParaRPr lang="zh-CN" altLang="en-US" sz="2400" dirty="0">
              <a:solidFill>
                <a:schemeClr val="bg1"/>
              </a:solidFill>
            </a:endParaRPr>
          </a:p>
        </p:txBody>
      </p:sp>
      <p:sp>
        <p:nvSpPr>
          <p:cNvPr id="64" name="Oval 58"/>
          <p:cNvSpPr>
            <a:spLocks noChangeArrowheads="1"/>
          </p:cNvSpPr>
          <p:nvPr/>
        </p:nvSpPr>
        <p:spPr bwMode="auto">
          <a:xfrm>
            <a:off x="4318849" y="4481827"/>
            <a:ext cx="578272" cy="578451"/>
          </a:xfrm>
          <a:prstGeom prst="ellipse">
            <a:avLst/>
          </a:prstGeom>
          <a:solidFill>
            <a:schemeClr val="accent3"/>
          </a:solidFill>
          <a:ln>
            <a:noFill/>
          </a:ln>
        </p:spPr>
        <p:txBody>
          <a:bodyPr vert="horz" wrap="square" lIns="0" tIns="0" rIns="0" bIns="0" numCol="1" anchor="t" anchorCtr="0" compatLnSpc="1"/>
          <a:lstStyle/>
          <a:p>
            <a:pPr algn="ctr"/>
            <a:r>
              <a:rPr lang="en-US" altLang="zh-CN" sz="2400" dirty="0">
                <a:solidFill>
                  <a:schemeClr val="bg1"/>
                </a:solidFill>
              </a:rPr>
              <a:t>03</a:t>
            </a:r>
            <a:endParaRPr lang="zh-CN" altLang="en-US" sz="2400" dirty="0">
              <a:solidFill>
                <a:schemeClr val="bg1"/>
              </a:solidFill>
            </a:endParaRPr>
          </a:p>
        </p:txBody>
      </p:sp>
      <p:sp>
        <p:nvSpPr>
          <p:cNvPr id="65" name="Oval 59"/>
          <p:cNvSpPr>
            <a:spLocks noChangeArrowheads="1"/>
          </p:cNvSpPr>
          <p:nvPr/>
        </p:nvSpPr>
        <p:spPr bwMode="auto">
          <a:xfrm>
            <a:off x="7108612" y="2137953"/>
            <a:ext cx="580949" cy="578451"/>
          </a:xfrm>
          <a:prstGeom prst="ellipse">
            <a:avLst/>
          </a:prstGeom>
          <a:solidFill>
            <a:schemeClr val="accent4"/>
          </a:solidFill>
          <a:ln>
            <a:noFill/>
          </a:ln>
        </p:spPr>
        <p:txBody>
          <a:bodyPr vert="horz" wrap="square" lIns="0" tIns="0" rIns="0" bIns="0" numCol="1" anchor="t" anchorCtr="0" compatLnSpc="1"/>
          <a:lstStyle/>
          <a:p>
            <a:pPr algn="ctr"/>
            <a:r>
              <a:rPr lang="en-US" altLang="zh-CN" sz="2400" dirty="0">
                <a:solidFill>
                  <a:schemeClr val="bg1"/>
                </a:solidFill>
              </a:rPr>
              <a:t>04</a:t>
            </a:r>
            <a:endParaRPr lang="zh-CN" altLang="en-US" sz="2400" dirty="0">
              <a:solidFill>
                <a:schemeClr val="bg1"/>
              </a:solidFill>
            </a:endParaRPr>
          </a:p>
        </p:txBody>
      </p:sp>
      <p:sp>
        <p:nvSpPr>
          <p:cNvPr id="66" name="Oval 60"/>
          <p:cNvSpPr>
            <a:spLocks noChangeArrowheads="1"/>
          </p:cNvSpPr>
          <p:nvPr/>
        </p:nvSpPr>
        <p:spPr bwMode="auto">
          <a:xfrm>
            <a:off x="7679485" y="3297965"/>
            <a:ext cx="580949" cy="581128"/>
          </a:xfrm>
          <a:prstGeom prst="ellipse">
            <a:avLst/>
          </a:prstGeom>
          <a:solidFill>
            <a:schemeClr val="accent1"/>
          </a:solidFill>
          <a:ln>
            <a:noFill/>
          </a:ln>
        </p:spPr>
        <p:txBody>
          <a:bodyPr vert="horz" wrap="square" lIns="0" tIns="0" rIns="0" bIns="0" numCol="1" anchor="t" anchorCtr="0" compatLnSpc="1"/>
          <a:lstStyle/>
          <a:p>
            <a:pPr algn="ctr"/>
            <a:r>
              <a:rPr lang="en-US" altLang="zh-CN" sz="2400" dirty="0">
                <a:solidFill>
                  <a:schemeClr val="bg1"/>
                </a:solidFill>
              </a:rPr>
              <a:t>05</a:t>
            </a:r>
            <a:endParaRPr lang="zh-CN" altLang="en-US" sz="2400" dirty="0">
              <a:solidFill>
                <a:schemeClr val="bg1"/>
              </a:solidFill>
            </a:endParaRPr>
          </a:p>
        </p:txBody>
      </p:sp>
      <p:sp>
        <p:nvSpPr>
          <p:cNvPr id="67" name="Oval 61"/>
          <p:cNvSpPr>
            <a:spLocks noChangeArrowheads="1"/>
          </p:cNvSpPr>
          <p:nvPr/>
        </p:nvSpPr>
        <p:spPr bwMode="auto">
          <a:xfrm>
            <a:off x="7290649" y="4481827"/>
            <a:ext cx="578272" cy="578451"/>
          </a:xfrm>
          <a:prstGeom prst="ellipse">
            <a:avLst/>
          </a:prstGeom>
          <a:solidFill>
            <a:schemeClr val="accent2"/>
          </a:solidFill>
          <a:ln>
            <a:noFill/>
          </a:ln>
        </p:spPr>
        <p:txBody>
          <a:bodyPr vert="horz" wrap="square" lIns="0" tIns="0" rIns="0" bIns="0" numCol="1" anchor="t" anchorCtr="0" compatLnSpc="1"/>
          <a:lstStyle/>
          <a:p>
            <a:pPr algn="ctr"/>
            <a:r>
              <a:rPr lang="en-US" altLang="zh-CN" sz="2400" dirty="0">
                <a:solidFill>
                  <a:schemeClr val="bg1"/>
                </a:solidFill>
              </a:rPr>
              <a:t>06</a:t>
            </a:r>
            <a:endParaRPr lang="zh-CN" altLang="en-US" sz="2400" dirty="0">
              <a:solidFill>
                <a:schemeClr val="bg1"/>
              </a:solidFill>
            </a:endParaRPr>
          </a:p>
        </p:txBody>
      </p:sp>
      <p:sp>
        <p:nvSpPr>
          <p:cNvPr id="68" name="Rectangle 24"/>
          <p:cNvSpPr>
            <a:spLocks noChangeArrowheads="1"/>
          </p:cNvSpPr>
          <p:nvPr/>
        </p:nvSpPr>
        <p:spPr bwMode="auto">
          <a:xfrm>
            <a:off x="7868920" y="2082165"/>
            <a:ext cx="4086860" cy="565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600" b="1" dirty="0" smtClean="0">
                <a:solidFill>
                  <a:schemeClr val="bg2">
                    <a:lumMod val="25000"/>
                  </a:schemeClr>
                </a:solidFill>
                <a:latin typeface="微软雅黑" panose="020B0503020204020204" charset="-122"/>
                <a:ea typeface="微软雅黑" panose="020B0503020204020204" charset="-122"/>
              </a:rPr>
              <a:t>人才聚集度与创业创新工作同我市发展定位、产业导向与能级之间的契合度有待进一步增强</a:t>
            </a:r>
          </a:p>
        </p:txBody>
      </p:sp>
      <p:sp>
        <p:nvSpPr>
          <p:cNvPr id="69" name="Rectangle 24"/>
          <p:cNvSpPr>
            <a:spLocks noChangeArrowheads="1"/>
          </p:cNvSpPr>
          <p:nvPr/>
        </p:nvSpPr>
        <p:spPr bwMode="auto">
          <a:xfrm>
            <a:off x="8480393" y="3207033"/>
            <a:ext cx="3065787" cy="565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600" b="1" dirty="0" smtClean="0">
                <a:solidFill>
                  <a:schemeClr val="bg2">
                    <a:lumMod val="25000"/>
                  </a:schemeClr>
                </a:solidFill>
                <a:latin typeface="微软雅黑" panose="020B0503020204020204" charset="-122"/>
                <a:ea typeface="微软雅黑" panose="020B0503020204020204" charset="-122"/>
              </a:rPr>
              <a:t>面对新经济、新业态的劳动用工领域风险有待进一步防范</a:t>
            </a:r>
          </a:p>
        </p:txBody>
      </p:sp>
      <p:sp>
        <p:nvSpPr>
          <p:cNvPr id="70" name="Rectangle 24"/>
          <p:cNvSpPr>
            <a:spLocks noChangeArrowheads="1"/>
          </p:cNvSpPr>
          <p:nvPr/>
        </p:nvSpPr>
        <p:spPr bwMode="auto">
          <a:xfrm>
            <a:off x="8260829" y="4470137"/>
            <a:ext cx="3065787" cy="565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nSpc>
                <a:spcPct val="120000"/>
              </a:lnSpc>
              <a:spcBef>
                <a:spcPts val="300"/>
              </a:spcBef>
            </a:pPr>
            <a:r>
              <a:rPr lang="zh-CN" altLang="en-US" sz="1600" b="1" dirty="0" smtClean="0">
                <a:solidFill>
                  <a:schemeClr val="bg2">
                    <a:lumMod val="25000"/>
                  </a:schemeClr>
                </a:solidFill>
                <a:latin typeface="微软雅黑" panose="020B0503020204020204" charset="-122"/>
                <a:ea typeface="微软雅黑" panose="020B0503020204020204" charset="-122"/>
              </a:rPr>
              <a:t>就业创业公共服务效能和公共产品提供有待进一步提升和完善</a:t>
            </a:r>
          </a:p>
        </p:txBody>
      </p:sp>
      <p:sp>
        <p:nvSpPr>
          <p:cNvPr id="71" name="Rectangle 24"/>
          <p:cNvSpPr>
            <a:spLocks noChangeArrowheads="1"/>
          </p:cNvSpPr>
          <p:nvPr/>
        </p:nvSpPr>
        <p:spPr bwMode="auto">
          <a:xfrm>
            <a:off x="1089025" y="1983105"/>
            <a:ext cx="3107690" cy="565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just">
              <a:lnSpc>
                <a:spcPct val="120000"/>
              </a:lnSpc>
              <a:spcBef>
                <a:spcPts val="300"/>
              </a:spcBef>
            </a:pPr>
            <a:r>
              <a:rPr lang="zh-CN" altLang="en-US" sz="1600" b="1" dirty="0" smtClean="0">
                <a:solidFill>
                  <a:schemeClr val="bg2">
                    <a:lumMod val="25000"/>
                  </a:schemeClr>
                </a:solidFill>
                <a:latin typeface="微软雅黑" panose="020B0503020204020204" charset="-122"/>
                <a:ea typeface="微软雅黑" panose="020B0503020204020204" charset="-122"/>
              </a:rPr>
              <a:t>需努力实现更充分就业的同时，就业质量有待进一步提高</a:t>
            </a:r>
          </a:p>
        </p:txBody>
      </p:sp>
      <p:sp>
        <p:nvSpPr>
          <p:cNvPr id="72" name="Rectangle 24"/>
          <p:cNvSpPr>
            <a:spLocks noChangeArrowheads="1"/>
          </p:cNvSpPr>
          <p:nvPr/>
        </p:nvSpPr>
        <p:spPr bwMode="auto">
          <a:xfrm>
            <a:off x="1088390" y="3143885"/>
            <a:ext cx="2660650" cy="565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just">
              <a:lnSpc>
                <a:spcPct val="120000"/>
              </a:lnSpc>
              <a:spcBef>
                <a:spcPts val="300"/>
              </a:spcBef>
            </a:pPr>
            <a:r>
              <a:rPr lang="zh-CN" altLang="en-US" sz="1600" b="1" dirty="0" smtClean="0">
                <a:solidFill>
                  <a:schemeClr val="bg2">
                    <a:lumMod val="25000"/>
                  </a:schemeClr>
                </a:solidFill>
                <a:latin typeface="微软雅黑" panose="020B0503020204020204" charset="-122"/>
                <a:ea typeface="微软雅黑" panose="020B0503020204020204" charset="-122"/>
              </a:rPr>
              <a:t>有针对性的大规模职业技能培训有待进一步拓展</a:t>
            </a:r>
          </a:p>
        </p:txBody>
      </p:sp>
      <p:sp>
        <p:nvSpPr>
          <p:cNvPr id="73" name="Rectangle 24"/>
          <p:cNvSpPr>
            <a:spLocks noChangeArrowheads="1"/>
          </p:cNvSpPr>
          <p:nvPr/>
        </p:nvSpPr>
        <p:spPr bwMode="auto">
          <a:xfrm>
            <a:off x="1089025" y="4326890"/>
            <a:ext cx="2938145"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just">
              <a:lnSpc>
                <a:spcPct val="120000"/>
              </a:lnSpc>
              <a:spcBef>
                <a:spcPts val="300"/>
              </a:spcBef>
            </a:pPr>
            <a:r>
              <a:rPr lang="zh-CN" altLang="en-US" sz="1600" b="1" dirty="0" smtClean="0">
                <a:solidFill>
                  <a:schemeClr val="bg2">
                    <a:lumMod val="25000"/>
                  </a:schemeClr>
                </a:solidFill>
                <a:latin typeface="微软雅黑" panose="020B0503020204020204" charset="-122"/>
                <a:ea typeface="微软雅黑" panose="020B0503020204020204" charset="-122"/>
              </a:rPr>
              <a:t>围绕实现全民参保的社会保障扩面与城乡一体化统筹实施的力度有待进一步加大</a:t>
            </a:r>
          </a:p>
          <a:p>
            <a:pPr algn="just">
              <a:lnSpc>
                <a:spcPct val="120000"/>
              </a:lnSpc>
              <a:spcBef>
                <a:spcPts val="300"/>
              </a:spcBef>
            </a:pPr>
            <a:r>
              <a:rPr lang="en-US" altLang="zh-CN" sz="1065" dirty="0" smtClean="0">
                <a:solidFill>
                  <a:schemeClr val="bg2">
                    <a:lumMod val="25000"/>
                  </a:schemeClr>
                </a:solidFill>
              </a:rPr>
              <a:t>. </a:t>
            </a:r>
          </a:p>
        </p:txBody>
      </p:sp>
      <p:sp>
        <p:nvSpPr>
          <p:cNvPr id="5" name="标题 4"/>
          <p:cNvSpPr>
            <a:spLocks noGrp="1"/>
          </p:cNvSpPr>
          <p:nvPr>
            <p:ph type="title" idx="4294967295"/>
          </p:nvPr>
        </p:nvSpPr>
        <p:spPr>
          <a:xfrm>
            <a:off x="838200" y="514350"/>
            <a:ext cx="10515600" cy="1325880"/>
          </a:xfrm>
          <a:prstGeom prst="rect">
            <a:avLst/>
          </a:prstGeom>
        </p:spPr>
        <p:txBody>
          <a:bodyPr vert="horz" lIns="91440" tIns="45720" rIns="91440" bIns="45720" rtlCol="0" anchor="ctr">
            <a:normAutofit/>
          </a:bodyPr>
          <a:lstStyle/>
          <a:p>
            <a:pPr algn="ctr"/>
            <a:r>
              <a:rPr lang="zh-CN" altLang="en-US" sz="2400" dirty="0" smtClean="0">
                <a:solidFill>
                  <a:schemeClr val="tx1"/>
                </a:solidFill>
                <a:effectLst>
                  <a:outerShdw blurRad="38100" dist="19050" dir="2700000" algn="tl" rotWithShape="0">
                    <a:schemeClr val="dk1">
                      <a:alpha val="40000"/>
                    </a:schemeClr>
                  </a:outerShdw>
                </a:effectLst>
              </a:rPr>
              <a:t>就业创业中的</a:t>
            </a:r>
            <a:r>
              <a:rPr lang="en-US" altLang="zh-CN" sz="2400" dirty="0" smtClean="0">
                <a:solidFill>
                  <a:schemeClr val="tx1"/>
                </a:solidFill>
                <a:effectLst>
                  <a:outerShdw blurRad="38100" dist="19050" dir="2700000" algn="tl" rotWithShape="0">
                    <a:schemeClr val="dk1">
                      <a:alpha val="40000"/>
                    </a:schemeClr>
                  </a:outerShdw>
                </a:effectLst>
              </a:rPr>
              <a:t>“</a:t>
            </a:r>
            <a:r>
              <a:rPr lang="zh-CN" altLang="en-US" sz="2400" dirty="0">
                <a:solidFill>
                  <a:schemeClr val="tx1"/>
                </a:solidFill>
                <a:effectLst>
                  <a:outerShdw blurRad="38100" dist="19050" dir="2700000" algn="tl" rotWithShape="0">
                    <a:schemeClr val="dk1">
                      <a:alpha val="40000"/>
                    </a:schemeClr>
                  </a:outerShdw>
                </a:effectLst>
              </a:rPr>
              <a:t>不充分问题</a:t>
            </a:r>
            <a:r>
              <a:rPr lang="en-US" altLang="zh-CN" sz="2400" dirty="0">
                <a:solidFill>
                  <a:schemeClr val="tx1"/>
                </a:solidFill>
                <a:effectLst>
                  <a:outerShdw blurRad="38100" dist="19050" dir="2700000" algn="tl" rotWithShape="0">
                    <a:schemeClr val="dk1">
                      <a:alpha val="40000"/>
                    </a:schemeClr>
                  </a:outerShdw>
                </a:effectLst>
              </a:rPr>
              <a:t>”</a:t>
            </a:r>
            <a:r>
              <a:rPr lang="zh-CN" altLang="en-US" sz="2400" dirty="0">
                <a:solidFill>
                  <a:schemeClr val="tx1"/>
                </a:solidFill>
                <a:effectLst>
                  <a:outerShdw blurRad="38100" dist="19050" dir="2700000" algn="tl" rotWithShape="0">
                    <a:schemeClr val="dk1">
                      <a:alpha val="40000"/>
                    </a:schemeClr>
                  </a:outerShdw>
                </a:effectLst>
              </a:rPr>
              <a:t>主要表现</a:t>
            </a:r>
          </a:p>
        </p:txBody>
      </p:sp>
      <p:grpSp>
        <p:nvGrpSpPr>
          <p:cNvPr id="6" name="Group 64"/>
          <p:cNvGrpSpPr/>
          <p:nvPr/>
        </p:nvGrpSpPr>
        <p:grpSpPr>
          <a:xfrm>
            <a:off x="4660900" y="2354263"/>
            <a:ext cx="2870200" cy="2870200"/>
            <a:chOff x="4940171" y="2404153"/>
            <a:chExt cx="2385720" cy="2385720"/>
          </a:xfrm>
        </p:grpSpPr>
        <p:sp>
          <p:nvSpPr>
            <p:cNvPr id="54" name="Oval 1"/>
            <p:cNvSpPr/>
            <p:nvPr/>
          </p:nvSpPr>
          <p:spPr bwMode="auto">
            <a:xfrm>
              <a:off x="4940171" y="2404153"/>
              <a:ext cx="2385720" cy="2385720"/>
            </a:xfrm>
            <a:prstGeom prst="ellipse">
              <a:avLst/>
            </a:prstGeom>
            <a:noFill/>
            <a:ln w="69850" cap="flat" cmpd="sng" algn="ctr">
              <a:solidFill>
                <a:schemeClr val="tx2">
                  <a:alpha val="22000"/>
                </a:schemeClr>
              </a:solidFill>
              <a:prstDash val="solid"/>
              <a:round/>
              <a:headEnd type="none" w="med" len="med"/>
              <a:tailEnd type="none" w="med" len="med"/>
            </a:ln>
          </p:spPr>
          <p:txBody>
            <a:bodyPr anchor="ctr"/>
            <a:lstStyle/>
            <a:p>
              <a:pPr algn="ctr"/>
              <a:endParaRPr/>
            </a:p>
          </p:txBody>
        </p:sp>
        <p:sp>
          <p:nvSpPr>
            <p:cNvPr id="7" name="Oval 2"/>
            <p:cNvSpPr/>
            <p:nvPr/>
          </p:nvSpPr>
          <p:spPr bwMode="auto">
            <a:xfrm>
              <a:off x="5095602" y="2559584"/>
              <a:ext cx="2074858" cy="2074858"/>
            </a:xfrm>
            <a:prstGeom prst="ellipse">
              <a:avLst/>
            </a:prstGeom>
            <a:solidFill>
              <a:schemeClr val="accent2"/>
            </a:solidFill>
            <a:ln w="57150">
              <a:solidFill>
                <a:schemeClr val="accent3"/>
              </a:solidFill>
              <a:round/>
            </a:ln>
          </p:spPr>
          <p:txBody>
            <a:bodyPr anchor="ctr"/>
            <a:lstStyle/>
            <a:p>
              <a:pPr algn="ctr"/>
              <a:endParaRPr/>
            </a:p>
          </p:txBody>
        </p:sp>
        <p:sp>
          <p:nvSpPr>
            <p:cNvPr id="58" name="Freeform: Shape 6"/>
            <p:cNvSpPr>
              <a:spLocks noChangeAspect="1"/>
            </p:cNvSpPr>
            <p:nvPr/>
          </p:nvSpPr>
          <p:spPr bwMode="auto">
            <a:xfrm>
              <a:off x="5725613" y="3189595"/>
              <a:ext cx="814837" cy="814837"/>
            </a:xfrm>
            <a:custGeom>
              <a:avLst/>
              <a:gdLst>
                <a:gd name="connsiteX0" fmla="*/ 158750 w 508000"/>
                <a:gd name="connsiteY0" fmla="*/ 345281 h 508000"/>
                <a:gd name="connsiteX1" fmla="*/ 158750 w 508000"/>
                <a:gd name="connsiteY1" fmla="*/ 377031 h 508000"/>
                <a:gd name="connsiteX2" fmla="*/ 349250 w 508000"/>
                <a:gd name="connsiteY2" fmla="*/ 377031 h 508000"/>
                <a:gd name="connsiteX3" fmla="*/ 349250 w 508000"/>
                <a:gd name="connsiteY3" fmla="*/ 345281 h 508000"/>
                <a:gd name="connsiteX4" fmla="*/ 99219 w 508000"/>
                <a:gd name="connsiteY4" fmla="*/ 257969 h 508000"/>
                <a:gd name="connsiteX5" fmla="*/ 416719 w 508000"/>
                <a:gd name="connsiteY5" fmla="*/ 257969 h 508000"/>
                <a:gd name="connsiteX6" fmla="*/ 416719 w 508000"/>
                <a:gd name="connsiteY6" fmla="*/ 285750 h 508000"/>
                <a:gd name="connsiteX7" fmla="*/ 99219 w 508000"/>
                <a:gd name="connsiteY7" fmla="*/ 285750 h 508000"/>
                <a:gd name="connsiteX8" fmla="*/ 99219 w 508000"/>
                <a:gd name="connsiteY8" fmla="*/ 186531 h 508000"/>
                <a:gd name="connsiteX9" fmla="*/ 416719 w 508000"/>
                <a:gd name="connsiteY9" fmla="*/ 186531 h 508000"/>
                <a:gd name="connsiteX10" fmla="*/ 416719 w 508000"/>
                <a:gd name="connsiteY10" fmla="*/ 218281 h 508000"/>
                <a:gd name="connsiteX11" fmla="*/ 99219 w 508000"/>
                <a:gd name="connsiteY11" fmla="*/ 218281 h 508000"/>
                <a:gd name="connsiteX12" fmla="*/ 130969 w 508000"/>
                <a:gd name="connsiteY12" fmla="*/ 127000 h 508000"/>
                <a:gd name="connsiteX13" fmla="*/ 377032 w 508000"/>
                <a:gd name="connsiteY13" fmla="*/ 127000 h 508000"/>
                <a:gd name="connsiteX14" fmla="*/ 377032 w 508000"/>
                <a:gd name="connsiteY14" fmla="*/ 158750 h 508000"/>
                <a:gd name="connsiteX15" fmla="*/ 130969 w 508000"/>
                <a:gd name="connsiteY15" fmla="*/ 158750 h 508000"/>
                <a:gd name="connsiteX16" fmla="*/ 130969 w 508000"/>
                <a:gd name="connsiteY16" fmla="*/ 59531 h 508000"/>
                <a:gd name="connsiteX17" fmla="*/ 377032 w 508000"/>
                <a:gd name="connsiteY17" fmla="*/ 59531 h 508000"/>
                <a:gd name="connsiteX18" fmla="*/ 377032 w 508000"/>
                <a:gd name="connsiteY18" fmla="*/ 99219 h 508000"/>
                <a:gd name="connsiteX19" fmla="*/ 130969 w 508000"/>
                <a:gd name="connsiteY19" fmla="*/ 99219 h 508000"/>
                <a:gd name="connsiteX20" fmla="*/ 99219 w 508000"/>
                <a:gd name="connsiteY20" fmla="*/ 27781 h 508000"/>
                <a:gd name="connsiteX21" fmla="*/ 31750 w 508000"/>
                <a:gd name="connsiteY21" fmla="*/ 317500 h 508000"/>
                <a:gd name="connsiteX22" fmla="*/ 480219 w 508000"/>
                <a:gd name="connsiteY22" fmla="*/ 317500 h 508000"/>
                <a:gd name="connsiteX23" fmla="*/ 416719 w 508000"/>
                <a:gd name="connsiteY23" fmla="*/ 27781 h 508000"/>
                <a:gd name="connsiteX24" fmla="*/ 59531 w 508000"/>
                <a:gd name="connsiteY24" fmla="*/ 0 h 508000"/>
                <a:gd name="connsiteX25" fmla="*/ 448469 w 508000"/>
                <a:gd name="connsiteY25" fmla="*/ 0 h 508000"/>
                <a:gd name="connsiteX26" fmla="*/ 508000 w 508000"/>
                <a:gd name="connsiteY26" fmla="*/ 317500 h 508000"/>
                <a:gd name="connsiteX27" fmla="*/ 480219 w 508000"/>
                <a:gd name="connsiteY27" fmla="*/ 508000 h 508000"/>
                <a:gd name="connsiteX28" fmla="*/ 31750 w 508000"/>
                <a:gd name="connsiteY28" fmla="*/ 508000 h 508000"/>
                <a:gd name="connsiteX29" fmla="*/ 0 w 508000"/>
                <a:gd name="connsiteY29" fmla="*/ 31750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08000" h="508000">
                  <a:moveTo>
                    <a:pt x="158750" y="345281"/>
                  </a:moveTo>
                  <a:lnTo>
                    <a:pt x="158750" y="377031"/>
                  </a:lnTo>
                  <a:lnTo>
                    <a:pt x="349250" y="377031"/>
                  </a:lnTo>
                  <a:lnTo>
                    <a:pt x="349250" y="345281"/>
                  </a:lnTo>
                  <a:close/>
                  <a:moveTo>
                    <a:pt x="99219" y="257969"/>
                  </a:moveTo>
                  <a:lnTo>
                    <a:pt x="416719" y="257969"/>
                  </a:lnTo>
                  <a:lnTo>
                    <a:pt x="416719" y="285750"/>
                  </a:lnTo>
                  <a:lnTo>
                    <a:pt x="99219" y="285750"/>
                  </a:lnTo>
                  <a:close/>
                  <a:moveTo>
                    <a:pt x="99219" y="186531"/>
                  </a:moveTo>
                  <a:lnTo>
                    <a:pt x="416719" y="186531"/>
                  </a:lnTo>
                  <a:lnTo>
                    <a:pt x="416719" y="218281"/>
                  </a:lnTo>
                  <a:lnTo>
                    <a:pt x="99219" y="218281"/>
                  </a:lnTo>
                  <a:close/>
                  <a:moveTo>
                    <a:pt x="130969" y="127000"/>
                  </a:moveTo>
                  <a:lnTo>
                    <a:pt x="377032" y="127000"/>
                  </a:lnTo>
                  <a:lnTo>
                    <a:pt x="377032" y="158750"/>
                  </a:lnTo>
                  <a:lnTo>
                    <a:pt x="130969" y="158750"/>
                  </a:lnTo>
                  <a:close/>
                  <a:moveTo>
                    <a:pt x="130969" y="59531"/>
                  </a:moveTo>
                  <a:lnTo>
                    <a:pt x="377032" y="59531"/>
                  </a:lnTo>
                  <a:lnTo>
                    <a:pt x="377032" y="99219"/>
                  </a:lnTo>
                  <a:lnTo>
                    <a:pt x="130969" y="99219"/>
                  </a:lnTo>
                  <a:close/>
                  <a:moveTo>
                    <a:pt x="99219" y="27781"/>
                  </a:moveTo>
                  <a:lnTo>
                    <a:pt x="31750" y="317500"/>
                  </a:lnTo>
                  <a:lnTo>
                    <a:pt x="480219" y="317500"/>
                  </a:lnTo>
                  <a:lnTo>
                    <a:pt x="416719" y="27781"/>
                  </a:lnTo>
                  <a:close/>
                  <a:moveTo>
                    <a:pt x="59531" y="0"/>
                  </a:moveTo>
                  <a:lnTo>
                    <a:pt x="448469" y="0"/>
                  </a:lnTo>
                  <a:lnTo>
                    <a:pt x="508000" y="317500"/>
                  </a:lnTo>
                  <a:lnTo>
                    <a:pt x="480219" y="508000"/>
                  </a:lnTo>
                  <a:lnTo>
                    <a:pt x="31750" y="508000"/>
                  </a:lnTo>
                  <a:lnTo>
                    <a:pt x="0" y="317500"/>
                  </a:lnTo>
                  <a:close/>
                </a:path>
              </a:pathLst>
            </a:custGeom>
            <a:solidFill>
              <a:schemeClr val="bg1"/>
            </a:solidFill>
            <a:ln>
              <a:noFill/>
            </a:ln>
          </p:spPr>
          <p:txBody>
            <a:bodyPr anchor="ctr"/>
            <a:lstStyle/>
            <a:p>
              <a:pPr algn="ctr"/>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1500"/>
                                  </p:stCondLst>
                                  <p:childTnLst>
                                    <p:set>
                                      <p:cBhvr>
                                        <p:cTn id="6" dur="1" fill="hold">
                                          <p:stCondLst>
                                            <p:cond delay="0"/>
                                          </p:stCondLst>
                                        </p:cTn>
                                        <p:tgtEl>
                                          <p:spTgt spid="61"/>
                                        </p:tgtEl>
                                        <p:attrNameLst>
                                          <p:attrName>style.visibility</p:attrName>
                                        </p:attrNameLst>
                                      </p:cBhvr>
                                      <p:to>
                                        <p:strVal val="visible"/>
                                      </p:to>
                                    </p:set>
                                    <p:animEffect transition="in" filter="wheel(1)">
                                      <p:cBhvr>
                                        <p:cTn id="7" dur="500"/>
                                        <p:tgtEl>
                                          <p:spTgt spid="61"/>
                                        </p:tgtEl>
                                      </p:cBhvr>
                                    </p:animEffect>
                                  </p:childTnLst>
                                </p:cTn>
                              </p:par>
                              <p:par>
                                <p:cTn id="8" presetID="53" presetClass="entr" presetSubtype="16" fill="hold" grpId="0" nodeType="withEffect">
                                  <p:stCondLst>
                                    <p:cond delay="1900"/>
                                  </p:stCondLst>
                                  <p:childTnLst>
                                    <p:set>
                                      <p:cBhvr>
                                        <p:cTn id="9" dur="1" fill="hold">
                                          <p:stCondLst>
                                            <p:cond delay="0"/>
                                          </p:stCondLst>
                                        </p:cTn>
                                        <p:tgtEl>
                                          <p:spTgt spid="62"/>
                                        </p:tgtEl>
                                        <p:attrNameLst>
                                          <p:attrName>style.visibility</p:attrName>
                                        </p:attrNameLst>
                                      </p:cBhvr>
                                      <p:to>
                                        <p:strVal val="visible"/>
                                      </p:to>
                                    </p:set>
                                    <p:anim calcmode="lin" valueType="num">
                                      <p:cBhvr>
                                        <p:cTn id="10" dur="500" fill="hold"/>
                                        <p:tgtEl>
                                          <p:spTgt spid="62"/>
                                        </p:tgtEl>
                                        <p:attrNameLst>
                                          <p:attrName>ppt_w</p:attrName>
                                        </p:attrNameLst>
                                      </p:cBhvr>
                                      <p:tavLst>
                                        <p:tav tm="0">
                                          <p:val>
                                            <p:fltVal val="0"/>
                                          </p:val>
                                        </p:tav>
                                        <p:tav tm="100000">
                                          <p:val>
                                            <p:strVal val="#ppt_w"/>
                                          </p:val>
                                        </p:tav>
                                      </p:tavLst>
                                    </p:anim>
                                    <p:anim calcmode="lin" valueType="num">
                                      <p:cBhvr>
                                        <p:cTn id="11" dur="500" fill="hold"/>
                                        <p:tgtEl>
                                          <p:spTgt spid="62"/>
                                        </p:tgtEl>
                                        <p:attrNameLst>
                                          <p:attrName>ppt_h</p:attrName>
                                        </p:attrNameLst>
                                      </p:cBhvr>
                                      <p:tavLst>
                                        <p:tav tm="0">
                                          <p:val>
                                            <p:fltVal val="0"/>
                                          </p:val>
                                        </p:tav>
                                        <p:tav tm="100000">
                                          <p:val>
                                            <p:strVal val="#ppt_h"/>
                                          </p:val>
                                        </p:tav>
                                      </p:tavLst>
                                    </p:anim>
                                    <p:animEffect transition="in" filter="fade">
                                      <p:cBhvr>
                                        <p:cTn id="12" dur="500"/>
                                        <p:tgtEl>
                                          <p:spTgt spid="62"/>
                                        </p:tgtEl>
                                      </p:cBhvr>
                                    </p:animEffect>
                                  </p:childTnLst>
                                </p:cTn>
                              </p:par>
                              <p:par>
                                <p:cTn id="13" presetID="2" presetClass="entr" presetSubtype="8" fill="hold" grpId="0" nodeType="withEffect">
                                  <p:stCondLst>
                                    <p:cond delay="2400"/>
                                  </p:stCondLst>
                                  <p:childTnLst>
                                    <p:set>
                                      <p:cBhvr>
                                        <p:cTn id="14" dur="1" fill="hold">
                                          <p:stCondLst>
                                            <p:cond delay="0"/>
                                          </p:stCondLst>
                                        </p:cTn>
                                        <p:tgtEl>
                                          <p:spTgt spid="71"/>
                                        </p:tgtEl>
                                        <p:attrNameLst>
                                          <p:attrName>style.visibility</p:attrName>
                                        </p:attrNameLst>
                                      </p:cBhvr>
                                      <p:to>
                                        <p:strVal val="visible"/>
                                      </p:to>
                                    </p:set>
                                    <p:anim calcmode="lin" valueType="num">
                                      <p:cBhvr additive="base">
                                        <p:cTn id="15" dur="500" fill="hold"/>
                                        <p:tgtEl>
                                          <p:spTgt spid="71"/>
                                        </p:tgtEl>
                                        <p:attrNameLst>
                                          <p:attrName>ppt_x</p:attrName>
                                        </p:attrNameLst>
                                      </p:cBhvr>
                                      <p:tavLst>
                                        <p:tav tm="0">
                                          <p:val>
                                            <p:strVal val="0-#ppt_w/2"/>
                                          </p:val>
                                        </p:tav>
                                        <p:tav tm="100000">
                                          <p:val>
                                            <p:strVal val="#ppt_x"/>
                                          </p:val>
                                        </p:tav>
                                      </p:tavLst>
                                    </p:anim>
                                    <p:anim calcmode="lin" valueType="num">
                                      <p:cBhvr additive="base">
                                        <p:cTn id="16" dur="500" fill="hold"/>
                                        <p:tgtEl>
                                          <p:spTgt spid="71"/>
                                        </p:tgtEl>
                                        <p:attrNameLst>
                                          <p:attrName>ppt_y</p:attrName>
                                        </p:attrNameLst>
                                      </p:cBhvr>
                                      <p:tavLst>
                                        <p:tav tm="0">
                                          <p:val>
                                            <p:strVal val="#ppt_y"/>
                                          </p:val>
                                        </p:tav>
                                        <p:tav tm="100000">
                                          <p:val>
                                            <p:strVal val="#ppt_y"/>
                                          </p:val>
                                        </p:tav>
                                      </p:tavLst>
                                    </p:anim>
                                  </p:childTnLst>
                                </p:cTn>
                              </p:par>
                              <p:par>
                                <p:cTn id="17" presetID="53" presetClass="entr" presetSubtype="16" fill="hold" grpId="0" nodeType="withEffect">
                                  <p:stCondLst>
                                    <p:cond delay="240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Effect transition="in" filter="fade">
                                      <p:cBhvr>
                                        <p:cTn id="21" dur="500"/>
                                        <p:tgtEl>
                                          <p:spTgt spid="63"/>
                                        </p:tgtEl>
                                      </p:cBhvr>
                                    </p:animEffect>
                                  </p:childTnLst>
                                </p:cTn>
                              </p:par>
                              <p:par>
                                <p:cTn id="22" presetID="2" presetClass="entr" presetSubtype="8" fill="hold" grpId="0" nodeType="withEffect">
                                  <p:stCondLst>
                                    <p:cond delay="2900"/>
                                  </p:stCondLst>
                                  <p:childTnLst>
                                    <p:set>
                                      <p:cBhvr>
                                        <p:cTn id="23" dur="1" fill="hold">
                                          <p:stCondLst>
                                            <p:cond delay="0"/>
                                          </p:stCondLst>
                                        </p:cTn>
                                        <p:tgtEl>
                                          <p:spTgt spid="72"/>
                                        </p:tgtEl>
                                        <p:attrNameLst>
                                          <p:attrName>style.visibility</p:attrName>
                                        </p:attrNameLst>
                                      </p:cBhvr>
                                      <p:to>
                                        <p:strVal val="visible"/>
                                      </p:to>
                                    </p:set>
                                    <p:anim calcmode="lin" valueType="num">
                                      <p:cBhvr additive="base">
                                        <p:cTn id="24" dur="500" fill="hold"/>
                                        <p:tgtEl>
                                          <p:spTgt spid="72"/>
                                        </p:tgtEl>
                                        <p:attrNameLst>
                                          <p:attrName>ppt_x</p:attrName>
                                        </p:attrNameLst>
                                      </p:cBhvr>
                                      <p:tavLst>
                                        <p:tav tm="0">
                                          <p:val>
                                            <p:strVal val="0-#ppt_w/2"/>
                                          </p:val>
                                        </p:tav>
                                        <p:tav tm="100000">
                                          <p:val>
                                            <p:strVal val="#ppt_x"/>
                                          </p:val>
                                        </p:tav>
                                      </p:tavLst>
                                    </p:anim>
                                    <p:anim calcmode="lin" valueType="num">
                                      <p:cBhvr additive="base">
                                        <p:cTn id="25" dur="500" fill="hold"/>
                                        <p:tgtEl>
                                          <p:spTgt spid="72"/>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2900"/>
                                  </p:stCondLst>
                                  <p:childTnLst>
                                    <p:set>
                                      <p:cBhvr>
                                        <p:cTn id="27" dur="1" fill="hold">
                                          <p:stCondLst>
                                            <p:cond delay="0"/>
                                          </p:stCondLst>
                                        </p:cTn>
                                        <p:tgtEl>
                                          <p:spTgt spid="64"/>
                                        </p:tgtEl>
                                        <p:attrNameLst>
                                          <p:attrName>style.visibility</p:attrName>
                                        </p:attrNameLst>
                                      </p:cBhvr>
                                      <p:to>
                                        <p:strVal val="visible"/>
                                      </p:to>
                                    </p:set>
                                    <p:anim calcmode="lin" valueType="num">
                                      <p:cBhvr>
                                        <p:cTn id="28" dur="500" fill="hold"/>
                                        <p:tgtEl>
                                          <p:spTgt spid="64"/>
                                        </p:tgtEl>
                                        <p:attrNameLst>
                                          <p:attrName>ppt_w</p:attrName>
                                        </p:attrNameLst>
                                      </p:cBhvr>
                                      <p:tavLst>
                                        <p:tav tm="0">
                                          <p:val>
                                            <p:fltVal val="0"/>
                                          </p:val>
                                        </p:tav>
                                        <p:tav tm="100000">
                                          <p:val>
                                            <p:strVal val="#ppt_w"/>
                                          </p:val>
                                        </p:tav>
                                      </p:tavLst>
                                    </p:anim>
                                    <p:anim calcmode="lin" valueType="num">
                                      <p:cBhvr>
                                        <p:cTn id="29" dur="500" fill="hold"/>
                                        <p:tgtEl>
                                          <p:spTgt spid="64"/>
                                        </p:tgtEl>
                                        <p:attrNameLst>
                                          <p:attrName>ppt_h</p:attrName>
                                        </p:attrNameLst>
                                      </p:cBhvr>
                                      <p:tavLst>
                                        <p:tav tm="0">
                                          <p:val>
                                            <p:fltVal val="0"/>
                                          </p:val>
                                        </p:tav>
                                        <p:tav tm="100000">
                                          <p:val>
                                            <p:strVal val="#ppt_h"/>
                                          </p:val>
                                        </p:tav>
                                      </p:tavLst>
                                    </p:anim>
                                    <p:animEffect transition="in" filter="fade">
                                      <p:cBhvr>
                                        <p:cTn id="30" dur="500"/>
                                        <p:tgtEl>
                                          <p:spTgt spid="64"/>
                                        </p:tgtEl>
                                      </p:cBhvr>
                                    </p:animEffect>
                                  </p:childTnLst>
                                </p:cTn>
                              </p:par>
                              <p:par>
                                <p:cTn id="31" presetID="2" presetClass="entr" presetSubtype="8" fill="hold" grpId="0" nodeType="withEffect">
                                  <p:stCondLst>
                                    <p:cond delay="3400"/>
                                  </p:stCondLst>
                                  <p:childTnLst>
                                    <p:set>
                                      <p:cBhvr>
                                        <p:cTn id="32" dur="1" fill="hold">
                                          <p:stCondLst>
                                            <p:cond delay="0"/>
                                          </p:stCondLst>
                                        </p:cTn>
                                        <p:tgtEl>
                                          <p:spTgt spid="73"/>
                                        </p:tgtEl>
                                        <p:attrNameLst>
                                          <p:attrName>style.visibility</p:attrName>
                                        </p:attrNameLst>
                                      </p:cBhvr>
                                      <p:to>
                                        <p:strVal val="visible"/>
                                      </p:to>
                                    </p:set>
                                    <p:anim calcmode="lin" valueType="num">
                                      <p:cBhvr additive="base">
                                        <p:cTn id="33" dur="500" fill="hold"/>
                                        <p:tgtEl>
                                          <p:spTgt spid="73"/>
                                        </p:tgtEl>
                                        <p:attrNameLst>
                                          <p:attrName>ppt_x</p:attrName>
                                        </p:attrNameLst>
                                      </p:cBhvr>
                                      <p:tavLst>
                                        <p:tav tm="0">
                                          <p:val>
                                            <p:strVal val="0-#ppt_w/2"/>
                                          </p:val>
                                        </p:tav>
                                        <p:tav tm="100000">
                                          <p:val>
                                            <p:strVal val="#ppt_x"/>
                                          </p:val>
                                        </p:tav>
                                      </p:tavLst>
                                    </p:anim>
                                    <p:anim calcmode="lin" valueType="num">
                                      <p:cBhvr additive="base">
                                        <p:cTn id="34" dur="500" fill="hold"/>
                                        <p:tgtEl>
                                          <p:spTgt spid="73"/>
                                        </p:tgtEl>
                                        <p:attrNameLst>
                                          <p:attrName>ppt_y</p:attrName>
                                        </p:attrNameLst>
                                      </p:cBhvr>
                                      <p:tavLst>
                                        <p:tav tm="0">
                                          <p:val>
                                            <p:strVal val="#ppt_y"/>
                                          </p:val>
                                        </p:tav>
                                        <p:tav tm="100000">
                                          <p:val>
                                            <p:strVal val="#ppt_y"/>
                                          </p:val>
                                        </p:tav>
                                      </p:tavLst>
                                    </p:anim>
                                  </p:childTnLst>
                                </p:cTn>
                              </p:par>
                              <p:par>
                                <p:cTn id="35" presetID="53" presetClass="entr" presetSubtype="16" fill="hold" grpId="0" nodeType="withEffect">
                                  <p:stCondLst>
                                    <p:cond delay="340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par>
                                <p:cTn id="40" presetID="2" presetClass="entr" presetSubtype="2" fill="hold" grpId="0" nodeType="withEffect">
                                  <p:stCondLst>
                                    <p:cond delay="3900"/>
                                  </p:stCondLst>
                                  <p:childTnLst>
                                    <p:set>
                                      <p:cBhvr>
                                        <p:cTn id="41" dur="1" fill="hold">
                                          <p:stCondLst>
                                            <p:cond delay="0"/>
                                          </p:stCondLst>
                                        </p:cTn>
                                        <p:tgtEl>
                                          <p:spTgt spid="68"/>
                                        </p:tgtEl>
                                        <p:attrNameLst>
                                          <p:attrName>style.visibility</p:attrName>
                                        </p:attrNameLst>
                                      </p:cBhvr>
                                      <p:to>
                                        <p:strVal val="visible"/>
                                      </p:to>
                                    </p:set>
                                    <p:anim calcmode="lin" valueType="num">
                                      <p:cBhvr additive="base">
                                        <p:cTn id="42" dur="500" fill="hold"/>
                                        <p:tgtEl>
                                          <p:spTgt spid="68"/>
                                        </p:tgtEl>
                                        <p:attrNameLst>
                                          <p:attrName>ppt_x</p:attrName>
                                        </p:attrNameLst>
                                      </p:cBhvr>
                                      <p:tavLst>
                                        <p:tav tm="0">
                                          <p:val>
                                            <p:strVal val="1+#ppt_w/2"/>
                                          </p:val>
                                        </p:tav>
                                        <p:tav tm="100000">
                                          <p:val>
                                            <p:strVal val="#ppt_x"/>
                                          </p:val>
                                        </p:tav>
                                      </p:tavLst>
                                    </p:anim>
                                    <p:anim calcmode="lin" valueType="num">
                                      <p:cBhvr additive="base">
                                        <p:cTn id="43" dur="500" fill="hold"/>
                                        <p:tgtEl>
                                          <p:spTgt spid="68"/>
                                        </p:tgtEl>
                                        <p:attrNameLst>
                                          <p:attrName>ppt_y</p:attrName>
                                        </p:attrNameLst>
                                      </p:cBhvr>
                                      <p:tavLst>
                                        <p:tav tm="0">
                                          <p:val>
                                            <p:strVal val="#ppt_y"/>
                                          </p:val>
                                        </p:tav>
                                        <p:tav tm="100000">
                                          <p:val>
                                            <p:strVal val="#ppt_y"/>
                                          </p:val>
                                        </p:tav>
                                      </p:tavLst>
                                    </p:anim>
                                  </p:childTnLst>
                                </p:cTn>
                              </p:par>
                              <p:par>
                                <p:cTn id="44" presetID="53" presetClass="entr" presetSubtype="16" fill="hold" grpId="0" nodeType="withEffect">
                                  <p:stCondLst>
                                    <p:cond delay="390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animEffect transition="in" filter="fade">
                                      <p:cBhvr>
                                        <p:cTn id="48" dur="500"/>
                                        <p:tgtEl>
                                          <p:spTgt spid="66"/>
                                        </p:tgtEl>
                                      </p:cBhvr>
                                    </p:animEffect>
                                  </p:childTnLst>
                                </p:cTn>
                              </p:par>
                              <p:par>
                                <p:cTn id="49" presetID="2" presetClass="entr" presetSubtype="2" fill="hold" grpId="0" nodeType="withEffect">
                                  <p:stCondLst>
                                    <p:cond delay="4400"/>
                                  </p:stCondLst>
                                  <p:childTnLst>
                                    <p:set>
                                      <p:cBhvr>
                                        <p:cTn id="50" dur="1" fill="hold">
                                          <p:stCondLst>
                                            <p:cond delay="0"/>
                                          </p:stCondLst>
                                        </p:cTn>
                                        <p:tgtEl>
                                          <p:spTgt spid="69"/>
                                        </p:tgtEl>
                                        <p:attrNameLst>
                                          <p:attrName>style.visibility</p:attrName>
                                        </p:attrNameLst>
                                      </p:cBhvr>
                                      <p:to>
                                        <p:strVal val="visible"/>
                                      </p:to>
                                    </p:set>
                                    <p:anim calcmode="lin" valueType="num">
                                      <p:cBhvr additive="base">
                                        <p:cTn id="51" dur="500" fill="hold"/>
                                        <p:tgtEl>
                                          <p:spTgt spid="69"/>
                                        </p:tgtEl>
                                        <p:attrNameLst>
                                          <p:attrName>ppt_x</p:attrName>
                                        </p:attrNameLst>
                                      </p:cBhvr>
                                      <p:tavLst>
                                        <p:tav tm="0">
                                          <p:val>
                                            <p:strVal val="1+#ppt_w/2"/>
                                          </p:val>
                                        </p:tav>
                                        <p:tav tm="100000">
                                          <p:val>
                                            <p:strVal val="#ppt_x"/>
                                          </p:val>
                                        </p:tav>
                                      </p:tavLst>
                                    </p:anim>
                                    <p:anim calcmode="lin" valueType="num">
                                      <p:cBhvr additive="base">
                                        <p:cTn id="52" dur="500" fill="hold"/>
                                        <p:tgtEl>
                                          <p:spTgt spid="69"/>
                                        </p:tgtEl>
                                        <p:attrNameLst>
                                          <p:attrName>ppt_y</p:attrName>
                                        </p:attrNameLst>
                                      </p:cBhvr>
                                      <p:tavLst>
                                        <p:tav tm="0">
                                          <p:val>
                                            <p:strVal val="#ppt_y"/>
                                          </p:val>
                                        </p:tav>
                                        <p:tav tm="100000">
                                          <p:val>
                                            <p:strVal val="#ppt_y"/>
                                          </p:val>
                                        </p:tav>
                                      </p:tavLst>
                                    </p:anim>
                                  </p:childTnLst>
                                </p:cTn>
                              </p:par>
                              <p:par>
                                <p:cTn id="53" presetID="53" presetClass="entr" presetSubtype="16" fill="hold" grpId="0" nodeType="withEffect">
                                  <p:stCondLst>
                                    <p:cond delay="4400"/>
                                  </p:stCondLst>
                                  <p:childTnLst>
                                    <p:set>
                                      <p:cBhvr>
                                        <p:cTn id="54" dur="1" fill="hold">
                                          <p:stCondLst>
                                            <p:cond delay="0"/>
                                          </p:stCondLst>
                                        </p:cTn>
                                        <p:tgtEl>
                                          <p:spTgt spid="67"/>
                                        </p:tgtEl>
                                        <p:attrNameLst>
                                          <p:attrName>style.visibility</p:attrName>
                                        </p:attrNameLst>
                                      </p:cBhvr>
                                      <p:to>
                                        <p:strVal val="visible"/>
                                      </p:to>
                                    </p:set>
                                    <p:anim calcmode="lin" valueType="num">
                                      <p:cBhvr>
                                        <p:cTn id="55" dur="500" fill="hold"/>
                                        <p:tgtEl>
                                          <p:spTgt spid="67"/>
                                        </p:tgtEl>
                                        <p:attrNameLst>
                                          <p:attrName>ppt_w</p:attrName>
                                        </p:attrNameLst>
                                      </p:cBhvr>
                                      <p:tavLst>
                                        <p:tav tm="0">
                                          <p:val>
                                            <p:fltVal val="0"/>
                                          </p:val>
                                        </p:tav>
                                        <p:tav tm="100000">
                                          <p:val>
                                            <p:strVal val="#ppt_w"/>
                                          </p:val>
                                        </p:tav>
                                      </p:tavLst>
                                    </p:anim>
                                    <p:anim calcmode="lin" valueType="num">
                                      <p:cBhvr>
                                        <p:cTn id="56" dur="500" fill="hold"/>
                                        <p:tgtEl>
                                          <p:spTgt spid="67"/>
                                        </p:tgtEl>
                                        <p:attrNameLst>
                                          <p:attrName>ppt_h</p:attrName>
                                        </p:attrNameLst>
                                      </p:cBhvr>
                                      <p:tavLst>
                                        <p:tav tm="0">
                                          <p:val>
                                            <p:fltVal val="0"/>
                                          </p:val>
                                        </p:tav>
                                        <p:tav tm="100000">
                                          <p:val>
                                            <p:strVal val="#ppt_h"/>
                                          </p:val>
                                        </p:tav>
                                      </p:tavLst>
                                    </p:anim>
                                    <p:animEffect transition="in" filter="fade">
                                      <p:cBhvr>
                                        <p:cTn id="57" dur="500"/>
                                        <p:tgtEl>
                                          <p:spTgt spid="67"/>
                                        </p:tgtEl>
                                      </p:cBhvr>
                                    </p:animEffect>
                                  </p:childTnLst>
                                </p:cTn>
                              </p:par>
                              <p:par>
                                <p:cTn id="58" presetID="2" presetClass="entr" presetSubtype="2" fill="hold" grpId="0" nodeType="withEffect">
                                  <p:stCondLst>
                                    <p:cond delay="4900"/>
                                  </p:stCondLst>
                                  <p:childTnLst>
                                    <p:set>
                                      <p:cBhvr>
                                        <p:cTn id="59" dur="1" fill="hold">
                                          <p:stCondLst>
                                            <p:cond delay="0"/>
                                          </p:stCondLst>
                                        </p:cTn>
                                        <p:tgtEl>
                                          <p:spTgt spid="70"/>
                                        </p:tgtEl>
                                        <p:attrNameLst>
                                          <p:attrName>style.visibility</p:attrName>
                                        </p:attrNameLst>
                                      </p:cBhvr>
                                      <p:to>
                                        <p:strVal val="visible"/>
                                      </p:to>
                                    </p:set>
                                    <p:anim calcmode="lin" valueType="num">
                                      <p:cBhvr additive="base">
                                        <p:cTn id="60" dur="500" fill="hold"/>
                                        <p:tgtEl>
                                          <p:spTgt spid="70"/>
                                        </p:tgtEl>
                                        <p:attrNameLst>
                                          <p:attrName>ppt_x</p:attrName>
                                        </p:attrNameLst>
                                      </p:cBhvr>
                                      <p:tavLst>
                                        <p:tav tm="0">
                                          <p:val>
                                            <p:strVal val="1+#ppt_w/2"/>
                                          </p:val>
                                        </p:tav>
                                        <p:tav tm="100000">
                                          <p:val>
                                            <p:strVal val="#ppt_x"/>
                                          </p:val>
                                        </p:tav>
                                      </p:tavLst>
                                    </p:anim>
                                    <p:anim calcmode="lin" valueType="num">
                                      <p:cBhvr additive="base">
                                        <p:cTn id="61" dur="500" fill="hold"/>
                                        <p:tgtEl>
                                          <p:spTgt spid="70"/>
                                        </p:tgtEl>
                                        <p:attrNameLst>
                                          <p:attrName>ppt_y</p:attrName>
                                        </p:attrNameLst>
                                      </p:cBhvr>
                                      <p:tavLst>
                                        <p:tav tm="0">
                                          <p:val>
                                            <p:strVal val="#ppt_y"/>
                                          </p:val>
                                        </p:tav>
                                        <p:tav tm="100000">
                                          <p:val>
                                            <p:strVal val="#ppt_y"/>
                                          </p:val>
                                        </p:tav>
                                      </p:tavLst>
                                    </p:anim>
                                  </p:childTnLst>
                                </p:cTn>
                              </p:par>
                            </p:childTnLst>
                          </p:cTn>
                        </p:par>
                        <p:par>
                          <p:cTn id="62" fill="hold">
                            <p:stCondLst>
                              <p:cond delay="2000"/>
                            </p:stCondLst>
                            <p:childTnLst>
                              <p:par>
                                <p:cTn id="63" presetID="53" presetClass="entr" presetSubtype="16" fill="hold" nodeType="after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p:cTn id="65" dur="500" fill="hold"/>
                                        <p:tgtEl>
                                          <p:spTgt spid="6"/>
                                        </p:tgtEl>
                                        <p:attrNameLst>
                                          <p:attrName>ppt_w</p:attrName>
                                        </p:attrNameLst>
                                      </p:cBhvr>
                                      <p:tavLst>
                                        <p:tav tm="0">
                                          <p:val>
                                            <p:fltVal val="0"/>
                                          </p:val>
                                        </p:tav>
                                        <p:tav tm="100000">
                                          <p:val>
                                            <p:strVal val="#ppt_w"/>
                                          </p:val>
                                        </p:tav>
                                      </p:tavLst>
                                    </p:anim>
                                    <p:anim calcmode="lin" valueType="num">
                                      <p:cBhvr>
                                        <p:cTn id="66" dur="500" fill="hold"/>
                                        <p:tgtEl>
                                          <p:spTgt spid="6"/>
                                        </p:tgtEl>
                                        <p:attrNameLst>
                                          <p:attrName>ppt_h</p:attrName>
                                        </p:attrNameLst>
                                      </p:cBhvr>
                                      <p:tavLst>
                                        <p:tav tm="0">
                                          <p:val>
                                            <p:fltVal val="0"/>
                                          </p:val>
                                        </p:tav>
                                        <p:tav tm="100000">
                                          <p:val>
                                            <p:strVal val="#ppt_h"/>
                                          </p:val>
                                        </p:tav>
                                      </p:tavLst>
                                    </p:anim>
                                    <p:animEffect transition="in" filter="fade">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bldLvl="0" animBg="1"/>
      <p:bldP spid="62" grpId="0" bldLvl="0" animBg="1"/>
      <p:bldP spid="63" grpId="0" bldLvl="0" animBg="1"/>
      <p:bldP spid="64" grpId="0" bldLvl="0" animBg="1"/>
      <p:bldP spid="65" grpId="0" bldLvl="0" animBg="1"/>
      <p:bldP spid="66" grpId="0" bldLvl="0" animBg="1"/>
      <p:bldP spid="67" grpId="0" bldLvl="0" animBg="1"/>
      <p:bldP spid="68" grpId="0"/>
      <p:bldP spid="69" grpId="0"/>
      <p:bldP spid="70" grpId="0"/>
      <p:bldP spid="71" grpId="0"/>
      <p:bldP spid="72" grpId="0"/>
      <p:bldP spid="7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p:cNvSpPr/>
          <p:nvPr/>
        </p:nvSpPr>
        <p:spPr>
          <a:xfrm rot="1400643">
            <a:off x="9139397" y="2993040"/>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5" name="矩形 54"/>
          <p:cNvSpPr/>
          <p:nvPr/>
        </p:nvSpPr>
        <p:spPr>
          <a:xfrm rot="1400643">
            <a:off x="7494867" y="4108556"/>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4" name="矩形 53"/>
          <p:cNvSpPr/>
          <p:nvPr/>
        </p:nvSpPr>
        <p:spPr>
          <a:xfrm rot="1400643">
            <a:off x="5814014" y="2993041"/>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8" name="矩形 47"/>
          <p:cNvSpPr/>
          <p:nvPr/>
        </p:nvSpPr>
        <p:spPr>
          <a:xfrm rot="1400643">
            <a:off x="2563366" y="2906904"/>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42" name="矩形 41"/>
          <p:cNvSpPr/>
          <p:nvPr/>
        </p:nvSpPr>
        <p:spPr>
          <a:xfrm rot="1400643">
            <a:off x="1096715" y="4052068"/>
            <a:ext cx="2843266" cy="93714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8" name="组合 17"/>
          <p:cNvGrpSpPr/>
          <p:nvPr/>
        </p:nvGrpSpPr>
        <p:grpSpPr>
          <a:xfrm>
            <a:off x="418119" y="2283067"/>
            <a:ext cx="1590675" cy="3597584"/>
            <a:chOff x="1235929" y="1601675"/>
            <a:chExt cx="1311756" cy="2967834"/>
          </a:xfrm>
          <a:solidFill>
            <a:srgbClr val="31B8B4"/>
          </a:solidFill>
        </p:grpSpPr>
        <p:sp>
          <p:nvSpPr>
            <p:cNvPr id="19" name="椭圆 18"/>
            <p:cNvSpPr/>
            <p:nvPr/>
          </p:nvSpPr>
          <p:spPr bwMode="auto">
            <a:xfrm>
              <a:off x="1504231" y="2600325"/>
              <a:ext cx="804014" cy="80401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3765"/>
              <a:endParaRPr lang="zh-CN" altLang="en-US" sz="1865" b="1" dirty="0">
                <a:latin typeface="Arial" panose="020B0604020202020204" pitchFamily="34" charset="0"/>
                <a:ea typeface="华文细黑" panose="02010600040101010101" pitchFamily="2" charset="-122"/>
              </a:endParaRPr>
            </a:p>
          </p:txBody>
        </p:sp>
        <p:sp>
          <p:nvSpPr>
            <p:cNvPr id="20" name="Text Box 7"/>
            <p:cNvSpPr txBox="1">
              <a:spLocks noChangeArrowheads="1"/>
            </p:cNvSpPr>
            <p:nvPr/>
          </p:nvSpPr>
          <p:spPr bwMode="auto">
            <a:xfrm>
              <a:off x="1585207" y="2781897"/>
              <a:ext cx="606393" cy="52489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1465" b="1" dirty="0">
                  <a:solidFill>
                    <a:schemeClr val="bg1"/>
                  </a:solidFill>
                  <a:latin typeface="微软雅黑" panose="020B0503020204020204" charset="-122"/>
                </a:rPr>
                <a:t>32.96</a:t>
              </a:r>
              <a:r>
                <a:rPr lang="zh-CN" altLang="en-US" sz="1465" b="1" dirty="0">
                  <a:solidFill>
                    <a:schemeClr val="bg1"/>
                  </a:solidFill>
                  <a:latin typeface="微软雅黑" panose="020B0503020204020204" charset="-122"/>
                </a:rPr>
                <a:t>万</a:t>
              </a:r>
            </a:p>
          </p:txBody>
        </p:sp>
        <p:sp>
          <p:nvSpPr>
            <p:cNvPr id="21" name="圆角矩形 31"/>
            <p:cNvSpPr>
              <a:spLocks noChangeArrowheads="1"/>
            </p:cNvSpPr>
            <p:nvPr/>
          </p:nvSpPr>
          <p:spPr bwMode="auto">
            <a:xfrm>
              <a:off x="1851645" y="4468329"/>
              <a:ext cx="102340" cy="101180"/>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endParaRPr lang="zh-CN" altLang="en-US" sz="1200" dirty="0">
                <a:solidFill>
                  <a:srgbClr val="262626"/>
                </a:solidFill>
                <a:latin typeface="微软雅黑" panose="020B0503020204020204" charset="-122"/>
              </a:endParaRPr>
            </a:p>
          </p:txBody>
        </p:sp>
        <p:cxnSp>
          <p:nvCxnSpPr>
            <p:cNvPr id="22" name="直接连接符 32"/>
            <p:cNvCxnSpPr>
              <a:cxnSpLocks noChangeShapeType="1"/>
            </p:cNvCxnSpPr>
            <p:nvPr/>
          </p:nvCxnSpPr>
          <p:spPr bwMode="auto">
            <a:xfrm flipH="1">
              <a:off x="1896865" y="3450580"/>
              <a:ext cx="11900" cy="1011797"/>
            </a:xfrm>
            <a:prstGeom prst="line">
              <a:avLst/>
            </a:prstGeom>
            <a:grpFill/>
            <a:ln w="19050" cmpd="sng">
              <a:solidFill>
                <a:schemeClr val="accent1"/>
              </a:solidFill>
              <a:round/>
            </a:ln>
          </p:spPr>
        </p:cxnSp>
        <p:sp>
          <p:nvSpPr>
            <p:cNvPr id="23" name="TextBox 53"/>
            <p:cNvSpPr txBox="1">
              <a:spLocks noChangeArrowheads="1"/>
            </p:cNvSpPr>
            <p:nvPr/>
          </p:nvSpPr>
          <p:spPr bwMode="auto">
            <a:xfrm>
              <a:off x="1235929" y="1601675"/>
              <a:ext cx="1311756" cy="958635"/>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8" tIns="45690" rIns="91378" bIns="4569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l" eaLnBrk="1" hangingPunct="1">
                <a:lnSpc>
                  <a:spcPct val="130000"/>
                </a:lnSpc>
              </a:pPr>
              <a:r>
                <a:rPr lang="zh-CN" altLang="en-US" sz="1335" dirty="0">
                  <a:solidFill>
                    <a:schemeClr val="bg2">
                      <a:lumMod val="25000"/>
                    </a:schemeClr>
                  </a:solidFill>
                  <a:latin typeface="微软雅黑" panose="020B0503020204020204" charset="-122"/>
                </a:rPr>
                <a:t>培育扶持自主创业者6.34万人；</a:t>
              </a:r>
            </a:p>
            <a:p>
              <a:pPr algn="l" eaLnBrk="1" hangingPunct="1">
                <a:lnSpc>
                  <a:spcPct val="130000"/>
                </a:lnSpc>
              </a:pPr>
              <a:r>
                <a:rPr lang="zh-CN" altLang="en-US" sz="1335" dirty="0">
                  <a:solidFill>
                    <a:schemeClr val="bg2">
                      <a:lumMod val="25000"/>
                    </a:schemeClr>
                  </a:solidFill>
                  <a:latin typeface="微软雅黑" panose="020B0503020204020204" charset="-122"/>
                </a:rPr>
                <a:t>创业带动就业</a:t>
              </a:r>
            </a:p>
            <a:p>
              <a:pPr algn="l" eaLnBrk="1" hangingPunct="1">
                <a:lnSpc>
                  <a:spcPct val="130000"/>
                </a:lnSpc>
              </a:pPr>
              <a:r>
                <a:rPr lang="zh-CN" altLang="en-US" sz="1335" dirty="0">
                  <a:solidFill>
                    <a:schemeClr val="bg2">
                      <a:lumMod val="25000"/>
                    </a:schemeClr>
                  </a:solidFill>
                  <a:latin typeface="微软雅黑" panose="020B0503020204020204" charset="-122"/>
                </a:rPr>
                <a:t>32.96万人</a:t>
              </a:r>
            </a:p>
          </p:txBody>
        </p:sp>
      </p:grpSp>
      <p:grpSp>
        <p:nvGrpSpPr>
          <p:cNvPr id="9" name="组合 23"/>
          <p:cNvGrpSpPr/>
          <p:nvPr/>
        </p:nvGrpSpPr>
        <p:grpSpPr>
          <a:xfrm>
            <a:off x="1870603" y="1348300"/>
            <a:ext cx="2432685" cy="4534359"/>
            <a:chOff x="2170457" y="828881"/>
            <a:chExt cx="2006120" cy="3740629"/>
          </a:xfrm>
        </p:grpSpPr>
        <p:sp>
          <p:nvSpPr>
            <p:cNvPr id="25" name="椭圆 24"/>
            <p:cNvSpPr/>
            <p:nvPr/>
          </p:nvSpPr>
          <p:spPr bwMode="auto">
            <a:xfrm>
              <a:off x="2513499" y="1676678"/>
              <a:ext cx="804014" cy="80401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3765"/>
              <a:endParaRPr lang="zh-CN" altLang="en-US" sz="1865" b="1" dirty="0">
                <a:latin typeface="Arial" panose="020B0604020202020204" pitchFamily="34" charset="0"/>
                <a:ea typeface="华文细黑" panose="02010600040101010101" pitchFamily="2" charset="-122"/>
              </a:endParaRPr>
            </a:p>
          </p:txBody>
        </p:sp>
        <p:cxnSp>
          <p:nvCxnSpPr>
            <p:cNvPr id="26" name="直接连接符 26"/>
            <p:cNvCxnSpPr>
              <a:cxnSpLocks noChangeShapeType="1"/>
            </p:cNvCxnSpPr>
            <p:nvPr/>
          </p:nvCxnSpPr>
          <p:spPr bwMode="auto">
            <a:xfrm>
              <a:off x="2925032" y="2508537"/>
              <a:ext cx="0" cy="1940270"/>
            </a:xfrm>
            <a:prstGeom prst="line">
              <a:avLst/>
            </a:prstGeom>
            <a:noFill/>
            <a:ln w="19050" cmpd="sng">
              <a:solidFill>
                <a:schemeClr val="accent2"/>
              </a:solidFill>
              <a:round/>
            </a:ln>
            <a:extLst>
              <a:ext uri="{909E8E84-426E-40DD-AFC4-6F175D3DCCD1}">
                <a14:hiddenFill xmlns:a14="http://schemas.microsoft.com/office/drawing/2010/main" xmlns="">
                  <a:noFill/>
                </a14:hiddenFill>
              </a:ext>
            </a:extLst>
          </p:spPr>
        </p:cxnSp>
        <p:sp>
          <p:nvSpPr>
            <p:cNvPr id="27" name="Text Box 15"/>
            <p:cNvSpPr txBox="1">
              <a:spLocks noChangeArrowheads="1"/>
            </p:cNvSpPr>
            <p:nvPr/>
          </p:nvSpPr>
          <p:spPr bwMode="auto">
            <a:xfrm>
              <a:off x="2572100" y="1816853"/>
              <a:ext cx="685987" cy="524892"/>
            </a:xfrm>
            <a:prstGeom prst="rect">
              <a:avLst/>
            </a:prstGeom>
            <a:noFill/>
            <a:ln w="9525">
              <a:noFill/>
              <a:miter lim="800000"/>
            </a:ln>
          </p:spPr>
          <p:txBody>
            <a:bodyPr lIns="0" tIns="0" rIns="0" bIns="0"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a:lnSpc>
                  <a:spcPct val="130000"/>
                </a:lnSpc>
              </a:pPr>
              <a:r>
                <a:rPr lang="en-US" sz="1465" b="1" dirty="0">
                  <a:solidFill>
                    <a:schemeClr val="bg1"/>
                  </a:solidFill>
                  <a:latin typeface="微软雅黑" panose="020B0503020204020204" charset="-122"/>
                </a:rPr>
                <a:t>1.31</a:t>
              </a:r>
              <a:r>
                <a:rPr lang="zh-CN" altLang="en-US" sz="1465" b="1" dirty="0">
                  <a:solidFill>
                    <a:schemeClr val="bg1"/>
                  </a:solidFill>
                  <a:latin typeface="微软雅黑" panose="020B0503020204020204" charset="-122"/>
                </a:rPr>
                <a:t>万</a:t>
              </a:r>
            </a:p>
          </p:txBody>
        </p:sp>
        <p:sp>
          <p:nvSpPr>
            <p:cNvPr id="28" name="圆角矩形 28"/>
            <p:cNvSpPr>
              <a:spLocks noChangeArrowheads="1"/>
            </p:cNvSpPr>
            <p:nvPr/>
          </p:nvSpPr>
          <p:spPr bwMode="auto">
            <a:xfrm>
              <a:off x="2873861" y="4468330"/>
              <a:ext cx="102340" cy="101180"/>
            </a:xfrm>
            <a:prstGeom prst="roundRect">
              <a:avLst>
                <a:gd name="adj" fmla="val 50000"/>
              </a:avLst>
            </a:prstGeom>
            <a:solidFill>
              <a:schemeClr val="accent2"/>
            </a:solidFill>
            <a:ln w="9525">
              <a:solidFill>
                <a:srgbClr val="00B0F0"/>
              </a:solidFill>
              <a:round/>
            </a:ln>
          </p:spPr>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endParaRPr lang="zh-CN" altLang="en-US" sz="1200" dirty="0">
                <a:solidFill>
                  <a:srgbClr val="262626"/>
                </a:solidFill>
                <a:latin typeface="微软雅黑" panose="020B0503020204020204" charset="-122"/>
              </a:endParaRPr>
            </a:p>
          </p:txBody>
        </p:sp>
        <p:sp>
          <p:nvSpPr>
            <p:cNvPr id="29" name="TextBox 53"/>
            <p:cNvSpPr txBox="1">
              <a:spLocks noChangeArrowheads="1"/>
            </p:cNvSpPr>
            <p:nvPr/>
          </p:nvSpPr>
          <p:spPr bwMode="auto">
            <a:xfrm>
              <a:off x="2170457" y="828881"/>
              <a:ext cx="2006120" cy="737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8" tIns="45690" rIns="91378" bIns="4569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eaLnBrk="1" hangingPunct="1">
                <a:lnSpc>
                  <a:spcPct val="130000"/>
                </a:lnSpc>
              </a:pPr>
              <a:r>
                <a:rPr lang="zh-CN" altLang="en-US" sz="1335" dirty="0">
                  <a:solidFill>
                    <a:schemeClr val="bg2">
                      <a:lumMod val="25000"/>
                    </a:schemeClr>
                  </a:solidFill>
                  <a:latin typeface="微软雅黑" panose="020B0503020204020204" charset="-122"/>
                </a:rPr>
                <a:t>扶持青年大学生创业1.31万人；遴选资助青年大学生优秀创业项目584个；</a:t>
              </a:r>
            </a:p>
          </p:txBody>
        </p:sp>
      </p:grpSp>
      <p:grpSp>
        <p:nvGrpSpPr>
          <p:cNvPr id="10" name="组合 29"/>
          <p:cNvGrpSpPr/>
          <p:nvPr/>
        </p:nvGrpSpPr>
        <p:grpSpPr>
          <a:xfrm>
            <a:off x="3342011" y="3026278"/>
            <a:ext cx="2060575" cy="2857182"/>
            <a:chOff x="3085368" y="2212472"/>
            <a:chExt cx="1699261" cy="2357037"/>
          </a:xfrm>
          <a:solidFill>
            <a:srgbClr val="31B8B4"/>
          </a:solidFill>
        </p:grpSpPr>
        <p:sp>
          <p:nvSpPr>
            <p:cNvPr id="31" name="椭圆 30"/>
            <p:cNvSpPr/>
            <p:nvPr/>
          </p:nvSpPr>
          <p:spPr bwMode="auto">
            <a:xfrm>
              <a:off x="3532912" y="2658087"/>
              <a:ext cx="804014" cy="804014"/>
            </a:xfrm>
            <a:prstGeom prst="ellipse">
              <a:avLst/>
            </a:prstGeom>
            <a:solidFill>
              <a:schemeClr val="accent3"/>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3765"/>
              <a:endParaRPr lang="zh-CN" altLang="en-US" sz="1865" b="1" dirty="0">
                <a:latin typeface="Arial" panose="020B0604020202020204" pitchFamily="34" charset="0"/>
                <a:ea typeface="华文细黑" panose="02010600040101010101" pitchFamily="2" charset="-122"/>
              </a:endParaRPr>
            </a:p>
          </p:txBody>
        </p:sp>
        <p:cxnSp>
          <p:nvCxnSpPr>
            <p:cNvPr id="32" name="直接连接符 22"/>
            <p:cNvCxnSpPr>
              <a:cxnSpLocks noChangeShapeType="1"/>
            </p:cNvCxnSpPr>
            <p:nvPr/>
          </p:nvCxnSpPr>
          <p:spPr bwMode="auto">
            <a:xfrm flipH="1">
              <a:off x="3923444" y="3476769"/>
              <a:ext cx="13090" cy="982037"/>
            </a:xfrm>
            <a:prstGeom prst="line">
              <a:avLst/>
            </a:prstGeom>
            <a:grpFill/>
            <a:ln w="19050" cmpd="sng">
              <a:solidFill>
                <a:schemeClr val="accent3"/>
              </a:solidFill>
              <a:round/>
            </a:ln>
          </p:spPr>
        </p:cxnSp>
        <p:sp>
          <p:nvSpPr>
            <p:cNvPr id="33" name="Text Box 22"/>
            <p:cNvSpPr txBox="1">
              <a:spLocks noChangeArrowheads="1"/>
            </p:cNvSpPr>
            <p:nvPr/>
          </p:nvSpPr>
          <p:spPr bwMode="auto">
            <a:xfrm>
              <a:off x="3586506" y="2798130"/>
              <a:ext cx="684941" cy="52489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a:lnSpc>
                  <a:spcPct val="130000"/>
                </a:lnSpc>
              </a:pPr>
              <a:r>
                <a:rPr sz="1465" b="1" dirty="0">
                  <a:solidFill>
                    <a:schemeClr val="bg1"/>
                  </a:solidFill>
                  <a:latin typeface="微软雅黑" panose="020B0503020204020204" charset="-122"/>
                </a:rPr>
                <a:t>52.04万</a:t>
              </a:r>
            </a:p>
          </p:txBody>
        </p:sp>
        <p:sp>
          <p:nvSpPr>
            <p:cNvPr id="34" name="圆角矩形 24"/>
            <p:cNvSpPr>
              <a:spLocks noChangeArrowheads="1"/>
            </p:cNvSpPr>
            <p:nvPr/>
          </p:nvSpPr>
          <p:spPr bwMode="auto">
            <a:xfrm>
              <a:off x="3878224" y="4468329"/>
              <a:ext cx="102341" cy="101180"/>
            </a:xfrm>
            <a:prstGeom prst="roundRect">
              <a:avLst>
                <a:gd name="adj" fmla="val 50000"/>
              </a:avLst>
            </a:prstGeom>
            <a:solidFill>
              <a:schemeClr val="accent3"/>
            </a:solidFill>
            <a:ln w="9525">
              <a:solidFill>
                <a:srgbClr val="00B0F0"/>
              </a:solidFill>
              <a:round/>
            </a:ln>
          </p:spPr>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endParaRPr lang="zh-CN" altLang="en-US" sz="1200" dirty="0">
                <a:solidFill>
                  <a:srgbClr val="262626"/>
                </a:solidFill>
                <a:latin typeface="微软雅黑" panose="020B0503020204020204" charset="-122"/>
              </a:endParaRPr>
            </a:p>
          </p:txBody>
        </p:sp>
        <p:sp>
          <p:nvSpPr>
            <p:cNvPr id="35" name="TextBox 53"/>
            <p:cNvSpPr txBox="1">
              <a:spLocks noChangeArrowheads="1"/>
            </p:cNvSpPr>
            <p:nvPr/>
          </p:nvSpPr>
          <p:spPr bwMode="auto">
            <a:xfrm>
              <a:off x="3085368" y="2212472"/>
              <a:ext cx="1699261" cy="275009"/>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8" tIns="45690" rIns="91378" bIns="4569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eaLnBrk="1" hangingPunct="1">
                <a:lnSpc>
                  <a:spcPct val="130000"/>
                </a:lnSpc>
              </a:pPr>
              <a:r>
                <a:rPr lang="zh-CN" altLang="en-US" sz="1335" dirty="0">
                  <a:solidFill>
                    <a:schemeClr val="bg2">
                      <a:lumMod val="25000"/>
                    </a:schemeClr>
                  </a:solidFill>
                  <a:latin typeface="微软雅黑" panose="020B0503020204020204" charset="-122"/>
                </a:rPr>
                <a:t>城镇新增就业52.04万人</a:t>
              </a:r>
            </a:p>
          </p:txBody>
        </p:sp>
      </p:grpSp>
      <p:grpSp>
        <p:nvGrpSpPr>
          <p:cNvPr id="11" name="组合 35"/>
          <p:cNvGrpSpPr/>
          <p:nvPr/>
        </p:nvGrpSpPr>
        <p:grpSpPr>
          <a:xfrm>
            <a:off x="5046468" y="1596478"/>
            <a:ext cx="1838324" cy="4283019"/>
            <a:chOff x="4193511" y="1036226"/>
            <a:chExt cx="1515981" cy="3533284"/>
          </a:xfrm>
        </p:grpSpPr>
        <p:sp>
          <p:nvSpPr>
            <p:cNvPr id="37" name="椭圆 36"/>
            <p:cNvSpPr/>
            <p:nvPr/>
          </p:nvSpPr>
          <p:spPr bwMode="auto">
            <a:xfrm>
              <a:off x="4550588" y="1729287"/>
              <a:ext cx="804014" cy="804014"/>
            </a:xfrm>
            <a:prstGeom prst="ellipse">
              <a:avLst/>
            </a:prstGeom>
            <a:solidFill>
              <a:schemeClr val="accent4"/>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3765"/>
              <a:endParaRPr lang="zh-CN" altLang="en-US" sz="1865" b="1" dirty="0">
                <a:latin typeface="Arial" panose="020B0604020202020204" pitchFamily="34" charset="0"/>
                <a:ea typeface="华文细黑" panose="02010600040101010101" pitchFamily="2" charset="-122"/>
              </a:endParaRPr>
            </a:p>
          </p:txBody>
        </p:sp>
        <p:sp>
          <p:nvSpPr>
            <p:cNvPr id="38" name="Text Box 28"/>
            <p:cNvSpPr txBox="1">
              <a:spLocks noChangeArrowheads="1"/>
            </p:cNvSpPr>
            <p:nvPr/>
          </p:nvSpPr>
          <p:spPr bwMode="auto">
            <a:xfrm>
              <a:off x="4677029" y="1878441"/>
              <a:ext cx="549161" cy="524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a:lnSpc>
                  <a:spcPct val="130000"/>
                </a:lnSpc>
              </a:pPr>
              <a:r>
                <a:rPr lang="en-US" altLang="zh-CN" sz="1460" b="1" dirty="0">
                  <a:solidFill>
                    <a:schemeClr val="bg1"/>
                  </a:solidFill>
                  <a:latin typeface="微软雅黑" panose="020B0503020204020204" charset="-122"/>
                  <a:sym typeface="+mn-ea"/>
                </a:rPr>
                <a:t>1.8%</a:t>
              </a:r>
              <a:endParaRPr lang="zh-CN" altLang="en-US" sz="1465" b="1" dirty="0">
                <a:solidFill>
                  <a:schemeClr val="bg1"/>
                </a:solidFill>
                <a:latin typeface="微软雅黑" panose="020B0503020204020204" charset="-122"/>
              </a:endParaRPr>
            </a:p>
          </p:txBody>
        </p:sp>
        <p:cxnSp>
          <p:nvCxnSpPr>
            <p:cNvPr id="39" name="直接连接符 19"/>
            <p:cNvCxnSpPr>
              <a:cxnSpLocks noChangeShapeType="1"/>
            </p:cNvCxnSpPr>
            <p:nvPr/>
          </p:nvCxnSpPr>
          <p:spPr bwMode="auto">
            <a:xfrm>
              <a:off x="4950420" y="2555439"/>
              <a:ext cx="2380" cy="1898606"/>
            </a:xfrm>
            <a:prstGeom prst="line">
              <a:avLst/>
            </a:prstGeom>
            <a:noFill/>
            <a:ln w="19050" cmpd="sng">
              <a:solidFill>
                <a:schemeClr val="accent4"/>
              </a:solidFill>
              <a:round/>
            </a:ln>
            <a:extLst>
              <a:ext uri="{909E8E84-426E-40DD-AFC4-6F175D3DCCD1}">
                <a14:hiddenFill xmlns:a14="http://schemas.microsoft.com/office/drawing/2010/main" xmlns="">
                  <a:noFill/>
                </a14:hiddenFill>
              </a:ext>
            </a:extLst>
          </p:spPr>
        </p:cxnSp>
        <p:sp>
          <p:nvSpPr>
            <p:cNvPr id="40" name="圆角矩形 20"/>
            <p:cNvSpPr>
              <a:spLocks noChangeArrowheads="1"/>
            </p:cNvSpPr>
            <p:nvPr/>
          </p:nvSpPr>
          <p:spPr bwMode="auto">
            <a:xfrm>
              <a:off x="4901629" y="4468330"/>
              <a:ext cx="99961" cy="101180"/>
            </a:xfrm>
            <a:prstGeom prst="roundRect">
              <a:avLst>
                <a:gd name="adj" fmla="val 50000"/>
              </a:avLst>
            </a:prstGeom>
            <a:solidFill>
              <a:schemeClr val="accent4"/>
            </a:solidFill>
            <a:ln w="9525">
              <a:noFill/>
              <a:round/>
            </a:ln>
          </p:spPr>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endParaRPr lang="zh-CN" altLang="en-US" sz="1200" dirty="0">
                <a:solidFill>
                  <a:srgbClr val="262626"/>
                </a:solidFill>
                <a:latin typeface="微软雅黑" panose="020B0503020204020204" charset="-122"/>
              </a:endParaRPr>
            </a:p>
          </p:txBody>
        </p:sp>
        <p:sp>
          <p:nvSpPr>
            <p:cNvPr id="41" name="TextBox 40"/>
            <p:cNvSpPr txBox="1">
              <a:spLocks noChangeArrowheads="1"/>
            </p:cNvSpPr>
            <p:nvPr/>
          </p:nvSpPr>
          <p:spPr bwMode="auto">
            <a:xfrm>
              <a:off x="4193511" y="1036226"/>
              <a:ext cx="1515981" cy="73757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8" tIns="45690" rIns="91378" bIns="4569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eaLnBrk="1" hangingPunct="1">
                <a:lnSpc>
                  <a:spcPct val="130000"/>
                </a:lnSpc>
              </a:pPr>
              <a:r>
                <a:rPr lang="zh-CN" altLang="en-US" sz="1335" dirty="0">
                  <a:solidFill>
                    <a:schemeClr val="bg2">
                      <a:lumMod val="25000"/>
                    </a:schemeClr>
                  </a:solidFill>
                  <a:latin typeface="微软雅黑" panose="020B0503020204020204" charset="-122"/>
                </a:rPr>
                <a:t>城镇登记失业由2016年的1.88%，降至目前的1.8%</a:t>
              </a:r>
            </a:p>
          </p:txBody>
        </p:sp>
      </p:grpSp>
      <p:grpSp>
        <p:nvGrpSpPr>
          <p:cNvPr id="13" name="组合 41"/>
          <p:cNvGrpSpPr/>
          <p:nvPr/>
        </p:nvGrpSpPr>
        <p:grpSpPr>
          <a:xfrm>
            <a:off x="8351025" y="1388923"/>
            <a:ext cx="1761490" cy="4494779"/>
            <a:chOff x="6171772" y="861537"/>
            <a:chExt cx="1452619" cy="3707973"/>
          </a:xfrm>
        </p:grpSpPr>
        <p:sp>
          <p:nvSpPr>
            <p:cNvPr id="43" name="椭圆 42"/>
            <p:cNvSpPr/>
            <p:nvPr/>
          </p:nvSpPr>
          <p:spPr bwMode="auto">
            <a:xfrm>
              <a:off x="6576419" y="1726435"/>
              <a:ext cx="804014" cy="804014"/>
            </a:xfrm>
            <a:prstGeom prst="ellipse">
              <a:avLst/>
            </a:prstGeom>
            <a:solidFill>
              <a:schemeClr val="accent2"/>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3765"/>
              <a:endParaRPr lang="zh-CN" altLang="en-US" sz="1865" b="1" dirty="0">
                <a:latin typeface="Arial" panose="020B0604020202020204" pitchFamily="34" charset="0"/>
                <a:ea typeface="华文细黑" panose="02010600040101010101" pitchFamily="2" charset="-122"/>
              </a:endParaRPr>
            </a:p>
          </p:txBody>
        </p:sp>
        <p:sp>
          <p:nvSpPr>
            <p:cNvPr id="44" name="Text Box 35"/>
            <p:cNvSpPr txBox="1">
              <a:spLocks noChangeArrowheads="1"/>
            </p:cNvSpPr>
            <p:nvPr/>
          </p:nvSpPr>
          <p:spPr bwMode="auto">
            <a:xfrm>
              <a:off x="6703609" y="1878441"/>
              <a:ext cx="549161" cy="5245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a:lnSpc>
                  <a:spcPct val="130000"/>
                </a:lnSpc>
              </a:pPr>
              <a:r>
                <a:rPr lang="en-US" sz="1465" b="1" dirty="0">
                  <a:solidFill>
                    <a:schemeClr val="bg1"/>
                  </a:solidFill>
                  <a:latin typeface="微软雅黑" panose="020B0503020204020204" charset="-122"/>
                </a:rPr>
                <a:t>15.85</a:t>
              </a:r>
              <a:r>
                <a:rPr lang="zh-CN" altLang="en-US" sz="1465" b="1" dirty="0">
                  <a:solidFill>
                    <a:schemeClr val="bg1"/>
                  </a:solidFill>
                  <a:latin typeface="微软雅黑" panose="020B0503020204020204" charset="-122"/>
                </a:rPr>
                <a:t>亿元</a:t>
              </a:r>
            </a:p>
          </p:txBody>
        </p:sp>
        <p:cxnSp>
          <p:nvCxnSpPr>
            <p:cNvPr id="45" name="直接连接符 15"/>
            <p:cNvCxnSpPr>
              <a:cxnSpLocks noChangeShapeType="1"/>
            </p:cNvCxnSpPr>
            <p:nvPr/>
          </p:nvCxnSpPr>
          <p:spPr bwMode="auto">
            <a:xfrm>
              <a:off x="6978189" y="2555439"/>
              <a:ext cx="0" cy="1898606"/>
            </a:xfrm>
            <a:prstGeom prst="line">
              <a:avLst/>
            </a:prstGeom>
            <a:noFill/>
            <a:ln w="19050" cmpd="sng">
              <a:solidFill>
                <a:schemeClr val="accent2"/>
              </a:solidFill>
              <a:round/>
            </a:ln>
            <a:extLst>
              <a:ext uri="{909E8E84-426E-40DD-AFC4-6F175D3DCCD1}">
                <a14:hiddenFill xmlns:a14="http://schemas.microsoft.com/office/drawing/2010/main" xmlns="">
                  <a:noFill/>
                </a14:hiddenFill>
              </a:ext>
            </a:extLst>
          </p:spPr>
        </p:cxnSp>
        <p:sp>
          <p:nvSpPr>
            <p:cNvPr id="46" name="圆角矩形 16"/>
            <p:cNvSpPr>
              <a:spLocks noChangeArrowheads="1"/>
            </p:cNvSpPr>
            <p:nvPr/>
          </p:nvSpPr>
          <p:spPr bwMode="auto">
            <a:xfrm>
              <a:off x="6927019" y="4468330"/>
              <a:ext cx="102341" cy="101180"/>
            </a:xfrm>
            <a:prstGeom prst="roundRect">
              <a:avLst>
                <a:gd name="adj" fmla="val 50000"/>
              </a:avLst>
            </a:prstGeom>
            <a:solidFill>
              <a:schemeClr val="accent2"/>
            </a:solidFill>
            <a:ln w="9525">
              <a:noFill/>
              <a:round/>
            </a:ln>
          </p:spPr>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endParaRPr lang="zh-CN" altLang="en-US" sz="1200" dirty="0">
                <a:solidFill>
                  <a:srgbClr val="262626"/>
                </a:solidFill>
                <a:latin typeface="微软雅黑" panose="020B0503020204020204" charset="-122"/>
              </a:endParaRPr>
            </a:p>
          </p:txBody>
        </p:sp>
        <p:sp>
          <p:nvSpPr>
            <p:cNvPr id="47" name="TextBox 53"/>
            <p:cNvSpPr txBox="1">
              <a:spLocks noChangeArrowheads="1"/>
            </p:cNvSpPr>
            <p:nvPr/>
          </p:nvSpPr>
          <p:spPr bwMode="auto">
            <a:xfrm>
              <a:off x="6171772" y="861537"/>
              <a:ext cx="1452619" cy="737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78" tIns="45690" rIns="91378" bIns="4569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eaLnBrk="1" hangingPunct="1">
                <a:lnSpc>
                  <a:spcPct val="130000"/>
                </a:lnSpc>
              </a:pPr>
              <a:r>
                <a:rPr lang="zh-CN" altLang="en-US" sz="1335" dirty="0">
                  <a:solidFill>
                    <a:schemeClr val="bg2">
                      <a:lumMod val="25000"/>
                    </a:schemeClr>
                  </a:solidFill>
                  <a:latin typeface="微软雅黑" panose="020B0503020204020204" charset="-122"/>
                </a:rPr>
                <a:t>发放稳岗补贴15.85亿元，惠及4.03万家企业331.97万名职工。</a:t>
              </a:r>
            </a:p>
          </p:txBody>
        </p:sp>
      </p:grpSp>
      <p:grpSp>
        <p:nvGrpSpPr>
          <p:cNvPr id="18" name="组合 47"/>
          <p:cNvGrpSpPr/>
          <p:nvPr/>
        </p:nvGrpSpPr>
        <p:grpSpPr>
          <a:xfrm>
            <a:off x="6776692" y="2517163"/>
            <a:ext cx="1831975" cy="3342846"/>
            <a:chOff x="5252669" y="1811822"/>
            <a:chExt cx="1510743" cy="2757688"/>
          </a:xfrm>
          <a:solidFill>
            <a:srgbClr val="31B8B4"/>
          </a:solidFill>
        </p:grpSpPr>
        <p:sp>
          <p:nvSpPr>
            <p:cNvPr id="49" name="椭圆 48"/>
            <p:cNvSpPr/>
            <p:nvPr/>
          </p:nvSpPr>
          <p:spPr bwMode="auto">
            <a:xfrm>
              <a:off x="5559922" y="2661307"/>
              <a:ext cx="804014" cy="80401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3765"/>
              <a:endParaRPr lang="zh-CN" altLang="en-US" sz="1865" b="1" dirty="0">
                <a:latin typeface="Arial" panose="020B0604020202020204" pitchFamily="34" charset="0"/>
                <a:ea typeface="华文细黑" panose="02010600040101010101" pitchFamily="2" charset="-122"/>
              </a:endParaRPr>
            </a:p>
          </p:txBody>
        </p:sp>
        <p:cxnSp>
          <p:nvCxnSpPr>
            <p:cNvPr id="50" name="直接连接符 10"/>
            <p:cNvCxnSpPr>
              <a:cxnSpLocks noChangeShapeType="1"/>
            </p:cNvCxnSpPr>
            <p:nvPr/>
          </p:nvCxnSpPr>
          <p:spPr bwMode="auto">
            <a:xfrm flipH="1">
              <a:off x="5952404" y="3476770"/>
              <a:ext cx="11900" cy="982038"/>
            </a:xfrm>
            <a:prstGeom prst="line">
              <a:avLst/>
            </a:prstGeom>
            <a:grpFill/>
            <a:ln w="19050" cmpd="sng">
              <a:solidFill>
                <a:schemeClr val="accent1"/>
              </a:solidFill>
              <a:round/>
            </a:ln>
          </p:spPr>
        </p:cxnSp>
        <p:sp>
          <p:nvSpPr>
            <p:cNvPr id="51" name="Text Box 43"/>
            <p:cNvSpPr txBox="1">
              <a:spLocks noChangeArrowheads="1"/>
            </p:cNvSpPr>
            <p:nvPr/>
          </p:nvSpPr>
          <p:spPr bwMode="auto">
            <a:xfrm>
              <a:off x="5624988" y="2817604"/>
              <a:ext cx="621054" cy="52489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a:lnSpc>
                  <a:spcPct val="130000"/>
                </a:lnSpc>
              </a:pPr>
              <a:r>
                <a:rPr lang="en-US" altLang="zh-CN" sz="1465" b="1" dirty="0">
                  <a:solidFill>
                    <a:schemeClr val="bg1"/>
                  </a:solidFill>
                  <a:latin typeface="微软雅黑" panose="020B0503020204020204" charset="-122"/>
                </a:rPr>
                <a:t>23.81万</a:t>
              </a:r>
            </a:p>
          </p:txBody>
        </p:sp>
        <p:sp>
          <p:nvSpPr>
            <p:cNvPr id="52" name="圆角矩形 12"/>
            <p:cNvSpPr>
              <a:spLocks noChangeArrowheads="1"/>
            </p:cNvSpPr>
            <p:nvPr/>
          </p:nvSpPr>
          <p:spPr bwMode="auto">
            <a:xfrm>
              <a:off x="5907185" y="4468330"/>
              <a:ext cx="101150" cy="101180"/>
            </a:xfrm>
            <a:prstGeom prst="roundRect">
              <a:avLst>
                <a:gd name="adj" fmla="val 50000"/>
              </a:avLst>
            </a:prstGeom>
            <a:solidFill>
              <a:schemeClr val="accent1"/>
            </a:solidFill>
            <a:ln w="9525">
              <a:noFill/>
              <a:round/>
            </a:ln>
          </p:spPr>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endParaRPr lang="zh-CN" altLang="en-US" sz="1200" dirty="0">
                <a:solidFill>
                  <a:srgbClr val="262626"/>
                </a:solidFill>
                <a:latin typeface="微软雅黑" panose="020B0503020204020204" charset="-122"/>
              </a:endParaRPr>
            </a:p>
          </p:txBody>
        </p:sp>
        <p:sp>
          <p:nvSpPr>
            <p:cNvPr id="53" name="TextBox 53"/>
            <p:cNvSpPr txBox="1">
              <a:spLocks noChangeArrowheads="1"/>
            </p:cNvSpPr>
            <p:nvPr/>
          </p:nvSpPr>
          <p:spPr bwMode="auto">
            <a:xfrm>
              <a:off x="5252669" y="1811822"/>
              <a:ext cx="1510743" cy="73757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8" tIns="45690" rIns="91378" bIns="4569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eaLnBrk="1" hangingPunct="1">
                <a:lnSpc>
                  <a:spcPct val="130000"/>
                </a:lnSpc>
              </a:pPr>
              <a:r>
                <a:rPr lang="zh-CN" altLang="en-US" sz="1335" dirty="0">
                  <a:solidFill>
                    <a:schemeClr val="bg2">
                      <a:lumMod val="25000"/>
                    </a:schemeClr>
                  </a:solidFill>
                  <a:latin typeface="微软雅黑" panose="020B0503020204020204" charset="-122"/>
                </a:rPr>
                <a:t>援助就业困难人员就业3.26万人，实现再就业23.81万人；</a:t>
              </a:r>
            </a:p>
          </p:txBody>
        </p:sp>
      </p:grpSp>
      <p:grpSp>
        <p:nvGrpSpPr>
          <p:cNvPr id="2" name="组合 17"/>
          <p:cNvGrpSpPr/>
          <p:nvPr/>
        </p:nvGrpSpPr>
        <p:grpSpPr>
          <a:xfrm>
            <a:off x="9965344" y="2517382"/>
            <a:ext cx="2087245" cy="3381049"/>
            <a:chOff x="1054221" y="1780306"/>
            <a:chExt cx="1721254" cy="2789203"/>
          </a:xfrm>
          <a:solidFill>
            <a:srgbClr val="31B8B4"/>
          </a:solidFill>
        </p:grpSpPr>
        <p:sp>
          <p:nvSpPr>
            <p:cNvPr id="3" name="椭圆 2"/>
            <p:cNvSpPr/>
            <p:nvPr/>
          </p:nvSpPr>
          <p:spPr bwMode="auto">
            <a:xfrm>
              <a:off x="1504231" y="2600325"/>
              <a:ext cx="804014" cy="804014"/>
            </a:xfrm>
            <a:prstGeom prst="ellipse">
              <a:avLst/>
            </a:prstGeom>
            <a:solidFill>
              <a:schemeClr val="accent1"/>
            </a:solidFill>
            <a:ln w="9525" cap="flat" cmpd="sng" algn="ctr">
              <a:noFill/>
              <a:prstDash val="solid"/>
              <a:round/>
              <a:headEnd type="none" w="med" len="med"/>
              <a:tailEnd type="none" w="med" len="med"/>
            </a:ln>
            <a:effectLst/>
          </p:spPr>
          <p:txBody>
            <a:bodyPr vert="horz" wrap="square" lIns="121904" tIns="60952" rIns="121904" bIns="60952" numCol="1" rtlCol="0" anchor="t" anchorCtr="0" compatLnSpc="1"/>
            <a:lstStyle/>
            <a:p>
              <a:pPr defTabSz="913765"/>
              <a:endParaRPr lang="zh-CN" altLang="en-US" sz="1865" b="1" dirty="0">
                <a:latin typeface="Arial" panose="020B0604020202020204" pitchFamily="34" charset="0"/>
                <a:ea typeface="华文细黑" panose="02010600040101010101" pitchFamily="2" charset="-122"/>
              </a:endParaRPr>
            </a:p>
          </p:txBody>
        </p:sp>
        <p:sp>
          <p:nvSpPr>
            <p:cNvPr id="4" name="Text Box 7"/>
            <p:cNvSpPr txBox="1">
              <a:spLocks noChangeArrowheads="1"/>
            </p:cNvSpPr>
            <p:nvPr/>
          </p:nvSpPr>
          <p:spPr bwMode="auto">
            <a:xfrm>
              <a:off x="1585207" y="2781897"/>
              <a:ext cx="606393" cy="524892"/>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r>
                <a:rPr lang="en-US" altLang="zh-CN" sz="1465" b="1" dirty="0">
                  <a:solidFill>
                    <a:schemeClr val="bg1"/>
                  </a:solidFill>
                  <a:latin typeface="微软雅黑" panose="020B0503020204020204" charset="-122"/>
                </a:rPr>
                <a:t>92.3</a:t>
              </a:r>
              <a:r>
                <a:rPr lang="zh-CN" altLang="en-US" sz="1465" b="1" dirty="0">
                  <a:solidFill>
                    <a:schemeClr val="bg1"/>
                  </a:solidFill>
                  <a:latin typeface="微软雅黑" panose="020B0503020204020204" charset="-122"/>
                </a:rPr>
                <a:t>万</a:t>
              </a:r>
            </a:p>
          </p:txBody>
        </p:sp>
        <p:sp>
          <p:nvSpPr>
            <p:cNvPr id="5" name="圆角矩形 31"/>
            <p:cNvSpPr>
              <a:spLocks noChangeArrowheads="1"/>
            </p:cNvSpPr>
            <p:nvPr/>
          </p:nvSpPr>
          <p:spPr bwMode="auto">
            <a:xfrm>
              <a:off x="1851645" y="4468329"/>
              <a:ext cx="102340" cy="101180"/>
            </a:xfrm>
            <a:prstGeom prst="roundRect">
              <a:avLst>
                <a:gd name="adj" fmla="val 50000"/>
              </a:avLst>
            </a:pr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anchor="ct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algn="ctr" eaLnBrk="1" hangingPunct="1">
                <a:lnSpc>
                  <a:spcPct val="130000"/>
                </a:lnSpc>
              </a:pPr>
              <a:endParaRPr lang="zh-CN" altLang="en-US" sz="1200" dirty="0">
                <a:solidFill>
                  <a:srgbClr val="262626"/>
                </a:solidFill>
                <a:latin typeface="微软雅黑" panose="020B0503020204020204" charset="-122"/>
              </a:endParaRPr>
            </a:p>
          </p:txBody>
        </p:sp>
        <p:cxnSp>
          <p:nvCxnSpPr>
            <p:cNvPr id="6" name="直接连接符 32"/>
            <p:cNvCxnSpPr>
              <a:cxnSpLocks noChangeShapeType="1"/>
            </p:cNvCxnSpPr>
            <p:nvPr/>
          </p:nvCxnSpPr>
          <p:spPr bwMode="auto">
            <a:xfrm flipH="1">
              <a:off x="1896865" y="3450580"/>
              <a:ext cx="11900" cy="1011797"/>
            </a:xfrm>
            <a:prstGeom prst="line">
              <a:avLst/>
            </a:prstGeom>
            <a:grpFill/>
            <a:ln w="19050" cmpd="sng">
              <a:solidFill>
                <a:schemeClr val="accent1"/>
              </a:solidFill>
              <a:round/>
            </a:ln>
          </p:spPr>
        </p:cxnSp>
        <p:sp>
          <p:nvSpPr>
            <p:cNvPr id="7" name="TextBox 53"/>
            <p:cNvSpPr txBox="1">
              <a:spLocks noChangeArrowheads="1"/>
            </p:cNvSpPr>
            <p:nvPr/>
          </p:nvSpPr>
          <p:spPr bwMode="auto">
            <a:xfrm>
              <a:off x="1054221" y="1780306"/>
              <a:ext cx="1721254" cy="73757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lIns="91378" tIns="45690" rIns="91378" bIns="45690">
              <a:spAutoFit/>
            </a:bodyPr>
            <a:lstStyle>
              <a:lvl1pPr>
                <a:defRPr>
                  <a:solidFill>
                    <a:schemeClr val="tx1"/>
                  </a:solidFill>
                  <a:latin typeface="Calibri" panose="020F0502020204030204" pitchFamily="34" charset="0"/>
                  <a:ea typeface="微软雅黑" panose="020B0503020204020204" charset="-122"/>
                </a:defRPr>
              </a:lvl1pPr>
              <a:lvl2pPr marL="742950" indent="-285750">
                <a:defRPr>
                  <a:solidFill>
                    <a:schemeClr val="tx1"/>
                  </a:solidFill>
                  <a:latin typeface="Calibri" panose="020F0502020204030204" pitchFamily="34" charset="0"/>
                  <a:ea typeface="微软雅黑" panose="020B0503020204020204" charset="-122"/>
                </a:defRPr>
              </a:lvl2pPr>
              <a:lvl3pPr marL="1143000" indent="-228600">
                <a:defRPr>
                  <a:solidFill>
                    <a:schemeClr val="tx1"/>
                  </a:solidFill>
                  <a:latin typeface="Calibri" panose="020F0502020204030204" pitchFamily="34" charset="0"/>
                  <a:ea typeface="微软雅黑" panose="020B0503020204020204" charset="-122"/>
                </a:defRPr>
              </a:lvl3pPr>
              <a:lvl4pPr marL="1600200" indent="-228600">
                <a:defRPr>
                  <a:solidFill>
                    <a:schemeClr val="tx1"/>
                  </a:solidFill>
                  <a:latin typeface="Calibri" panose="020F0502020204030204" pitchFamily="34" charset="0"/>
                  <a:ea typeface="微软雅黑" panose="020B0503020204020204" charset="-122"/>
                </a:defRPr>
              </a:lvl4pPr>
              <a:lvl5pPr marL="2057400" indent="-228600">
                <a:defRPr>
                  <a:solidFill>
                    <a:schemeClr val="tx1"/>
                  </a:solidFill>
                  <a:latin typeface="Calibri" panose="020F0502020204030204"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微软雅黑" panose="020B0503020204020204" charset="-122"/>
                </a:defRPr>
              </a:lvl9pPr>
            </a:lstStyle>
            <a:p>
              <a:pPr eaLnBrk="1" hangingPunct="1">
                <a:lnSpc>
                  <a:spcPct val="130000"/>
                </a:lnSpc>
              </a:pPr>
              <a:r>
                <a:rPr lang="zh-CN" altLang="en-US" sz="1335" dirty="0">
                  <a:solidFill>
                    <a:schemeClr val="bg2">
                      <a:lumMod val="25000"/>
                    </a:schemeClr>
                  </a:solidFill>
                  <a:latin typeface="微软雅黑" panose="020B0503020204020204" charset="-122"/>
                </a:rPr>
                <a:t>全市组织开展各类职业技能培训92.3万人次。新增高技能人才6.35万人。</a:t>
              </a:r>
            </a:p>
          </p:txBody>
        </p:sp>
      </p:grpSp>
      <p:sp>
        <p:nvSpPr>
          <p:cNvPr id="12" name="标题 11"/>
          <p:cNvSpPr>
            <a:spLocks noGrp="1"/>
          </p:cNvSpPr>
          <p:nvPr>
            <p:ph type="title" idx="4294967295"/>
          </p:nvPr>
        </p:nvSpPr>
        <p:spPr>
          <a:xfrm>
            <a:off x="0" y="353060"/>
            <a:ext cx="12192000" cy="887730"/>
          </a:xfrm>
          <a:prstGeom prst="rect">
            <a:avLst/>
          </a:prstGeom>
        </p:spPr>
        <p:txBody>
          <a:bodyPr vert="horz" lIns="91440" tIns="45720" rIns="91440" bIns="45720" rtlCol="0" anchor="ctr">
            <a:normAutofit/>
          </a:bodyPr>
          <a:lstStyle/>
          <a:p>
            <a:pPr algn="ctr"/>
            <a:r>
              <a:rPr lang="en-US" altLang="zh-CN" sz="2800" dirty="0">
                <a:solidFill>
                  <a:schemeClr val="bg2">
                    <a:lumMod val="25000"/>
                  </a:schemeClr>
                </a:solidFill>
                <a:effectLst>
                  <a:outerShdw blurRad="38100" dist="19050" dir="2700000" algn="tl" rotWithShape="0">
                    <a:schemeClr val="dk1">
                      <a:alpha val="40000"/>
                    </a:schemeClr>
                  </a:outerShdw>
                </a:effectLst>
              </a:rPr>
              <a:t>“</a:t>
            </a:r>
            <a:r>
              <a:rPr lang="zh-CN" altLang="en-US" sz="2800" dirty="0">
                <a:solidFill>
                  <a:schemeClr val="bg2">
                    <a:lumMod val="25000"/>
                  </a:schemeClr>
                </a:solidFill>
                <a:effectLst>
                  <a:outerShdw blurRad="38100" dist="19050" dir="2700000" algn="tl" rotWithShape="0">
                    <a:schemeClr val="dk1">
                      <a:alpha val="40000"/>
                    </a:schemeClr>
                  </a:outerShdw>
                </a:effectLst>
              </a:rPr>
              <a:t>十三五</a:t>
            </a:r>
            <a:r>
              <a:rPr lang="en-US" altLang="zh-CN" sz="2800" dirty="0">
                <a:solidFill>
                  <a:schemeClr val="bg2">
                    <a:lumMod val="25000"/>
                  </a:schemeClr>
                </a:solidFill>
                <a:effectLst>
                  <a:outerShdw blurRad="38100" dist="19050" dir="2700000" algn="tl" rotWithShape="0">
                    <a:schemeClr val="dk1">
                      <a:alpha val="40000"/>
                    </a:schemeClr>
                  </a:outerShdw>
                </a:effectLst>
              </a:rPr>
              <a:t>”</a:t>
            </a:r>
            <a:r>
              <a:rPr lang="zh-CN" altLang="en-US" sz="2800" dirty="0">
                <a:solidFill>
                  <a:schemeClr val="bg2">
                    <a:lumMod val="25000"/>
                  </a:schemeClr>
                </a:solidFill>
                <a:effectLst>
                  <a:outerShdw blurRad="38100" dist="19050" dir="2700000" algn="tl" rotWithShape="0">
                    <a:schemeClr val="dk1">
                      <a:alpha val="40000"/>
                    </a:schemeClr>
                  </a:outerShdw>
                </a:effectLst>
              </a:rPr>
              <a:t>以来南京</a:t>
            </a:r>
            <a:r>
              <a:rPr lang="zh-CN" altLang="en-US" sz="2800" dirty="0" smtClean="0">
                <a:solidFill>
                  <a:schemeClr val="bg2">
                    <a:lumMod val="25000"/>
                  </a:schemeClr>
                </a:solidFill>
                <a:effectLst>
                  <a:outerShdw blurRad="38100" dist="19050" dir="2700000" algn="tl" rotWithShape="0">
                    <a:schemeClr val="dk1">
                      <a:alpha val="40000"/>
                    </a:schemeClr>
                  </a:outerShdw>
                </a:effectLst>
              </a:rPr>
              <a:t>就业发展形势</a:t>
            </a:r>
            <a:endParaRPr lang="zh-CN" altLang="en-US" sz="2800" dirty="0">
              <a:solidFill>
                <a:schemeClr val="bg2">
                  <a:lumMod val="25000"/>
                </a:schemeClr>
              </a:solidFill>
              <a:effectLst>
                <a:outerShdw blurRad="38100" dist="19050" dir="2700000" algn="tl" rotWithShape="0">
                  <a:schemeClr val="dk1">
                    <a:alpha val="40000"/>
                  </a:schemeClr>
                </a:outerShdw>
              </a:effectLst>
            </a:endParaRPr>
          </a:p>
        </p:txBody>
      </p:sp>
      <p:sp>
        <p:nvSpPr>
          <p:cNvPr id="14" name="文本框 13"/>
          <p:cNvSpPr txBox="1"/>
          <p:nvPr/>
        </p:nvSpPr>
        <p:spPr>
          <a:xfrm>
            <a:off x="360045" y="5887720"/>
            <a:ext cx="11426190" cy="362343"/>
          </a:xfrm>
          <a:prstGeom prst="rect">
            <a:avLst/>
          </a:prstGeom>
          <a:solidFill>
            <a:schemeClr val="accent1"/>
          </a:solidFill>
        </p:spPr>
        <p:txBody>
          <a:bodyPr wrap="square" rtlCol="0" anchor="t">
            <a:spAutoFit/>
          </a:bodyPr>
          <a:lstStyle/>
          <a:p>
            <a:pPr algn="ctr">
              <a:lnSpc>
                <a:spcPct val="120000"/>
              </a:lnSpc>
            </a:pPr>
            <a:r>
              <a:rPr lang="zh-CN" altLang="en-US" sz="1600" b="1" dirty="0" smtClean="0">
                <a:solidFill>
                  <a:schemeClr val="bg1"/>
                </a:solidFill>
              </a:rPr>
              <a:t>总体上看，</a:t>
            </a:r>
            <a:r>
              <a:rPr lang="zh-CN" altLang="en-US" sz="1600" b="1" dirty="0">
                <a:solidFill>
                  <a:schemeClr val="bg1"/>
                </a:solidFill>
              </a:rPr>
              <a:t>我市就业局势稳中向好。各部门凝聚了广泛共识，形成了齐抓共管、共同促进就业的良好局面。</a:t>
            </a:r>
          </a:p>
        </p:txBody>
      </p:sp>
    </p:spTree>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par>
                          <p:cTn id="17" fill="hold">
                            <p:stCondLst>
                              <p:cond delay="1500"/>
                            </p:stCondLst>
                            <p:childTnLst>
                              <p:par>
                                <p:cTn id="18" presetID="22" presetClass="entr" presetSubtype="4"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wipe(left)">
                                      <p:cBhvr>
                                        <p:cTn id="44" dur="500"/>
                                        <p:tgtEl>
                                          <p:spTgt spid="48"/>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wipe(left)">
                                      <p:cBhvr>
                                        <p:cTn id="48" dur="500"/>
                                        <p:tgtEl>
                                          <p:spTgt spid="54"/>
                                        </p:tgtEl>
                                      </p:cBhvr>
                                    </p:animEffect>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left)">
                                      <p:cBhvr>
                                        <p:cTn id="52" dur="500"/>
                                        <p:tgtEl>
                                          <p:spTgt spid="55"/>
                                        </p:tgtEl>
                                      </p:cBhvr>
                                    </p:animEffect>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left)">
                                      <p:cBhvr>
                                        <p:cTn id="5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bldLvl="0" animBg="1"/>
      <p:bldP spid="55" grpId="0" bldLvl="0" animBg="1"/>
      <p:bldP spid="54" grpId="0" bldLvl="0" animBg="1"/>
      <p:bldP spid="48" grpId="0" bldLvl="0" animBg="1"/>
      <p:bldP spid="42" grpId="0" bldLvl="0" animBg="1"/>
      <p:bldP spid="1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3"/>
          <p:cNvGraphicFramePr/>
          <p:nvPr/>
        </p:nvGraphicFramePr>
        <p:xfrm>
          <a:off x="777875" y="1593215"/>
          <a:ext cx="4843145" cy="2988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4"/>
          <p:cNvGraphicFramePr/>
          <p:nvPr/>
        </p:nvGraphicFramePr>
        <p:xfrm>
          <a:off x="6119495" y="1593215"/>
          <a:ext cx="4687570" cy="2910840"/>
        </p:xfrm>
        <a:graphic>
          <a:graphicData uri="http://schemas.openxmlformats.org/drawingml/2006/chart">
            <c:chart xmlns:c="http://schemas.openxmlformats.org/drawingml/2006/chart" xmlns:r="http://schemas.openxmlformats.org/officeDocument/2006/relationships" r:id="rId3"/>
          </a:graphicData>
        </a:graphic>
      </p:graphicFrame>
      <p:sp>
        <p:nvSpPr>
          <p:cNvPr id="6" name="标题 5"/>
          <p:cNvSpPr>
            <a:spLocks noGrp="1"/>
          </p:cNvSpPr>
          <p:nvPr>
            <p:ph type="title"/>
          </p:nvPr>
        </p:nvSpPr>
        <p:spPr>
          <a:xfrm>
            <a:off x="1379855" y="4581525"/>
            <a:ext cx="10515600" cy="1325563"/>
          </a:xfrm>
          <a:prstGeom prst="rect">
            <a:avLst/>
          </a:prstGeom>
        </p:spPr>
        <p:txBody>
          <a:bodyPr vert="horz" lIns="91440" tIns="45720" rIns="91440" bIns="45720" rtlCol="0" anchor="ctr">
            <a:normAutofit/>
          </a:bodyPr>
          <a:lstStyle/>
          <a:p>
            <a:r>
              <a:rPr lang="zh-CN" altLang="en-US" sz="2000">
                <a:solidFill>
                  <a:schemeClr val="tx1"/>
                </a:solidFill>
                <a:effectLst>
                  <a:outerShdw blurRad="38100" dist="19050" dir="2700000" algn="tl" rotWithShape="0">
                    <a:schemeClr val="dk1">
                      <a:alpha val="40000"/>
                    </a:schemeClr>
                  </a:outerShdw>
                </a:effectLst>
              </a:rPr>
              <a:t>“十三五”以来，新增高技能人才6.35万人，每万劳动力中高技能人员数达848人。</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占位符 41"/>
          <p:cNvPicPr>
            <a:picLocks noGrp="1" noChangeAspect="1"/>
          </p:cNvPicPr>
          <p:nvPr>
            <p:ph type="pic" sz="quarter" idx="10"/>
          </p:nvPr>
        </p:nvPicPr>
        <p:blipFill>
          <a:blip r:embed="rId3" cstate="screen"/>
          <a:srcRect/>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screen"/>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cstate="screen"/>
          <a:srcRect l="43582"/>
          <a:stretch>
            <a:fillRect/>
          </a:stretch>
        </p:blipFill>
        <p:spPr>
          <a:xfrm flipH="1">
            <a:off x="5712547" y="1061588"/>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996502" y="1645370"/>
            <a:ext cx="2291468" cy="198501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04</a:t>
            </a:r>
          </a:p>
        </p:txBody>
      </p:sp>
      <p:sp>
        <p:nvSpPr>
          <p:cNvPr id="44" name="文本框 43"/>
          <p:cNvSpPr txBox="1"/>
          <p:nvPr/>
        </p:nvSpPr>
        <p:spPr>
          <a:xfrm>
            <a:off x="2089150" y="3866515"/>
            <a:ext cx="9292590" cy="72199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3600" b="1" dirty="0">
                <a:solidFill>
                  <a:schemeClr val="bg1"/>
                </a:solidFill>
                <a:ea typeface="+mj-ea"/>
              </a:rPr>
              <a:t>当前就业创业工作面临的形势和任务</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rot="1451767">
            <a:off x="6989217" y="4508857"/>
            <a:ext cx="3443507" cy="164360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矩形 40"/>
          <p:cNvSpPr/>
          <p:nvPr/>
        </p:nvSpPr>
        <p:spPr>
          <a:xfrm rot="1451767">
            <a:off x="4906653" y="5442386"/>
            <a:ext cx="4964251" cy="1934841"/>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矩形 39"/>
          <p:cNvSpPr/>
          <p:nvPr/>
        </p:nvSpPr>
        <p:spPr>
          <a:xfrm rot="1451767">
            <a:off x="5698193" y="3407322"/>
            <a:ext cx="4964251" cy="1650996"/>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 name="组合 2"/>
          <p:cNvGrpSpPr>
            <a:grpSpLocks noChangeAspect="1"/>
          </p:cNvGrpSpPr>
          <p:nvPr/>
        </p:nvGrpSpPr>
        <p:grpSpPr>
          <a:xfrm>
            <a:off x="6075377" y="1372479"/>
            <a:ext cx="1424704" cy="534902"/>
            <a:chOff x="1454150" y="1619598"/>
            <a:chExt cx="768222" cy="288390"/>
          </a:xfrm>
        </p:grpSpPr>
        <p:sp>
          <p:nvSpPr>
            <p:cNvPr id="4"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5"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2" tIns="45706" rIns="91412" bIns="45706" numCol="1" anchor="t" anchorCtr="0" compatLnSpc="1"/>
            <a:lstStyle/>
            <a:p>
              <a:endParaRPr lang="zh-CN" altLang="en-US" sz="4300"/>
            </a:p>
          </p:txBody>
        </p:sp>
        <p:sp>
          <p:nvSpPr>
            <p:cNvPr id="6"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7" name="椭圆 6"/>
            <p:cNvSpPr>
              <a:spLocks noChangeAspect="1"/>
            </p:cNvSpPr>
            <p:nvPr/>
          </p:nvSpPr>
          <p:spPr>
            <a:xfrm>
              <a:off x="1870103" y="1619988"/>
              <a:ext cx="288000" cy="288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8" name="矩形 7"/>
            <p:cNvSpPr>
              <a:spLocks noChangeAspect="1"/>
            </p:cNvSpPr>
            <p:nvPr/>
          </p:nvSpPr>
          <p:spPr>
            <a:xfrm>
              <a:off x="1826372" y="1619598"/>
              <a:ext cx="396000" cy="273726"/>
            </a:xfrm>
            <a:prstGeom prst="rect">
              <a:avLst/>
            </a:prstGeom>
          </p:spPr>
          <p:txBody>
            <a:bodyPr wrap="square">
              <a:spAutoFit/>
            </a:bodyPr>
            <a:lstStyle/>
            <a:p>
              <a:pPr algn="ctr" defTabSz="1217930" fontAlgn="base">
                <a:spcBef>
                  <a:spcPct val="0"/>
                </a:spcBef>
                <a:spcAft>
                  <a:spcPct val="0"/>
                </a:spcAft>
                <a:buClr>
                  <a:srgbClr val="0070C0"/>
                </a:buClr>
                <a:defRPr/>
              </a:pPr>
              <a:r>
                <a:rPr lang="en-US" altLang="zh-CN" sz="2700" b="1" kern="0" dirty="0">
                  <a:solidFill>
                    <a:schemeClr val="bg1"/>
                  </a:solidFill>
                  <a:latin typeface="微软雅黑" panose="020B0503020204020204" charset="-122"/>
                  <a:ea typeface="微软雅黑" panose="020B0503020204020204" charset="-122"/>
                </a:rPr>
                <a:t>1</a:t>
              </a:r>
              <a:endParaRPr lang="zh-CN" altLang="zh-CN" sz="2700" b="1" kern="0" dirty="0">
                <a:solidFill>
                  <a:schemeClr val="bg1"/>
                </a:solidFill>
                <a:latin typeface="微软雅黑" panose="020B0503020204020204" charset="-122"/>
                <a:ea typeface="微软雅黑" panose="020B0503020204020204" charset="-122"/>
              </a:endParaRPr>
            </a:p>
          </p:txBody>
        </p:sp>
      </p:grpSp>
      <p:grpSp>
        <p:nvGrpSpPr>
          <p:cNvPr id="9" name="组合 8"/>
          <p:cNvGrpSpPr>
            <a:grpSpLocks noChangeAspect="1"/>
          </p:cNvGrpSpPr>
          <p:nvPr/>
        </p:nvGrpSpPr>
        <p:grpSpPr>
          <a:xfrm>
            <a:off x="2041505" y="3437545"/>
            <a:ext cx="1418356" cy="552425"/>
            <a:chOff x="1454150" y="1610150"/>
            <a:chExt cx="764798" cy="297838"/>
          </a:xfrm>
        </p:grpSpPr>
        <p:sp>
          <p:nvSpPr>
            <p:cNvPr id="10"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1"/>
            </a:solidFill>
            <a:ln>
              <a:noFill/>
            </a:ln>
          </p:spPr>
          <p:txBody>
            <a:bodyPr vert="horz" wrap="square" lIns="91412" tIns="45706" rIns="91412" bIns="45706" numCol="1" anchor="t" anchorCtr="0" compatLnSpc="1"/>
            <a:lstStyle/>
            <a:p>
              <a:endParaRPr lang="zh-CN" altLang="en-US" sz="4300"/>
            </a:p>
          </p:txBody>
        </p:sp>
        <p:sp>
          <p:nvSpPr>
            <p:cNvPr id="11"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2" tIns="45706" rIns="91412" bIns="45706" numCol="1" anchor="t" anchorCtr="0" compatLnSpc="1"/>
            <a:lstStyle/>
            <a:p>
              <a:endParaRPr lang="zh-CN" altLang="en-US" sz="4300"/>
            </a:p>
          </p:txBody>
        </p:sp>
        <p:sp>
          <p:nvSpPr>
            <p:cNvPr id="12"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1"/>
            </a:solidFill>
            <a:ln>
              <a:noFill/>
            </a:ln>
          </p:spPr>
          <p:txBody>
            <a:bodyPr vert="horz" wrap="square" lIns="91412" tIns="45706" rIns="91412" bIns="45706" numCol="1" anchor="t" anchorCtr="0" compatLnSpc="1"/>
            <a:lstStyle/>
            <a:p>
              <a:endParaRPr lang="zh-CN" altLang="en-US" sz="4300"/>
            </a:p>
          </p:txBody>
        </p:sp>
        <p:sp>
          <p:nvSpPr>
            <p:cNvPr id="13" name="椭圆 12"/>
            <p:cNvSpPr>
              <a:spLocks noChangeAspect="1"/>
            </p:cNvSpPr>
            <p:nvPr/>
          </p:nvSpPr>
          <p:spPr>
            <a:xfrm>
              <a:off x="1870103" y="1619988"/>
              <a:ext cx="288000" cy="28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4" name="矩形 13"/>
            <p:cNvSpPr>
              <a:spLocks noChangeAspect="1"/>
            </p:cNvSpPr>
            <p:nvPr/>
          </p:nvSpPr>
          <p:spPr>
            <a:xfrm>
              <a:off x="1822948" y="1610150"/>
              <a:ext cx="396000" cy="273726"/>
            </a:xfrm>
            <a:prstGeom prst="rect">
              <a:avLst/>
            </a:prstGeom>
          </p:spPr>
          <p:txBody>
            <a:bodyPr wrap="square">
              <a:spAutoFit/>
            </a:bodyPr>
            <a:lstStyle/>
            <a:p>
              <a:pPr algn="ctr" defTabSz="1217930" fontAlgn="base">
                <a:spcBef>
                  <a:spcPct val="0"/>
                </a:spcBef>
                <a:spcAft>
                  <a:spcPct val="0"/>
                </a:spcAft>
                <a:buClr>
                  <a:srgbClr val="0070C0"/>
                </a:buClr>
                <a:defRPr/>
              </a:pPr>
              <a:r>
                <a:rPr lang="en-US" altLang="zh-CN" sz="2700" b="1" kern="0" dirty="0">
                  <a:solidFill>
                    <a:schemeClr val="bg1"/>
                  </a:solidFill>
                  <a:latin typeface="微软雅黑" panose="020B0503020204020204" charset="-122"/>
                  <a:ea typeface="微软雅黑" panose="020B0503020204020204" charset="-122"/>
                </a:rPr>
                <a:t>2</a:t>
              </a:r>
              <a:endParaRPr lang="zh-CN" altLang="zh-CN" sz="2700" b="1" kern="0" dirty="0">
                <a:solidFill>
                  <a:schemeClr val="bg1"/>
                </a:solidFill>
                <a:latin typeface="微软雅黑" panose="020B0503020204020204" charset="-122"/>
                <a:ea typeface="微软雅黑" panose="020B0503020204020204" charset="-122"/>
              </a:endParaRPr>
            </a:p>
          </p:txBody>
        </p:sp>
      </p:grpSp>
      <p:grpSp>
        <p:nvGrpSpPr>
          <p:cNvPr id="15" name="组合 14"/>
          <p:cNvGrpSpPr>
            <a:grpSpLocks noChangeAspect="1"/>
          </p:cNvGrpSpPr>
          <p:nvPr/>
        </p:nvGrpSpPr>
        <p:grpSpPr>
          <a:xfrm>
            <a:off x="8373606" y="4013249"/>
            <a:ext cx="1405662" cy="534184"/>
            <a:chOff x="1454150" y="1619988"/>
            <a:chExt cx="757953" cy="288002"/>
          </a:xfrm>
        </p:grpSpPr>
        <p:sp>
          <p:nvSpPr>
            <p:cNvPr id="16" name="Freeform 7"/>
            <p:cNvSpPr/>
            <p:nvPr/>
          </p:nvSpPr>
          <p:spPr bwMode="auto">
            <a:xfrm>
              <a:off x="1454150" y="1640163"/>
              <a:ext cx="142875" cy="247650"/>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7" name="Freeform 8"/>
            <p:cNvSpPr/>
            <p:nvPr/>
          </p:nvSpPr>
          <p:spPr bwMode="auto">
            <a:xfrm>
              <a:off x="1560513" y="1640163"/>
              <a:ext cx="142875" cy="247650"/>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2" tIns="45706" rIns="91412" bIns="45706" numCol="1" anchor="t" anchorCtr="0" compatLnSpc="1"/>
            <a:lstStyle/>
            <a:p>
              <a:endParaRPr lang="zh-CN" altLang="en-US" sz="4300"/>
            </a:p>
          </p:txBody>
        </p:sp>
        <p:sp>
          <p:nvSpPr>
            <p:cNvPr id="18" name="Freeform 9"/>
            <p:cNvSpPr/>
            <p:nvPr/>
          </p:nvSpPr>
          <p:spPr bwMode="auto">
            <a:xfrm>
              <a:off x="1662113" y="1640163"/>
              <a:ext cx="141288" cy="247650"/>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19" name="椭圆 18"/>
            <p:cNvSpPr>
              <a:spLocks noChangeAspect="1"/>
            </p:cNvSpPr>
            <p:nvPr/>
          </p:nvSpPr>
          <p:spPr>
            <a:xfrm>
              <a:off x="1870102" y="1619988"/>
              <a:ext cx="287999" cy="2880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20" name="矩形 19"/>
            <p:cNvSpPr>
              <a:spLocks noChangeAspect="1"/>
            </p:cNvSpPr>
            <p:nvPr/>
          </p:nvSpPr>
          <p:spPr>
            <a:xfrm>
              <a:off x="1816103" y="1623238"/>
              <a:ext cx="396000" cy="273725"/>
            </a:xfrm>
            <a:prstGeom prst="rect">
              <a:avLst/>
            </a:prstGeom>
          </p:spPr>
          <p:txBody>
            <a:bodyPr wrap="square">
              <a:spAutoFit/>
            </a:bodyPr>
            <a:lstStyle/>
            <a:p>
              <a:pPr algn="ctr" defTabSz="1217930" fontAlgn="base">
                <a:spcBef>
                  <a:spcPct val="0"/>
                </a:spcBef>
                <a:spcAft>
                  <a:spcPct val="0"/>
                </a:spcAft>
                <a:buClr>
                  <a:srgbClr val="0070C0"/>
                </a:buClr>
                <a:defRPr/>
              </a:pPr>
              <a:r>
                <a:rPr lang="en-US" altLang="zh-CN" sz="2700" b="1" kern="0" dirty="0">
                  <a:solidFill>
                    <a:schemeClr val="bg1"/>
                  </a:solidFill>
                  <a:latin typeface="微软雅黑" panose="020B0503020204020204" charset="-122"/>
                  <a:ea typeface="微软雅黑" panose="020B0503020204020204" charset="-122"/>
                </a:rPr>
                <a:t>3</a:t>
              </a:r>
              <a:endParaRPr lang="zh-CN" altLang="zh-CN" sz="2700" b="1" kern="0" dirty="0">
                <a:solidFill>
                  <a:schemeClr val="bg1"/>
                </a:solidFill>
                <a:latin typeface="微软雅黑" panose="020B0503020204020204" charset="-122"/>
                <a:ea typeface="微软雅黑" panose="020B0503020204020204" charset="-122"/>
              </a:endParaRPr>
            </a:p>
          </p:txBody>
        </p:sp>
      </p:grpSp>
      <p:sp>
        <p:nvSpPr>
          <p:cNvPr id="21" name="AutoShape 3"/>
          <p:cNvSpPr>
            <a:spLocks noChangeAspect="1" noChangeArrowheads="1" noTextEdit="1"/>
          </p:cNvSpPr>
          <p:nvPr/>
        </p:nvSpPr>
        <p:spPr bwMode="auto">
          <a:xfrm>
            <a:off x="3600819" y="1823222"/>
            <a:ext cx="4513879" cy="4672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870" tIns="60936" rIns="121870" bIns="60936" numCol="1" anchor="t" anchorCtr="0" compatLnSpc="1"/>
          <a:lstStyle/>
          <a:p>
            <a:endParaRPr lang="zh-CN" altLang="en-US" sz="1800"/>
          </a:p>
        </p:txBody>
      </p:sp>
      <p:grpSp>
        <p:nvGrpSpPr>
          <p:cNvPr id="22" name="组合 21"/>
          <p:cNvGrpSpPr/>
          <p:nvPr/>
        </p:nvGrpSpPr>
        <p:grpSpPr>
          <a:xfrm>
            <a:off x="4526280" y="3738299"/>
            <a:ext cx="1773417" cy="2319044"/>
            <a:chOff x="2942294" y="2175506"/>
            <a:chExt cx="1953039" cy="2553600"/>
          </a:xfrm>
        </p:grpSpPr>
        <p:sp>
          <p:nvSpPr>
            <p:cNvPr id="23" name="Freeform 5"/>
            <p:cNvSpPr/>
            <p:nvPr/>
          </p:nvSpPr>
          <p:spPr bwMode="auto">
            <a:xfrm>
              <a:off x="2942294" y="2175506"/>
              <a:ext cx="1953039" cy="2553600"/>
            </a:xfrm>
            <a:custGeom>
              <a:avLst/>
              <a:gdLst>
                <a:gd name="T0" fmla="*/ 421 w 843"/>
                <a:gd name="T1" fmla="*/ 0 h 1101"/>
                <a:gd name="T2" fmla="*/ 0 w 843"/>
                <a:gd name="T3" fmla="*/ 422 h 1101"/>
                <a:gd name="T4" fmla="*/ 297 w 843"/>
                <a:gd name="T5" fmla="*/ 826 h 1101"/>
                <a:gd name="T6" fmla="*/ 99 w 843"/>
                <a:gd name="T7" fmla="*/ 1101 h 1101"/>
                <a:gd name="T8" fmla="*/ 843 w 843"/>
                <a:gd name="T9" fmla="*/ 422 h 1101"/>
                <a:gd name="T10" fmla="*/ 421 w 843"/>
                <a:gd name="T11" fmla="*/ 0 h 1101"/>
              </a:gdLst>
              <a:ahLst/>
              <a:cxnLst>
                <a:cxn ang="0">
                  <a:pos x="T0" y="T1"/>
                </a:cxn>
                <a:cxn ang="0">
                  <a:pos x="T2" y="T3"/>
                </a:cxn>
                <a:cxn ang="0">
                  <a:pos x="T4" y="T5"/>
                </a:cxn>
                <a:cxn ang="0">
                  <a:pos x="T6" y="T7"/>
                </a:cxn>
                <a:cxn ang="0">
                  <a:pos x="T8" y="T9"/>
                </a:cxn>
                <a:cxn ang="0">
                  <a:pos x="T10" y="T11"/>
                </a:cxn>
              </a:cxnLst>
              <a:rect l="0" t="0" r="r" b="b"/>
              <a:pathLst>
                <a:path w="843" h="1101">
                  <a:moveTo>
                    <a:pt x="421" y="0"/>
                  </a:moveTo>
                  <a:cubicBezTo>
                    <a:pt x="189" y="0"/>
                    <a:pt x="0" y="189"/>
                    <a:pt x="0" y="422"/>
                  </a:cubicBezTo>
                  <a:cubicBezTo>
                    <a:pt x="0" y="612"/>
                    <a:pt x="125" y="773"/>
                    <a:pt x="297" y="826"/>
                  </a:cubicBezTo>
                  <a:cubicBezTo>
                    <a:pt x="99" y="1101"/>
                    <a:pt x="99" y="1101"/>
                    <a:pt x="99" y="1101"/>
                  </a:cubicBezTo>
                  <a:cubicBezTo>
                    <a:pt x="351" y="945"/>
                    <a:pt x="843" y="767"/>
                    <a:pt x="843" y="422"/>
                  </a:cubicBezTo>
                  <a:cubicBezTo>
                    <a:pt x="843" y="189"/>
                    <a:pt x="654" y="0"/>
                    <a:pt x="421" y="0"/>
                  </a:cubicBezTo>
                  <a:close/>
                </a:path>
              </a:pathLst>
            </a:custGeom>
            <a:solidFill>
              <a:schemeClr val="accent1"/>
            </a:solidFill>
            <a:ln w="28575">
              <a:solidFill>
                <a:schemeClr val="bg1"/>
              </a:solidFill>
              <a:round/>
            </a:ln>
          </p:spPr>
          <p:txBody>
            <a:bodyPr vert="horz" wrap="square" lIns="91412" tIns="45706" rIns="91412" bIns="45706" numCol="1" anchor="t" anchorCtr="0" compatLnSpc="1"/>
            <a:lstStyle/>
            <a:p>
              <a:endParaRPr lang="zh-CN" altLang="en-US" sz="2800">
                <a:latin typeface="微软雅黑" panose="020B0503020204020204" charset="-122"/>
                <a:ea typeface="微软雅黑" panose="020B0503020204020204" charset="-122"/>
              </a:endParaRPr>
            </a:p>
          </p:txBody>
        </p:sp>
        <p:sp>
          <p:nvSpPr>
            <p:cNvPr id="24" name="矩形 23"/>
            <p:cNvSpPr/>
            <p:nvPr/>
          </p:nvSpPr>
          <p:spPr>
            <a:xfrm>
              <a:off x="3639029" y="2725140"/>
              <a:ext cx="536775" cy="734806"/>
            </a:xfrm>
            <a:prstGeom prst="rect">
              <a:avLst/>
            </a:prstGeom>
          </p:spPr>
          <p:txBody>
            <a:bodyPr wrap="none">
              <a:spAutoFit/>
            </a:bodyPr>
            <a:lstStyle/>
            <a:p>
              <a:pPr algn="ctr">
                <a:lnSpc>
                  <a:spcPct val="150000"/>
                </a:lnSpc>
                <a:defRPr/>
              </a:pPr>
              <a:r>
                <a:rPr lang="zh-CN" sz="2800" kern="0">
                  <a:solidFill>
                    <a:schemeClr val="bg1"/>
                  </a:solidFill>
                  <a:latin typeface="微软雅黑" panose="020B0503020204020204" charset="-122"/>
                  <a:ea typeface="微软雅黑" panose="020B0503020204020204" charset="-122"/>
                </a:rPr>
                <a:t>进</a:t>
              </a:r>
              <a:endParaRPr lang="zh-CN" sz="2800" kern="0" dirty="0">
                <a:solidFill>
                  <a:schemeClr val="bg1"/>
                </a:solidFill>
                <a:latin typeface="微软雅黑" panose="020B0503020204020204" charset="-122"/>
                <a:ea typeface="微软雅黑" panose="020B0503020204020204" charset="-122"/>
              </a:endParaRPr>
            </a:p>
          </p:txBody>
        </p:sp>
      </p:grpSp>
      <p:grpSp>
        <p:nvGrpSpPr>
          <p:cNvPr id="25" name="组合 24"/>
          <p:cNvGrpSpPr/>
          <p:nvPr/>
        </p:nvGrpSpPr>
        <p:grpSpPr>
          <a:xfrm>
            <a:off x="6116717" y="3610674"/>
            <a:ext cx="1716221" cy="2239987"/>
            <a:chOff x="4587544" y="2175506"/>
            <a:chExt cx="1590099" cy="2075104"/>
          </a:xfrm>
          <a:solidFill>
            <a:srgbClr val="0070C0"/>
          </a:solidFill>
        </p:grpSpPr>
        <p:sp>
          <p:nvSpPr>
            <p:cNvPr id="26" name="Freeform 8"/>
            <p:cNvSpPr/>
            <p:nvPr/>
          </p:nvSpPr>
          <p:spPr bwMode="auto">
            <a:xfrm flipH="1">
              <a:off x="4587544" y="2175506"/>
              <a:ext cx="1590099" cy="2075104"/>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solidFill>
              <a:schemeClr val="accent3"/>
            </a:solidFill>
            <a:ln w="28575">
              <a:solidFill>
                <a:schemeClr val="bg1"/>
              </a:solidFill>
              <a:round/>
            </a:ln>
          </p:spPr>
          <p:txBody>
            <a:bodyPr vert="horz" wrap="square" lIns="91412" tIns="45706" rIns="91412" bIns="45706" numCol="1" anchor="t" anchorCtr="0" compatLnSpc="1"/>
            <a:lstStyle/>
            <a:p>
              <a:endParaRPr lang="zh-CN" altLang="en-US" sz="2800">
                <a:latin typeface="微软雅黑" panose="020B0503020204020204" charset="-122"/>
                <a:ea typeface="微软雅黑" panose="020B0503020204020204" charset="-122"/>
              </a:endParaRPr>
            </a:p>
          </p:txBody>
        </p:sp>
        <p:sp>
          <p:nvSpPr>
            <p:cNvPr id="27" name="矩形 26"/>
            <p:cNvSpPr/>
            <p:nvPr/>
          </p:nvSpPr>
          <p:spPr>
            <a:xfrm>
              <a:off x="5189196" y="2554356"/>
              <a:ext cx="498908" cy="682968"/>
            </a:xfrm>
            <a:prstGeom prst="rect">
              <a:avLst/>
            </a:prstGeom>
            <a:noFill/>
          </p:spPr>
          <p:txBody>
            <a:bodyPr wrap="none">
              <a:spAutoFit/>
            </a:bodyPr>
            <a:lstStyle/>
            <a:p>
              <a:pPr algn="ctr">
                <a:lnSpc>
                  <a:spcPct val="150000"/>
                </a:lnSpc>
                <a:defRPr/>
              </a:pPr>
              <a:r>
                <a:rPr lang="zh-CN" sz="2800" kern="0">
                  <a:solidFill>
                    <a:schemeClr val="bg1"/>
                  </a:solidFill>
                  <a:latin typeface="微软雅黑" panose="020B0503020204020204" charset="-122"/>
                  <a:ea typeface="微软雅黑" panose="020B0503020204020204" charset="-122"/>
                </a:rPr>
                <a:t>喜</a:t>
              </a:r>
              <a:endParaRPr lang="zh-CN" sz="2800" kern="0" dirty="0">
                <a:solidFill>
                  <a:schemeClr val="bg1"/>
                </a:solidFill>
                <a:latin typeface="微软雅黑" panose="020B0503020204020204" charset="-122"/>
                <a:ea typeface="微软雅黑" panose="020B0503020204020204" charset="-122"/>
              </a:endParaRPr>
            </a:p>
          </p:txBody>
        </p:sp>
      </p:grpSp>
      <p:sp>
        <p:nvSpPr>
          <p:cNvPr id="30" name="矩形 29"/>
          <p:cNvSpPr/>
          <p:nvPr/>
        </p:nvSpPr>
        <p:spPr>
          <a:xfrm>
            <a:off x="1672590" y="4294505"/>
            <a:ext cx="2492990" cy="615553"/>
          </a:xfrm>
          <a:prstGeom prst="rect">
            <a:avLst/>
          </a:prstGeom>
        </p:spPr>
        <p:txBody>
          <a:bodyPr wrap="none">
            <a:spAutoFit/>
          </a:bodyPr>
          <a:lstStyle/>
          <a:p>
            <a:r>
              <a:rPr lang="zh-CN" altLang="en-US" dirty="0">
                <a:solidFill>
                  <a:schemeClr val="bg2">
                    <a:lumMod val="25000"/>
                  </a:schemeClr>
                </a:solidFill>
                <a:latin typeface="微软雅黑" panose="020B0503020204020204" charset="-122"/>
                <a:ea typeface="微软雅黑" panose="020B0503020204020204" charset="-122"/>
                <a:sym typeface="微软雅黑" panose="020B0503020204020204" charset="-122"/>
              </a:rPr>
              <a:t>创业</a:t>
            </a:r>
            <a:r>
              <a:rPr lang="zh-CN" altLang="en-US" sz="1600" dirty="0">
                <a:solidFill>
                  <a:schemeClr val="bg2">
                    <a:lumMod val="25000"/>
                  </a:schemeClr>
                </a:solidFill>
                <a:latin typeface="微软雅黑" panose="020B0503020204020204" charset="-122"/>
                <a:ea typeface="微软雅黑" panose="020B0503020204020204" charset="-122"/>
                <a:sym typeface="微软雅黑" panose="020B0503020204020204" charset="-122"/>
              </a:rPr>
              <a:t>带动就业已成为我市</a:t>
            </a:r>
          </a:p>
          <a:p>
            <a:pPr algn="l"/>
            <a:r>
              <a:rPr lang="zh-CN" altLang="en-US" sz="1600"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rPr>
              <a:t>扩大</a:t>
            </a:r>
            <a:r>
              <a:rPr lang="zh-CN" altLang="en-US" sz="1600" dirty="0">
                <a:solidFill>
                  <a:schemeClr val="bg2">
                    <a:lumMod val="25000"/>
                  </a:schemeClr>
                </a:solidFill>
                <a:latin typeface="微软雅黑" panose="020B0503020204020204" charset="-122"/>
                <a:ea typeface="微软雅黑" panose="020B0503020204020204" charset="-122"/>
                <a:sym typeface="微软雅黑" panose="020B0503020204020204" charset="-122"/>
              </a:rPr>
              <a:t>就业</a:t>
            </a:r>
            <a:r>
              <a:rPr lang="zh-CN" altLang="en-US" sz="1600"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rPr>
              <a:t>的一个重要</a:t>
            </a:r>
            <a:r>
              <a:rPr lang="zh-CN" altLang="en-US" sz="1600" dirty="0">
                <a:solidFill>
                  <a:schemeClr val="bg2">
                    <a:lumMod val="25000"/>
                  </a:schemeClr>
                </a:solidFill>
                <a:latin typeface="微软雅黑" panose="020B0503020204020204" charset="-122"/>
                <a:ea typeface="微软雅黑" panose="020B0503020204020204" charset="-122"/>
                <a:sym typeface="微软雅黑" panose="020B0503020204020204" charset="-122"/>
              </a:rPr>
              <a:t>支撑</a:t>
            </a:r>
          </a:p>
        </p:txBody>
      </p:sp>
      <p:sp>
        <p:nvSpPr>
          <p:cNvPr id="33" name="矩形 32"/>
          <p:cNvSpPr/>
          <p:nvPr/>
        </p:nvSpPr>
        <p:spPr>
          <a:xfrm>
            <a:off x="6934835" y="2062480"/>
            <a:ext cx="4954905" cy="645160"/>
          </a:xfrm>
          <a:prstGeom prst="rect">
            <a:avLst/>
          </a:prstGeom>
        </p:spPr>
        <p:txBody>
          <a:bodyPr wrap="square">
            <a:spAutoFit/>
          </a:bodyPr>
          <a:lstStyle/>
          <a:p>
            <a:pPr algn="l"/>
            <a:r>
              <a:rPr lang="zh-CN" altLang="en-US"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rPr>
              <a:t>全市各项</a:t>
            </a:r>
            <a:r>
              <a:rPr lang="zh-CN" altLang="en-US" dirty="0">
                <a:solidFill>
                  <a:schemeClr val="bg2">
                    <a:lumMod val="25000"/>
                  </a:schemeClr>
                </a:solidFill>
                <a:latin typeface="微软雅黑" panose="020B0503020204020204" charset="-122"/>
                <a:ea typeface="微软雅黑" panose="020B0503020204020204" charset="-122"/>
                <a:sym typeface="微软雅黑" panose="020B0503020204020204" charset="-122"/>
              </a:rPr>
              <a:t>就业主要指标</a:t>
            </a:r>
          </a:p>
          <a:p>
            <a:pPr algn="l"/>
            <a:r>
              <a:rPr lang="zh-CN" altLang="en-US" dirty="0">
                <a:solidFill>
                  <a:schemeClr val="bg2">
                    <a:lumMod val="25000"/>
                  </a:schemeClr>
                </a:solidFill>
                <a:latin typeface="微软雅黑" panose="020B0503020204020204" charset="-122"/>
                <a:ea typeface="微软雅黑" panose="020B0503020204020204" charset="-122"/>
                <a:sym typeface="微软雅黑" panose="020B0503020204020204" charset="-122"/>
              </a:rPr>
              <a:t>均保持</a:t>
            </a:r>
            <a:r>
              <a:rPr lang="zh-CN" altLang="en-US"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rPr>
              <a:t>稳定趋好的</a:t>
            </a:r>
            <a:r>
              <a:rPr lang="zh-CN" altLang="en-US" dirty="0">
                <a:solidFill>
                  <a:schemeClr val="bg2">
                    <a:lumMod val="25000"/>
                  </a:schemeClr>
                </a:solidFill>
                <a:latin typeface="微软雅黑" panose="020B0503020204020204" charset="-122"/>
                <a:ea typeface="微软雅黑" panose="020B0503020204020204" charset="-122"/>
                <a:sym typeface="微软雅黑" panose="020B0503020204020204" charset="-122"/>
              </a:rPr>
              <a:t>状态</a:t>
            </a:r>
          </a:p>
        </p:txBody>
      </p:sp>
      <p:sp>
        <p:nvSpPr>
          <p:cNvPr id="36" name="矩形 35"/>
          <p:cNvSpPr/>
          <p:nvPr/>
        </p:nvSpPr>
        <p:spPr>
          <a:xfrm>
            <a:off x="7985125" y="4756785"/>
            <a:ext cx="4025900" cy="645160"/>
          </a:xfrm>
          <a:prstGeom prst="rect">
            <a:avLst/>
          </a:prstGeom>
        </p:spPr>
        <p:txBody>
          <a:bodyPr wrap="square">
            <a:spAutoFit/>
          </a:bodyPr>
          <a:lstStyle/>
          <a:p>
            <a:pPr algn="l"/>
            <a:r>
              <a:rPr lang="zh-CN" altLang="en-US" dirty="0">
                <a:solidFill>
                  <a:schemeClr val="bg2">
                    <a:lumMod val="25000"/>
                  </a:schemeClr>
                </a:solidFill>
                <a:latin typeface="微软雅黑" panose="020B0503020204020204" charset="-122"/>
                <a:ea typeface="微软雅黑" panose="020B0503020204020204" charset="-122"/>
                <a:sym typeface="微软雅黑" panose="020B0503020204020204" charset="-122"/>
              </a:rPr>
              <a:t>新一</a:t>
            </a:r>
            <a:r>
              <a:rPr lang="zh-CN" altLang="en-US"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rPr>
              <a:t>轮就业</a:t>
            </a:r>
            <a:r>
              <a:rPr lang="zh-CN" altLang="en-US" dirty="0">
                <a:solidFill>
                  <a:schemeClr val="bg2">
                    <a:lumMod val="25000"/>
                  </a:schemeClr>
                </a:solidFill>
                <a:latin typeface="微软雅黑" panose="020B0503020204020204" charset="-122"/>
                <a:ea typeface="微软雅黑" panose="020B0503020204020204" charset="-122"/>
                <a:sym typeface="微软雅黑" panose="020B0503020204020204" charset="-122"/>
              </a:rPr>
              <a:t>创业促进政策密集</a:t>
            </a:r>
            <a:r>
              <a:rPr lang="zh-CN" altLang="en-US"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rPr>
              <a:t>出台</a:t>
            </a:r>
            <a:endParaRPr lang="en-US" altLang="zh-CN"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endParaRPr>
          </a:p>
          <a:p>
            <a:pPr algn="l"/>
            <a:r>
              <a:rPr lang="zh-CN" altLang="en-US"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rPr>
              <a:t>助力</a:t>
            </a:r>
            <a:r>
              <a:rPr lang="zh-CN" altLang="en-US" dirty="0">
                <a:solidFill>
                  <a:schemeClr val="bg2">
                    <a:lumMod val="25000"/>
                  </a:schemeClr>
                </a:solidFill>
                <a:latin typeface="微软雅黑" panose="020B0503020204020204" charset="-122"/>
                <a:ea typeface="微软雅黑" panose="020B0503020204020204" charset="-122"/>
                <a:sym typeface="微软雅黑" panose="020B0503020204020204" charset="-122"/>
              </a:rPr>
              <a:t>我市劳动力市场持续向</a:t>
            </a:r>
            <a:r>
              <a:rPr lang="zh-CN" altLang="en-US"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rPr>
              <a:t>好</a:t>
            </a:r>
            <a:endParaRPr lang="zh-CN" altLang="en-US"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grpSp>
        <p:nvGrpSpPr>
          <p:cNvPr id="37" name="组合 36"/>
          <p:cNvGrpSpPr/>
          <p:nvPr/>
        </p:nvGrpSpPr>
        <p:grpSpPr>
          <a:xfrm>
            <a:off x="5154980" y="1888800"/>
            <a:ext cx="1735274" cy="2264826"/>
            <a:chOff x="3827152" y="1152942"/>
            <a:chExt cx="1302026" cy="1699144"/>
          </a:xfrm>
        </p:grpSpPr>
        <p:sp>
          <p:nvSpPr>
            <p:cNvPr id="38" name="Freeform 10"/>
            <p:cNvSpPr/>
            <p:nvPr/>
          </p:nvSpPr>
          <p:spPr bwMode="auto">
            <a:xfrm>
              <a:off x="3827152" y="1152942"/>
              <a:ext cx="1302026" cy="1699144"/>
            </a:xfrm>
            <a:custGeom>
              <a:avLst/>
              <a:gdLst>
                <a:gd name="T0" fmla="*/ 281 w 562"/>
                <a:gd name="T1" fmla="*/ 733 h 733"/>
                <a:gd name="T2" fmla="*/ 562 w 562"/>
                <a:gd name="T3" fmla="*/ 452 h 733"/>
                <a:gd name="T4" fmla="*/ 364 w 562"/>
                <a:gd name="T5" fmla="*/ 184 h 733"/>
                <a:gd name="T6" fmla="*/ 496 w 562"/>
                <a:gd name="T7" fmla="*/ 0 h 733"/>
                <a:gd name="T8" fmla="*/ 0 w 562"/>
                <a:gd name="T9" fmla="*/ 452 h 733"/>
                <a:gd name="T10" fmla="*/ 281 w 562"/>
                <a:gd name="T11" fmla="*/ 733 h 733"/>
              </a:gdLst>
              <a:ahLst/>
              <a:cxnLst>
                <a:cxn ang="0">
                  <a:pos x="T0" y="T1"/>
                </a:cxn>
                <a:cxn ang="0">
                  <a:pos x="T2" y="T3"/>
                </a:cxn>
                <a:cxn ang="0">
                  <a:pos x="T4" y="T5"/>
                </a:cxn>
                <a:cxn ang="0">
                  <a:pos x="T6" y="T7"/>
                </a:cxn>
                <a:cxn ang="0">
                  <a:pos x="T8" y="T9"/>
                </a:cxn>
                <a:cxn ang="0">
                  <a:pos x="T10" y="T11"/>
                </a:cxn>
              </a:cxnLst>
              <a:rect l="0" t="0" r="r" b="b"/>
              <a:pathLst>
                <a:path w="562" h="733">
                  <a:moveTo>
                    <a:pt x="281" y="733"/>
                  </a:moveTo>
                  <a:cubicBezTo>
                    <a:pt x="436" y="733"/>
                    <a:pt x="562" y="607"/>
                    <a:pt x="562" y="452"/>
                  </a:cubicBezTo>
                  <a:cubicBezTo>
                    <a:pt x="562" y="326"/>
                    <a:pt x="478" y="219"/>
                    <a:pt x="364" y="184"/>
                  </a:cubicBezTo>
                  <a:cubicBezTo>
                    <a:pt x="496" y="0"/>
                    <a:pt x="496" y="0"/>
                    <a:pt x="496" y="0"/>
                  </a:cubicBezTo>
                  <a:cubicBezTo>
                    <a:pt x="328" y="104"/>
                    <a:pt x="0" y="223"/>
                    <a:pt x="0" y="452"/>
                  </a:cubicBezTo>
                  <a:cubicBezTo>
                    <a:pt x="0" y="607"/>
                    <a:pt x="126" y="733"/>
                    <a:pt x="281" y="733"/>
                  </a:cubicBezTo>
                  <a:close/>
                </a:path>
              </a:pathLst>
            </a:custGeom>
            <a:solidFill>
              <a:schemeClr val="accent2"/>
            </a:solidFill>
            <a:ln w="28575">
              <a:solidFill>
                <a:schemeClr val="bg1"/>
              </a:solidFill>
              <a:round/>
            </a:ln>
          </p:spPr>
          <p:txBody>
            <a:bodyPr vert="horz" wrap="square" lIns="91412" tIns="45706" rIns="91412" bIns="45706" numCol="1" anchor="t" anchorCtr="0" compatLnSpc="1"/>
            <a:lstStyle/>
            <a:p>
              <a:endParaRPr lang="zh-CN" altLang="en-US" sz="2800">
                <a:latin typeface="微软雅黑" panose="020B0503020204020204" charset="-122"/>
                <a:ea typeface="微软雅黑" panose="020B0503020204020204" charset="-122"/>
              </a:endParaRPr>
            </a:p>
          </p:txBody>
        </p:sp>
        <p:sp>
          <p:nvSpPr>
            <p:cNvPr id="39" name="矩形 38"/>
            <p:cNvSpPr/>
            <p:nvPr/>
          </p:nvSpPr>
          <p:spPr>
            <a:xfrm>
              <a:off x="4276051" y="1848735"/>
              <a:ext cx="404037" cy="553097"/>
            </a:xfrm>
            <a:prstGeom prst="rect">
              <a:avLst/>
            </a:prstGeom>
          </p:spPr>
          <p:txBody>
            <a:bodyPr wrap="none">
              <a:spAutoFit/>
            </a:bodyPr>
            <a:lstStyle/>
            <a:p>
              <a:pPr algn="ctr">
                <a:lnSpc>
                  <a:spcPct val="150000"/>
                </a:lnSpc>
                <a:defRPr/>
              </a:pPr>
              <a:r>
                <a:rPr lang="zh-CN" sz="2800" kern="0" dirty="0">
                  <a:solidFill>
                    <a:schemeClr val="bg1"/>
                  </a:solidFill>
                  <a:latin typeface="微软雅黑" panose="020B0503020204020204" charset="-122"/>
                  <a:ea typeface="微软雅黑" panose="020B0503020204020204" charset="-122"/>
                </a:rPr>
                <a:t>稳</a:t>
              </a:r>
            </a:p>
          </p:txBody>
        </p:sp>
      </p:grpSp>
      <p:sp>
        <p:nvSpPr>
          <p:cNvPr id="43" name="文本框 42"/>
          <p:cNvSpPr txBox="1"/>
          <p:nvPr/>
        </p:nvSpPr>
        <p:spPr>
          <a:xfrm>
            <a:off x="830580" y="1209675"/>
            <a:ext cx="4060825" cy="1815882"/>
          </a:xfrm>
          <a:prstGeom prst="rect">
            <a:avLst/>
          </a:prstGeom>
          <a:noFill/>
        </p:spPr>
        <p:txBody>
          <a:bodyPr wrap="square" rtlCol="0" anchor="t">
            <a:spAutoFit/>
          </a:bodyPr>
          <a:lstStyle/>
          <a:p>
            <a:pPr>
              <a:lnSpc>
                <a:spcPct val="140000"/>
              </a:lnSpc>
            </a:pPr>
            <a:r>
              <a:rPr lang="en-US" altLang="zh-CN" sz="2000" dirty="0">
                <a:solidFill>
                  <a:schemeClr val="bg2">
                    <a:lumMod val="25000"/>
                  </a:schemeClr>
                </a:solidFill>
              </a:rPr>
              <a:t>       </a:t>
            </a:r>
            <a:r>
              <a:rPr lang="zh-CN" altLang="en-US" sz="2000" dirty="0">
                <a:solidFill>
                  <a:schemeClr val="bg2">
                    <a:lumMod val="25000"/>
                  </a:schemeClr>
                </a:solidFill>
              </a:rPr>
              <a:t>近年来，我市就业形势呈现</a:t>
            </a:r>
            <a:r>
              <a:rPr lang="en-US" altLang="zh-CN" sz="2000" dirty="0">
                <a:solidFill>
                  <a:schemeClr val="bg2">
                    <a:lumMod val="25000"/>
                  </a:schemeClr>
                </a:solidFill>
              </a:rPr>
              <a:t>“</a:t>
            </a:r>
            <a:r>
              <a:rPr lang="zh-CN" altLang="en-US" sz="2000" dirty="0">
                <a:solidFill>
                  <a:schemeClr val="bg2">
                    <a:lumMod val="25000"/>
                  </a:schemeClr>
                </a:solidFill>
              </a:rPr>
              <a:t>总体稳定、稳中有</a:t>
            </a:r>
            <a:r>
              <a:rPr lang="zh-CN" altLang="en-US" sz="2000" dirty="0" smtClean="0">
                <a:solidFill>
                  <a:schemeClr val="bg2">
                    <a:lumMod val="25000"/>
                  </a:schemeClr>
                </a:solidFill>
              </a:rPr>
              <a:t>进</a:t>
            </a:r>
            <a:r>
              <a:rPr lang="en-US" altLang="zh-CN" sz="2000" dirty="0" smtClean="0">
                <a:solidFill>
                  <a:schemeClr val="bg2">
                    <a:lumMod val="25000"/>
                  </a:schemeClr>
                </a:solidFill>
              </a:rPr>
              <a:t>”</a:t>
            </a:r>
            <a:r>
              <a:rPr lang="zh-CN" altLang="en-US" sz="2000" dirty="0">
                <a:solidFill>
                  <a:schemeClr val="bg2">
                    <a:lumMod val="25000"/>
                  </a:schemeClr>
                </a:solidFill>
              </a:rPr>
              <a:t>的良好态势，就业规模不断</a:t>
            </a:r>
            <a:r>
              <a:rPr lang="zh-CN" altLang="en-US" sz="2000" dirty="0" smtClean="0">
                <a:solidFill>
                  <a:schemeClr val="bg2">
                    <a:lumMod val="25000"/>
                  </a:schemeClr>
                </a:solidFill>
              </a:rPr>
              <a:t>扩大，就业质量不断提升，呈现出喜人局面。</a:t>
            </a:r>
            <a:endParaRPr lang="zh-CN" altLang="en-US" sz="2000" dirty="0">
              <a:solidFill>
                <a:schemeClr val="bg2">
                  <a:lumMod val="25000"/>
                </a:schemeClr>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500" fill="hold"/>
                                        <p:tgtEl>
                                          <p:spTgt spid="37"/>
                                        </p:tgtEl>
                                        <p:attrNameLst>
                                          <p:attrName>ppt_w</p:attrName>
                                        </p:attrNameLst>
                                      </p:cBhvr>
                                      <p:tavLst>
                                        <p:tav tm="0">
                                          <p:val>
                                            <p:fltVal val="0"/>
                                          </p:val>
                                        </p:tav>
                                        <p:tav tm="100000">
                                          <p:val>
                                            <p:strVal val="#ppt_w"/>
                                          </p:val>
                                        </p:tav>
                                      </p:tavLst>
                                    </p:anim>
                                    <p:anim calcmode="lin" valueType="num">
                                      <p:cBhvr>
                                        <p:cTn id="8" dur="500" fill="hold"/>
                                        <p:tgtEl>
                                          <p:spTgt spid="37"/>
                                        </p:tgtEl>
                                        <p:attrNameLst>
                                          <p:attrName>ppt_h</p:attrName>
                                        </p:attrNameLst>
                                      </p:cBhvr>
                                      <p:tavLst>
                                        <p:tav tm="0">
                                          <p:val>
                                            <p:fltVal val="0"/>
                                          </p:val>
                                        </p:tav>
                                        <p:tav tm="100000">
                                          <p:val>
                                            <p:strVal val="#ppt_h"/>
                                          </p:val>
                                        </p:tav>
                                      </p:tavLst>
                                    </p:anim>
                                    <p:anim calcmode="lin" valueType="num">
                                      <p:cBhvr>
                                        <p:cTn id="9" dur="500" fill="hold"/>
                                        <p:tgtEl>
                                          <p:spTgt spid="37"/>
                                        </p:tgtEl>
                                        <p:attrNameLst>
                                          <p:attrName>style.rotation</p:attrName>
                                        </p:attrNameLst>
                                      </p:cBhvr>
                                      <p:tavLst>
                                        <p:tav tm="0">
                                          <p:val>
                                            <p:fltVal val="90"/>
                                          </p:val>
                                        </p:tav>
                                        <p:tav tm="100000">
                                          <p:val>
                                            <p:fltVal val="0"/>
                                          </p:val>
                                        </p:tav>
                                      </p:tavLst>
                                    </p:anim>
                                    <p:animEffect transition="in" filter="fade">
                                      <p:cBhvr>
                                        <p:cTn id="10" dur="500"/>
                                        <p:tgtEl>
                                          <p:spTgt spid="3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31" presetClass="entr" presetSubtype="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 calcmode="lin" valueType="num">
                                      <p:cBhvr>
                                        <p:cTn id="20" dur="500" fill="hold"/>
                                        <p:tgtEl>
                                          <p:spTgt spid="22"/>
                                        </p:tgtEl>
                                        <p:attrNameLst>
                                          <p:attrName>style.rotation</p:attrName>
                                        </p:attrNameLst>
                                      </p:cBhvr>
                                      <p:tavLst>
                                        <p:tav tm="0">
                                          <p:val>
                                            <p:fltVal val="90"/>
                                          </p:val>
                                        </p:tav>
                                        <p:tav tm="100000">
                                          <p:val>
                                            <p:fltVal val="0"/>
                                          </p:val>
                                        </p:tav>
                                      </p:tavLst>
                                    </p:anim>
                                    <p:animEffect transition="in" filter="fade">
                                      <p:cBhvr>
                                        <p:cTn id="21" dur="500"/>
                                        <p:tgtEl>
                                          <p:spTgt spid="22"/>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000"/>
                            </p:stCondLst>
                            <p:childTnLst>
                              <p:par>
                                <p:cTn id="27" presetID="31"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500" fill="hold"/>
                                        <p:tgtEl>
                                          <p:spTgt spid="25"/>
                                        </p:tgtEl>
                                        <p:attrNameLst>
                                          <p:attrName>ppt_w</p:attrName>
                                        </p:attrNameLst>
                                      </p:cBhvr>
                                      <p:tavLst>
                                        <p:tav tm="0">
                                          <p:val>
                                            <p:fltVal val="0"/>
                                          </p:val>
                                        </p:tav>
                                        <p:tav tm="100000">
                                          <p:val>
                                            <p:strVal val="#ppt_w"/>
                                          </p:val>
                                        </p:tav>
                                      </p:tavLst>
                                    </p:anim>
                                    <p:anim calcmode="lin" valueType="num">
                                      <p:cBhvr>
                                        <p:cTn id="30" dur="500" fill="hold"/>
                                        <p:tgtEl>
                                          <p:spTgt spid="25"/>
                                        </p:tgtEl>
                                        <p:attrNameLst>
                                          <p:attrName>ppt_h</p:attrName>
                                        </p:attrNameLst>
                                      </p:cBhvr>
                                      <p:tavLst>
                                        <p:tav tm="0">
                                          <p:val>
                                            <p:fltVal val="0"/>
                                          </p:val>
                                        </p:tav>
                                        <p:tav tm="100000">
                                          <p:val>
                                            <p:strVal val="#ppt_h"/>
                                          </p:val>
                                        </p:tav>
                                      </p:tavLst>
                                    </p:anim>
                                    <p:anim calcmode="lin" valueType="num">
                                      <p:cBhvr>
                                        <p:cTn id="31" dur="500" fill="hold"/>
                                        <p:tgtEl>
                                          <p:spTgt spid="25"/>
                                        </p:tgtEl>
                                        <p:attrNameLst>
                                          <p:attrName>style.rotation</p:attrName>
                                        </p:attrNameLst>
                                      </p:cBhvr>
                                      <p:tavLst>
                                        <p:tav tm="0">
                                          <p:val>
                                            <p:fltVal val="90"/>
                                          </p:val>
                                        </p:tav>
                                        <p:tav tm="100000">
                                          <p:val>
                                            <p:fltVal val="0"/>
                                          </p:val>
                                        </p:tav>
                                      </p:tavLst>
                                    </p:anim>
                                    <p:animEffect transition="in" filter="fade">
                                      <p:cBhvr>
                                        <p:cTn id="32" dur="500"/>
                                        <p:tgtEl>
                                          <p:spTgt spid="25"/>
                                        </p:tgtEl>
                                      </p:cBhvr>
                                    </p:animEffect>
                                  </p:childTnLst>
                                </p:cTn>
                              </p:par>
                            </p:childTnLst>
                          </p:cTn>
                        </p:par>
                        <p:par>
                          <p:cTn id="33" fill="hold">
                            <p:stCondLst>
                              <p:cond delay="2500"/>
                            </p:stCondLst>
                            <p:childTnLst>
                              <p:par>
                                <p:cTn id="34" presetID="22" presetClass="entr" presetSubtype="8"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left)">
                                      <p:cBhvr>
                                        <p:cTn id="36" dur="500"/>
                                        <p:tgtEl>
                                          <p:spTgt spid="15"/>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left)">
                                      <p:cBhvr>
                                        <p:cTn id="40" dur="500"/>
                                        <p:tgtEl>
                                          <p:spTgt spid="40"/>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left)">
                                      <p:cBhvr>
                                        <p:cTn id="44" dur="500"/>
                                        <p:tgtEl>
                                          <p:spTgt spid="41"/>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3"/>
                                        </p:tgtEl>
                                        <p:attrNameLst>
                                          <p:attrName>style.visibility</p:attrName>
                                        </p:attrNameLst>
                                      </p:cBhvr>
                                      <p:to>
                                        <p:strVal val="visible"/>
                                      </p:to>
                                    </p:set>
                                    <p:anim calcmode="lin" valueType="num">
                                      <p:cBhvr additive="base">
                                        <p:cTn id="52" dur="500" fill="hold"/>
                                        <p:tgtEl>
                                          <p:spTgt spid="33"/>
                                        </p:tgtEl>
                                        <p:attrNameLst>
                                          <p:attrName>ppt_x</p:attrName>
                                        </p:attrNameLst>
                                      </p:cBhvr>
                                      <p:tavLst>
                                        <p:tav tm="0">
                                          <p:val>
                                            <p:strVal val="#ppt_x"/>
                                          </p:val>
                                        </p:tav>
                                        <p:tav tm="100000">
                                          <p:val>
                                            <p:strVal val="#ppt_x"/>
                                          </p:val>
                                        </p:tav>
                                      </p:tavLst>
                                    </p:anim>
                                    <p:anim calcmode="lin" valueType="num">
                                      <p:cBhvr additive="base">
                                        <p:cTn id="53" dur="500" fill="hold"/>
                                        <p:tgtEl>
                                          <p:spTgt spid="33"/>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additive="base">
                                        <p:cTn id="60" dur="500" fill="hold"/>
                                        <p:tgtEl>
                                          <p:spTgt spid="36"/>
                                        </p:tgtEl>
                                        <p:attrNameLst>
                                          <p:attrName>ppt_x</p:attrName>
                                        </p:attrNameLst>
                                      </p:cBhvr>
                                      <p:tavLst>
                                        <p:tav tm="0">
                                          <p:val>
                                            <p:strVal val="#ppt_x"/>
                                          </p:val>
                                        </p:tav>
                                        <p:tav tm="100000">
                                          <p:val>
                                            <p:strVal val="#ppt_x"/>
                                          </p:val>
                                        </p:tav>
                                      </p:tavLst>
                                    </p:anim>
                                    <p:anim calcmode="lin" valueType="num">
                                      <p:cBhvr additive="base">
                                        <p:cTn id="61"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ldLvl="0" animBg="1"/>
      <p:bldP spid="41" grpId="0" bldLvl="0" animBg="1"/>
      <p:bldP spid="40" grpId="0" bldLvl="0" animBg="1"/>
      <p:bldP spid="30" grpId="0"/>
      <p:bldP spid="33"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71040" y="437515"/>
            <a:ext cx="4086860" cy="862330"/>
          </a:xfrm>
          <a:prstGeom prst="rect">
            <a:avLst/>
          </a:prstGeom>
          <a:noFill/>
        </p:spPr>
        <p:txBody>
          <a:bodyPr wrap="square" rtlCol="0">
            <a:spAutoFit/>
            <a:scene3d>
              <a:camera prst="orthographicFront"/>
              <a:lightRig rig="threePt" dir="t"/>
            </a:scene3d>
            <a:sp3d contourW="12700"/>
          </a:bodyPr>
          <a:lstStyle/>
          <a:p>
            <a:pPr>
              <a:lnSpc>
                <a:spcPct val="114000"/>
              </a:lnSpc>
            </a:pPr>
            <a:r>
              <a:rPr lang="zh-CN" altLang="en-US" sz="4400" b="1" dirty="0">
                <a:solidFill>
                  <a:srgbClr val="152E52"/>
                </a:solidFill>
                <a:ea typeface="+mj-ea"/>
              </a:rPr>
              <a:t>目录</a:t>
            </a:r>
            <a:r>
              <a:rPr lang="en-US" altLang="zh-CN" sz="2800" b="1" dirty="0">
                <a:solidFill>
                  <a:srgbClr val="152E52"/>
                </a:solidFill>
                <a:ea typeface="+mj-ea"/>
              </a:rPr>
              <a:t>CONTENT</a:t>
            </a:r>
          </a:p>
        </p:txBody>
      </p:sp>
      <p:sp>
        <p:nvSpPr>
          <p:cNvPr id="4" name="菱形 3"/>
          <p:cNvSpPr/>
          <p:nvPr/>
        </p:nvSpPr>
        <p:spPr>
          <a:xfrm>
            <a:off x="2667000" y="1"/>
            <a:ext cx="6858000" cy="6858000"/>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40"/>
          <p:cNvGrpSpPr/>
          <p:nvPr/>
        </p:nvGrpSpPr>
        <p:grpSpPr>
          <a:xfrm>
            <a:off x="8368751" y="2714427"/>
            <a:ext cx="2557409" cy="2538776"/>
            <a:chOff x="6571613" y="1643056"/>
            <a:chExt cx="1918307" cy="1903642"/>
          </a:xfrm>
        </p:grpSpPr>
        <p:sp>
          <p:nvSpPr>
            <p:cNvPr id="19" name="Arc 10"/>
            <p:cNvSpPr/>
            <p:nvPr/>
          </p:nvSpPr>
          <p:spPr>
            <a:xfrm>
              <a:off x="6572264" y="1643056"/>
              <a:ext cx="1903642" cy="1903642"/>
            </a:xfrm>
            <a:prstGeom prst="arc">
              <a:avLst>
                <a:gd name="adj1" fmla="val 21571566"/>
                <a:gd name="adj2" fmla="val 10822907"/>
              </a:avLst>
            </a:prstGeom>
            <a:solidFill>
              <a:schemeClr val="accent4"/>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735" spc="213" dirty="0" smtClean="0">
                  <a:solidFill>
                    <a:schemeClr val="bg1"/>
                  </a:solidFill>
                  <a:latin typeface="微软雅黑" panose="020B0503020204020204" charset="-122"/>
                  <a:ea typeface="微软雅黑" panose="020B0503020204020204" charset="-122"/>
                </a:rPr>
                <a:t>05</a:t>
              </a:r>
              <a:endParaRPr lang="en-US" sz="3735" spc="213" dirty="0">
                <a:solidFill>
                  <a:schemeClr val="bg1"/>
                </a:solidFill>
                <a:latin typeface="微软雅黑" panose="020B0503020204020204" charset="-122"/>
                <a:ea typeface="微软雅黑" panose="020B0503020204020204" charset="-122"/>
              </a:endParaRPr>
            </a:p>
          </p:txBody>
        </p:sp>
        <p:sp>
          <p:nvSpPr>
            <p:cNvPr id="26" name="Rectangle 15"/>
            <p:cNvSpPr/>
            <p:nvPr/>
          </p:nvSpPr>
          <p:spPr>
            <a:xfrm>
              <a:off x="6571613" y="1857970"/>
              <a:ext cx="1918307" cy="561845"/>
            </a:xfrm>
            <a:prstGeom prst="rect">
              <a:avLst/>
            </a:prstGeom>
          </p:spPr>
          <p:txBody>
            <a:bodyPr wrap="square">
              <a:spAutoFit/>
            </a:bodyPr>
            <a:lstStyle/>
            <a:p>
              <a:pPr lvl="0" algn="ctr"/>
              <a:r>
                <a:rPr lang="zh-CN" altLang="en-US" sz="2135" b="1"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新形势下促进就业创业的工作举措</a:t>
              </a:r>
            </a:p>
          </p:txBody>
        </p:sp>
      </p:grpSp>
      <p:grpSp>
        <p:nvGrpSpPr>
          <p:cNvPr id="27" name="Group 39"/>
          <p:cNvGrpSpPr/>
          <p:nvPr/>
        </p:nvGrpSpPr>
        <p:grpSpPr>
          <a:xfrm>
            <a:off x="5798187" y="2714427"/>
            <a:ext cx="2631020" cy="2538776"/>
            <a:chOff x="4643438" y="1643056"/>
            <a:chExt cx="1973522" cy="1903642"/>
          </a:xfrm>
        </p:grpSpPr>
        <p:sp>
          <p:nvSpPr>
            <p:cNvPr id="28" name="Arc 9"/>
            <p:cNvSpPr/>
            <p:nvPr/>
          </p:nvSpPr>
          <p:spPr>
            <a:xfrm>
              <a:off x="4643438" y="1643056"/>
              <a:ext cx="1903642" cy="1903642"/>
            </a:xfrm>
            <a:prstGeom prst="arc">
              <a:avLst>
                <a:gd name="adj1" fmla="val 10782369"/>
                <a:gd name="adj2" fmla="val 0"/>
              </a:avLst>
            </a:prstGeom>
            <a:solidFill>
              <a:schemeClr val="accent3"/>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735" spc="213" dirty="0" smtClean="0">
                  <a:solidFill>
                    <a:schemeClr val="bg1"/>
                  </a:solidFill>
                  <a:latin typeface="微软雅黑" panose="020B0503020204020204" charset="-122"/>
                  <a:ea typeface="微软雅黑" panose="020B0503020204020204" charset="-122"/>
                </a:rPr>
                <a:t>04</a:t>
              </a:r>
              <a:endParaRPr lang="en-US" sz="3735" spc="213" dirty="0">
                <a:solidFill>
                  <a:schemeClr val="bg1"/>
                </a:solidFill>
                <a:latin typeface="微软雅黑" panose="020B0503020204020204" charset="-122"/>
                <a:ea typeface="微软雅黑" panose="020B0503020204020204" charset="-122"/>
              </a:endParaRPr>
            </a:p>
          </p:txBody>
        </p:sp>
        <p:sp>
          <p:nvSpPr>
            <p:cNvPr id="29" name="Rectangle 12"/>
            <p:cNvSpPr/>
            <p:nvPr/>
          </p:nvSpPr>
          <p:spPr>
            <a:xfrm>
              <a:off x="4786313" y="2786064"/>
              <a:ext cx="1830647" cy="561845"/>
            </a:xfrm>
            <a:prstGeom prst="rect">
              <a:avLst/>
            </a:prstGeom>
          </p:spPr>
          <p:txBody>
            <a:bodyPr wrap="square">
              <a:spAutoFit/>
            </a:bodyPr>
            <a:lstStyle/>
            <a:p>
              <a:pPr lvl="0" algn="ctr"/>
              <a:r>
                <a:rPr sz="2135" b="1"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当前就业创业工作面临的形势和任务</a:t>
              </a:r>
            </a:p>
          </p:txBody>
        </p:sp>
      </p:grpSp>
      <p:grpSp>
        <p:nvGrpSpPr>
          <p:cNvPr id="37" name="Group 38"/>
          <p:cNvGrpSpPr/>
          <p:nvPr/>
        </p:nvGrpSpPr>
        <p:grpSpPr>
          <a:xfrm>
            <a:off x="3186937" y="2714427"/>
            <a:ext cx="2577676" cy="2538776"/>
            <a:chOff x="2684745" y="1643056"/>
            <a:chExt cx="1933509" cy="1903642"/>
          </a:xfrm>
        </p:grpSpPr>
        <p:sp>
          <p:nvSpPr>
            <p:cNvPr id="38" name="Arc 8"/>
            <p:cNvSpPr/>
            <p:nvPr/>
          </p:nvSpPr>
          <p:spPr>
            <a:xfrm>
              <a:off x="2714612" y="1643056"/>
              <a:ext cx="1903642" cy="1903642"/>
            </a:xfrm>
            <a:prstGeom prst="arc">
              <a:avLst>
                <a:gd name="adj1" fmla="val 21571566"/>
                <a:gd name="adj2" fmla="val 10822907"/>
              </a:avLst>
            </a:prstGeom>
            <a:solidFill>
              <a:schemeClr val="accent2"/>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sz="3735" spc="213" dirty="0" smtClean="0">
                  <a:solidFill>
                    <a:schemeClr val="bg1"/>
                  </a:solidFill>
                  <a:latin typeface="微软雅黑" panose="020B0503020204020204" charset="-122"/>
                  <a:ea typeface="微软雅黑" panose="020B0503020204020204" charset="-122"/>
                </a:rPr>
                <a:t>03</a:t>
              </a:r>
              <a:endParaRPr lang="en-US" sz="3735" spc="213" dirty="0">
                <a:solidFill>
                  <a:schemeClr val="bg1"/>
                </a:solidFill>
                <a:latin typeface="微软雅黑" panose="020B0503020204020204" charset="-122"/>
                <a:ea typeface="微软雅黑" panose="020B0503020204020204" charset="-122"/>
              </a:endParaRPr>
            </a:p>
          </p:txBody>
        </p:sp>
        <p:sp>
          <p:nvSpPr>
            <p:cNvPr id="39" name="Rectangle 14"/>
            <p:cNvSpPr/>
            <p:nvPr/>
          </p:nvSpPr>
          <p:spPr>
            <a:xfrm>
              <a:off x="2684745" y="1859147"/>
              <a:ext cx="1815003" cy="561845"/>
            </a:xfrm>
            <a:prstGeom prst="rect">
              <a:avLst/>
            </a:prstGeom>
          </p:spPr>
          <p:txBody>
            <a:bodyPr wrap="square">
              <a:spAutoFit/>
            </a:bodyPr>
            <a:lstStyle/>
            <a:p>
              <a:pPr lvl="0" algn="ctr"/>
              <a:r>
                <a:rPr sz="2135" b="1"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十九大关于</a:t>
              </a:r>
            </a:p>
            <a:p>
              <a:pPr lvl="0" algn="ctr"/>
              <a:r>
                <a:rPr sz="2135" b="1"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就业创业的论述</a:t>
              </a:r>
            </a:p>
          </p:txBody>
        </p:sp>
      </p:grpSp>
      <p:grpSp>
        <p:nvGrpSpPr>
          <p:cNvPr id="9" name="组合 8"/>
          <p:cNvGrpSpPr/>
          <p:nvPr/>
        </p:nvGrpSpPr>
        <p:grpSpPr>
          <a:xfrm>
            <a:off x="655321" y="2714427"/>
            <a:ext cx="2537859" cy="2538776"/>
            <a:chOff x="655321" y="2714427"/>
            <a:chExt cx="2537859" cy="2538776"/>
          </a:xfrm>
        </p:grpSpPr>
        <p:grpSp>
          <p:nvGrpSpPr>
            <p:cNvPr id="34" name="Group 37"/>
            <p:cNvGrpSpPr/>
            <p:nvPr/>
          </p:nvGrpSpPr>
          <p:grpSpPr>
            <a:xfrm>
              <a:off x="655321" y="2714427"/>
              <a:ext cx="2537859" cy="2538776"/>
              <a:chOff x="785786" y="1643056"/>
              <a:chExt cx="1903642" cy="1903642"/>
            </a:xfrm>
          </p:grpSpPr>
          <p:sp>
            <p:nvSpPr>
              <p:cNvPr id="35" name="Arc 7"/>
              <p:cNvSpPr/>
              <p:nvPr/>
            </p:nvSpPr>
            <p:spPr>
              <a:xfrm>
                <a:off x="785786" y="1643056"/>
                <a:ext cx="1903642" cy="1903642"/>
              </a:xfrm>
              <a:prstGeom prst="arc">
                <a:avLst>
                  <a:gd name="adj1" fmla="val 10782369"/>
                  <a:gd name="adj2" fmla="val 0"/>
                </a:avLst>
              </a:prstGeom>
              <a:solidFill>
                <a:schemeClr val="accent1"/>
              </a:solid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735" spc="213" dirty="0">
                  <a:solidFill>
                    <a:schemeClr val="bg1"/>
                  </a:solidFill>
                  <a:latin typeface="微软雅黑" panose="020B0503020204020204" charset="-122"/>
                  <a:ea typeface="微软雅黑" panose="020B0503020204020204" charset="-122"/>
                </a:endParaRPr>
              </a:p>
            </p:txBody>
          </p:sp>
          <p:sp>
            <p:nvSpPr>
              <p:cNvPr id="36" name="Rectangle 13"/>
              <p:cNvSpPr/>
              <p:nvPr/>
            </p:nvSpPr>
            <p:spPr>
              <a:xfrm>
                <a:off x="856898" y="2786064"/>
                <a:ext cx="1799360" cy="561845"/>
              </a:xfrm>
              <a:prstGeom prst="rect">
                <a:avLst/>
              </a:prstGeom>
            </p:spPr>
            <p:txBody>
              <a:bodyPr wrap="square">
                <a:spAutoFit/>
              </a:bodyPr>
              <a:lstStyle/>
              <a:p>
                <a:pPr algn="ctr"/>
                <a:r>
                  <a:rPr lang="zh-CN" altLang="en-US" sz="2135" b="1" dirty="0" smtClean="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就业创业的基本概念、历史回顾</a:t>
                </a:r>
              </a:p>
            </p:txBody>
          </p:sp>
        </p:grpSp>
        <p:sp>
          <p:nvSpPr>
            <p:cNvPr id="7" name="圆角矩形 6"/>
            <p:cNvSpPr/>
            <p:nvPr/>
          </p:nvSpPr>
          <p:spPr bwMode="auto">
            <a:xfrm flipH="1">
              <a:off x="1909009" y="2714427"/>
              <a:ext cx="45719" cy="1269388"/>
            </a:xfrm>
            <a:prstGeom prst="roundRect">
              <a:avLst/>
            </a:prstGeom>
            <a:solidFill>
              <a:schemeClr val="bg1"/>
            </a:solidFill>
          </p:spPr>
          <p:style>
            <a:lnRef idx="3">
              <a:schemeClr val="lt1"/>
            </a:lnRef>
            <a:fillRef idx="1">
              <a:schemeClr val="accent1"/>
            </a:fillRef>
            <a:effectRef idx="1">
              <a:schemeClr val="accent1"/>
            </a:effectRef>
            <a:fontRef idx="minor">
              <a:schemeClr val="lt1"/>
            </a:fontRef>
          </p:style>
          <p:txBody>
            <a:bodyPr vert="horz" wrap="square" lIns="91412" tIns="45706" rIns="91412" bIns="45706" numCol="1" rtlCol="0" anchor="t" anchorCtr="0" compatLnSpc="1"/>
            <a:lstStyle/>
            <a:p>
              <a:pPr algn="ctr"/>
              <a:endParaRPr lang="zh-CN" altLang="en-US" sz="2800" dirty="0">
                <a:latin typeface="微软雅黑" panose="020B0503020204020204" charset="-122"/>
                <a:ea typeface="微软雅黑" panose="020B0503020204020204" charset="-122"/>
              </a:endParaRPr>
            </a:p>
          </p:txBody>
        </p:sp>
        <p:sp>
          <p:nvSpPr>
            <p:cNvPr id="8" name="TextBox 7"/>
            <p:cNvSpPr txBox="1"/>
            <p:nvPr/>
          </p:nvSpPr>
          <p:spPr>
            <a:xfrm>
              <a:off x="1082040" y="3093720"/>
              <a:ext cx="792480" cy="707886"/>
            </a:xfrm>
            <a:prstGeom prst="rect">
              <a:avLst/>
            </a:prstGeom>
            <a:noFill/>
          </p:spPr>
          <p:txBody>
            <a:bodyPr wrap="square" rtlCol="0">
              <a:spAutoFit/>
            </a:bodyPr>
            <a:lstStyle/>
            <a:p>
              <a:r>
                <a:rPr lang="en-US" altLang="zh-CN" sz="4000" dirty="0" smtClean="0">
                  <a:solidFill>
                    <a:schemeClr val="bg1"/>
                  </a:solidFill>
                </a:rPr>
                <a:t>01</a:t>
              </a:r>
              <a:endParaRPr lang="zh-CN" altLang="en-US" sz="4000" dirty="0">
                <a:solidFill>
                  <a:schemeClr val="bg1"/>
                </a:solidFill>
              </a:endParaRPr>
            </a:p>
          </p:txBody>
        </p:sp>
        <p:sp>
          <p:nvSpPr>
            <p:cNvPr id="22" name="TextBox 21"/>
            <p:cNvSpPr txBox="1"/>
            <p:nvPr/>
          </p:nvSpPr>
          <p:spPr>
            <a:xfrm>
              <a:off x="2072640" y="3070895"/>
              <a:ext cx="792480" cy="707886"/>
            </a:xfrm>
            <a:prstGeom prst="rect">
              <a:avLst/>
            </a:prstGeom>
            <a:noFill/>
          </p:spPr>
          <p:txBody>
            <a:bodyPr wrap="square" rtlCol="0">
              <a:spAutoFit/>
            </a:bodyPr>
            <a:lstStyle/>
            <a:p>
              <a:r>
                <a:rPr lang="en-US" altLang="zh-CN" sz="4000" dirty="0" smtClean="0">
                  <a:solidFill>
                    <a:schemeClr val="bg1"/>
                  </a:solidFill>
                </a:rPr>
                <a:t>02</a:t>
              </a:r>
              <a:endParaRPr lang="zh-CN" altLang="en-US" sz="4000" dirty="0">
                <a:solidFill>
                  <a:schemeClr val="bg1"/>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2"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slide(fromTop)">
                                      <p:cBhvr>
                                        <p:cTn id="18" dur="500"/>
                                        <p:tgtEl>
                                          <p:spTgt spid="37"/>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slide(fromBottom)">
                                      <p:cBhvr>
                                        <p:cTn id="22" dur="500"/>
                                        <p:tgtEl>
                                          <p:spTgt spid="27"/>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slide(fromTop)">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algn="ctr"/>
            <a:r>
              <a:rPr lang="zh-CN" altLang="en-US" sz="2800">
                <a:solidFill>
                  <a:schemeClr val="tx1"/>
                </a:solidFill>
                <a:effectLst>
                  <a:outerShdw blurRad="38100" dist="19050" dir="2700000" algn="tl" rotWithShape="0">
                    <a:schemeClr val="dk1">
                      <a:alpha val="40000"/>
                    </a:schemeClr>
                  </a:outerShdw>
                </a:effectLst>
              </a:rPr>
              <a:t>各项就业主要指标均保持稳定趋好</a:t>
            </a:r>
          </a:p>
        </p:txBody>
      </p:sp>
      <p:graphicFrame>
        <p:nvGraphicFramePr>
          <p:cNvPr id="23560" name="图表 1"/>
          <p:cNvGraphicFramePr/>
          <p:nvPr/>
        </p:nvGraphicFramePr>
        <p:xfrm>
          <a:off x="1079500" y="1703070"/>
          <a:ext cx="4892675" cy="3302635"/>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6261735" y="2014220"/>
            <a:ext cx="5607050" cy="1266552"/>
          </a:xfrm>
          <a:prstGeom prst="roundRect">
            <a:avLst/>
          </a:prstGeom>
          <a:gradFill>
            <a:gsLst>
              <a:gs pos="0">
                <a:schemeClr val="accent2">
                  <a:satMod val="103000"/>
                  <a:lumMod val="93000"/>
                  <a:tint val="94000"/>
                  <a:alpha val="52000"/>
                </a:schemeClr>
              </a:gs>
              <a:gs pos="50000">
                <a:schemeClr val="accent2">
                  <a:satMod val="110000"/>
                  <a:lumMod val="100000"/>
                  <a:shade val="100000"/>
                </a:schemeClr>
              </a:gs>
              <a:gs pos="100000">
                <a:schemeClr val="accent2">
                  <a:lumMod val="99000"/>
                  <a:satMod val="120000"/>
                  <a:shade val="78000"/>
                </a:schemeClr>
              </a:gs>
            </a:gsLst>
          </a:gradFill>
          <a:ln>
            <a:solidFill>
              <a:schemeClr val="accent2">
                <a:alpha val="95000"/>
              </a:schemeClr>
            </a:solidFill>
          </a:ln>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a:lnSpc>
                <a:spcPct val="190000"/>
              </a:lnSpc>
            </a:pPr>
            <a:r>
              <a:rPr lang="en-US" altLang="zh-CN" dirty="0">
                <a:solidFill>
                  <a:schemeClr val="bg1"/>
                </a:solidFill>
              </a:rPr>
              <a:t>      </a:t>
            </a:r>
            <a:r>
              <a:rPr lang="zh-CN" altLang="en-US" dirty="0">
                <a:solidFill>
                  <a:schemeClr val="bg1"/>
                </a:solidFill>
              </a:rPr>
              <a:t>在经济增速放缓和经济结构转型发展的大环境下，各项就业主要指标均保持稳定趋好的状态。</a:t>
            </a:r>
          </a:p>
        </p:txBody>
      </p:sp>
      <p:sp>
        <p:nvSpPr>
          <p:cNvPr id="100" name="文本框 99"/>
          <p:cNvSpPr txBox="1"/>
          <p:nvPr/>
        </p:nvSpPr>
        <p:spPr>
          <a:xfrm>
            <a:off x="6262370" y="3562350"/>
            <a:ext cx="5607050" cy="2308717"/>
          </a:xfrm>
          <a:prstGeom prst="roundRect">
            <a:avLst/>
          </a:prstGeom>
          <a:solidFill>
            <a:schemeClr val="accent2">
              <a:alpha val="77000"/>
            </a:schemeClr>
          </a:solidFill>
        </p:spPr>
        <p:style>
          <a:lnRef idx="3">
            <a:schemeClr val="lt1"/>
          </a:lnRef>
          <a:fillRef idx="1">
            <a:schemeClr val="accent2"/>
          </a:fillRef>
          <a:effectRef idx="1">
            <a:schemeClr val="accent2"/>
          </a:effectRef>
          <a:fontRef idx="minor">
            <a:schemeClr val="lt1"/>
          </a:fontRef>
        </p:style>
        <p:txBody>
          <a:bodyPr wrap="square">
            <a:spAutoFit/>
          </a:bodyPr>
          <a:lstStyle/>
          <a:p>
            <a:pPr indent="0" algn="l">
              <a:lnSpc>
                <a:spcPct val="180000"/>
              </a:lnSpc>
            </a:pPr>
            <a:r>
              <a:rPr lang="en-US" altLang="zh-CN" b="0" dirty="0">
                <a:solidFill>
                  <a:schemeClr val="bg1"/>
                </a:solidFill>
                <a:latin typeface="微软雅黑" panose="020B0503020204020204" charset="-122"/>
                <a:ea typeface="微软雅黑" panose="020B0503020204020204" charset="-122"/>
                <a:cs typeface="微软雅黑" panose="020B0503020204020204" charset="-122"/>
              </a:rPr>
              <a:t>    </a:t>
            </a:r>
            <a:r>
              <a:rPr lang="en-US" altLang="zh-CN" b="0" dirty="0" smtClean="0">
                <a:solidFill>
                  <a:schemeClr val="bg1"/>
                </a:solidFill>
                <a:latin typeface="微软雅黑" panose="020B0503020204020204" charset="-122"/>
                <a:ea typeface="微软雅黑" panose="020B0503020204020204" charset="-122"/>
                <a:cs typeface="微软雅黑" panose="020B0503020204020204" charset="-122"/>
              </a:rPr>
              <a:t>2017</a:t>
            </a:r>
            <a:r>
              <a:rPr lang="zh-CN" b="0" dirty="0" smtClean="0">
                <a:solidFill>
                  <a:schemeClr val="bg1"/>
                </a:solidFill>
                <a:latin typeface="微软雅黑" panose="020B0503020204020204" charset="-122"/>
                <a:ea typeface="微软雅黑" panose="020B0503020204020204" charset="-122"/>
                <a:cs typeface="微软雅黑" panose="020B0503020204020204" charset="-122"/>
              </a:rPr>
              <a:t>年</a:t>
            </a:r>
            <a:r>
              <a:rPr lang="zh-CN" b="0" dirty="0">
                <a:solidFill>
                  <a:schemeClr val="bg1"/>
                </a:solidFill>
                <a:latin typeface="微软雅黑" panose="020B0503020204020204" charset="-122"/>
                <a:ea typeface="微软雅黑" panose="020B0503020204020204" charset="-122"/>
                <a:cs typeface="微软雅黑" panose="020B0503020204020204" charset="-122"/>
              </a:rPr>
              <a:t>全市城镇新增就业</a:t>
            </a:r>
            <a:r>
              <a:rPr lang="en-US" b="0" dirty="0">
                <a:solidFill>
                  <a:schemeClr val="bg1"/>
                </a:solidFill>
                <a:latin typeface="微软雅黑" panose="020B0503020204020204" charset="-122"/>
                <a:ea typeface="微软雅黑" panose="020B0503020204020204" charset="-122"/>
                <a:cs typeface="微软雅黑" panose="020B0503020204020204" charset="-122"/>
              </a:rPr>
              <a:t>22.54</a:t>
            </a:r>
            <a:r>
              <a:rPr lang="zh-CN" b="0" dirty="0">
                <a:solidFill>
                  <a:schemeClr val="bg1"/>
                </a:solidFill>
                <a:latin typeface="微软雅黑" panose="020B0503020204020204" charset="-122"/>
                <a:ea typeface="微软雅黑" panose="020B0503020204020204" charset="-122"/>
                <a:cs typeface="微软雅黑" panose="020B0503020204020204" charset="-122"/>
              </a:rPr>
              <a:t>万人，约占全省六分之一，完成年度目标任务的</a:t>
            </a:r>
            <a:r>
              <a:rPr lang="en-US" b="0" dirty="0">
                <a:solidFill>
                  <a:schemeClr val="bg1"/>
                </a:solidFill>
                <a:latin typeface="微软雅黑" panose="020B0503020204020204" charset="-122"/>
                <a:ea typeface="微软雅黑" panose="020B0503020204020204" charset="-122"/>
                <a:cs typeface="微软雅黑" panose="020B0503020204020204" charset="-122"/>
              </a:rPr>
              <a:t>141%</a:t>
            </a:r>
            <a:r>
              <a:rPr lang="zh-CN" b="0" dirty="0">
                <a:solidFill>
                  <a:schemeClr val="bg1"/>
                </a:solidFill>
                <a:latin typeface="微软雅黑" panose="020B0503020204020204" charset="-122"/>
                <a:ea typeface="微软雅黑" panose="020B0503020204020204" charset="-122"/>
                <a:cs typeface="微软雅黑" panose="020B0503020204020204" charset="-122"/>
              </a:rPr>
              <a:t>，较上年增长</a:t>
            </a:r>
            <a:r>
              <a:rPr lang="en-US" b="0" dirty="0">
                <a:solidFill>
                  <a:schemeClr val="bg1"/>
                </a:solidFill>
                <a:latin typeface="微软雅黑" panose="020B0503020204020204" charset="-122"/>
                <a:ea typeface="微软雅黑" panose="020B0503020204020204" charset="-122"/>
                <a:cs typeface="微软雅黑" panose="020B0503020204020204" charset="-122"/>
              </a:rPr>
              <a:t>0.5</a:t>
            </a:r>
            <a:r>
              <a:rPr lang="zh-CN" b="0" dirty="0">
                <a:solidFill>
                  <a:schemeClr val="bg1"/>
                </a:solidFill>
                <a:latin typeface="微软雅黑" panose="020B0503020204020204" charset="-122"/>
                <a:ea typeface="微软雅黑" panose="020B0503020204020204" charset="-122"/>
                <a:cs typeface="微软雅黑" panose="020B0503020204020204" charset="-122"/>
              </a:rPr>
              <a:t>个百分点，城镇新增就业连续第</a:t>
            </a:r>
            <a:r>
              <a:rPr lang="en-US" b="0" dirty="0">
                <a:solidFill>
                  <a:schemeClr val="bg1"/>
                </a:solidFill>
                <a:latin typeface="微软雅黑" panose="020B0503020204020204" charset="-122"/>
                <a:ea typeface="微软雅黑" panose="020B0503020204020204" charset="-122"/>
                <a:cs typeface="微软雅黑" panose="020B0503020204020204" charset="-122"/>
              </a:rPr>
              <a:t>7</a:t>
            </a:r>
            <a:r>
              <a:rPr lang="zh-CN" b="0" dirty="0">
                <a:solidFill>
                  <a:schemeClr val="bg1"/>
                </a:solidFill>
                <a:latin typeface="微软雅黑" panose="020B0503020204020204" charset="-122"/>
                <a:ea typeface="微软雅黑" panose="020B0503020204020204" charset="-122"/>
                <a:cs typeface="微软雅黑" panose="020B0503020204020204" charset="-122"/>
              </a:rPr>
              <a:t>年超过</a:t>
            </a:r>
            <a:r>
              <a:rPr lang="en-US" b="0" dirty="0">
                <a:solidFill>
                  <a:schemeClr val="bg1"/>
                </a:solidFill>
                <a:latin typeface="微软雅黑" panose="020B0503020204020204" charset="-122"/>
                <a:ea typeface="微软雅黑" panose="020B0503020204020204" charset="-122"/>
                <a:cs typeface="微软雅黑" panose="020B0503020204020204" charset="-122"/>
              </a:rPr>
              <a:t>20</a:t>
            </a:r>
            <a:r>
              <a:rPr lang="zh-CN" b="0" dirty="0">
                <a:solidFill>
                  <a:schemeClr val="bg1"/>
                </a:solidFill>
                <a:latin typeface="微软雅黑" panose="020B0503020204020204" charset="-122"/>
                <a:ea typeface="微软雅黑" panose="020B0503020204020204" charset="-122"/>
                <a:cs typeface="微软雅黑" panose="020B0503020204020204" charset="-122"/>
              </a:rPr>
              <a:t>万人。</a:t>
            </a:r>
            <a:endParaRPr lang="zh-CN" altLang="en-US" b="0"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fade">
                                      <p:cBhvr>
                                        <p:cTn id="7" dur="1000"/>
                                        <p:tgtEl>
                                          <p:spTgt spid="23560"/>
                                        </p:tgtEl>
                                      </p:cBhvr>
                                    </p:animEffect>
                                    <p:anim calcmode="lin" valueType="num">
                                      <p:cBhvr>
                                        <p:cTn id="8" dur="1000" fill="hold"/>
                                        <p:tgtEl>
                                          <p:spTgt spid="23560"/>
                                        </p:tgtEl>
                                        <p:attrNameLst>
                                          <p:attrName>ppt_x</p:attrName>
                                        </p:attrNameLst>
                                      </p:cBhvr>
                                      <p:tavLst>
                                        <p:tav tm="0">
                                          <p:val>
                                            <p:strVal val="#ppt_x"/>
                                          </p:val>
                                        </p:tav>
                                        <p:tav tm="100000">
                                          <p:val>
                                            <p:strVal val="#ppt_x"/>
                                          </p:val>
                                        </p:tav>
                                      </p:tavLst>
                                    </p:anim>
                                    <p:anim calcmode="lin" valueType="num">
                                      <p:cBhvr>
                                        <p:cTn id="9" dur="1000" fill="hold"/>
                                        <p:tgtEl>
                                          <p:spTgt spid="2356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0"/>
                                        </p:tgtEl>
                                        <p:attrNameLst>
                                          <p:attrName>style.visibility</p:attrName>
                                        </p:attrNameLst>
                                      </p:cBhvr>
                                      <p:to>
                                        <p:strVal val="visible"/>
                                      </p:to>
                                    </p:set>
                                    <p:animEffect transition="in" filter="fade">
                                      <p:cBhvr>
                                        <p:cTn id="17" dur="1000"/>
                                        <p:tgtEl>
                                          <p:spTgt spid="100"/>
                                        </p:tgtEl>
                                      </p:cBhvr>
                                    </p:animEffect>
                                    <p:anim calcmode="lin" valueType="num">
                                      <p:cBhvr>
                                        <p:cTn id="18" dur="1000" fill="hold"/>
                                        <p:tgtEl>
                                          <p:spTgt spid="100"/>
                                        </p:tgtEl>
                                        <p:attrNameLst>
                                          <p:attrName>ppt_x</p:attrName>
                                        </p:attrNameLst>
                                      </p:cBhvr>
                                      <p:tavLst>
                                        <p:tav tm="0">
                                          <p:val>
                                            <p:strVal val="#ppt_x"/>
                                          </p:val>
                                        </p:tav>
                                        <p:tav tm="100000">
                                          <p:val>
                                            <p:strVal val="#ppt_x"/>
                                          </p:val>
                                        </p:tav>
                                      </p:tavLst>
                                    </p:anim>
                                    <p:anim calcmode="lin" valueType="num">
                                      <p:cBhvr>
                                        <p:cTn id="19"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1"/>
          <p:cNvGraphicFramePr/>
          <p:nvPr/>
        </p:nvGraphicFramePr>
        <p:xfrm>
          <a:off x="1684020" y="1892300"/>
          <a:ext cx="4897120" cy="3434715"/>
        </p:xfrm>
        <a:graphic>
          <a:graphicData uri="http://schemas.openxmlformats.org/drawingml/2006/chart">
            <c:chart xmlns:c="http://schemas.openxmlformats.org/drawingml/2006/chart" xmlns:r="http://schemas.openxmlformats.org/officeDocument/2006/relationships" r:id="rId2"/>
          </a:graphicData>
        </a:graphic>
      </p:graphicFrame>
      <p:sp>
        <p:nvSpPr>
          <p:cNvPr id="4" name="标题 3"/>
          <p:cNvSpPr>
            <a:spLocks noGrp="1"/>
          </p:cNvSpPr>
          <p:nvPr>
            <p:ph type="title"/>
          </p:nvPr>
        </p:nvSpPr>
        <p:spPr>
          <a:xfrm>
            <a:off x="3330575" y="457200"/>
            <a:ext cx="6276975" cy="774700"/>
          </a:xfrm>
          <a:prstGeom prst="rect">
            <a:avLst/>
          </a:prstGeom>
        </p:spPr>
        <p:txBody>
          <a:bodyPr vert="horz" lIns="91440" tIns="45720" rIns="91440" bIns="45720" rtlCol="0" anchor="ctr">
            <a:normAutofit/>
          </a:bodyPr>
          <a:lstStyle/>
          <a:p>
            <a:r>
              <a:rPr lang="zh-CN" altLang="en-US"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城镇登记失业率历年最低、全省最低</a:t>
            </a:r>
          </a:p>
        </p:txBody>
      </p:sp>
      <p:sp>
        <p:nvSpPr>
          <p:cNvPr id="6" name="文本框 5"/>
          <p:cNvSpPr txBox="1"/>
          <p:nvPr/>
        </p:nvSpPr>
        <p:spPr>
          <a:xfrm>
            <a:off x="7393305" y="2884805"/>
            <a:ext cx="3803650" cy="1019831"/>
          </a:xfrm>
          <a:prstGeom prst="rect">
            <a:avLst/>
          </a:prstGeom>
          <a:noFill/>
        </p:spPr>
        <p:txBody>
          <a:bodyPr wrap="square" rtlCol="0" anchor="t">
            <a:spAutoFit/>
          </a:bodyPr>
          <a:lstStyle/>
          <a:p>
            <a:pPr algn="ctr">
              <a:lnSpc>
                <a:spcPct val="180000"/>
              </a:lnSpc>
            </a:pPr>
            <a:r>
              <a:rPr lang="en-US" altLang="zh-CN" b="1" dirty="0">
                <a:solidFill>
                  <a:schemeClr val="bg2">
                    <a:lumMod val="25000"/>
                  </a:schemeClr>
                </a:solidFill>
                <a:latin typeface="微软雅黑" panose="020B0503020204020204" charset="-122"/>
                <a:ea typeface="微软雅黑" panose="020B0503020204020204" charset="-122"/>
                <a:cs typeface="微软雅黑" panose="020B0503020204020204" charset="-122"/>
              </a:rPr>
              <a:t>  2017</a:t>
            </a:r>
            <a:r>
              <a:rPr lang="zh-CN" altLang="en-US" b="1" dirty="0">
                <a:solidFill>
                  <a:schemeClr val="bg2">
                    <a:lumMod val="25000"/>
                  </a:schemeClr>
                </a:solidFill>
                <a:latin typeface="微软雅黑" panose="020B0503020204020204" charset="-122"/>
                <a:ea typeface="微软雅黑" panose="020B0503020204020204" charset="-122"/>
                <a:cs typeface="微软雅黑" panose="020B0503020204020204" charset="-122"/>
              </a:rPr>
              <a:t>年末，城镇登记失业率控制在1.82%，历年最低、全省最低。</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0" y="365125"/>
            <a:ext cx="12192000" cy="1325563"/>
          </a:xfrm>
          <a:prstGeom prst="rect">
            <a:avLst/>
          </a:prstGeom>
        </p:spPr>
        <p:txBody>
          <a:bodyPr vert="horz" lIns="91440" tIns="45720" rIns="91440" bIns="45720" rtlCol="0" anchor="ctr">
            <a:normAutofit/>
          </a:bodyPr>
          <a:lstStyle/>
          <a:p>
            <a:pPr algn="ctr"/>
            <a:r>
              <a:rPr lang="zh-CN" altLang="en-US" sz="2800" dirty="0">
                <a:solidFill>
                  <a:schemeClr val="tx1"/>
                </a:solidFill>
                <a:effectLst>
                  <a:outerShdw blurRad="38100" dist="19050" dir="2700000" algn="tl" rotWithShape="0">
                    <a:schemeClr val="dk1">
                      <a:alpha val="40000"/>
                    </a:schemeClr>
                  </a:outerShdw>
                </a:effectLst>
              </a:rPr>
              <a:t>创业带动就业已成为扩大就业的重要支撑</a:t>
            </a:r>
          </a:p>
        </p:txBody>
      </p:sp>
      <p:graphicFrame>
        <p:nvGraphicFramePr>
          <p:cNvPr id="7" name="图表 5"/>
          <p:cNvGraphicFramePr/>
          <p:nvPr/>
        </p:nvGraphicFramePr>
        <p:xfrm>
          <a:off x="6165215" y="1729740"/>
          <a:ext cx="5048885" cy="30568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图表 4"/>
          <p:cNvGraphicFramePr/>
          <p:nvPr/>
        </p:nvGraphicFramePr>
        <p:xfrm>
          <a:off x="837565" y="1691005"/>
          <a:ext cx="4899025" cy="3133725"/>
        </p:xfrm>
        <a:graphic>
          <a:graphicData uri="http://schemas.openxmlformats.org/drawingml/2006/chart">
            <c:chart xmlns:c="http://schemas.openxmlformats.org/drawingml/2006/chart" xmlns:r="http://schemas.openxmlformats.org/officeDocument/2006/relationships" r:id="rId3"/>
          </a:graphicData>
        </a:graphic>
      </p:graphicFrame>
      <p:sp>
        <p:nvSpPr>
          <p:cNvPr id="4" name="文本框 3"/>
          <p:cNvSpPr txBox="1"/>
          <p:nvPr/>
        </p:nvSpPr>
        <p:spPr>
          <a:xfrm>
            <a:off x="1737360" y="5056505"/>
            <a:ext cx="8717280" cy="777008"/>
          </a:xfrm>
          <a:prstGeom prst="rect">
            <a:avLst/>
          </a:prstGeom>
          <a:noFill/>
        </p:spPr>
        <p:txBody>
          <a:bodyPr wrap="square" rtlCol="0" anchor="t">
            <a:spAutoFit/>
          </a:bodyPr>
          <a:lstStyle/>
          <a:p>
            <a:pPr>
              <a:lnSpc>
                <a:spcPct val="130000"/>
              </a:lnSpc>
            </a:pPr>
            <a:r>
              <a:rPr lang="en-US" altLang="zh-CN" b="1" dirty="0">
                <a:solidFill>
                  <a:schemeClr val="bg2">
                    <a:lumMod val="25000"/>
                  </a:schemeClr>
                </a:solidFill>
              </a:rPr>
              <a:t>       </a:t>
            </a:r>
            <a:r>
              <a:rPr lang="zh-CN" altLang="en-US" b="1" dirty="0">
                <a:solidFill>
                  <a:schemeClr val="bg2">
                    <a:lumMod val="25000"/>
                  </a:schemeClr>
                </a:solidFill>
              </a:rPr>
              <a:t>2017年，全市培育自主创业3.52万人，创业带动就业16.2万人，其中大学生创业6367人，创出新高。</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91207" y="1857612"/>
            <a:ext cx="2060806" cy="2689735"/>
            <a:chOff x="891207" y="1857612"/>
            <a:chExt cx="2060806" cy="2689735"/>
          </a:xfrm>
        </p:grpSpPr>
        <p:sp>
          <p:nvSpPr>
            <p:cNvPr id="3" name="Freeform 8"/>
            <p:cNvSpPr/>
            <p:nvPr/>
          </p:nvSpPr>
          <p:spPr bwMode="auto">
            <a:xfrm rot="21404419" flipH="1">
              <a:off x="891207" y="1857612"/>
              <a:ext cx="2060806" cy="2689735"/>
            </a:xfrm>
            <a:custGeom>
              <a:avLst/>
              <a:gdLst>
                <a:gd name="T0" fmla="*/ 343 w 686"/>
                <a:gd name="T1" fmla="*/ 0 h 895"/>
                <a:gd name="T2" fmla="*/ 0 w 686"/>
                <a:gd name="T3" fmla="*/ 343 h 895"/>
                <a:gd name="T4" fmla="*/ 242 w 686"/>
                <a:gd name="T5" fmla="*/ 671 h 895"/>
                <a:gd name="T6" fmla="*/ 81 w 686"/>
                <a:gd name="T7" fmla="*/ 895 h 895"/>
                <a:gd name="T8" fmla="*/ 686 w 686"/>
                <a:gd name="T9" fmla="*/ 343 h 895"/>
                <a:gd name="T10" fmla="*/ 343 w 686"/>
                <a:gd name="T11" fmla="*/ 0 h 895"/>
              </a:gdLst>
              <a:ahLst/>
              <a:cxnLst>
                <a:cxn ang="0">
                  <a:pos x="T0" y="T1"/>
                </a:cxn>
                <a:cxn ang="0">
                  <a:pos x="T2" y="T3"/>
                </a:cxn>
                <a:cxn ang="0">
                  <a:pos x="T4" y="T5"/>
                </a:cxn>
                <a:cxn ang="0">
                  <a:pos x="T6" y="T7"/>
                </a:cxn>
                <a:cxn ang="0">
                  <a:pos x="T8" y="T9"/>
                </a:cxn>
                <a:cxn ang="0">
                  <a:pos x="T10" y="T11"/>
                </a:cxn>
              </a:cxnLst>
              <a:rect l="0" t="0" r="r" b="b"/>
              <a:pathLst>
                <a:path w="686" h="895">
                  <a:moveTo>
                    <a:pt x="343" y="0"/>
                  </a:moveTo>
                  <a:cubicBezTo>
                    <a:pt x="154" y="0"/>
                    <a:pt x="0" y="153"/>
                    <a:pt x="0" y="343"/>
                  </a:cubicBezTo>
                  <a:cubicBezTo>
                    <a:pt x="0" y="497"/>
                    <a:pt x="102" y="627"/>
                    <a:pt x="242" y="671"/>
                  </a:cubicBezTo>
                  <a:cubicBezTo>
                    <a:pt x="81" y="895"/>
                    <a:pt x="81" y="895"/>
                    <a:pt x="81" y="895"/>
                  </a:cubicBezTo>
                  <a:cubicBezTo>
                    <a:pt x="286" y="768"/>
                    <a:pt x="686" y="623"/>
                    <a:pt x="686" y="343"/>
                  </a:cubicBezTo>
                  <a:cubicBezTo>
                    <a:pt x="686" y="153"/>
                    <a:pt x="533" y="0"/>
                    <a:pt x="343" y="0"/>
                  </a:cubicBezTo>
                  <a:close/>
                </a:path>
              </a:pathLst>
            </a:custGeom>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wrap="square" lIns="91412" tIns="45706" rIns="91412" bIns="45706" numCol="1" anchor="t" anchorCtr="0" compatLnSpc="1"/>
            <a:lstStyle/>
            <a:p>
              <a:endParaRPr lang="zh-CN" altLang="en-US" sz="2800" dirty="0">
                <a:latin typeface="微软雅黑" panose="020B0503020204020204" charset="-122"/>
                <a:ea typeface="微软雅黑" panose="020B0503020204020204" charset="-122"/>
              </a:endParaRPr>
            </a:p>
          </p:txBody>
        </p:sp>
        <p:sp>
          <p:nvSpPr>
            <p:cNvPr id="5" name="TextBox 4"/>
            <p:cNvSpPr txBox="1"/>
            <p:nvPr/>
          </p:nvSpPr>
          <p:spPr>
            <a:xfrm>
              <a:off x="1554480" y="2624107"/>
              <a:ext cx="746760" cy="646331"/>
            </a:xfrm>
            <a:prstGeom prst="rect">
              <a:avLst/>
            </a:prstGeom>
            <a:noFill/>
          </p:spPr>
          <p:txBody>
            <a:bodyPr wrap="square" rtlCol="0">
              <a:spAutoFit/>
            </a:bodyPr>
            <a:lstStyle/>
            <a:p>
              <a:r>
                <a:rPr lang="zh-CN" altLang="en-US" sz="3600" b="1" dirty="0">
                  <a:solidFill>
                    <a:schemeClr val="bg1"/>
                  </a:solidFill>
                </a:rPr>
                <a:t>忧</a:t>
              </a:r>
            </a:p>
          </p:txBody>
        </p:sp>
      </p:grpSp>
      <p:sp>
        <p:nvSpPr>
          <p:cNvPr id="6" name="文本框 4"/>
          <p:cNvSpPr txBox="1"/>
          <p:nvPr/>
        </p:nvSpPr>
        <p:spPr>
          <a:xfrm>
            <a:off x="3945254" y="887308"/>
            <a:ext cx="6997065" cy="1180465"/>
          </a:xfrm>
          <a:prstGeom prst="roundRect">
            <a:avLst/>
          </a:prstGeom>
          <a:gradFill>
            <a:gsLst>
              <a:gs pos="0">
                <a:schemeClr val="accent2">
                  <a:satMod val="103000"/>
                  <a:lumMod val="93000"/>
                  <a:tint val="94000"/>
                  <a:alpha val="52000"/>
                </a:schemeClr>
              </a:gs>
              <a:gs pos="50000">
                <a:schemeClr val="accent2">
                  <a:satMod val="110000"/>
                  <a:lumMod val="100000"/>
                  <a:shade val="100000"/>
                </a:schemeClr>
              </a:gs>
              <a:gs pos="100000">
                <a:schemeClr val="accent2">
                  <a:lumMod val="99000"/>
                  <a:satMod val="120000"/>
                  <a:shade val="78000"/>
                </a:schemeClr>
              </a:gs>
            </a:gsLst>
          </a:gradFill>
          <a:ln>
            <a:solidFill>
              <a:schemeClr val="accent2">
                <a:alpha val="95000"/>
              </a:schemeClr>
            </a:solidFill>
          </a:ln>
        </p:spPr>
        <p:style>
          <a:lnRef idx="1">
            <a:schemeClr val="accent2"/>
          </a:lnRef>
          <a:fillRef idx="3">
            <a:schemeClr val="accent2"/>
          </a:fillRef>
          <a:effectRef idx="2">
            <a:schemeClr val="accent2"/>
          </a:effectRef>
          <a:fontRef idx="minor">
            <a:schemeClr val="lt1"/>
          </a:fontRef>
        </p:style>
        <p:txBody>
          <a:bodyPr wrap="square" rtlCol="0" anchor="t">
            <a:spAutoFit/>
          </a:bodyPr>
          <a:lstStyle/>
          <a:p>
            <a:pPr>
              <a:lnSpc>
                <a:spcPts val="3800"/>
              </a:lnSpc>
            </a:pPr>
            <a:r>
              <a:rPr lang="zh-CN" altLang="zh-CN" sz="2000" b="1" dirty="0"/>
              <a:t>机遇与挑战并存，在看到工作成绩与可喜形势的同时，我市就业创业领域面临的矛盾</a:t>
            </a:r>
            <a:r>
              <a:rPr lang="zh-CN" altLang="zh-CN" sz="2000" b="1" dirty="0" smtClean="0"/>
              <a:t>压力不容忽视。</a:t>
            </a:r>
            <a:r>
              <a:rPr lang="zh-CN" altLang="en-US" sz="2000" b="1" dirty="0" smtClean="0"/>
              <a:t>主要表现在：</a:t>
            </a:r>
            <a:endParaRPr lang="zh-CN" altLang="en-US" sz="2000" b="1" dirty="0">
              <a:solidFill>
                <a:schemeClr val="bg1"/>
              </a:solidFill>
            </a:endParaRPr>
          </a:p>
        </p:txBody>
      </p:sp>
      <p:grpSp>
        <p:nvGrpSpPr>
          <p:cNvPr id="11" name="组合 10"/>
          <p:cNvGrpSpPr/>
          <p:nvPr/>
        </p:nvGrpSpPr>
        <p:grpSpPr>
          <a:xfrm rot="5400000">
            <a:off x="4392523" y="2331918"/>
            <a:ext cx="708822" cy="459338"/>
            <a:chOff x="3743657" y="2599343"/>
            <a:chExt cx="647702" cy="459338"/>
          </a:xfrm>
        </p:grpSpPr>
        <p:sp>
          <p:nvSpPr>
            <p:cNvPr id="7" name="Freeform 7"/>
            <p:cNvSpPr/>
            <p:nvPr/>
          </p:nvSpPr>
          <p:spPr bwMode="auto">
            <a:xfrm>
              <a:off x="3743657" y="2599343"/>
              <a:ext cx="264968" cy="459338"/>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8" name="Freeform 8"/>
            <p:cNvSpPr/>
            <p:nvPr/>
          </p:nvSpPr>
          <p:spPr bwMode="auto">
            <a:xfrm>
              <a:off x="3940912" y="2599343"/>
              <a:ext cx="264968" cy="459338"/>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2" tIns="45706" rIns="91412" bIns="45706" numCol="1" anchor="t" anchorCtr="0" compatLnSpc="1"/>
            <a:lstStyle/>
            <a:p>
              <a:endParaRPr lang="zh-CN" altLang="en-US" sz="4300"/>
            </a:p>
          </p:txBody>
        </p:sp>
        <p:sp>
          <p:nvSpPr>
            <p:cNvPr id="9" name="Freeform 9"/>
            <p:cNvSpPr/>
            <p:nvPr/>
          </p:nvSpPr>
          <p:spPr bwMode="auto">
            <a:xfrm>
              <a:off x="4129334" y="2599343"/>
              <a:ext cx="262025" cy="459338"/>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grpSp>
      <p:sp>
        <p:nvSpPr>
          <p:cNvPr id="14" name="文本框 4"/>
          <p:cNvSpPr txBox="1"/>
          <p:nvPr/>
        </p:nvSpPr>
        <p:spPr>
          <a:xfrm>
            <a:off x="4134000" y="3037919"/>
            <a:ext cx="1225868" cy="3301921"/>
          </a:xfrm>
          <a:prstGeom prst="roundRect">
            <a:avLst/>
          </a:prstGeom>
          <a:gradFill>
            <a:gsLst>
              <a:gs pos="0">
                <a:schemeClr val="accent2">
                  <a:satMod val="103000"/>
                  <a:lumMod val="93000"/>
                  <a:tint val="94000"/>
                  <a:alpha val="52000"/>
                </a:schemeClr>
              </a:gs>
              <a:gs pos="50000">
                <a:schemeClr val="accent2">
                  <a:satMod val="110000"/>
                  <a:lumMod val="100000"/>
                  <a:shade val="100000"/>
                </a:schemeClr>
              </a:gs>
              <a:gs pos="100000">
                <a:schemeClr val="accent2">
                  <a:lumMod val="99000"/>
                  <a:satMod val="120000"/>
                  <a:shade val="78000"/>
                </a:schemeClr>
              </a:gs>
            </a:gsLst>
          </a:gradFill>
          <a:ln>
            <a:solidFill>
              <a:schemeClr val="accent2">
                <a:alpha val="95000"/>
              </a:schemeClr>
            </a:solidFill>
          </a:ln>
        </p:spPr>
        <p:style>
          <a:lnRef idx="1">
            <a:schemeClr val="accent2"/>
          </a:lnRef>
          <a:fillRef idx="3">
            <a:schemeClr val="accent2"/>
          </a:fillRef>
          <a:effectRef idx="2">
            <a:schemeClr val="accent2"/>
          </a:effectRef>
          <a:fontRef idx="minor">
            <a:schemeClr val="lt1"/>
          </a:fontRef>
        </p:style>
        <p:txBody>
          <a:bodyPr vert="eaVert" wrap="square" rtlCol="0" anchor="ctr" anchorCtr="1">
            <a:spAutoFit/>
          </a:bodyPr>
          <a:lstStyle/>
          <a:p>
            <a:pPr algn="ctr"/>
            <a:endParaRPr lang="en-US" altLang="zh-CN" sz="2000" b="1" dirty="0" smtClean="0"/>
          </a:p>
          <a:p>
            <a:pPr algn="ctr"/>
            <a:r>
              <a:rPr lang="zh-CN" altLang="en-US" sz="2000" b="1" dirty="0" smtClean="0"/>
              <a:t>就业总量压力持续存在</a:t>
            </a:r>
            <a:endParaRPr lang="en-US" altLang="zh-CN" sz="2000" b="1" dirty="0" smtClean="0"/>
          </a:p>
          <a:p>
            <a:pPr algn="ctr"/>
            <a:endParaRPr lang="zh-CN" altLang="en-US" sz="2000" b="1" dirty="0">
              <a:solidFill>
                <a:schemeClr val="bg1"/>
              </a:solidFill>
            </a:endParaRPr>
          </a:p>
        </p:txBody>
      </p:sp>
      <p:grpSp>
        <p:nvGrpSpPr>
          <p:cNvPr id="17" name="组合 16"/>
          <p:cNvGrpSpPr/>
          <p:nvPr/>
        </p:nvGrpSpPr>
        <p:grpSpPr>
          <a:xfrm rot="5400000">
            <a:off x="7038165" y="2334471"/>
            <a:ext cx="703719" cy="459338"/>
            <a:chOff x="3743657" y="2599343"/>
            <a:chExt cx="647702" cy="459338"/>
          </a:xfrm>
        </p:grpSpPr>
        <p:sp>
          <p:nvSpPr>
            <p:cNvPr id="19" name="Freeform 7"/>
            <p:cNvSpPr/>
            <p:nvPr/>
          </p:nvSpPr>
          <p:spPr bwMode="auto">
            <a:xfrm>
              <a:off x="3743657" y="2599343"/>
              <a:ext cx="264968" cy="459338"/>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20" name="Freeform 8"/>
            <p:cNvSpPr/>
            <p:nvPr/>
          </p:nvSpPr>
          <p:spPr bwMode="auto">
            <a:xfrm>
              <a:off x="3940912" y="2599343"/>
              <a:ext cx="264968" cy="459338"/>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2" tIns="45706" rIns="91412" bIns="45706" numCol="1" anchor="t" anchorCtr="0" compatLnSpc="1"/>
            <a:lstStyle/>
            <a:p>
              <a:endParaRPr lang="zh-CN" altLang="en-US" sz="4300"/>
            </a:p>
          </p:txBody>
        </p:sp>
        <p:sp>
          <p:nvSpPr>
            <p:cNvPr id="21" name="Freeform 9"/>
            <p:cNvSpPr/>
            <p:nvPr/>
          </p:nvSpPr>
          <p:spPr bwMode="auto">
            <a:xfrm>
              <a:off x="4129334" y="2599343"/>
              <a:ext cx="262025" cy="459338"/>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grpSp>
      <p:sp>
        <p:nvSpPr>
          <p:cNvPr id="18" name="文本框 4"/>
          <p:cNvSpPr txBox="1"/>
          <p:nvPr/>
        </p:nvSpPr>
        <p:spPr>
          <a:xfrm>
            <a:off x="6797041" y="3032918"/>
            <a:ext cx="1225868" cy="3306922"/>
          </a:xfrm>
          <a:prstGeom prst="roundRect">
            <a:avLst/>
          </a:prstGeom>
          <a:gradFill>
            <a:gsLst>
              <a:gs pos="0">
                <a:schemeClr val="accent2">
                  <a:satMod val="103000"/>
                  <a:lumMod val="93000"/>
                  <a:tint val="94000"/>
                  <a:alpha val="52000"/>
                </a:schemeClr>
              </a:gs>
              <a:gs pos="50000">
                <a:schemeClr val="accent2">
                  <a:satMod val="110000"/>
                  <a:lumMod val="100000"/>
                  <a:shade val="100000"/>
                </a:schemeClr>
              </a:gs>
              <a:gs pos="100000">
                <a:schemeClr val="accent2">
                  <a:lumMod val="99000"/>
                  <a:satMod val="120000"/>
                  <a:shade val="78000"/>
                </a:schemeClr>
              </a:gs>
            </a:gsLst>
          </a:gradFill>
          <a:ln>
            <a:solidFill>
              <a:schemeClr val="accent2">
                <a:alpha val="95000"/>
              </a:schemeClr>
            </a:solidFill>
          </a:ln>
        </p:spPr>
        <p:style>
          <a:lnRef idx="1">
            <a:schemeClr val="accent2"/>
          </a:lnRef>
          <a:fillRef idx="3">
            <a:schemeClr val="accent2"/>
          </a:fillRef>
          <a:effectRef idx="2">
            <a:schemeClr val="accent2"/>
          </a:effectRef>
          <a:fontRef idx="minor">
            <a:schemeClr val="lt1"/>
          </a:fontRef>
        </p:style>
        <p:txBody>
          <a:bodyPr vert="eaVert" wrap="square" rtlCol="0" anchor="t">
            <a:spAutoFit/>
          </a:bodyPr>
          <a:lstStyle/>
          <a:p>
            <a:endParaRPr lang="en-US" altLang="zh-CN" sz="2000" b="1" dirty="0" smtClean="0">
              <a:solidFill>
                <a:schemeClr val="bg1"/>
              </a:solidFill>
            </a:endParaRPr>
          </a:p>
          <a:p>
            <a:pPr algn="ctr"/>
            <a:r>
              <a:rPr lang="zh-CN" altLang="en-US" sz="2000" b="1" dirty="0" smtClean="0">
                <a:solidFill>
                  <a:schemeClr val="bg1"/>
                </a:solidFill>
              </a:rPr>
              <a:t>结构性矛盾依然突出</a:t>
            </a:r>
            <a:endParaRPr lang="en-US" altLang="zh-CN" sz="2000" b="1" dirty="0" smtClean="0">
              <a:solidFill>
                <a:schemeClr val="bg1"/>
              </a:solidFill>
            </a:endParaRPr>
          </a:p>
          <a:p>
            <a:endParaRPr lang="zh-CN" altLang="en-US" sz="2000" b="1" dirty="0">
              <a:solidFill>
                <a:schemeClr val="bg1"/>
              </a:solidFill>
            </a:endParaRPr>
          </a:p>
        </p:txBody>
      </p:sp>
      <p:grpSp>
        <p:nvGrpSpPr>
          <p:cNvPr id="23" name="组合 22"/>
          <p:cNvGrpSpPr/>
          <p:nvPr/>
        </p:nvGrpSpPr>
        <p:grpSpPr>
          <a:xfrm rot="5400000">
            <a:off x="9687454" y="2301786"/>
            <a:ext cx="647702" cy="459338"/>
            <a:chOff x="3743657" y="2599343"/>
            <a:chExt cx="647702" cy="459338"/>
          </a:xfrm>
        </p:grpSpPr>
        <p:sp>
          <p:nvSpPr>
            <p:cNvPr id="25" name="Freeform 7"/>
            <p:cNvSpPr/>
            <p:nvPr/>
          </p:nvSpPr>
          <p:spPr bwMode="auto">
            <a:xfrm>
              <a:off x="3743657" y="2599343"/>
              <a:ext cx="264968" cy="459338"/>
            </a:xfrm>
            <a:custGeom>
              <a:avLst/>
              <a:gdLst>
                <a:gd name="T0" fmla="*/ 3 w 90"/>
                <a:gd name="T1" fmla="*/ 42 h 156"/>
                <a:gd name="T2" fmla="*/ 0 w 90"/>
                <a:gd name="T3" fmla="*/ 0 h 156"/>
                <a:gd name="T4" fmla="*/ 90 w 90"/>
                <a:gd name="T5" fmla="*/ 78 h 156"/>
                <a:gd name="T6" fmla="*/ 0 w 90"/>
                <a:gd name="T7" fmla="*/ 156 h 156"/>
                <a:gd name="T8" fmla="*/ 0 w 90"/>
                <a:gd name="T9" fmla="*/ 113 h 156"/>
                <a:gd name="T10" fmla="*/ 41 w 90"/>
                <a:gd name="T11" fmla="*/ 78 h 156"/>
                <a:gd name="T12" fmla="*/ 3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3" y="42"/>
                  </a:moveTo>
                  <a:lnTo>
                    <a:pt x="0" y="0"/>
                  </a:lnTo>
                  <a:lnTo>
                    <a:pt x="90" y="78"/>
                  </a:lnTo>
                  <a:lnTo>
                    <a:pt x="0" y="156"/>
                  </a:lnTo>
                  <a:lnTo>
                    <a:pt x="0" y="113"/>
                  </a:lnTo>
                  <a:lnTo>
                    <a:pt x="41" y="78"/>
                  </a:lnTo>
                  <a:lnTo>
                    <a:pt x="3"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sp>
          <p:nvSpPr>
            <p:cNvPr id="26" name="Freeform 8"/>
            <p:cNvSpPr/>
            <p:nvPr/>
          </p:nvSpPr>
          <p:spPr bwMode="auto">
            <a:xfrm>
              <a:off x="3940912" y="2599343"/>
              <a:ext cx="264968" cy="459338"/>
            </a:xfrm>
            <a:custGeom>
              <a:avLst/>
              <a:gdLst>
                <a:gd name="T0" fmla="*/ 0 w 90"/>
                <a:gd name="T1" fmla="*/ 42 h 156"/>
                <a:gd name="T2" fmla="*/ 0 w 90"/>
                <a:gd name="T3" fmla="*/ 0 h 156"/>
                <a:gd name="T4" fmla="*/ 90 w 90"/>
                <a:gd name="T5" fmla="*/ 78 h 156"/>
                <a:gd name="T6" fmla="*/ 0 w 90"/>
                <a:gd name="T7" fmla="*/ 156 h 156"/>
                <a:gd name="T8" fmla="*/ 0 w 90"/>
                <a:gd name="T9" fmla="*/ 113 h 156"/>
                <a:gd name="T10" fmla="*/ 40 w 90"/>
                <a:gd name="T11" fmla="*/ 78 h 156"/>
                <a:gd name="T12" fmla="*/ 0 w 90"/>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90" h="156">
                  <a:moveTo>
                    <a:pt x="0" y="42"/>
                  </a:moveTo>
                  <a:lnTo>
                    <a:pt x="0" y="0"/>
                  </a:lnTo>
                  <a:lnTo>
                    <a:pt x="90" y="78"/>
                  </a:lnTo>
                  <a:lnTo>
                    <a:pt x="0" y="156"/>
                  </a:lnTo>
                  <a:lnTo>
                    <a:pt x="0" y="113"/>
                  </a:lnTo>
                  <a:lnTo>
                    <a:pt x="40" y="78"/>
                  </a:lnTo>
                  <a:lnTo>
                    <a:pt x="0" y="42"/>
                  </a:lnTo>
                  <a:close/>
                </a:path>
              </a:pathLst>
            </a:custGeom>
            <a:solidFill>
              <a:schemeClr val="tx1">
                <a:lumMod val="50000"/>
                <a:lumOff val="50000"/>
              </a:schemeClr>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12" tIns="45706" rIns="91412" bIns="45706" numCol="1" anchor="t" anchorCtr="0" compatLnSpc="1"/>
            <a:lstStyle/>
            <a:p>
              <a:endParaRPr lang="zh-CN" altLang="en-US" sz="4300"/>
            </a:p>
          </p:txBody>
        </p:sp>
        <p:sp>
          <p:nvSpPr>
            <p:cNvPr id="27" name="Freeform 9"/>
            <p:cNvSpPr/>
            <p:nvPr/>
          </p:nvSpPr>
          <p:spPr bwMode="auto">
            <a:xfrm>
              <a:off x="4129334" y="2599343"/>
              <a:ext cx="262025" cy="459338"/>
            </a:xfrm>
            <a:custGeom>
              <a:avLst/>
              <a:gdLst>
                <a:gd name="T0" fmla="*/ 2 w 89"/>
                <a:gd name="T1" fmla="*/ 42 h 156"/>
                <a:gd name="T2" fmla="*/ 0 w 89"/>
                <a:gd name="T3" fmla="*/ 0 h 156"/>
                <a:gd name="T4" fmla="*/ 89 w 89"/>
                <a:gd name="T5" fmla="*/ 78 h 156"/>
                <a:gd name="T6" fmla="*/ 0 w 89"/>
                <a:gd name="T7" fmla="*/ 156 h 156"/>
                <a:gd name="T8" fmla="*/ 0 w 89"/>
                <a:gd name="T9" fmla="*/ 113 h 156"/>
                <a:gd name="T10" fmla="*/ 42 w 89"/>
                <a:gd name="T11" fmla="*/ 78 h 156"/>
                <a:gd name="T12" fmla="*/ 2 w 89"/>
                <a:gd name="T13" fmla="*/ 42 h 156"/>
              </a:gdLst>
              <a:ahLst/>
              <a:cxnLst>
                <a:cxn ang="0">
                  <a:pos x="T0" y="T1"/>
                </a:cxn>
                <a:cxn ang="0">
                  <a:pos x="T2" y="T3"/>
                </a:cxn>
                <a:cxn ang="0">
                  <a:pos x="T4" y="T5"/>
                </a:cxn>
                <a:cxn ang="0">
                  <a:pos x="T6" y="T7"/>
                </a:cxn>
                <a:cxn ang="0">
                  <a:pos x="T8" y="T9"/>
                </a:cxn>
                <a:cxn ang="0">
                  <a:pos x="T10" y="T11"/>
                </a:cxn>
                <a:cxn ang="0">
                  <a:pos x="T12" y="T13"/>
                </a:cxn>
              </a:cxnLst>
              <a:rect l="0" t="0" r="r" b="b"/>
              <a:pathLst>
                <a:path w="89" h="156">
                  <a:moveTo>
                    <a:pt x="2" y="42"/>
                  </a:moveTo>
                  <a:lnTo>
                    <a:pt x="0" y="0"/>
                  </a:lnTo>
                  <a:lnTo>
                    <a:pt x="89" y="78"/>
                  </a:lnTo>
                  <a:lnTo>
                    <a:pt x="0" y="156"/>
                  </a:lnTo>
                  <a:lnTo>
                    <a:pt x="0" y="113"/>
                  </a:lnTo>
                  <a:lnTo>
                    <a:pt x="42" y="78"/>
                  </a:lnTo>
                  <a:lnTo>
                    <a:pt x="2" y="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300"/>
            </a:p>
          </p:txBody>
        </p:sp>
      </p:grpSp>
      <p:sp>
        <p:nvSpPr>
          <p:cNvPr id="24" name="文本框 4"/>
          <p:cNvSpPr txBox="1"/>
          <p:nvPr/>
        </p:nvSpPr>
        <p:spPr>
          <a:xfrm>
            <a:off x="9464038" y="2936802"/>
            <a:ext cx="1225868" cy="3403038"/>
          </a:xfrm>
          <a:prstGeom prst="roundRect">
            <a:avLst/>
          </a:prstGeom>
          <a:gradFill>
            <a:gsLst>
              <a:gs pos="0">
                <a:schemeClr val="accent2">
                  <a:satMod val="103000"/>
                  <a:lumMod val="93000"/>
                  <a:tint val="94000"/>
                  <a:alpha val="52000"/>
                </a:schemeClr>
              </a:gs>
              <a:gs pos="50000">
                <a:schemeClr val="accent2">
                  <a:satMod val="110000"/>
                  <a:lumMod val="100000"/>
                  <a:shade val="100000"/>
                </a:schemeClr>
              </a:gs>
              <a:gs pos="100000">
                <a:schemeClr val="accent2">
                  <a:lumMod val="99000"/>
                  <a:satMod val="120000"/>
                  <a:shade val="78000"/>
                </a:schemeClr>
              </a:gs>
            </a:gsLst>
          </a:gradFill>
          <a:ln>
            <a:solidFill>
              <a:schemeClr val="accent2">
                <a:alpha val="95000"/>
              </a:schemeClr>
            </a:solidFill>
          </a:ln>
        </p:spPr>
        <p:style>
          <a:lnRef idx="1">
            <a:schemeClr val="accent2"/>
          </a:lnRef>
          <a:fillRef idx="3">
            <a:schemeClr val="accent2"/>
          </a:fillRef>
          <a:effectRef idx="2">
            <a:schemeClr val="accent2"/>
          </a:effectRef>
          <a:fontRef idx="minor">
            <a:schemeClr val="lt1"/>
          </a:fontRef>
        </p:style>
        <p:txBody>
          <a:bodyPr vert="eaVert" wrap="square" rtlCol="0" anchor="t">
            <a:spAutoFit/>
          </a:bodyPr>
          <a:lstStyle/>
          <a:p>
            <a:pPr algn="ctr"/>
            <a:endParaRPr lang="en-US" altLang="zh-CN" sz="2000" b="1" dirty="0" smtClean="0">
              <a:solidFill>
                <a:schemeClr val="bg1"/>
              </a:solidFill>
            </a:endParaRPr>
          </a:p>
          <a:p>
            <a:pPr algn="ctr"/>
            <a:r>
              <a:rPr lang="zh-CN" altLang="en-US" sz="2000" b="1" dirty="0" smtClean="0">
                <a:solidFill>
                  <a:schemeClr val="bg1"/>
                </a:solidFill>
              </a:rPr>
              <a:t>大众创业万众创新仍然不足</a:t>
            </a:r>
            <a:endParaRPr lang="en-US" altLang="zh-CN" sz="2000" b="1" dirty="0" smtClean="0">
              <a:solidFill>
                <a:schemeClr val="bg1"/>
              </a:solidFill>
            </a:endParaRPr>
          </a:p>
          <a:p>
            <a:pPr algn="ctr"/>
            <a:endParaRPr lang="zh-CN" altLang="en-US" sz="2000" b="1" dirty="0">
              <a:solidFill>
                <a:schemeClr val="bg1"/>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21"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Vertical)">
                                      <p:cBhvr>
                                        <p:cTn id="16" dur="500"/>
                                        <p:tgtEl>
                                          <p:spTgt spid="11"/>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par>
                          <p:cTn id="21" fill="hold">
                            <p:stCondLst>
                              <p:cond delay="2000"/>
                            </p:stCondLst>
                            <p:childTnLst>
                              <p:par>
                                <p:cTn id="22" presetID="16" presetClass="entr" presetSubtype="21"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arn(inVertical)">
                                      <p:cBhvr>
                                        <p:cTn id="24" dur="500"/>
                                        <p:tgtEl>
                                          <p:spTgt spid="17"/>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par>
                          <p:cTn id="29" fill="hold">
                            <p:stCondLst>
                              <p:cond delay="3000"/>
                            </p:stCondLst>
                            <p:childTnLst>
                              <p:par>
                                <p:cTn id="30" presetID="16" presetClass="entr" presetSubtype="21"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箭头3"/>
          <p:cNvSpPr>
            <a:spLocks noChangeArrowheads="1"/>
          </p:cNvSpPr>
          <p:nvPr/>
        </p:nvSpPr>
        <p:spPr bwMode="auto">
          <a:xfrm flipV="1">
            <a:off x="3122084" y="3616830"/>
            <a:ext cx="1092200" cy="1521884"/>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82814" tIns="41406" rIns="82814" bIns="41406" anchor="ctr"/>
          <a:lstStyle/>
          <a:p>
            <a:endParaRPr lang="zh-CN" altLang="en-US" sz="1200" dirty="0">
              <a:solidFill>
                <a:srgbClr val="000000"/>
              </a:solidFill>
            </a:endParaRPr>
          </a:p>
        </p:txBody>
      </p:sp>
      <p:sp>
        <p:nvSpPr>
          <p:cNvPr id="29" name="箭头1"/>
          <p:cNvSpPr>
            <a:spLocks noChangeArrowheads="1"/>
          </p:cNvSpPr>
          <p:nvPr/>
        </p:nvSpPr>
        <p:spPr bwMode="auto">
          <a:xfrm>
            <a:off x="3122083" y="2350216"/>
            <a:ext cx="1092200" cy="1763183"/>
          </a:xfrm>
          <a:custGeom>
            <a:avLst/>
            <a:gdLst/>
            <a:ahLst/>
            <a:cxnLst>
              <a:cxn ang="0">
                <a:pos x="118" y="1044"/>
              </a:cxn>
              <a:cxn ang="0">
                <a:pos x="128" y="340"/>
              </a:cxn>
              <a:cxn ang="0">
                <a:pos x="264" y="210"/>
              </a:cxn>
              <a:cxn ang="0">
                <a:pos x="720" y="202"/>
              </a:cxn>
              <a:cxn ang="0">
                <a:pos x="720" y="320"/>
              </a:cxn>
              <a:cxn ang="0">
                <a:pos x="933" y="153"/>
              </a:cxn>
              <a:cxn ang="0">
                <a:pos x="712" y="0"/>
              </a:cxn>
              <a:cxn ang="0">
                <a:pos x="714" y="92"/>
              </a:cxn>
              <a:cxn ang="0">
                <a:pos x="234" y="94"/>
              </a:cxn>
              <a:cxn ang="0">
                <a:pos x="0" y="298"/>
              </a:cxn>
              <a:cxn ang="0">
                <a:pos x="0" y="1058"/>
              </a:cxn>
              <a:cxn ang="0">
                <a:pos x="118" y="1044"/>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A6A6A6"/>
          </a:solidFill>
          <a:ln w="9525">
            <a:noFill/>
            <a:round/>
          </a:ln>
        </p:spPr>
        <p:txBody>
          <a:bodyPr wrap="none" lIns="82814" tIns="41406" rIns="82814" bIns="41406" anchor="ctr"/>
          <a:lstStyle/>
          <a:p>
            <a:endParaRPr lang="zh-CN" altLang="en-US" sz="1200" dirty="0">
              <a:solidFill>
                <a:srgbClr val="000000"/>
              </a:solidFill>
            </a:endParaRPr>
          </a:p>
        </p:txBody>
      </p:sp>
      <p:sp>
        <p:nvSpPr>
          <p:cNvPr id="30" name="文本1"/>
          <p:cNvSpPr>
            <a:spLocks noChangeArrowheads="1"/>
          </p:cNvSpPr>
          <p:nvPr/>
        </p:nvSpPr>
        <p:spPr bwMode="auto">
          <a:xfrm>
            <a:off x="5584402" y="1413591"/>
            <a:ext cx="5911851" cy="1195917"/>
          </a:xfrm>
          <a:prstGeom prst="roundRect">
            <a:avLst>
              <a:gd name="adj" fmla="val 11505"/>
            </a:avLst>
          </a:prstGeom>
          <a:noFill/>
          <a:ln w="15875">
            <a:solidFill>
              <a:schemeClr val="bg1">
                <a:lumMod val="75000"/>
              </a:schemeClr>
            </a:solidFill>
            <a:round/>
          </a:ln>
        </p:spPr>
        <p:txBody>
          <a:bodyPr lIns="82814" tIns="41406" rIns="82814" bIns="41406" anchor="ctr"/>
          <a:lstStyle/>
          <a:p>
            <a:pPr>
              <a:lnSpc>
                <a:spcPct val="120000"/>
              </a:lnSpc>
            </a:pPr>
            <a:r>
              <a:rPr lang="zh-CN" altLang="en-US" sz="1600" b="1" dirty="0">
                <a:solidFill>
                  <a:schemeClr val="bg2">
                    <a:lumMod val="25000"/>
                  </a:schemeClr>
                </a:solidFill>
                <a:latin typeface="微软雅黑" panose="020B0503020204020204" charset="-122"/>
                <a:ea typeface="微软雅黑" panose="020B0503020204020204" charset="-122"/>
              </a:rPr>
              <a:t>南京高校云集，每年高校毕业生总数维持在25万人左右，</a:t>
            </a:r>
            <a:r>
              <a:rPr lang="zh-CN" altLang="en-US" sz="1600" b="1" dirty="0" smtClean="0">
                <a:solidFill>
                  <a:schemeClr val="bg2">
                    <a:lumMod val="25000"/>
                  </a:schemeClr>
                </a:solidFill>
                <a:latin typeface="微软雅黑" panose="020B0503020204020204" charset="-122"/>
                <a:ea typeface="微软雅黑" panose="020B0503020204020204" charset="-122"/>
              </a:rPr>
              <a:t>另</a:t>
            </a:r>
            <a:endParaRPr lang="en-US" altLang="zh-CN" sz="1600" b="1" dirty="0" smtClean="0">
              <a:solidFill>
                <a:schemeClr val="bg2">
                  <a:lumMod val="25000"/>
                </a:schemeClr>
              </a:solidFill>
              <a:latin typeface="微软雅黑" panose="020B0503020204020204" charset="-122"/>
              <a:ea typeface="微软雅黑" panose="020B0503020204020204" charset="-122"/>
            </a:endParaRPr>
          </a:p>
          <a:p>
            <a:pPr>
              <a:lnSpc>
                <a:spcPct val="120000"/>
              </a:lnSpc>
            </a:pPr>
            <a:r>
              <a:rPr lang="zh-CN" altLang="en-US" sz="1600" b="1" dirty="0" smtClean="0">
                <a:solidFill>
                  <a:schemeClr val="bg2">
                    <a:lumMod val="25000"/>
                  </a:schemeClr>
                </a:solidFill>
                <a:latin typeface="微软雅黑" panose="020B0503020204020204" charset="-122"/>
                <a:ea typeface="微软雅黑" panose="020B0503020204020204" charset="-122"/>
              </a:rPr>
              <a:t>有数万技工院校毕业生、农村转移劳动力、下岗失业人员。</a:t>
            </a:r>
            <a:endParaRPr lang="en-US" altLang="zh-CN" sz="1600" b="1" dirty="0" smtClean="0">
              <a:solidFill>
                <a:schemeClr val="bg2">
                  <a:lumMod val="25000"/>
                </a:schemeClr>
              </a:solidFill>
              <a:latin typeface="微软雅黑" panose="020B0503020204020204" charset="-122"/>
              <a:ea typeface="微软雅黑" panose="020B0503020204020204" charset="-122"/>
            </a:endParaRPr>
          </a:p>
          <a:p>
            <a:pPr>
              <a:lnSpc>
                <a:spcPct val="120000"/>
              </a:lnSpc>
            </a:pPr>
            <a:r>
              <a:rPr lang="zh-CN" altLang="en-US" sz="1600" b="1" dirty="0" smtClean="0">
                <a:solidFill>
                  <a:schemeClr val="bg2">
                    <a:lumMod val="25000"/>
                  </a:schemeClr>
                </a:solidFill>
                <a:latin typeface="微软雅黑" panose="020B0503020204020204" charset="-122"/>
                <a:ea typeface="微软雅黑" panose="020B0503020204020204" charset="-122"/>
              </a:rPr>
              <a:t>同时，外来人口来宁就业发展将持续增多。</a:t>
            </a:r>
            <a:endParaRPr lang="zh-CN" altLang="en-US" sz="1600" b="1" dirty="0">
              <a:solidFill>
                <a:schemeClr val="bg2">
                  <a:lumMod val="25000"/>
                </a:schemeClr>
              </a:solidFill>
              <a:latin typeface="微软雅黑" panose="020B0503020204020204" charset="-122"/>
              <a:ea typeface="微软雅黑" panose="020B0503020204020204" charset="-122"/>
            </a:endParaRPr>
          </a:p>
        </p:txBody>
      </p:sp>
      <p:sp>
        <p:nvSpPr>
          <p:cNvPr id="31" name="标题1"/>
          <p:cNvSpPr>
            <a:spLocks noChangeArrowheads="1"/>
          </p:cNvSpPr>
          <p:nvPr/>
        </p:nvSpPr>
        <p:spPr bwMode="auto">
          <a:xfrm>
            <a:off x="4277784" y="1941275"/>
            <a:ext cx="1242483" cy="1202267"/>
          </a:xfrm>
          <a:prstGeom prst="roundRect">
            <a:avLst>
              <a:gd name="adj" fmla="val 11921"/>
            </a:avLst>
          </a:prstGeom>
          <a:solidFill>
            <a:schemeClr val="accent2"/>
          </a:solidFill>
          <a:ln w="25400">
            <a:noFill/>
            <a:round/>
          </a:ln>
        </p:spPr>
        <p:txBody>
          <a:bodyPr lIns="82814" tIns="41406" rIns="82814" bIns="41406" anchor="ctr"/>
          <a:lstStyle/>
          <a:p>
            <a:pPr algn="ctr">
              <a:lnSpc>
                <a:spcPct val="120000"/>
              </a:lnSpc>
            </a:pPr>
            <a:r>
              <a:rPr lang="zh-CN" altLang="en-US" sz="2000" b="1" dirty="0">
                <a:solidFill>
                  <a:srgbClr val="F2F2F2"/>
                </a:solidFill>
                <a:latin typeface="微软雅黑" panose="020B0503020204020204" charset="-122"/>
                <a:ea typeface="微软雅黑" panose="020B0503020204020204" charset="-122"/>
              </a:rPr>
              <a:t>供给</a:t>
            </a:r>
          </a:p>
          <a:p>
            <a:pPr algn="ctr">
              <a:lnSpc>
                <a:spcPct val="120000"/>
              </a:lnSpc>
            </a:pPr>
            <a:r>
              <a:rPr lang="zh-CN" altLang="en-US" sz="2000" b="1" dirty="0">
                <a:solidFill>
                  <a:srgbClr val="F2F2F2"/>
                </a:solidFill>
                <a:latin typeface="微软雅黑" panose="020B0503020204020204" charset="-122"/>
                <a:ea typeface="微软雅黑" panose="020B0503020204020204" charset="-122"/>
              </a:rPr>
              <a:t>不减</a:t>
            </a:r>
          </a:p>
        </p:txBody>
      </p:sp>
      <p:sp>
        <p:nvSpPr>
          <p:cNvPr id="32" name="文本2"/>
          <p:cNvSpPr>
            <a:spLocks noChangeArrowheads="1"/>
          </p:cNvSpPr>
          <p:nvPr/>
        </p:nvSpPr>
        <p:spPr bwMode="auto">
          <a:xfrm>
            <a:off x="5584402" y="2679568"/>
            <a:ext cx="5911851" cy="1193800"/>
          </a:xfrm>
          <a:prstGeom prst="roundRect">
            <a:avLst>
              <a:gd name="adj" fmla="val 11505"/>
            </a:avLst>
          </a:prstGeom>
          <a:noFill/>
          <a:ln w="15875">
            <a:solidFill>
              <a:schemeClr val="bg1">
                <a:lumMod val="75000"/>
              </a:schemeClr>
            </a:solidFill>
            <a:round/>
          </a:ln>
        </p:spPr>
        <p:txBody>
          <a:bodyPr lIns="82814" tIns="41406" rIns="82814" bIns="41406" anchor="ctr"/>
          <a:lstStyle/>
          <a:p>
            <a:pPr>
              <a:lnSpc>
                <a:spcPct val="120000"/>
              </a:lnSpc>
            </a:pPr>
            <a:r>
              <a:rPr lang="zh-CN" altLang="en-US" sz="1600" b="1" dirty="0">
                <a:solidFill>
                  <a:schemeClr val="bg2">
                    <a:lumMod val="25000"/>
                  </a:schemeClr>
                </a:solidFill>
                <a:latin typeface="微软雅黑" panose="020B0503020204020204" charset="-122"/>
                <a:ea typeface="微软雅黑" panose="020B0503020204020204" charset="-122"/>
              </a:rPr>
              <a:t>此外，还要努力拓展就业空间，持续解决好深化军改大局下退役军人、“去产能”分流安置人员等群体的就业再就业问题。</a:t>
            </a:r>
          </a:p>
        </p:txBody>
      </p:sp>
      <p:sp>
        <p:nvSpPr>
          <p:cNvPr id="34" name="文本3"/>
          <p:cNvSpPr>
            <a:spLocks noChangeArrowheads="1"/>
          </p:cNvSpPr>
          <p:nvPr/>
        </p:nvSpPr>
        <p:spPr bwMode="auto">
          <a:xfrm>
            <a:off x="5584402" y="4345810"/>
            <a:ext cx="5911851" cy="1181100"/>
          </a:xfrm>
          <a:prstGeom prst="roundRect">
            <a:avLst>
              <a:gd name="adj" fmla="val 11505"/>
            </a:avLst>
          </a:prstGeom>
          <a:noFill/>
          <a:ln w="15875">
            <a:solidFill>
              <a:schemeClr val="bg1">
                <a:lumMod val="75000"/>
              </a:schemeClr>
            </a:solidFill>
            <a:round/>
          </a:ln>
        </p:spPr>
        <p:txBody>
          <a:bodyPr lIns="82814" tIns="41406" rIns="82814" bIns="41406" anchor="ctr"/>
          <a:lstStyle/>
          <a:p>
            <a:pPr>
              <a:lnSpc>
                <a:spcPct val="120000"/>
              </a:lnSpc>
            </a:pPr>
            <a:r>
              <a:rPr lang="zh-CN" altLang="en-US" sz="1600" b="1" dirty="0">
                <a:solidFill>
                  <a:schemeClr val="bg2">
                    <a:lumMod val="25000"/>
                  </a:schemeClr>
                </a:solidFill>
                <a:latin typeface="微软雅黑" panose="020B0503020204020204" charset="-122"/>
                <a:ea typeface="微软雅黑" panose="020B0503020204020204" charset="-122"/>
              </a:rPr>
              <a:t>部分传统企业生产经营面临困难，技术进步和“机器换人”，生产方式变革和劳动生产率提高，这些都会直接或间接导致劳动力需求相对减少。</a:t>
            </a:r>
          </a:p>
        </p:txBody>
      </p:sp>
      <p:sp>
        <p:nvSpPr>
          <p:cNvPr id="35" name="标题3"/>
          <p:cNvSpPr>
            <a:spLocks noChangeArrowheads="1"/>
          </p:cNvSpPr>
          <p:nvPr/>
        </p:nvSpPr>
        <p:spPr bwMode="auto">
          <a:xfrm>
            <a:off x="4277784" y="4345810"/>
            <a:ext cx="1242483" cy="1181100"/>
          </a:xfrm>
          <a:prstGeom prst="roundRect">
            <a:avLst>
              <a:gd name="adj" fmla="val 11921"/>
            </a:avLst>
          </a:prstGeom>
          <a:solidFill>
            <a:schemeClr val="accent4"/>
          </a:solidFill>
          <a:ln w="25400">
            <a:noFill/>
            <a:round/>
          </a:ln>
        </p:spPr>
        <p:txBody>
          <a:bodyPr lIns="82814" tIns="41406" rIns="82814" bIns="41406" anchor="ctr"/>
          <a:lstStyle/>
          <a:p>
            <a:pPr algn="ctr">
              <a:lnSpc>
                <a:spcPct val="120000"/>
              </a:lnSpc>
            </a:pPr>
            <a:r>
              <a:rPr lang="zh-CN" altLang="en-US" sz="2000" b="1" dirty="0">
                <a:solidFill>
                  <a:srgbClr val="F2F2F2"/>
                </a:solidFill>
                <a:latin typeface="微软雅黑" panose="020B0503020204020204" charset="-122"/>
                <a:ea typeface="微软雅黑" panose="020B0503020204020204" charset="-122"/>
              </a:rPr>
              <a:t>需求</a:t>
            </a:r>
          </a:p>
          <a:p>
            <a:pPr algn="ctr">
              <a:lnSpc>
                <a:spcPct val="120000"/>
              </a:lnSpc>
            </a:pPr>
            <a:r>
              <a:rPr lang="zh-CN" altLang="en-US" sz="2000" b="1" dirty="0">
                <a:solidFill>
                  <a:srgbClr val="F2F2F2"/>
                </a:solidFill>
                <a:latin typeface="微软雅黑" panose="020B0503020204020204" charset="-122"/>
                <a:ea typeface="微软雅黑" panose="020B0503020204020204" charset="-122"/>
              </a:rPr>
              <a:t>下降</a:t>
            </a:r>
          </a:p>
        </p:txBody>
      </p:sp>
      <p:sp>
        <p:nvSpPr>
          <p:cNvPr id="2" name="标题 1"/>
          <p:cNvSpPr>
            <a:spLocks noGrp="1"/>
          </p:cNvSpPr>
          <p:nvPr>
            <p:ph type="title"/>
          </p:nvPr>
        </p:nvSpPr>
        <p:spPr>
          <a:xfrm>
            <a:off x="902789" y="370476"/>
            <a:ext cx="10515600" cy="909955"/>
          </a:xfrm>
          <a:prstGeom prst="rect">
            <a:avLst/>
          </a:prstGeom>
        </p:spPr>
        <p:txBody>
          <a:bodyPr vert="horz" lIns="91440" tIns="45720" rIns="91440" bIns="45720" rtlCol="0" anchor="ctr">
            <a:normAutofit/>
          </a:bodyPr>
          <a:lstStyle/>
          <a:p>
            <a:pPr algn="ctr"/>
            <a:r>
              <a:rPr lang="zh-CN" altLang="en-US" sz="2800" dirty="0">
                <a:solidFill>
                  <a:schemeClr val="tx1"/>
                </a:solidFill>
                <a:effectLst>
                  <a:outerShdw blurRad="38100" dist="19050" dir="2700000" algn="tl" rotWithShape="0">
                    <a:schemeClr val="dk1">
                      <a:alpha val="40000"/>
                    </a:schemeClr>
                  </a:outerShdw>
                </a:effectLst>
              </a:rPr>
              <a:t>就业总量</a:t>
            </a:r>
            <a:r>
              <a:rPr lang="zh-CN" altLang="en-US" sz="2800" dirty="0" smtClean="0">
                <a:solidFill>
                  <a:schemeClr val="tx1"/>
                </a:solidFill>
                <a:effectLst>
                  <a:outerShdw blurRad="38100" dist="19050" dir="2700000" algn="tl" rotWithShape="0">
                    <a:schemeClr val="dk1">
                      <a:alpha val="40000"/>
                    </a:schemeClr>
                  </a:outerShdw>
                </a:effectLst>
              </a:rPr>
              <a:t>压力持续存在</a:t>
            </a:r>
            <a:endParaRPr lang="zh-CN" altLang="en-US" sz="2800" dirty="0">
              <a:solidFill>
                <a:schemeClr val="tx1"/>
              </a:solidFill>
              <a:effectLst>
                <a:outerShdw blurRad="38100" dist="19050" dir="2700000" algn="tl" rotWithShape="0">
                  <a:schemeClr val="dk1">
                    <a:alpha val="40000"/>
                  </a:schemeClr>
                </a:outerShdw>
              </a:effectLst>
            </a:endParaRPr>
          </a:p>
        </p:txBody>
      </p:sp>
      <p:sp>
        <p:nvSpPr>
          <p:cNvPr id="15" name="矩形 14"/>
          <p:cNvSpPr/>
          <p:nvPr/>
        </p:nvSpPr>
        <p:spPr>
          <a:xfrm>
            <a:off x="1489015" y="3275179"/>
            <a:ext cx="1466981" cy="707846"/>
          </a:xfrm>
          <a:prstGeom prst="rect">
            <a:avLst/>
          </a:prstGeom>
        </p:spPr>
        <p:txBody>
          <a:bodyPr wrap="none" lIns="91397" tIns="45700" rIns="91397" bIns="45700">
            <a:spAutoFit/>
          </a:bodyPr>
          <a:lstStyle/>
          <a:p>
            <a:pPr algn="l"/>
            <a:r>
              <a:rPr lang="zh-CN" altLang="en-US" sz="2000" b="1" dirty="0" smtClean="0">
                <a:solidFill>
                  <a:schemeClr val="bg2">
                    <a:lumMod val="25000"/>
                  </a:schemeClr>
                </a:solidFill>
                <a:latin typeface="微软雅黑" panose="020B0503020204020204" charset="-122"/>
                <a:ea typeface="微软雅黑" panose="020B0503020204020204" charset="-122"/>
              </a:rPr>
              <a:t>就业总量压</a:t>
            </a:r>
            <a:endParaRPr lang="en-US" altLang="zh-CN" sz="2000" b="1" dirty="0" smtClean="0">
              <a:solidFill>
                <a:schemeClr val="bg2">
                  <a:lumMod val="25000"/>
                </a:schemeClr>
              </a:solidFill>
              <a:latin typeface="微软雅黑" panose="020B0503020204020204" charset="-122"/>
              <a:ea typeface="微软雅黑" panose="020B0503020204020204" charset="-122"/>
            </a:endParaRPr>
          </a:p>
          <a:p>
            <a:pPr algn="l"/>
            <a:r>
              <a:rPr lang="zh-CN" altLang="en-US" sz="2000" b="1" dirty="0" smtClean="0">
                <a:solidFill>
                  <a:schemeClr val="bg2">
                    <a:lumMod val="25000"/>
                  </a:schemeClr>
                </a:solidFill>
                <a:latin typeface="微软雅黑" panose="020B0503020204020204" charset="-122"/>
                <a:ea typeface="微软雅黑" panose="020B0503020204020204" charset="-122"/>
              </a:rPr>
              <a:t>力持续存在</a:t>
            </a:r>
            <a:endParaRPr lang="zh-CN" altLang="en-US" sz="2000" b="1" dirty="0">
              <a:solidFill>
                <a:schemeClr val="bg2">
                  <a:lumMod val="25000"/>
                </a:schemeClr>
              </a:solidFill>
              <a:latin typeface="微软雅黑" panose="020B0503020204020204" charset="-122"/>
              <a:ea typeface="微软雅黑" panose="020B0503020204020204" charset="-122"/>
            </a:endParaRPr>
          </a:p>
        </p:txBody>
      </p:sp>
      <p:grpSp>
        <p:nvGrpSpPr>
          <p:cNvPr id="3" name="组合 2"/>
          <p:cNvGrpSpPr/>
          <p:nvPr/>
        </p:nvGrpSpPr>
        <p:grpSpPr>
          <a:xfrm>
            <a:off x="545719" y="1787792"/>
            <a:ext cx="1726314" cy="1756342"/>
            <a:chOff x="545719" y="1787792"/>
            <a:chExt cx="1726314" cy="1756342"/>
          </a:xfrm>
        </p:grpSpPr>
        <p:sp>
          <p:nvSpPr>
            <p:cNvPr id="11" name="Freeform 289"/>
            <p:cNvSpPr>
              <a:spLocks noEditPoints="1"/>
            </p:cNvSpPr>
            <p:nvPr/>
          </p:nvSpPr>
          <p:spPr bwMode="auto">
            <a:xfrm>
              <a:off x="1206222" y="1787792"/>
              <a:ext cx="1065811" cy="1065812"/>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12" name="Freeform 291"/>
            <p:cNvSpPr/>
            <p:nvPr/>
          </p:nvSpPr>
          <p:spPr bwMode="auto">
            <a:xfrm>
              <a:off x="545719" y="2816077"/>
              <a:ext cx="750571" cy="728057"/>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14" name="Freeform 288"/>
            <p:cNvSpPr/>
            <p:nvPr/>
          </p:nvSpPr>
          <p:spPr bwMode="auto">
            <a:xfrm>
              <a:off x="1183707" y="2605917"/>
              <a:ext cx="337759" cy="322748"/>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16" name="等于号 15"/>
            <p:cNvSpPr/>
            <p:nvPr/>
          </p:nvSpPr>
          <p:spPr>
            <a:xfrm>
              <a:off x="1469117" y="2075965"/>
              <a:ext cx="546234" cy="40548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left)">
                                      <p:cBhvr>
                                        <p:cTn id="14" dur="500"/>
                                        <p:tgtEl>
                                          <p:spTgt spid="2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left)">
                                      <p:cBhvr>
                                        <p:cTn id="22" dur="500"/>
                                        <p:tgtEl>
                                          <p:spTgt spid="30"/>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left)">
                                      <p:cBhvr>
                                        <p:cTn id="26" dur="500"/>
                                        <p:tgtEl>
                                          <p:spTgt spid="32"/>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wipe(left)">
                                      <p:cBhvr>
                                        <p:cTn id="3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9" grpId="0" bldLvl="0" animBg="1"/>
      <p:bldP spid="30" grpId="0" bldLvl="0" animBg="1"/>
      <p:bldP spid="31" grpId="0" bldLvl="0" animBg="1"/>
      <p:bldP spid="32" grpId="0" bldLvl="0" animBg="1"/>
      <p:bldP spid="34" grpId="0" bldLvl="0" animBg="1"/>
      <p:bldP spid="35" grpId="0" bldLvl="0" animBg="1"/>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49"/>
          <p:cNvGrpSpPr>
            <a:grpSpLocks noChangeAspect="1"/>
          </p:cNvGrpSpPr>
          <p:nvPr/>
        </p:nvGrpSpPr>
        <p:grpSpPr>
          <a:xfrm>
            <a:off x="835279" y="1239152"/>
            <a:ext cx="1726314" cy="1756342"/>
            <a:chOff x="471707" y="1675770"/>
            <a:chExt cx="2158455" cy="2196000"/>
          </a:xfrm>
          <a:solidFill>
            <a:schemeClr val="accent1"/>
          </a:solidFill>
        </p:grpSpPr>
        <p:grpSp>
          <p:nvGrpSpPr>
            <p:cNvPr id="9" name="组合 50"/>
            <p:cNvGrpSpPr>
              <a:grpSpLocks noChangeAspect="1"/>
            </p:cNvGrpSpPr>
            <p:nvPr/>
          </p:nvGrpSpPr>
          <p:grpSpPr>
            <a:xfrm>
              <a:off x="471707" y="1675770"/>
              <a:ext cx="2158455" cy="2196000"/>
              <a:chOff x="5397500" y="5734050"/>
              <a:chExt cx="365125" cy="371476"/>
            </a:xfrm>
            <a:grpFill/>
          </p:grpSpPr>
          <p:sp>
            <p:nvSpPr>
              <p:cNvPr id="55"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56"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57"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charset="-122"/>
                  <a:cs typeface="Arial" panose="020B0604020202020204" pitchFamily="34" charset="0"/>
                </a:endParaRPr>
              </a:p>
            </p:txBody>
          </p:sp>
        </p:grpSp>
        <p:grpSp>
          <p:nvGrpSpPr>
            <p:cNvPr id="10" name="组合 51"/>
            <p:cNvGrpSpPr>
              <a:grpSpLocks noChangeAspect="1"/>
            </p:cNvGrpSpPr>
            <p:nvPr/>
          </p:nvGrpSpPr>
          <p:grpSpPr>
            <a:xfrm>
              <a:off x="1735985" y="2108076"/>
              <a:ext cx="462002" cy="468000"/>
              <a:chOff x="2665061" y="4979202"/>
              <a:chExt cx="284308" cy="288000"/>
            </a:xfrm>
            <a:grpFill/>
          </p:grpSpPr>
          <p:sp>
            <p:nvSpPr>
              <p:cNvPr id="53"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54"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Arial" panose="020B0604020202020204" pitchFamily="34" charset="0"/>
                  <a:ea typeface="微软雅黑" panose="020B0503020204020204" charset="-122"/>
                  <a:cs typeface="Arial" panose="020B0604020202020204" pitchFamily="34" charset="0"/>
                </a:endParaRPr>
              </a:p>
            </p:txBody>
          </p:sp>
        </p:grpSp>
      </p:grpSp>
      <p:grpSp>
        <p:nvGrpSpPr>
          <p:cNvPr id="11" name="组合 57"/>
          <p:cNvGrpSpPr>
            <a:grpSpLocks noChangeAspect="1"/>
          </p:cNvGrpSpPr>
          <p:nvPr/>
        </p:nvGrpSpPr>
        <p:grpSpPr>
          <a:xfrm>
            <a:off x="845349" y="3452608"/>
            <a:ext cx="1726314" cy="1756342"/>
            <a:chOff x="478903" y="4355475"/>
            <a:chExt cx="2158455" cy="2196000"/>
          </a:xfrm>
          <a:solidFill>
            <a:schemeClr val="accent2"/>
          </a:solidFill>
        </p:grpSpPr>
        <p:grpSp>
          <p:nvGrpSpPr>
            <p:cNvPr id="12" name="组合 58"/>
            <p:cNvGrpSpPr>
              <a:grpSpLocks noChangeAspect="1"/>
            </p:cNvGrpSpPr>
            <p:nvPr/>
          </p:nvGrpSpPr>
          <p:grpSpPr>
            <a:xfrm>
              <a:off x="1795203" y="4733013"/>
              <a:ext cx="366333" cy="576000"/>
              <a:chOff x="2257888" y="5547128"/>
              <a:chExt cx="137373" cy="216000"/>
            </a:xfrm>
            <a:grpFill/>
          </p:grpSpPr>
          <p:sp>
            <p:nvSpPr>
              <p:cNvPr id="64"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65"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charset="-122"/>
                  <a:cs typeface="Arial" panose="020B0604020202020204" pitchFamily="34" charset="0"/>
                </a:endParaRPr>
              </a:p>
            </p:txBody>
          </p:sp>
        </p:grpSp>
        <p:grpSp>
          <p:nvGrpSpPr>
            <p:cNvPr id="13" name="组合 59"/>
            <p:cNvGrpSpPr>
              <a:grpSpLocks noChangeAspect="1"/>
            </p:cNvGrpSpPr>
            <p:nvPr/>
          </p:nvGrpSpPr>
          <p:grpSpPr>
            <a:xfrm>
              <a:off x="478903" y="4355475"/>
              <a:ext cx="2158455" cy="2196000"/>
              <a:chOff x="5397500" y="5734050"/>
              <a:chExt cx="365125" cy="371476"/>
            </a:xfrm>
            <a:grpFill/>
          </p:grpSpPr>
          <p:sp>
            <p:nvSpPr>
              <p:cNvPr id="6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6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charset="-122"/>
                  <a:cs typeface="Arial" panose="020B0604020202020204" pitchFamily="34" charset="0"/>
                </a:endParaRPr>
              </a:p>
            </p:txBody>
          </p:sp>
          <p:sp>
            <p:nvSpPr>
              <p:cNvPr id="6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121888" tIns="60944" rIns="121888" bIns="60944" numCol="1" anchor="t" anchorCtr="0" compatLnSpc="1"/>
              <a:lstStyle/>
              <a:p>
                <a:endParaRPr lang="zh-CN" altLang="en-US" sz="2535" dirty="0">
                  <a:latin typeface="Arial" panose="020B0604020202020204" pitchFamily="34" charset="0"/>
                  <a:ea typeface="微软雅黑" panose="020B0503020204020204" charset="-122"/>
                  <a:cs typeface="Arial" panose="020B0604020202020204" pitchFamily="34" charset="0"/>
                </a:endParaRPr>
              </a:p>
            </p:txBody>
          </p:sp>
        </p:grpSp>
      </p:grpSp>
      <p:sp>
        <p:nvSpPr>
          <p:cNvPr id="66" name="矩形 65"/>
          <p:cNvSpPr/>
          <p:nvPr/>
        </p:nvSpPr>
        <p:spPr>
          <a:xfrm>
            <a:off x="1730223" y="2659797"/>
            <a:ext cx="2492903" cy="400069"/>
          </a:xfrm>
          <a:prstGeom prst="rect">
            <a:avLst/>
          </a:prstGeom>
        </p:spPr>
        <p:txBody>
          <a:bodyPr wrap="none" lIns="91397" tIns="45700" rIns="91397" bIns="45700">
            <a:spAutoFit/>
          </a:bodyPr>
          <a:lstStyle/>
          <a:p>
            <a:pPr algn="l"/>
            <a:r>
              <a:rPr lang="zh-CN" altLang="en-US" sz="2000" b="1" dirty="0">
                <a:solidFill>
                  <a:schemeClr val="bg2">
                    <a:lumMod val="25000"/>
                  </a:schemeClr>
                </a:solidFill>
                <a:latin typeface="微软雅黑" panose="020B0503020204020204" charset="-122"/>
                <a:ea typeface="微软雅黑" panose="020B0503020204020204" charset="-122"/>
              </a:rPr>
              <a:t>结构性矛盾依然突出</a:t>
            </a:r>
          </a:p>
        </p:txBody>
      </p:sp>
      <p:sp>
        <p:nvSpPr>
          <p:cNvPr id="68" name="矩形 67"/>
          <p:cNvSpPr/>
          <p:nvPr/>
        </p:nvSpPr>
        <p:spPr>
          <a:xfrm>
            <a:off x="1725742" y="4593460"/>
            <a:ext cx="2360224" cy="707846"/>
          </a:xfrm>
          <a:prstGeom prst="rect">
            <a:avLst/>
          </a:prstGeom>
        </p:spPr>
        <p:txBody>
          <a:bodyPr wrap="square" lIns="91397" tIns="45700" rIns="91397" bIns="45700">
            <a:spAutoFit/>
          </a:bodyPr>
          <a:lstStyle/>
          <a:p>
            <a:pPr algn="ctr"/>
            <a:r>
              <a:rPr lang="zh-CN" altLang="en-US" sz="2000" b="1" dirty="0" smtClean="0">
                <a:solidFill>
                  <a:schemeClr val="bg2">
                    <a:lumMod val="25000"/>
                  </a:schemeClr>
                </a:solidFill>
                <a:latin typeface="微软雅黑" panose="020B0503020204020204" charset="-122"/>
                <a:ea typeface="微软雅黑" panose="020B0503020204020204" charset="-122"/>
              </a:rPr>
              <a:t>大众创业万众</a:t>
            </a:r>
            <a:endParaRPr lang="en-US" altLang="zh-CN" sz="2000" b="1" dirty="0" smtClean="0">
              <a:solidFill>
                <a:schemeClr val="bg2">
                  <a:lumMod val="25000"/>
                </a:schemeClr>
              </a:solidFill>
              <a:latin typeface="微软雅黑" panose="020B0503020204020204" charset="-122"/>
              <a:ea typeface="微软雅黑" panose="020B0503020204020204" charset="-122"/>
            </a:endParaRPr>
          </a:p>
          <a:p>
            <a:pPr algn="ctr"/>
            <a:r>
              <a:rPr lang="zh-CN" altLang="en-US" sz="2000" b="1" dirty="0" smtClean="0">
                <a:solidFill>
                  <a:schemeClr val="bg2">
                    <a:lumMod val="25000"/>
                  </a:schemeClr>
                </a:solidFill>
                <a:latin typeface="微软雅黑" panose="020B0503020204020204" charset="-122"/>
                <a:ea typeface="微软雅黑" panose="020B0503020204020204" charset="-122"/>
              </a:rPr>
              <a:t>创新仍然不足</a:t>
            </a:r>
            <a:endParaRPr lang="zh-CN" altLang="en-US" sz="2000" b="1" dirty="0">
              <a:solidFill>
                <a:schemeClr val="bg2">
                  <a:lumMod val="25000"/>
                </a:schemeClr>
              </a:solidFill>
              <a:latin typeface="微软雅黑" panose="020B0503020204020204" charset="-122"/>
              <a:ea typeface="微软雅黑" panose="020B0503020204020204" charset="-122"/>
            </a:endParaRPr>
          </a:p>
        </p:txBody>
      </p:sp>
      <p:sp>
        <p:nvSpPr>
          <p:cNvPr id="70" name="矩形 69"/>
          <p:cNvSpPr/>
          <p:nvPr/>
        </p:nvSpPr>
        <p:spPr>
          <a:xfrm>
            <a:off x="4760636" y="1161537"/>
            <a:ext cx="215968" cy="21596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charset="-122"/>
              <a:ea typeface="微软雅黑" panose="020B0503020204020204" charset="-122"/>
            </a:endParaRPr>
          </a:p>
        </p:txBody>
      </p:sp>
      <p:sp>
        <p:nvSpPr>
          <p:cNvPr id="71" name="矩形 70"/>
          <p:cNvSpPr/>
          <p:nvPr/>
        </p:nvSpPr>
        <p:spPr>
          <a:xfrm>
            <a:off x="5136522" y="1069521"/>
            <a:ext cx="4083082" cy="338514"/>
          </a:xfrm>
          <a:prstGeom prst="rect">
            <a:avLst/>
          </a:prstGeom>
        </p:spPr>
        <p:txBody>
          <a:bodyPr wrap="none" lIns="91397" tIns="45700" rIns="91397" bIns="45700">
            <a:spAutoFit/>
          </a:bodyPr>
          <a:lstStyle/>
          <a:p>
            <a:pPr algn="l"/>
            <a:r>
              <a:rPr lang="zh-CN" altLang="en-US" sz="1600" b="1" dirty="0">
                <a:solidFill>
                  <a:schemeClr val="bg2">
                    <a:lumMod val="25000"/>
                  </a:schemeClr>
                </a:solidFill>
                <a:latin typeface="微软雅黑" panose="020B0503020204020204" charset="-122"/>
                <a:ea typeface="微软雅黑" panose="020B0503020204020204" charset="-122"/>
              </a:rPr>
              <a:t>高层次人才和技能人才短缺问题会更加突出</a:t>
            </a:r>
          </a:p>
        </p:txBody>
      </p:sp>
      <p:sp>
        <p:nvSpPr>
          <p:cNvPr id="72" name="矩形 47"/>
          <p:cNvSpPr>
            <a:spLocks noChangeArrowheads="1"/>
          </p:cNvSpPr>
          <p:nvPr/>
        </p:nvSpPr>
        <p:spPr bwMode="auto">
          <a:xfrm>
            <a:off x="5136515" y="1377315"/>
            <a:ext cx="6669405"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400" dirty="0">
                <a:solidFill>
                  <a:schemeClr val="bg2">
                    <a:lumMod val="25000"/>
                  </a:schemeClr>
                </a:solidFill>
                <a:sym typeface="微软雅黑" panose="020B0503020204020204" charset="-122"/>
              </a:rPr>
              <a:t>高层次人才和技能人才短缺问题会更加突出，技术技能人才供给不足，与我市“4+4+1”导向的产业发展不匹配。</a:t>
            </a:r>
          </a:p>
        </p:txBody>
      </p:sp>
      <p:cxnSp>
        <p:nvCxnSpPr>
          <p:cNvPr id="73" name="直接连接符 72"/>
          <p:cNvCxnSpPr/>
          <p:nvPr/>
        </p:nvCxnSpPr>
        <p:spPr>
          <a:xfrm>
            <a:off x="4868620" y="1377504"/>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4760636" y="2267539"/>
            <a:ext cx="215968" cy="21596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charset="-122"/>
              <a:ea typeface="微软雅黑" panose="020B0503020204020204" charset="-122"/>
            </a:endParaRPr>
          </a:p>
        </p:txBody>
      </p:sp>
      <p:sp>
        <p:nvSpPr>
          <p:cNvPr id="75" name="矩形 74"/>
          <p:cNvSpPr/>
          <p:nvPr/>
        </p:nvSpPr>
        <p:spPr>
          <a:xfrm>
            <a:off x="5136522" y="2162409"/>
            <a:ext cx="4288267" cy="338514"/>
          </a:xfrm>
          <a:prstGeom prst="rect">
            <a:avLst/>
          </a:prstGeom>
        </p:spPr>
        <p:txBody>
          <a:bodyPr wrap="none" lIns="91397" tIns="45700" rIns="91397" bIns="45700">
            <a:spAutoFit/>
          </a:bodyPr>
          <a:lstStyle/>
          <a:p>
            <a:pPr algn="l"/>
            <a:r>
              <a:rPr lang="zh-CN" altLang="en-US" sz="1600" b="1" dirty="0">
                <a:solidFill>
                  <a:schemeClr val="bg2">
                    <a:lumMod val="25000"/>
                  </a:schemeClr>
                </a:solidFill>
                <a:latin typeface="微软雅黑" panose="020B0503020204020204" charset="-122"/>
                <a:ea typeface="微软雅黑" panose="020B0503020204020204" charset="-122"/>
              </a:rPr>
              <a:t>一些低技能劳动者和部分高校毕业生就业困难</a:t>
            </a:r>
          </a:p>
        </p:txBody>
      </p:sp>
      <p:sp>
        <p:nvSpPr>
          <p:cNvPr id="76" name="矩形 47"/>
          <p:cNvSpPr>
            <a:spLocks noChangeArrowheads="1"/>
          </p:cNvSpPr>
          <p:nvPr/>
        </p:nvSpPr>
        <p:spPr bwMode="auto">
          <a:xfrm>
            <a:off x="5136515" y="2498090"/>
            <a:ext cx="6669405"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400" dirty="0">
                <a:solidFill>
                  <a:schemeClr val="bg2">
                    <a:lumMod val="25000"/>
                  </a:schemeClr>
                </a:solidFill>
                <a:sym typeface="微软雅黑" panose="020B0503020204020204" charset="-122"/>
              </a:rPr>
              <a:t>一大批职工转岗就业，其中不少人年龄偏大，技能和经验趋同，转业转岗能力差，就业难问题将更加突出，结构性和摩擦性失业或将增多。</a:t>
            </a:r>
          </a:p>
        </p:txBody>
      </p:sp>
      <p:cxnSp>
        <p:nvCxnSpPr>
          <p:cNvPr id="77" name="直接连接符 76"/>
          <p:cNvCxnSpPr/>
          <p:nvPr/>
        </p:nvCxnSpPr>
        <p:spPr>
          <a:xfrm>
            <a:off x="4868620" y="2498112"/>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4760636" y="3478951"/>
            <a:ext cx="215968" cy="21596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charset="-122"/>
              <a:ea typeface="微软雅黑" panose="020B0503020204020204" charset="-122"/>
            </a:endParaRPr>
          </a:p>
        </p:txBody>
      </p:sp>
      <p:sp>
        <p:nvSpPr>
          <p:cNvPr id="79" name="矩形 78"/>
          <p:cNvSpPr/>
          <p:nvPr/>
        </p:nvSpPr>
        <p:spPr>
          <a:xfrm>
            <a:off x="5136522" y="3478935"/>
            <a:ext cx="2441607" cy="338514"/>
          </a:xfrm>
          <a:prstGeom prst="rect">
            <a:avLst/>
          </a:prstGeom>
        </p:spPr>
        <p:txBody>
          <a:bodyPr wrap="none" lIns="91397" tIns="45700" rIns="91397" bIns="45700">
            <a:spAutoFit/>
          </a:bodyPr>
          <a:lstStyle/>
          <a:p>
            <a:pPr algn="l"/>
            <a:r>
              <a:rPr lang="zh-CN" altLang="en-US" sz="1600" b="1" dirty="0">
                <a:solidFill>
                  <a:schemeClr val="bg2">
                    <a:lumMod val="25000"/>
                  </a:schemeClr>
                </a:solidFill>
                <a:latin typeface="微软雅黑" panose="020B0503020204020204" charset="-122"/>
                <a:ea typeface="微软雅黑" panose="020B0503020204020204" charset="-122"/>
              </a:rPr>
              <a:t>创业意识有待进一步培育</a:t>
            </a:r>
          </a:p>
        </p:txBody>
      </p:sp>
      <p:sp>
        <p:nvSpPr>
          <p:cNvPr id="84" name="矩形 83"/>
          <p:cNvSpPr>
            <a:spLocks noChangeArrowheads="1"/>
          </p:cNvSpPr>
          <p:nvPr/>
        </p:nvSpPr>
        <p:spPr bwMode="auto">
          <a:xfrm>
            <a:off x="5136515" y="3754755"/>
            <a:ext cx="6468110" cy="606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400" dirty="0">
                <a:solidFill>
                  <a:schemeClr val="bg2">
                    <a:lumMod val="25000"/>
                  </a:schemeClr>
                </a:solidFill>
                <a:sym typeface="微软雅黑" panose="020B0503020204020204" charset="-122"/>
              </a:rPr>
              <a:t>南京丰富的科教文化资源与开拓创新的创业意识形成了强烈的反差。要在全民创业热潮中，进一步培养和树立全社会的自主创业意识。</a:t>
            </a:r>
          </a:p>
        </p:txBody>
      </p:sp>
      <p:cxnSp>
        <p:nvCxnSpPr>
          <p:cNvPr id="85" name="直接连接符 84"/>
          <p:cNvCxnSpPr/>
          <p:nvPr/>
        </p:nvCxnSpPr>
        <p:spPr>
          <a:xfrm>
            <a:off x="4868620" y="3695364"/>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6" name="矩形 85"/>
          <p:cNvSpPr/>
          <p:nvPr/>
        </p:nvSpPr>
        <p:spPr>
          <a:xfrm>
            <a:off x="4760636" y="4679549"/>
            <a:ext cx="215968" cy="21596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charset="-122"/>
              <a:ea typeface="微软雅黑" panose="020B0503020204020204" charset="-122"/>
            </a:endParaRPr>
          </a:p>
        </p:txBody>
      </p:sp>
      <p:sp>
        <p:nvSpPr>
          <p:cNvPr id="87" name="矩形 86"/>
          <p:cNvSpPr/>
          <p:nvPr/>
        </p:nvSpPr>
        <p:spPr>
          <a:xfrm>
            <a:off x="5136522" y="4587983"/>
            <a:ext cx="2031238" cy="338514"/>
          </a:xfrm>
          <a:prstGeom prst="rect">
            <a:avLst/>
          </a:prstGeom>
        </p:spPr>
        <p:txBody>
          <a:bodyPr wrap="none" lIns="91397" tIns="45700" rIns="91397" bIns="45700">
            <a:spAutoFit/>
          </a:bodyPr>
          <a:lstStyle/>
          <a:p>
            <a:pPr algn="l"/>
            <a:r>
              <a:rPr lang="zh-CN" altLang="en-US" sz="1600" b="1" dirty="0">
                <a:solidFill>
                  <a:schemeClr val="bg2">
                    <a:lumMod val="25000"/>
                  </a:schemeClr>
                </a:solidFill>
                <a:latin typeface="微软雅黑" panose="020B0503020204020204" charset="-122"/>
                <a:ea typeface="微软雅黑" panose="020B0503020204020204" charset="-122"/>
              </a:rPr>
              <a:t>创业氛围还</a:t>
            </a:r>
            <a:r>
              <a:rPr lang="zh-CN" altLang="en-US" sz="1600" b="1">
                <a:solidFill>
                  <a:schemeClr val="bg2">
                    <a:lumMod val="25000"/>
                  </a:schemeClr>
                </a:solidFill>
                <a:latin typeface="微软雅黑" panose="020B0503020204020204" charset="-122"/>
                <a:ea typeface="微软雅黑" panose="020B0503020204020204" charset="-122"/>
              </a:rPr>
              <a:t>不够</a:t>
            </a:r>
            <a:r>
              <a:rPr lang="zh-CN" altLang="en-US" sz="1600" b="1" smtClean="0">
                <a:solidFill>
                  <a:schemeClr val="bg2">
                    <a:lumMod val="25000"/>
                  </a:schemeClr>
                </a:solidFill>
                <a:latin typeface="微软雅黑" panose="020B0503020204020204" charset="-122"/>
                <a:ea typeface="微软雅黑" panose="020B0503020204020204" charset="-122"/>
              </a:rPr>
              <a:t>浓厚</a:t>
            </a:r>
            <a:endParaRPr lang="zh-CN" altLang="en-US" sz="1600" b="1" dirty="0">
              <a:solidFill>
                <a:schemeClr val="bg2">
                  <a:lumMod val="25000"/>
                </a:schemeClr>
              </a:solidFill>
              <a:latin typeface="微软雅黑" panose="020B0503020204020204" charset="-122"/>
              <a:ea typeface="微软雅黑" panose="020B0503020204020204" charset="-122"/>
            </a:endParaRPr>
          </a:p>
        </p:txBody>
      </p:sp>
      <p:sp>
        <p:nvSpPr>
          <p:cNvPr id="88" name="矩形 87"/>
          <p:cNvSpPr>
            <a:spLocks noChangeArrowheads="1"/>
          </p:cNvSpPr>
          <p:nvPr/>
        </p:nvSpPr>
        <p:spPr bwMode="auto">
          <a:xfrm>
            <a:off x="5136515" y="4923790"/>
            <a:ext cx="6468110" cy="10623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397" tIns="45700" rIns="91397" bIns="45700">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nSpc>
                <a:spcPct val="120000"/>
              </a:lnSpc>
              <a:spcBef>
                <a:spcPct val="0"/>
              </a:spcBef>
              <a:buNone/>
            </a:pPr>
            <a:r>
              <a:rPr lang="zh-CN" altLang="en-US" sz="1400" dirty="0">
                <a:solidFill>
                  <a:schemeClr val="bg2">
                    <a:lumMod val="25000"/>
                  </a:schemeClr>
                </a:solidFill>
                <a:sym typeface="微软雅黑" panose="020B0503020204020204" charset="-122"/>
              </a:rPr>
              <a:t>鼓励创新、崇尚创业、褒奖成功、宽容失败的创新创业社会氛围还有待进一步营造，我市全民创业专项活动开展还不够丰富，集中性、饱和度高的、亮点突出的阶段性活动还比较欠缺。</a:t>
            </a:r>
            <a:endParaRPr lang="zh-CN" altLang="en-US" sz="1065" dirty="0">
              <a:solidFill>
                <a:schemeClr val="bg2">
                  <a:lumMod val="25000"/>
                </a:schemeClr>
              </a:solidFill>
              <a:sym typeface="微软雅黑" panose="020B0503020204020204" charset="-122"/>
            </a:endParaRPr>
          </a:p>
          <a:p>
            <a:pPr>
              <a:lnSpc>
                <a:spcPct val="120000"/>
              </a:lnSpc>
              <a:spcBef>
                <a:spcPct val="0"/>
              </a:spcBef>
              <a:buNone/>
            </a:pPr>
            <a:endParaRPr lang="zh-CN" altLang="en-US" sz="1065" dirty="0">
              <a:solidFill>
                <a:schemeClr val="bg2">
                  <a:lumMod val="25000"/>
                </a:schemeClr>
              </a:solidFill>
              <a:sym typeface="微软雅黑" panose="020B0503020204020204" charset="-122"/>
            </a:endParaRPr>
          </a:p>
        </p:txBody>
      </p:sp>
      <p:sp>
        <p:nvSpPr>
          <p:cNvPr id="2" name="矩形 1"/>
          <p:cNvSpPr/>
          <p:nvPr/>
        </p:nvSpPr>
        <p:spPr>
          <a:xfrm>
            <a:off x="5136522" y="5858618"/>
            <a:ext cx="4083082" cy="338514"/>
          </a:xfrm>
          <a:prstGeom prst="rect">
            <a:avLst/>
          </a:prstGeom>
        </p:spPr>
        <p:txBody>
          <a:bodyPr wrap="none" lIns="91397" tIns="45700" rIns="91397" bIns="45700">
            <a:spAutoFit/>
          </a:bodyPr>
          <a:lstStyle/>
          <a:p>
            <a:pPr algn="l"/>
            <a:r>
              <a:rPr lang="zh-CN" altLang="en-US" sz="1600" b="1" dirty="0">
                <a:solidFill>
                  <a:schemeClr val="bg2">
                    <a:lumMod val="25000"/>
                  </a:schemeClr>
                </a:solidFill>
                <a:latin typeface="微软雅黑" panose="020B0503020204020204" charset="-122"/>
                <a:ea typeface="微软雅黑" panose="020B0503020204020204" charset="-122"/>
              </a:rPr>
              <a:t>创业公共服务水平还有待进一步优化</a:t>
            </a:r>
            <a:r>
              <a:rPr lang="zh-CN" altLang="en-US" sz="1600" b="1" dirty="0" smtClean="0">
                <a:solidFill>
                  <a:schemeClr val="bg2">
                    <a:lumMod val="25000"/>
                  </a:schemeClr>
                </a:solidFill>
                <a:latin typeface="微软雅黑" panose="020B0503020204020204" charset="-122"/>
                <a:ea typeface="微软雅黑" panose="020B0503020204020204" charset="-122"/>
              </a:rPr>
              <a:t>提升。</a:t>
            </a:r>
            <a:endParaRPr lang="zh-CN" altLang="en-US" sz="1600" b="1" dirty="0">
              <a:solidFill>
                <a:schemeClr val="bg2">
                  <a:lumMod val="25000"/>
                </a:schemeClr>
              </a:solidFill>
              <a:latin typeface="微软雅黑" panose="020B0503020204020204" charset="-122"/>
              <a:ea typeface="微软雅黑" panose="020B0503020204020204" charset="-122"/>
            </a:endParaRPr>
          </a:p>
        </p:txBody>
      </p:sp>
      <p:cxnSp>
        <p:nvCxnSpPr>
          <p:cNvPr id="3" name="直接连接符 2"/>
          <p:cNvCxnSpPr/>
          <p:nvPr/>
        </p:nvCxnSpPr>
        <p:spPr>
          <a:xfrm>
            <a:off x="4868620" y="4870472"/>
            <a:ext cx="0" cy="98782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4760636" y="5851311"/>
            <a:ext cx="215968" cy="21596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8" tIns="60953" rIns="121908" bIns="60953" rtlCol="0" anchor="ctr"/>
          <a:lstStyle/>
          <a:p>
            <a:pPr algn="ctr"/>
            <a:endParaRPr lang="zh-CN" altLang="en-US" sz="1335" dirty="0">
              <a:solidFill>
                <a:srgbClr val="2C3637"/>
              </a:solidFill>
              <a:latin typeface="微软雅黑" panose="020B0503020204020204" charset="-122"/>
              <a:ea typeface="微软雅黑" panose="020B050302020402020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additive="base">
                                        <p:cTn id="11" dur="500" fill="hold"/>
                                        <p:tgtEl>
                                          <p:spTgt spid="71"/>
                                        </p:tgtEl>
                                        <p:attrNameLst>
                                          <p:attrName>ppt_x</p:attrName>
                                        </p:attrNameLst>
                                      </p:cBhvr>
                                      <p:tavLst>
                                        <p:tav tm="0">
                                          <p:val>
                                            <p:strVal val="#ppt_x"/>
                                          </p:val>
                                        </p:tav>
                                        <p:tav tm="100000">
                                          <p:val>
                                            <p:strVal val="#ppt_x"/>
                                          </p:val>
                                        </p:tav>
                                      </p:tavLst>
                                    </p:anim>
                                    <p:anim calcmode="lin" valueType="num">
                                      <p:cBhvr additive="base">
                                        <p:cTn id="12" dur="500" fill="hold"/>
                                        <p:tgtEl>
                                          <p:spTgt spid="7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fill="hold"/>
                                        <p:tgtEl>
                                          <p:spTgt spid="72"/>
                                        </p:tgtEl>
                                        <p:attrNameLst>
                                          <p:attrName>ppt_x</p:attrName>
                                        </p:attrNameLst>
                                      </p:cBhvr>
                                      <p:tavLst>
                                        <p:tav tm="0">
                                          <p:val>
                                            <p:strVal val="#ppt_x"/>
                                          </p:val>
                                        </p:tav>
                                        <p:tav tm="100000">
                                          <p:val>
                                            <p:strVal val="#ppt_x"/>
                                          </p:val>
                                        </p:tav>
                                      </p:tavLst>
                                    </p:anim>
                                    <p:anim calcmode="lin" valueType="num">
                                      <p:cBhvr additive="base">
                                        <p:cTn id="16" dur="500" fill="hold"/>
                                        <p:tgtEl>
                                          <p:spTgt spid="7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3"/>
                                        </p:tgtEl>
                                        <p:attrNameLst>
                                          <p:attrName>style.visibility</p:attrName>
                                        </p:attrNameLst>
                                      </p:cBhvr>
                                      <p:to>
                                        <p:strVal val="visible"/>
                                      </p:to>
                                    </p:set>
                                    <p:anim calcmode="lin" valueType="num">
                                      <p:cBhvr additive="base">
                                        <p:cTn id="19" dur="500" fill="hold"/>
                                        <p:tgtEl>
                                          <p:spTgt spid="73"/>
                                        </p:tgtEl>
                                        <p:attrNameLst>
                                          <p:attrName>ppt_x</p:attrName>
                                        </p:attrNameLst>
                                      </p:cBhvr>
                                      <p:tavLst>
                                        <p:tav tm="0">
                                          <p:val>
                                            <p:strVal val="#ppt_x"/>
                                          </p:val>
                                        </p:tav>
                                        <p:tav tm="100000">
                                          <p:val>
                                            <p:strVal val="#ppt_x"/>
                                          </p:val>
                                        </p:tav>
                                      </p:tavLst>
                                    </p:anim>
                                    <p:anim calcmode="lin" valueType="num">
                                      <p:cBhvr additive="base">
                                        <p:cTn id="20" dur="500" fill="hold"/>
                                        <p:tgtEl>
                                          <p:spTgt spid="7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4"/>
                                        </p:tgtEl>
                                        <p:attrNameLst>
                                          <p:attrName>style.visibility</p:attrName>
                                        </p:attrNameLst>
                                      </p:cBhvr>
                                      <p:to>
                                        <p:strVal val="visible"/>
                                      </p:to>
                                    </p:set>
                                    <p:anim calcmode="lin" valueType="num">
                                      <p:cBhvr additive="base">
                                        <p:cTn id="23" dur="500" fill="hold"/>
                                        <p:tgtEl>
                                          <p:spTgt spid="74"/>
                                        </p:tgtEl>
                                        <p:attrNameLst>
                                          <p:attrName>ppt_x</p:attrName>
                                        </p:attrNameLst>
                                      </p:cBhvr>
                                      <p:tavLst>
                                        <p:tav tm="0">
                                          <p:val>
                                            <p:strVal val="#ppt_x"/>
                                          </p:val>
                                        </p:tav>
                                        <p:tav tm="100000">
                                          <p:val>
                                            <p:strVal val="#ppt_x"/>
                                          </p:val>
                                        </p:tav>
                                      </p:tavLst>
                                    </p:anim>
                                    <p:anim calcmode="lin" valueType="num">
                                      <p:cBhvr additive="base">
                                        <p:cTn id="24" dur="500" fill="hold"/>
                                        <p:tgtEl>
                                          <p:spTgt spid="7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ppt_x"/>
                                          </p:val>
                                        </p:tav>
                                        <p:tav tm="100000">
                                          <p:val>
                                            <p:strVal val="#ppt_x"/>
                                          </p:val>
                                        </p:tav>
                                      </p:tavLst>
                                    </p:anim>
                                    <p:anim calcmode="lin" valueType="num">
                                      <p:cBhvr additive="base">
                                        <p:cTn id="28" dur="500" fill="hold"/>
                                        <p:tgtEl>
                                          <p:spTgt spid="7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500" fill="hold"/>
                                        <p:tgtEl>
                                          <p:spTgt spid="76"/>
                                        </p:tgtEl>
                                        <p:attrNameLst>
                                          <p:attrName>ppt_x</p:attrName>
                                        </p:attrNameLst>
                                      </p:cBhvr>
                                      <p:tavLst>
                                        <p:tav tm="0">
                                          <p:val>
                                            <p:strVal val="#ppt_x"/>
                                          </p:val>
                                        </p:tav>
                                        <p:tav tm="100000">
                                          <p:val>
                                            <p:strVal val="#ppt_x"/>
                                          </p:val>
                                        </p:tav>
                                      </p:tavLst>
                                    </p:anim>
                                    <p:anim calcmode="lin" valueType="num">
                                      <p:cBhvr additive="base">
                                        <p:cTn id="32" dur="500" fill="hold"/>
                                        <p:tgtEl>
                                          <p:spTgt spid="7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 calcmode="lin" valueType="num">
                                      <p:cBhvr additive="base">
                                        <p:cTn id="35" dur="500" fill="hold"/>
                                        <p:tgtEl>
                                          <p:spTgt spid="77"/>
                                        </p:tgtEl>
                                        <p:attrNameLst>
                                          <p:attrName>ppt_x</p:attrName>
                                        </p:attrNameLst>
                                      </p:cBhvr>
                                      <p:tavLst>
                                        <p:tav tm="0">
                                          <p:val>
                                            <p:strVal val="#ppt_x"/>
                                          </p:val>
                                        </p:tav>
                                        <p:tav tm="100000">
                                          <p:val>
                                            <p:strVal val="#ppt_x"/>
                                          </p:val>
                                        </p:tav>
                                      </p:tavLst>
                                    </p:anim>
                                    <p:anim calcmode="lin" valueType="num">
                                      <p:cBhvr additive="base">
                                        <p:cTn id="36" dur="500" fill="hold"/>
                                        <p:tgtEl>
                                          <p:spTgt spid="77"/>
                                        </p:tgtEl>
                                        <p:attrNameLst>
                                          <p:attrName>ppt_y</p:attrName>
                                        </p:attrNameLst>
                                      </p:cBhvr>
                                      <p:tavLst>
                                        <p:tav tm="0">
                                          <p:val>
                                            <p:strVal val="1+#ppt_h/2"/>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left)">
                                      <p:cBhvr>
                                        <p:cTn id="44" dur="400"/>
                                        <p:tgtEl>
                                          <p:spTgt spid="7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wipe(left)">
                                      <p:cBhvr>
                                        <p:cTn id="47" dur="400"/>
                                        <p:tgtEl>
                                          <p:spTgt spid="84"/>
                                        </p:tgtEl>
                                      </p:cBhvr>
                                    </p:animEffect>
                                  </p:childTnLst>
                                </p:cTn>
                              </p:par>
                              <p:par>
                                <p:cTn id="48" presetID="22" presetClass="entr" presetSubtype="1" fill="hold" nodeType="with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wipe(up)">
                                      <p:cBhvr>
                                        <p:cTn id="50" dur="500"/>
                                        <p:tgtEl>
                                          <p:spTgt spid="85"/>
                                        </p:tgtEl>
                                      </p:cBhvr>
                                    </p:animEffect>
                                  </p:childTnLst>
                                </p:cTn>
                              </p:par>
                              <p:par>
                                <p:cTn id="51" presetID="2" presetClass="entr" presetSubtype="1"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additive="base">
                                        <p:cTn id="53" dur="500" fill="hold"/>
                                        <p:tgtEl>
                                          <p:spTgt spid="86"/>
                                        </p:tgtEl>
                                        <p:attrNameLst>
                                          <p:attrName>ppt_x</p:attrName>
                                        </p:attrNameLst>
                                      </p:cBhvr>
                                      <p:tavLst>
                                        <p:tav tm="0">
                                          <p:val>
                                            <p:strVal val="#ppt_x"/>
                                          </p:val>
                                        </p:tav>
                                        <p:tav tm="100000">
                                          <p:val>
                                            <p:strVal val="#ppt_x"/>
                                          </p:val>
                                        </p:tav>
                                      </p:tavLst>
                                    </p:anim>
                                    <p:anim calcmode="lin" valueType="num">
                                      <p:cBhvr additive="base">
                                        <p:cTn id="54" dur="500" fill="hold"/>
                                        <p:tgtEl>
                                          <p:spTgt spid="86"/>
                                        </p:tgtEl>
                                        <p:attrNameLst>
                                          <p:attrName>ppt_y</p:attrName>
                                        </p:attrNameLst>
                                      </p:cBhvr>
                                      <p:tavLst>
                                        <p:tav tm="0">
                                          <p:val>
                                            <p:strVal val="0-#ppt_h/2"/>
                                          </p:val>
                                        </p:tav>
                                        <p:tav tm="100000">
                                          <p:val>
                                            <p:strVal val="#ppt_y"/>
                                          </p:val>
                                        </p:tav>
                                      </p:tavLst>
                                    </p:anim>
                                  </p:childTnLst>
                                </p:cTn>
                              </p:par>
                              <p:par>
                                <p:cTn id="55" presetID="22" presetClass="entr" presetSubtype="8" fill="hold" grpId="0" nodeType="with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400"/>
                                        <p:tgtEl>
                                          <p:spTgt spid="8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88"/>
                                        </p:tgtEl>
                                        <p:attrNameLst>
                                          <p:attrName>style.visibility</p:attrName>
                                        </p:attrNameLst>
                                      </p:cBhvr>
                                      <p:to>
                                        <p:strVal val="visible"/>
                                      </p:to>
                                    </p:set>
                                    <p:animEffect transition="in" filter="wipe(left)">
                                      <p:cBhvr>
                                        <p:cTn id="60" dur="400"/>
                                        <p:tgtEl>
                                          <p:spTgt spid="88"/>
                                        </p:tgtEl>
                                      </p:cBhvr>
                                    </p:animEffect>
                                  </p:childTnLst>
                                </p:cTn>
                              </p:par>
                              <p:par>
                                <p:cTn id="61" presetID="22" presetClass="entr" presetSubtype="1" fill="hold" nodeType="with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up)">
                                      <p:cBhvr>
                                        <p:cTn id="63" dur="500"/>
                                        <p:tgtEl>
                                          <p:spTgt spid="3"/>
                                        </p:tgtEl>
                                      </p:cBhvr>
                                    </p:animEffect>
                                  </p:childTnLst>
                                </p:cTn>
                              </p:par>
                              <p:par>
                                <p:cTn id="64" presetID="2" presetClass="entr" presetSubtype="1" fill="hold" grpId="0" nodeType="with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additive="base">
                                        <p:cTn id="66" dur="500" fill="hold"/>
                                        <p:tgtEl>
                                          <p:spTgt spid="4"/>
                                        </p:tgtEl>
                                        <p:attrNameLst>
                                          <p:attrName>ppt_x</p:attrName>
                                        </p:attrNameLst>
                                      </p:cBhvr>
                                      <p:tavLst>
                                        <p:tav tm="0">
                                          <p:val>
                                            <p:strVal val="#ppt_x"/>
                                          </p:val>
                                        </p:tav>
                                        <p:tav tm="100000">
                                          <p:val>
                                            <p:strVal val="#ppt_x"/>
                                          </p:val>
                                        </p:tav>
                                      </p:tavLst>
                                    </p:anim>
                                    <p:anim calcmode="lin" valueType="num">
                                      <p:cBhvr additive="base">
                                        <p:cTn id="67" dur="500" fill="hold"/>
                                        <p:tgtEl>
                                          <p:spTgt spid="4"/>
                                        </p:tgtEl>
                                        <p:attrNameLst>
                                          <p:attrName>ppt_y</p:attrName>
                                        </p:attrNameLst>
                                      </p:cBhvr>
                                      <p:tavLst>
                                        <p:tav tm="0">
                                          <p:val>
                                            <p:strVal val="0-#ppt_h/2"/>
                                          </p:val>
                                        </p:tav>
                                        <p:tav tm="100000">
                                          <p:val>
                                            <p:strVal val="#ppt_y"/>
                                          </p:val>
                                        </p:tav>
                                      </p:tavLst>
                                    </p:anim>
                                  </p:childTnLst>
                                </p:cTn>
                              </p:par>
                              <p:par>
                                <p:cTn id="68" presetID="22" presetClass="entr" presetSubtype="8" fill="hold" grpId="0"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left)">
                                      <p:cBhvr>
                                        <p:cTn id="7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1" grpId="0"/>
      <p:bldP spid="72" grpId="0"/>
      <p:bldP spid="74" grpId="0" bldLvl="0" animBg="1"/>
      <p:bldP spid="75" grpId="0"/>
      <p:bldP spid="76" grpId="0"/>
      <p:bldP spid="78" grpId="0" bldLvl="0" animBg="1"/>
      <p:bldP spid="79" grpId="0"/>
      <p:bldP spid="84" grpId="0"/>
      <p:bldP spid="86" grpId="0" bldLvl="0" animBg="1"/>
      <p:bldP spid="87" grpId="0"/>
      <p:bldP spid="88" grpId="0"/>
      <p:bldP spid="2" grpId="0"/>
      <p:bldP spid="4"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1" descr="C:\Users\Administrator\Desktop\微信图片_20180903173146.png微信图片_20180903173146"/>
          <p:cNvPicPr>
            <a:picLocks noChangeAspect="1" noChangeArrowheads="1"/>
          </p:cNvPicPr>
          <p:nvPr/>
        </p:nvPicPr>
        <p:blipFill>
          <a:blip r:embed="rId2"/>
          <a:srcRect/>
          <a:stretch>
            <a:fillRect/>
          </a:stretch>
        </p:blipFill>
        <p:spPr bwMode="auto">
          <a:xfrm>
            <a:off x="1247775" y="1416050"/>
            <a:ext cx="4497705" cy="3043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grpSp>
        <p:nvGrpSpPr>
          <p:cNvPr id="4" name="组合 13"/>
          <p:cNvGrpSpPr/>
          <p:nvPr/>
        </p:nvGrpSpPr>
        <p:grpSpPr bwMode="auto">
          <a:xfrm>
            <a:off x="6299835" y="1490980"/>
            <a:ext cx="4664075" cy="459105"/>
            <a:chOff x="0" y="1900"/>
            <a:chExt cx="3341571" cy="326896"/>
          </a:xfrm>
          <a:solidFill>
            <a:srgbClr val="B6302E"/>
          </a:solidFill>
        </p:grpSpPr>
        <p:sp>
          <p:nvSpPr>
            <p:cNvPr id="5" name="矩形 14"/>
            <p:cNvSpPr>
              <a:spLocks noChangeArrowheads="1"/>
            </p:cNvSpPr>
            <p:nvPr/>
          </p:nvSpPr>
          <p:spPr bwMode="auto">
            <a:xfrm>
              <a:off x="0" y="1900"/>
              <a:ext cx="3240360" cy="326896"/>
            </a:xfrm>
            <a:prstGeom prst="rect">
              <a:avLst/>
            </a:prstGeom>
            <a:solidFill>
              <a:srgbClr val="5A538C"/>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z="2530" noProof="1">
                <a:solidFill>
                  <a:schemeClr val="bg1"/>
                </a:solidFill>
                <a:ea typeface="微软雅黑" panose="020B0503020204020204" charset="-122"/>
                <a:sym typeface="Arial" panose="020B0604020202020204" pitchFamily="34" charset="0"/>
              </a:endParaRPr>
            </a:p>
          </p:txBody>
        </p:sp>
        <p:sp>
          <p:nvSpPr>
            <p:cNvPr id="6" name="文本框 11"/>
            <p:cNvSpPr>
              <a:spLocks noChangeArrowheads="1"/>
            </p:cNvSpPr>
            <p:nvPr/>
          </p:nvSpPr>
          <p:spPr bwMode="auto">
            <a:xfrm>
              <a:off x="69886" y="37955"/>
              <a:ext cx="3271685" cy="26224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fontAlgn="auto" hangingPunct="1"/>
              <a:r>
                <a:rPr lang="en-US" altLang="zh-CN" b="1" noProof="1">
                  <a:solidFill>
                    <a:schemeClr val="bg1"/>
                  </a:solidFill>
                  <a:ea typeface="微软雅黑" panose="020B0503020204020204" charset="-122"/>
                  <a:sym typeface="Arial" panose="020B0604020202020204" pitchFamily="34" charset="0"/>
                </a:rPr>
                <a:t>1   </a:t>
              </a:r>
              <a:r>
                <a:rPr lang="zh-CN" altLang="en-US" b="1" noProof="1" smtClean="0">
                  <a:solidFill>
                    <a:schemeClr val="bg1"/>
                  </a:solidFill>
                  <a:ea typeface="微软雅黑" panose="020B0503020204020204" charset="-122"/>
                  <a:sym typeface="Arial" panose="020B0604020202020204" pitchFamily="34" charset="0"/>
                </a:rPr>
                <a:t>现有500亿</a:t>
              </a:r>
              <a:r>
                <a:rPr lang="zh-CN" altLang="en-US" b="1" noProof="1">
                  <a:solidFill>
                    <a:schemeClr val="bg1"/>
                  </a:solidFill>
                  <a:ea typeface="微软雅黑" panose="020B0503020204020204" charset="-122"/>
                  <a:sym typeface="Arial" panose="020B0604020202020204" pitchFamily="34" charset="0"/>
                </a:rPr>
                <a:t>美元加税清单的直接影响</a:t>
              </a:r>
            </a:p>
          </p:txBody>
        </p:sp>
      </p:grpSp>
      <p:grpSp>
        <p:nvGrpSpPr>
          <p:cNvPr id="8" name="组合 18"/>
          <p:cNvGrpSpPr/>
          <p:nvPr/>
        </p:nvGrpSpPr>
        <p:grpSpPr bwMode="auto">
          <a:xfrm>
            <a:off x="1232535" y="4794885"/>
            <a:ext cx="4497070" cy="459105"/>
            <a:chOff x="0" y="1900"/>
            <a:chExt cx="3240360" cy="326896"/>
          </a:xfrm>
          <a:solidFill>
            <a:schemeClr val="tx1">
              <a:lumMod val="75000"/>
              <a:lumOff val="25000"/>
            </a:schemeClr>
          </a:solidFill>
        </p:grpSpPr>
        <p:sp>
          <p:nvSpPr>
            <p:cNvPr id="9" name="矩形 19"/>
            <p:cNvSpPr>
              <a:spLocks noChangeArrowheads="1"/>
            </p:cNvSpPr>
            <p:nvPr/>
          </p:nvSpPr>
          <p:spPr bwMode="auto">
            <a:xfrm>
              <a:off x="0" y="1900"/>
              <a:ext cx="3240360" cy="326896"/>
            </a:xfrm>
            <a:prstGeom prst="rect">
              <a:avLst/>
            </a:prstGeom>
            <a:solidFill>
              <a:srgbClr val="4A9CCB"/>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z="2530" noProof="1">
                <a:solidFill>
                  <a:schemeClr val="bg1"/>
                </a:solidFill>
                <a:ea typeface="微软雅黑" panose="020B0503020204020204" charset="-122"/>
                <a:sym typeface="Arial" panose="020B0604020202020204" pitchFamily="34" charset="0"/>
              </a:endParaRPr>
            </a:p>
          </p:txBody>
        </p:sp>
        <p:sp>
          <p:nvSpPr>
            <p:cNvPr id="10" name="文本框 11"/>
            <p:cNvSpPr>
              <a:spLocks noChangeArrowheads="1"/>
            </p:cNvSpPr>
            <p:nvPr/>
          </p:nvSpPr>
          <p:spPr bwMode="auto">
            <a:xfrm>
              <a:off x="71835" y="27220"/>
              <a:ext cx="2645547" cy="262240"/>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auto"/>
              <a:r>
                <a:rPr lang="en-US" altLang="zh-CN" b="1" noProof="1">
                  <a:solidFill>
                    <a:schemeClr val="bg1"/>
                  </a:solidFill>
                  <a:ea typeface="微软雅黑" panose="020B0503020204020204" charset="-122"/>
                  <a:sym typeface="Arial" panose="020B0604020202020204" pitchFamily="34" charset="0"/>
                </a:rPr>
                <a:t>2    </a:t>
              </a:r>
              <a:r>
                <a:rPr lang="zh-CN" altLang="en-US" b="1" noProof="1" smtClean="0">
                  <a:solidFill>
                    <a:schemeClr val="bg1"/>
                  </a:solidFill>
                  <a:ea typeface="微软雅黑" panose="020B0503020204020204" charset="-122"/>
                  <a:sym typeface="Arial" panose="020B0604020202020204" pitchFamily="34" charset="0"/>
                </a:rPr>
                <a:t>当前</a:t>
              </a:r>
              <a:r>
                <a:rPr lang="zh-CN" altLang="en-US" b="1" dirty="0" smtClean="0">
                  <a:solidFill>
                    <a:schemeClr val="bg1"/>
                  </a:solidFill>
                  <a:ea typeface="微软雅黑" panose="020B0503020204020204" charset="-122"/>
                  <a:sym typeface="Arial" panose="020B0604020202020204" pitchFamily="34" charset="0"/>
                </a:rPr>
                <a:t>主要</a:t>
              </a:r>
              <a:r>
                <a:rPr lang="zh-CN" altLang="en-US" b="1" noProof="1">
                  <a:solidFill>
                    <a:schemeClr val="bg1"/>
                  </a:solidFill>
                  <a:ea typeface="微软雅黑" panose="020B0503020204020204" charset="-122"/>
                  <a:sym typeface="Arial" panose="020B0604020202020204" pitchFamily="34" charset="0"/>
                </a:rPr>
                <a:t>受影响的出口商品</a:t>
              </a:r>
            </a:p>
          </p:txBody>
        </p:sp>
      </p:grpSp>
      <p:grpSp>
        <p:nvGrpSpPr>
          <p:cNvPr id="12" name="组合 22"/>
          <p:cNvGrpSpPr/>
          <p:nvPr/>
        </p:nvGrpSpPr>
        <p:grpSpPr bwMode="auto">
          <a:xfrm>
            <a:off x="6285865" y="4794885"/>
            <a:ext cx="4664710" cy="459204"/>
            <a:chOff x="0" y="1900"/>
            <a:chExt cx="3240360" cy="326896"/>
          </a:xfrm>
          <a:solidFill>
            <a:schemeClr val="bg1">
              <a:lumMod val="50000"/>
            </a:schemeClr>
          </a:solidFill>
        </p:grpSpPr>
        <p:sp>
          <p:nvSpPr>
            <p:cNvPr id="13" name="矩形 23"/>
            <p:cNvSpPr>
              <a:spLocks noChangeArrowheads="1"/>
            </p:cNvSpPr>
            <p:nvPr/>
          </p:nvSpPr>
          <p:spPr bwMode="auto">
            <a:xfrm>
              <a:off x="0" y="1900"/>
              <a:ext cx="3240360" cy="326896"/>
            </a:xfrm>
            <a:prstGeom prst="rect">
              <a:avLst/>
            </a:prstGeom>
            <a:solidFill>
              <a:srgbClr val="4B73A8"/>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z="2530" noProof="1">
                <a:solidFill>
                  <a:schemeClr val="bg1"/>
                </a:solidFill>
                <a:ea typeface="微软雅黑" panose="020B0503020204020204" charset="-122"/>
                <a:sym typeface="Arial" panose="020B0604020202020204" pitchFamily="34" charset="0"/>
              </a:endParaRPr>
            </a:p>
          </p:txBody>
        </p:sp>
        <p:sp>
          <p:nvSpPr>
            <p:cNvPr id="14" name="文本框 11"/>
            <p:cNvSpPr>
              <a:spLocks noChangeArrowheads="1"/>
            </p:cNvSpPr>
            <p:nvPr/>
          </p:nvSpPr>
          <p:spPr bwMode="auto">
            <a:xfrm>
              <a:off x="71900" y="18173"/>
              <a:ext cx="3070093" cy="262184"/>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auto"/>
              <a:r>
                <a:rPr lang="en-US" altLang="zh-CN" b="1" noProof="1">
                  <a:solidFill>
                    <a:schemeClr val="bg1"/>
                  </a:solidFill>
                  <a:ea typeface="微软雅黑" panose="020B0503020204020204" charset="-122"/>
                  <a:sym typeface="Arial" panose="020B0604020202020204" pitchFamily="34" charset="0"/>
                </a:rPr>
                <a:t>3    就业面临</a:t>
              </a:r>
              <a:r>
                <a:rPr lang="zh-CN" altLang="en-US" b="1" noProof="1">
                  <a:solidFill>
                    <a:schemeClr val="bg1"/>
                  </a:solidFill>
                  <a:ea typeface="微软雅黑" panose="020B0503020204020204" charset="-122"/>
                  <a:sym typeface="Arial" panose="020B0604020202020204" pitchFamily="34" charset="0"/>
                </a:rPr>
                <a:t>的不确定、不稳定因素增加</a:t>
              </a:r>
            </a:p>
          </p:txBody>
        </p:sp>
      </p:grpSp>
      <p:sp>
        <p:nvSpPr>
          <p:cNvPr id="16" name="标题 15"/>
          <p:cNvSpPr>
            <a:spLocks noGrp="1"/>
          </p:cNvSpPr>
          <p:nvPr>
            <p:ph type="title" idx="4294967295"/>
          </p:nvPr>
        </p:nvSpPr>
        <p:spPr>
          <a:xfrm>
            <a:off x="1676400" y="377825"/>
            <a:ext cx="10515600" cy="901065"/>
          </a:xfrm>
          <a:prstGeom prst="rect">
            <a:avLst/>
          </a:prstGeom>
        </p:spPr>
        <p:txBody>
          <a:bodyPr vert="horz" lIns="91440" tIns="45720" rIns="91440" bIns="45720" rtlCol="0" anchor="ctr">
            <a:normAutofit/>
          </a:bodyPr>
          <a:lstStyle/>
          <a:p>
            <a:pPr algn="ctr"/>
            <a:r>
              <a:rPr lang="zh-CN" altLang="en-US" sz="2800" dirty="0" smtClean="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rPr>
              <a:t>中美经贸摩擦对就业形势带来影响</a:t>
            </a:r>
            <a:endParaRPr lang="zh-CN" altLang="en-US" sz="280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750" fill="hold"/>
                                        <p:tgtEl>
                                          <p:spTgt spid="4"/>
                                        </p:tgtEl>
                                        <p:attrNameLst>
                                          <p:attrName>ppt_x</p:attrName>
                                        </p:attrNameLst>
                                      </p:cBhvr>
                                      <p:tavLst>
                                        <p:tav tm="0">
                                          <p:val>
                                            <p:strVal val="1+#ppt_w/2"/>
                                          </p:val>
                                        </p:tav>
                                        <p:tav tm="100000">
                                          <p:val>
                                            <p:strVal val="#ppt_x"/>
                                          </p:val>
                                        </p:tav>
                                      </p:tavLst>
                                    </p:anim>
                                    <p:anim calcmode="lin" valueType="num">
                                      <p:cBhvr>
                                        <p:cTn id="11" dur="75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750" fill="hold"/>
                                        <p:tgtEl>
                                          <p:spTgt spid="8"/>
                                        </p:tgtEl>
                                        <p:attrNameLst>
                                          <p:attrName>ppt_x</p:attrName>
                                        </p:attrNameLst>
                                      </p:cBhvr>
                                      <p:tavLst>
                                        <p:tav tm="0">
                                          <p:val>
                                            <p:strVal val="1+#ppt_w/2"/>
                                          </p:val>
                                        </p:tav>
                                        <p:tav tm="100000">
                                          <p:val>
                                            <p:strVal val="#ppt_x"/>
                                          </p:val>
                                        </p:tav>
                                      </p:tavLst>
                                    </p:anim>
                                    <p:anim calcmode="lin" valueType="num">
                                      <p:cBhvr>
                                        <p:cTn id="15" dur="75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750" fill="hold"/>
                                        <p:tgtEl>
                                          <p:spTgt spid="12"/>
                                        </p:tgtEl>
                                        <p:attrNameLst>
                                          <p:attrName>ppt_x</p:attrName>
                                        </p:attrNameLst>
                                      </p:cBhvr>
                                      <p:tavLst>
                                        <p:tav tm="0">
                                          <p:val>
                                            <p:strVal val="1+#ppt_w/2"/>
                                          </p:val>
                                        </p:tav>
                                        <p:tav tm="100000">
                                          <p:val>
                                            <p:strVal val="#ppt_x"/>
                                          </p:val>
                                        </p:tav>
                                      </p:tavLst>
                                    </p:anim>
                                    <p:anim calcmode="lin" valueType="num">
                                      <p:cBhvr>
                                        <p:cTn id="19"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占位符 41"/>
          <p:cNvPicPr>
            <a:picLocks noGrp="1" noChangeAspect="1"/>
          </p:cNvPicPr>
          <p:nvPr>
            <p:ph type="pic" sz="quarter" idx="10"/>
          </p:nvPr>
        </p:nvPicPr>
        <p:blipFill>
          <a:blip r:embed="rId3" cstate="screen"/>
          <a:srcRect/>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screen"/>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cstate="screen"/>
          <a:srcRect l="43582"/>
          <a:stretch>
            <a:fillRect/>
          </a:stretch>
        </p:blipFill>
        <p:spPr>
          <a:xfrm flipH="1">
            <a:off x="5712547" y="1061588"/>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996502" y="1635210"/>
            <a:ext cx="2291468" cy="198501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05</a:t>
            </a:r>
          </a:p>
        </p:txBody>
      </p:sp>
      <p:sp>
        <p:nvSpPr>
          <p:cNvPr id="44" name="文本框 43"/>
          <p:cNvSpPr txBox="1"/>
          <p:nvPr/>
        </p:nvSpPr>
        <p:spPr>
          <a:xfrm>
            <a:off x="2014220" y="3926205"/>
            <a:ext cx="9292590" cy="721995"/>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3600" b="1" dirty="0">
                <a:solidFill>
                  <a:schemeClr val="bg1"/>
                </a:solidFill>
                <a:ea typeface="+mj-ea"/>
              </a:rPr>
              <a:t>新形势下促进就业创业的工作举措</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图片 4" descr="南京市积极就业创业政策思维导图"/>
          <p:cNvPicPr>
            <a:picLocks noChangeAspect="1"/>
          </p:cNvPicPr>
          <p:nvPr/>
        </p:nvPicPr>
        <p:blipFill>
          <a:blip r:embed="rId2"/>
          <a:srcRect l="229" t="18261" r="-229" b="17304"/>
          <a:stretch>
            <a:fillRect/>
          </a:stretch>
        </p:blipFill>
        <p:spPr>
          <a:xfrm>
            <a:off x="3810" y="725805"/>
            <a:ext cx="12185015" cy="5994400"/>
          </a:xfrm>
          <a:prstGeom prst="rect">
            <a:avLst/>
          </a:prstGeom>
          <a:noFill/>
          <a:ln w="9525">
            <a:noFill/>
          </a:ln>
        </p:spPr>
      </p:pic>
      <p:sp>
        <p:nvSpPr>
          <p:cNvPr id="2" name="标题 1"/>
          <p:cNvSpPr>
            <a:spLocks noGrp="1"/>
          </p:cNvSpPr>
          <p:nvPr>
            <p:ph type="title"/>
          </p:nvPr>
        </p:nvSpPr>
        <p:spPr>
          <a:xfrm>
            <a:off x="1218112" y="197485"/>
            <a:ext cx="7555865" cy="975360"/>
          </a:xfrm>
          <a:prstGeom prst="rect">
            <a:avLst/>
          </a:prstGeom>
        </p:spPr>
        <p:txBody>
          <a:bodyPr vert="horz" lIns="91440" tIns="45720" rIns="91440" bIns="45720" rtlCol="0" anchor="ctr">
            <a:normAutofit/>
          </a:bodyPr>
          <a:lstStyle/>
          <a:p>
            <a:pPr algn="ctr"/>
            <a:r>
              <a:rPr lang="en-US" altLang="zh-CN" sz="2400" dirty="0">
                <a:solidFill>
                  <a:schemeClr val="tx1"/>
                </a:solidFill>
                <a:effectLst>
                  <a:outerShdw blurRad="38100" dist="19050" dir="2700000" algn="tl" rotWithShape="0">
                    <a:schemeClr val="dk1">
                      <a:alpha val="40000"/>
                    </a:schemeClr>
                  </a:outerShdw>
                </a:effectLst>
              </a:rPr>
              <a:t>5.1  </a:t>
            </a:r>
            <a:r>
              <a:rPr lang="en-US" altLang="zh-CN" sz="2400" dirty="0" err="1">
                <a:solidFill>
                  <a:schemeClr val="tx1"/>
                </a:solidFill>
                <a:effectLst>
                  <a:outerShdw blurRad="38100" dist="19050" dir="2700000" algn="tl" rotWithShape="0">
                    <a:schemeClr val="dk1">
                      <a:alpha val="40000"/>
                    </a:schemeClr>
                  </a:outerShdw>
                </a:effectLst>
              </a:rPr>
              <a:t>细化实施新一轮积极就业创业政策</a:t>
            </a:r>
            <a:endParaRPr lang="en-US" altLang="zh-CN" sz="2400" dirty="0">
              <a:solidFill>
                <a:schemeClr val="tx1"/>
              </a:solidFill>
              <a:effectLst>
                <a:outerShdw blurRad="38100" dist="19050" dir="2700000" algn="tl" rotWithShape="0">
                  <a:schemeClr val="dk1">
                    <a:alpha val="40000"/>
                  </a:schemeClr>
                </a:outerShdw>
              </a:effectLst>
            </a:endParaRPr>
          </a:p>
        </p:txBody>
      </p:sp>
    </p:spTree>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28171" y="1037915"/>
            <a:ext cx="1903547" cy="1903547"/>
          </a:xfrm>
          <a:prstGeom prst="rect">
            <a:avLst/>
          </a:prstGeom>
          <a:effectLst>
            <a:softEdge rad="63500"/>
          </a:effectLst>
        </p:spPr>
      </p:pic>
      <p:sp>
        <p:nvSpPr>
          <p:cNvPr id="19458" name="淘宝网Chenying0907出品 14"/>
          <p:cNvSpPr>
            <a:spLocks noChangeArrowheads="1"/>
          </p:cNvSpPr>
          <p:nvPr/>
        </p:nvSpPr>
        <p:spPr bwMode="auto">
          <a:xfrm rot="-8100000">
            <a:off x="3085150" y="3086185"/>
            <a:ext cx="752501" cy="1103781"/>
          </a:xfrm>
          <a:custGeom>
            <a:avLst/>
            <a:gdLst>
              <a:gd name="T0" fmla="*/ 2147483647 w 486"/>
              <a:gd name="T1" fmla="*/ 0 h 799"/>
              <a:gd name="T2" fmla="*/ 2147483647 w 486"/>
              <a:gd name="T3" fmla="*/ 2147483647 h 799"/>
              <a:gd name="T4" fmla="*/ 2147483647 w 486"/>
              <a:gd name="T5" fmla="*/ 2147483647 h 799"/>
              <a:gd name="T6" fmla="*/ 2147483647 w 486"/>
              <a:gd name="T7" fmla="*/ 2147483647 h 799"/>
              <a:gd name="T8" fmla="*/ 2147483647 w 486"/>
              <a:gd name="T9" fmla="*/ 2147483647 h 799"/>
              <a:gd name="T10" fmla="*/ 2147483647 w 486"/>
              <a:gd name="T11" fmla="*/ 2147483647 h 799"/>
              <a:gd name="T12" fmla="*/ 2147483647 w 486"/>
              <a:gd name="T13" fmla="*/ 2147483647 h 799"/>
              <a:gd name="T14" fmla="*/ 2147483647 w 486"/>
              <a:gd name="T15" fmla="*/ 2147483647 h 799"/>
              <a:gd name="T16" fmla="*/ 2147483647 w 486"/>
              <a:gd name="T17" fmla="*/ 2147483647 h 799"/>
              <a:gd name="T18" fmla="*/ 2147483647 w 486"/>
              <a:gd name="T19" fmla="*/ 2147483647 h 799"/>
              <a:gd name="T20" fmla="*/ 2147483647 w 486"/>
              <a:gd name="T21" fmla="*/ 2147483647 h 799"/>
              <a:gd name="T22" fmla="*/ 2147483647 w 486"/>
              <a:gd name="T23" fmla="*/ 2147483647 h 799"/>
              <a:gd name="T24" fmla="*/ 2147483647 w 486"/>
              <a:gd name="T25" fmla="*/ 2147483647 h 799"/>
              <a:gd name="T26" fmla="*/ 2147483647 w 486"/>
              <a:gd name="T27" fmla="*/ 2147483647 h 799"/>
              <a:gd name="T28" fmla="*/ 2147483647 w 486"/>
              <a:gd name="T29" fmla="*/ 2147483647 h 799"/>
              <a:gd name="T30" fmla="*/ 2147483647 w 486"/>
              <a:gd name="T31" fmla="*/ 2147483647 h 799"/>
              <a:gd name="T32" fmla="*/ 2147483647 w 486"/>
              <a:gd name="T33" fmla="*/ 2147483647 h 799"/>
              <a:gd name="T34" fmla="*/ 2147483647 w 486"/>
              <a:gd name="T35" fmla="*/ 2147483647 h 799"/>
              <a:gd name="T36" fmla="*/ 2147483647 w 486"/>
              <a:gd name="T37" fmla="*/ 2147483647 h 799"/>
              <a:gd name="T38" fmla="*/ 2147483647 w 486"/>
              <a:gd name="T39" fmla="*/ 2147483647 h 799"/>
              <a:gd name="T40" fmla="*/ 2147483647 w 486"/>
              <a:gd name="T41" fmla="*/ 2147483647 h 799"/>
              <a:gd name="T42" fmla="*/ 2147483647 w 486"/>
              <a:gd name="T43" fmla="*/ 2147483647 h 799"/>
              <a:gd name="T44" fmla="*/ 2147483647 w 486"/>
              <a:gd name="T45" fmla="*/ 2147483647 h 799"/>
              <a:gd name="T46" fmla="*/ 2147483647 w 486"/>
              <a:gd name="T47" fmla="*/ 2147483647 h 799"/>
              <a:gd name="T48" fmla="*/ 2147483647 w 486"/>
              <a:gd name="T49" fmla="*/ 2147483647 h 799"/>
              <a:gd name="T50" fmla="*/ 2147483647 w 486"/>
              <a:gd name="T51" fmla="*/ 2147483647 h 799"/>
              <a:gd name="T52" fmla="*/ 2147483647 w 486"/>
              <a:gd name="T53" fmla="*/ 2147483647 h 799"/>
              <a:gd name="T54" fmla="*/ 2147483647 w 486"/>
              <a:gd name="T55" fmla="*/ 2147483647 h 799"/>
              <a:gd name="T56" fmla="*/ 2147483647 w 486"/>
              <a:gd name="T57" fmla="*/ 2147483647 h 799"/>
              <a:gd name="T58" fmla="*/ 2147483647 w 486"/>
              <a:gd name="T59" fmla="*/ 2147483647 h 799"/>
              <a:gd name="T60" fmla="*/ 2147483647 w 486"/>
              <a:gd name="T61" fmla="*/ 2147483647 h 799"/>
              <a:gd name="T62" fmla="*/ 2147483647 w 486"/>
              <a:gd name="T63" fmla="*/ 2147483647 h 799"/>
              <a:gd name="T64" fmla="*/ 2147483647 w 486"/>
              <a:gd name="T65" fmla="*/ 2147483647 h 799"/>
              <a:gd name="T66" fmla="*/ 2147483647 w 486"/>
              <a:gd name="T67" fmla="*/ 2147483647 h 799"/>
              <a:gd name="T68" fmla="*/ 0 w 486"/>
              <a:gd name="T69" fmla="*/ 2147483647 h 799"/>
              <a:gd name="T70" fmla="*/ 2147483647 w 486"/>
              <a:gd name="T71" fmla="*/ 2147483647 h 799"/>
              <a:gd name="T72" fmla="*/ 2147483647 w 486"/>
              <a:gd name="T73" fmla="*/ 2147483647 h 799"/>
              <a:gd name="T74" fmla="*/ 2147483647 w 486"/>
              <a:gd name="T75" fmla="*/ 2147483647 h 799"/>
              <a:gd name="T76" fmla="*/ 2147483647 w 486"/>
              <a:gd name="T77" fmla="*/ 2147483647 h 799"/>
              <a:gd name="T78" fmla="*/ 2147483647 w 486"/>
              <a:gd name="T79" fmla="*/ 2147483647 h 799"/>
              <a:gd name="T80" fmla="*/ 2147483647 w 486"/>
              <a:gd name="T81" fmla="*/ 2147483647 h 799"/>
              <a:gd name="T82" fmla="*/ 2147483647 w 486"/>
              <a:gd name="T83" fmla="*/ 2147483647 h 799"/>
              <a:gd name="T84" fmla="*/ 2147483647 w 486"/>
              <a:gd name="T85" fmla="*/ 2147483647 h 799"/>
              <a:gd name="T86" fmla="*/ 2147483647 w 486"/>
              <a:gd name="T87" fmla="*/ 2147483647 h 799"/>
              <a:gd name="T88" fmla="*/ 2147483647 w 486"/>
              <a:gd name="T89" fmla="*/ 2147483647 h 799"/>
              <a:gd name="T90" fmla="*/ 2147483647 w 486"/>
              <a:gd name="T91" fmla="*/ 2147483647 h 799"/>
              <a:gd name="T92" fmla="*/ 2147483647 w 486"/>
              <a:gd name="T93" fmla="*/ 2147483647 h 799"/>
              <a:gd name="T94" fmla="*/ 2147483647 w 486"/>
              <a:gd name="T95" fmla="*/ 0 h 7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86"/>
              <a:gd name="T145" fmla="*/ 0 h 799"/>
              <a:gd name="T146" fmla="*/ 486 w 486"/>
              <a:gd name="T147" fmla="*/ 799 h 7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chemeClr val="tx1">
              <a:lumMod val="50000"/>
              <a:lumOff val="50000"/>
            </a:schemeClr>
          </a:solidFill>
          <a:ln>
            <a:noFill/>
          </a:ln>
        </p:spPr>
        <p:txBody>
          <a:bodyPr lIns="130902" tIns="65450" rIns="130902" bIns="65450"/>
          <a:lstStyle/>
          <a:p>
            <a:endParaRPr lang="zh-CN" altLang="en-US" sz="2400"/>
          </a:p>
        </p:txBody>
      </p:sp>
      <p:sp>
        <p:nvSpPr>
          <p:cNvPr id="19459" name="淘宝网Chenying0907出品 6"/>
          <p:cNvSpPr>
            <a:spLocks noChangeArrowheads="1"/>
          </p:cNvSpPr>
          <p:nvPr/>
        </p:nvSpPr>
        <p:spPr bwMode="auto">
          <a:xfrm>
            <a:off x="-29576" y="2668318"/>
            <a:ext cx="12525363" cy="3282092"/>
          </a:xfrm>
          <a:custGeom>
            <a:avLst/>
            <a:gdLst>
              <a:gd name="T0" fmla="*/ 2147483647 w 4902"/>
              <a:gd name="T1" fmla="*/ 2147483647 h 1301"/>
              <a:gd name="T2" fmla="*/ 2147483647 w 4902"/>
              <a:gd name="T3" fmla="*/ 2147483647 h 1301"/>
              <a:gd name="T4" fmla="*/ 2147483647 w 4902"/>
              <a:gd name="T5" fmla="*/ 2147483647 h 1301"/>
              <a:gd name="T6" fmla="*/ 2147483647 w 4902"/>
              <a:gd name="T7" fmla="*/ 2147483647 h 1301"/>
              <a:gd name="T8" fmla="*/ 2147483647 w 4902"/>
              <a:gd name="T9" fmla="*/ 2147483647 h 1301"/>
              <a:gd name="T10" fmla="*/ 2147483647 w 4902"/>
              <a:gd name="T11" fmla="*/ 2147483647 h 1301"/>
              <a:gd name="T12" fmla="*/ 2147483647 w 4902"/>
              <a:gd name="T13" fmla="*/ 2147483647 h 1301"/>
              <a:gd name="T14" fmla="*/ 2147483647 w 4902"/>
              <a:gd name="T15" fmla="*/ 2147483647 h 1301"/>
              <a:gd name="T16" fmla="*/ 2147483647 w 4902"/>
              <a:gd name="T17" fmla="*/ 2147483647 h 1301"/>
              <a:gd name="T18" fmla="*/ 2147483647 w 4902"/>
              <a:gd name="T19" fmla="*/ 2147483647 h 1301"/>
              <a:gd name="T20" fmla="*/ 2147483647 w 4902"/>
              <a:gd name="T21" fmla="*/ 2147483647 h 1301"/>
              <a:gd name="T22" fmla="*/ 2147483647 w 4902"/>
              <a:gd name="T23" fmla="*/ 2147483647 h 1301"/>
              <a:gd name="T24" fmla="*/ 2147483647 w 4902"/>
              <a:gd name="T25" fmla="*/ 2147483647 h 1301"/>
              <a:gd name="T26" fmla="*/ 2147483647 w 4902"/>
              <a:gd name="T27" fmla="*/ 2147483647 h 1301"/>
              <a:gd name="T28" fmla="*/ 2147483647 w 4902"/>
              <a:gd name="T29" fmla="*/ 2147483647 h 1301"/>
              <a:gd name="T30" fmla="*/ 2147483647 w 4902"/>
              <a:gd name="T31" fmla="*/ 2147483647 h 1301"/>
              <a:gd name="T32" fmla="*/ 2147483647 w 4902"/>
              <a:gd name="T33" fmla="*/ 2147483647 h 1301"/>
              <a:gd name="T34" fmla="*/ 2147483647 w 4902"/>
              <a:gd name="T35" fmla="*/ 2147483647 h 1301"/>
              <a:gd name="T36" fmla="*/ 2147483647 w 4902"/>
              <a:gd name="T37" fmla="*/ 2147483647 h 1301"/>
              <a:gd name="T38" fmla="*/ 2147483647 w 4902"/>
              <a:gd name="T39" fmla="*/ 2147483647 h 1301"/>
              <a:gd name="T40" fmla="*/ 2147483647 w 4902"/>
              <a:gd name="T41" fmla="*/ 2147483647 h 1301"/>
              <a:gd name="T42" fmla="*/ 2147483647 w 4902"/>
              <a:gd name="T43" fmla="*/ 2147483647 h 1301"/>
              <a:gd name="T44" fmla="*/ 2147483647 w 4902"/>
              <a:gd name="T45" fmla="*/ 2147483647 h 1301"/>
              <a:gd name="T46" fmla="*/ 2147483647 w 4902"/>
              <a:gd name="T47" fmla="*/ 2147483647 h 1301"/>
              <a:gd name="T48" fmla="*/ 2147483647 w 4902"/>
              <a:gd name="T49" fmla="*/ 2147483647 h 1301"/>
              <a:gd name="T50" fmla="*/ 2147483647 w 4902"/>
              <a:gd name="T51" fmla="*/ 2147483647 h 1301"/>
              <a:gd name="T52" fmla="*/ 2147483647 w 4902"/>
              <a:gd name="T53" fmla="*/ 2147483647 h 1301"/>
              <a:gd name="T54" fmla="*/ 0 w 4902"/>
              <a:gd name="T55" fmla="*/ 2147483647 h 1301"/>
              <a:gd name="T56" fmla="*/ 2147483647 w 4902"/>
              <a:gd name="T57" fmla="*/ 2147483647 h 1301"/>
              <a:gd name="T58" fmla="*/ 2147483647 w 4902"/>
              <a:gd name="T59" fmla="*/ 2147483647 h 1301"/>
              <a:gd name="T60" fmla="*/ 2147483647 w 4902"/>
              <a:gd name="T61" fmla="*/ 2147483647 h 1301"/>
              <a:gd name="T62" fmla="*/ 2147483647 w 4902"/>
              <a:gd name="T63" fmla="*/ 2147483647 h 1301"/>
              <a:gd name="T64" fmla="*/ 2147483647 w 4902"/>
              <a:gd name="T65" fmla="*/ 2147483647 h 1301"/>
              <a:gd name="T66" fmla="*/ 2147483647 w 4902"/>
              <a:gd name="T67" fmla="*/ 2147483647 h 1301"/>
              <a:gd name="T68" fmla="*/ 2147483647 w 4902"/>
              <a:gd name="T69" fmla="*/ 2147483647 h 1301"/>
              <a:gd name="T70" fmla="*/ 2147483647 w 4902"/>
              <a:gd name="T71" fmla="*/ 2147483647 h 1301"/>
              <a:gd name="T72" fmla="*/ 2147483647 w 4902"/>
              <a:gd name="T73" fmla="*/ 2147483647 h 1301"/>
              <a:gd name="T74" fmla="*/ 2147483647 w 4902"/>
              <a:gd name="T75" fmla="*/ 2147483647 h 1301"/>
              <a:gd name="T76" fmla="*/ 2147483647 w 4902"/>
              <a:gd name="T77" fmla="*/ 2147483647 h 1301"/>
              <a:gd name="T78" fmla="*/ 2147483647 w 4902"/>
              <a:gd name="T79" fmla="*/ 2147483647 h 1301"/>
              <a:gd name="T80" fmla="*/ 2147483647 w 4902"/>
              <a:gd name="T81" fmla="*/ 2147483647 h 1301"/>
              <a:gd name="T82" fmla="*/ 2147483647 w 4902"/>
              <a:gd name="T83" fmla="*/ 2147483647 h 1301"/>
              <a:gd name="T84" fmla="*/ 2147483647 w 4902"/>
              <a:gd name="T85" fmla="*/ 2147483647 h 1301"/>
              <a:gd name="T86" fmla="*/ 2147483647 w 4902"/>
              <a:gd name="T87" fmla="*/ 2147483647 h 1301"/>
              <a:gd name="T88" fmla="*/ 2147483647 w 4902"/>
              <a:gd name="T89" fmla="*/ 2147483647 h 1301"/>
              <a:gd name="T90" fmla="*/ 2147483647 w 4902"/>
              <a:gd name="T91" fmla="*/ 2147483647 h 1301"/>
              <a:gd name="T92" fmla="*/ 2147483647 w 4902"/>
              <a:gd name="T93" fmla="*/ 2147483647 h 1301"/>
              <a:gd name="T94" fmla="*/ 2147483647 w 4902"/>
              <a:gd name="T95" fmla="*/ 2147483647 h 1301"/>
              <a:gd name="T96" fmla="*/ 2147483647 w 4902"/>
              <a:gd name="T97" fmla="*/ 2147483647 h 1301"/>
              <a:gd name="T98" fmla="*/ 2147483647 w 4902"/>
              <a:gd name="T99" fmla="*/ 0 h 130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4902"/>
              <a:gd name="T151" fmla="*/ 0 h 1301"/>
              <a:gd name="T152" fmla="*/ 4902 w 4902"/>
              <a:gd name="T153" fmla="*/ 1301 h 130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chemeClr val="tx1">
              <a:lumMod val="50000"/>
              <a:lumOff val="50000"/>
            </a:schemeClr>
          </a:solidFill>
          <a:ln>
            <a:noFill/>
          </a:ln>
        </p:spPr>
        <p:txBody>
          <a:bodyPr lIns="130902" tIns="65450" rIns="130902" bIns="65450"/>
          <a:lstStyle/>
          <a:p>
            <a:endParaRPr lang="zh-CN" altLang="en-US" sz="2400"/>
          </a:p>
        </p:txBody>
      </p:sp>
      <p:sp>
        <p:nvSpPr>
          <p:cNvPr id="19460" name="淘宝网Chenying0907出品 13"/>
          <p:cNvSpPr>
            <a:spLocks noChangeArrowheads="1"/>
          </p:cNvSpPr>
          <p:nvPr/>
        </p:nvSpPr>
        <p:spPr bwMode="auto">
          <a:xfrm>
            <a:off x="7396284" y="4112842"/>
            <a:ext cx="1815732" cy="460232"/>
          </a:xfrm>
          <a:custGeom>
            <a:avLst/>
            <a:gdLst>
              <a:gd name="T0" fmla="*/ 2147483647 w 962"/>
              <a:gd name="T1" fmla="*/ 0 h 183"/>
              <a:gd name="T2" fmla="*/ 2147483647 w 962"/>
              <a:gd name="T3" fmla="*/ 2147483647 h 183"/>
              <a:gd name="T4" fmla="*/ 2147483647 w 962"/>
              <a:gd name="T5" fmla="*/ 2147483647 h 183"/>
              <a:gd name="T6" fmla="*/ 2147483647 w 962"/>
              <a:gd name="T7" fmla="*/ 2147483647 h 183"/>
              <a:gd name="T8" fmla="*/ 2147483647 w 962"/>
              <a:gd name="T9" fmla="*/ 2147483647 h 183"/>
              <a:gd name="T10" fmla="*/ 2147483647 w 962"/>
              <a:gd name="T11" fmla="*/ 2147483647 h 183"/>
              <a:gd name="T12" fmla="*/ 2147483647 w 962"/>
              <a:gd name="T13" fmla="*/ 2147483647 h 183"/>
              <a:gd name="T14" fmla="*/ 2147483647 w 962"/>
              <a:gd name="T15" fmla="*/ 2147483647 h 183"/>
              <a:gd name="T16" fmla="*/ 2147483647 w 962"/>
              <a:gd name="T17" fmla="*/ 2147483647 h 183"/>
              <a:gd name="T18" fmla="*/ 2147483647 w 962"/>
              <a:gd name="T19" fmla="*/ 2147483647 h 183"/>
              <a:gd name="T20" fmla="*/ 2147483647 w 962"/>
              <a:gd name="T21" fmla="*/ 2147483647 h 183"/>
              <a:gd name="T22" fmla="*/ 2147483647 w 962"/>
              <a:gd name="T23" fmla="*/ 2147483647 h 183"/>
              <a:gd name="T24" fmla="*/ 2147483647 w 962"/>
              <a:gd name="T25" fmla="*/ 2147483647 h 183"/>
              <a:gd name="T26" fmla="*/ 2147483647 w 962"/>
              <a:gd name="T27" fmla="*/ 2147483647 h 183"/>
              <a:gd name="T28" fmla="*/ 2147483647 w 962"/>
              <a:gd name="T29" fmla="*/ 2147483647 h 183"/>
              <a:gd name="T30" fmla="*/ 2147483647 w 962"/>
              <a:gd name="T31" fmla="*/ 2147483647 h 183"/>
              <a:gd name="T32" fmla="*/ 2147483647 w 962"/>
              <a:gd name="T33" fmla="*/ 2147483647 h 183"/>
              <a:gd name="T34" fmla="*/ 2147483647 w 962"/>
              <a:gd name="T35" fmla="*/ 2147483647 h 183"/>
              <a:gd name="T36" fmla="*/ 2147483647 w 962"/>
              <a:gd name="T37" fmla="*/ 2147483647 h 183"/>
              <a:gd name="T38" fmla="*/ 2147483647 w 962"/>
              <a:gd name="T39" fmla="*/ 2147483647 h 183"/>
              <a:gd name="T40" fmla="*/ 2147483647 w 962"/>
              <a:gd name="T41" fmla="*/ 2147483647 h 183"/>
              <a:gd name="T42" fmla="*/ 2147483647 w 962"/>
              <a:gd name="T43" fmla="*/ 2147483647 h 183"/>
              <a:gd name="T44" fmla="*/ 2147483647 w 962"/>
              <a:gd name="T45" fmla="*/ 2147483647 h 183"/>
              <a:gd name="T46" fmla="*/ 2147483647 w 962"/>
              <a:gd name="T47" fmla="*/ 2147483647 h 183"/>
              <a:gd name="T48" fmla="*/ 0 w 962"/>
              <a:gd name="T49" fmla="*/ 2147483647 h 183"/>
              <a:gd name="T50" fmla="*/ 2147483647 w 962"/>
              <a:gd name="T51" fmla="*/ 2147483647 h 183"/>
              <a:gd name="T52" fmla="*/ 2147483647 w 962"/>
              <a:gd name="T53" fmla="*/ 2147483647 h 183"/>
              <a:gd name="T54" fmla="*/ 2147483647 w 962"/>
              <a:gd name="T55" fmla="*/ 2147483647 h 183"/>
              <a:gd name="T56" fmla="*/ 2147483647 w 962"/>
              <a:gd name="T57" fmla="*/ 2147483647 h 183"/>
              <a:gd name="T58" fmla="*/ 2147483647 w 962"/>
              <a:gd name="T59" fmla="*/ 2147483647 h 183"/>
              <a:gd name="T60" fmla="*/ 2147483647 w 962"/>
              <a:gd name="T61" fmla="*/ 2147483647 h 183"/>
              <a:gd name="T62" fmla="*/ 2147483647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50000"/>
              <a:lumOff val="50000"/>
            </a:schemeClr>
          </a:solidFill>
          <a:ln>
            <a:noFill/>
          </a:ln>
        </p:spPr>
        <p:txBody>
          <a:bodyPr lIns="130902" tIns="65450" rIns="130902" bIns="65450"/>
          <a:lstStyle/>
          <a:p>
            <a:endParaRPr lang="zh-CN" altLang="en-US" sz="2400"/>
          </a:p>
        </p:txBody>
      </p:sp>
      <p:grpSp>
        <p:nvGrpSpPr>
          <p:cNvPr id="19461" name="Group 19"/>
          <p:cNvGrpSpPr/>
          <p:nvPr/>
        </p:nvGrpSpPr>
        <p:grpSpPr bwMode="auto">
          <a:xfrm>
            <a:off x="774719" y="3876888"/>
            <a:ext cx="2344688" cy="1360257"/>
            <a:chOff x="20949" y="-1859"/>
            <a:chExt cx="1736772" cy="1020098"/>
          </a:xfrm>
        </p:grpSpPr>
        <p:sp>
          <p:nvSpPr>
            <p:cNvPr id="17448" name="淘宝网Chenying0907出品 26"/>
            <p:cNvSpPr>
              <a:spLocks noChangeArrowheads="1"/>
            </p:cNvSpPr>
            <p:nvPr/>
          </p:nvSpPr>
          <p:spPr bwMode="auto">
            <a:xfrm>
              <a:off x="20949" y="272368"/>
              <a:ext cx="1736772" cy="7458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ct val="120000"/>
                </a:lnSpc>
                <a:buNone/>
              </a:pPr>
              <a:r>
                <a:rPr lang="zh-CN" altLang="en-US" sz="1600" b="0" dirty="0">
                  <a:solidFill>
                    <a:schemeClr val="tx1">
                      <a:lumMod val="75000"/>
                      <a:lumOff val="25000"/>
                    </a:schemeClr>
                  </a:solidFill>
                  <a:latin typeface="微软雅黑" panose="020B0503020204020204" charset="-122"/>
                  <a:ea typeface="微软雅黑" panose="020B0503020204020204" charset="-122"/>
                  <a:sym typeface="Lato Light" charset="0"/>
                </a:rPr>
                <a:t>毕业5年内的全日制大专及以上学历高校毕业生（含海外留学人员）</a:t>
              </a:r>
            </a:p>
          </p:txBody>
        </p:sp>
        <p:sp>
          <p:nvSpPr>
            <p:cNvPr id="17449" name="淘宝网Chenying0907出品 27"/>
            <p:cNvSpPr>
              <a:spLocks noChangeArrowheads="1"/>
            </p:cNvSpPr>
            <p:nvPr/>
          </p:nvSpPr>
          <p:spPr bwMode="auto">
            <a:xfrm>
              <a:off x="68430" y="-1859"/>
              <a:ext cx="1362379" cy="173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defRPr/>
              </a:pPr>
              <a:r>
                <a:rPr lang="zh-CN" altLang="en-US" sz="2135" dirty="0">
                  <a:solidFill>
                    <a:schemeClr val="accent2"/>
                  </a:solidFill>
                  <a:latin typeface="微软雅黑" panose="020B0503020204020204" charset="-122"/>
                  <a:ea typeface="微软雅黑" panose="020B0503020204020204" charset="-122"/>
                  <a:sym typeface="Bebas Neue" charset="0"/>
                </a:rPr>
                <a:t>青年大学生</a:t>
              </a:r>
            </a:p>
          </p:txBody>
        </p:sp>
      </p:grpSp>
      <p:sp>
        <p:nvSpPr>
          <p:cNvPr id="19464" name="淘宝网Chenying0907出品 13"/>
          <p:cNvSpPr>
            <a:spLocks noChangeArrowheads="1"/>
          </p:cNvSpPr>
          <p:nvPr/>
        </p:nvSpPr>
        <p:spPr bwMode="auto">
          <a:xfrm rot="5910658">
            <a:off x="8507354" y="2450747"/>
            <a:ext cx="1373977" cy="468630"/>
          </a:xfrm>
          <a:custGeom>
            <a:avLst/>
            <a:gdLst>
              <a:gd name="T0" fmla="*/ 2147483647 w 962"/>
              <a:gd name="T1" fmla="*/ 0 h 183"/>
              <a:gd name="T2" fmla="*/ 2147483647 w 962"/>
              <a:gd name="T3" fmla="*/ 2147483647 h 183"/>
              <a:gd name="T4" fmla="*/ 2147483647 w 962"/>
              <a:gd name="T5" fmla="*/ 2147483647 h 183"/>
              <a:gd name="T6" fmla="*/ 2147483647 w 962"/>
              <a:gd name="T7" fmla="*/ 2147483647 h 183"/>
              <a:gd name="T8" fmla="*/ 2147483647 w 962"/>
              <a:gd name="T9" fmla="*/ 2147483647 h 183"/>
              <a:gd name="T10" fmla="*/ 2147483647 w 962"/>
              <a:gd name="T11" fmla="*/ 2147483647 h 183"/>
              <a:gd name="T12" fmla="*/ 2147483647 w 962"/>
              <a:gd name="T13" fmla="*/ 2147483647 h 183"/>
              <a:gd name="T14" fmla="*/ 2147483647 w 962"/>
              <a:gd name="T15" fmla="*/ 2147483647 h 183"/>
              <a:gd name="T16" fmla="*/ 2147483647 w 962"/>
              <a:gd name="T17" fmla="*/ 2147483647 h 183"/>
              <a:gd name="T18" fmla="*/ 2147483647 w 962"/>
              <a:gd name="T19" fmla="*/ 2147483647 h 183"/>
              <a:gd name="T20" fmla="*/ 2147483647 w 962"/>
              <a:gd name="T21" fmla="*/ 2147483647 h 183"/>
              <a:gd name="T22" fmla="*/ 2147483647 w 962"/>
              <a:gd name="T23" fmla="*/ 2147483647 h 183"/>
              <a:gd name="T24" fmla="*/ 2147483647 w 962"/>
              <a:gd name="T25" fmla="*/ 2147483647 h 183"/>
              <a:gd name="T26" fmla="*/ 2147483647 w 962"/>
              <a:gd name="T27" fmla="*/ 2147483647 h 183"/>
              <a:gd name="T28" fmla="*/ 2147483647 w 962"/>
              <a:gd name="T29" fmla="*/ 2147483647 h 183"/>
              <a:gd name="T30" fmla="*/ 2147483647 w 962"/>
              <a:gd name="T31" fmla="*/ 2147483647 h 183"/>
              <a:gd name="T32" fmla="*/ 2147483647 w 962"/>
              <a:gd name="T33" fmla="*/ 2147483647 h 183"/>
              <a:gd name="T34" fmla="*/ 2147483647 w 962"/>
              <a:gd name="T35" fmla="*/ 2147483647 h 183"/>
              <a:gd name="T36" fmla="*/ 2147483647 w 962"/>
              <a:gd name="T37" fmla="*/ 2147483647 h 183"/>
              <a:gd name="T38" fmla="*/ 2147483647 w 962"/>
              <a:gd name="T39" fmla="*/ 2147483647 h 183"/>
              <a:gd name="T40" fmla="*/ 2147483647 w 962"/>
              <a:gd name="T41" fmla="*/ 2147483647 h 183"/>
              <a:gd name="T42" fmla="*/ 2147483647 w 962"/>
              <a:gd name="T43" fmla="*/ 2147483647 h 183"/>
              <a:gd name="T44" fmla="*/ 2147483647 w 962"/>
              <a:gd name="T45" fmla="*/ 2147483647 h 183"/>
              <a:gd name="T46" fmla="*/ 2147483647 w 962"/>
              <a:gd name="T47" fmla="*/ 2147483647 h 183"/>
              <a:gd name="T48" fmla="*/ 0 w 962"/>
              <a:gd name="T49" fmla="*/ 2147483647 h 183"/>
              <a:gd name="T50" fmla="*/ 2147483647 w 962"/>
              <a:gd name="T51" fmla="*/ 2147483647 h 183"/>
              <a:gd name="T52" fmla="*/ 2147483647 w 962"/>
              <a:gd name="T53" fmla="*/ 2147483647 h 183"/>
              <a:gd name="T54" fmla="*/ 2147483647 w 962"/>
              <a:gd name="T55" fmla="*/ 2147483647 h 183"/>
              <a:gd name="T56" fmla="*/ 2147483647 w 962"/>
              <a:gd name="T57" fmla="*/ 2147483647 h 183"/>
              <a:gd name="T58" fmla="*/ 2147483647 w 962"/>
              <a:gd name="T59" fmla="*/ 2147483647 h 183"/>
              <a:gd name="T60" fmla="*/ 2147483647 w 962"/>
              <a:gd name="T61" fmla="*/ 2147483647 h 183"/>
              <a:gd name="T62" fmla="*/ 2147483647 w 962"/>
              <a:gd name="T63" fmla="*/ 0 h 1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62"/>
              <a:gd name="T97" fmla="*/ 0 h 183"/>
              <a:gd name="T98" fmla="*/ 962 w 962"/>
              <a:gd name="T99" fmla="*/ 183 h 1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0" y="144"/>
                </a:lnTo>
                <a:lnTo>
                  <a:pt x="54" y="110"/>
                </a:lnTo>
                <a:lnTo>
                  <a:pt x="112" y="79"/>
                </a:lnTo>
                <a:lnTo>
                  <a:pt x="176" y="52"/>
                </a:lnTo>
                <a:lnTo>
                  <a:pt x="243" y="30"/>
                </a:lnTo>
                <a:lnTo>
                  <a:pt x="312" y="14"/>
                </a:lnTo>
                <a:lnTo>
                  <a:pt x="385" y="3"/>
                </a:lnTo>
                <a:lnTo>
                  <a:pt x="461" y="0"/>
                </a:lnTo>
                <a:close/>
              </a:path>
            </a:pathLst>
          </a:custGeom>
          <a:solidFill>
            <a:schemeClr val="tx1">
              <a:lumMod val="50000"/>
              <a:lumOff val="50000"/>
            </a:schemeClr>
          </a:solidFill>
          <a:ln>
            <a:noFill/>
          </a:ln>
        </p:spPr>
        <p:txBody>
          <a:bodyPr lIns="130902" tIns="65450" rIns="130902" bIns="65450"/>
          <a:lstStyle/>
          <a:p>
            <a:endParaRPr lang="zh-CN" altLang="en-US" sz="2400"/>
          </a:p>
        </p:txBody>
      </p:sp>
      <p:grpSp>
        <p:nvGrpSpPr>
          <p:cNvPr id="19465" name="Group 129"/>
          <p:cNvGrpSpPr/>
          <p:nvPr/>
        </p:nvGrpSpPr>
        <p:grpSpPr bwMode="auto">
          <a:xfrm>
            <a:off x="4411549" y="2890653"/>
            <a:ext cx="3421382" cy="1378033"/>
            <a:chOff x="-70223" y="-296977"/>
            <a:chExt cx="2365355" cy="877027"/>
          </a:xfrm>
        </p:grpSpPr>
        <p:sp>
          <p:nvSpPr>
            <p:cNvPr id="17446" name="淘宝网Chenying0907出品 26"/>
            <p:cNvSpPr>
              <a:spLocks noChangeArrowheads="1"/>
            </p:cNvSpPr>
            <p:nvPr/>
          </p:nvSpPr>
          <p:spPr bwMode="auto">
            <a:xfrm>
              <a:off x="-38037" y="-94752"/>
              <a:ext cx="2333169" cy="674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ct val="114000"/>
                </a:lnSpc>
                <a:buFont typeface="Arial" panose="020B0604020202020204" pitchFamily="34" charset="0"/>
                <a:buNone/>
                <a:defRPr/>
              </a:pPr>
              <a:r>
                <a:rPr lang="zh-CN" altLang="en-US" sz="1600" b="0" dirty="0">
                  <a:solidFill>
                    <a:schemeClr val="tx1">
                      <a:lumMod val="75000"/>
                      <a:lumOff val="25000"/>
                    </a:schemeClr>
                  </a:solidFill>
                  <a:latin typeface="微软雅黑" panose="020B0503020204020204" charset="-122"/>
                  <a:ea typeface="微软雅黑" panose="020B0503020204020204" charset="-122"/>
                  <a:sym typeface="Lato Light" charset="0"/>
                </a:rPr>
                <a:t>研究生以上学历和40岁以下本科学历人才，凭毕业证就可以在南京落户；技术、技能型人才，凭高级工及以上职业资格证书就可以办理</a:t>
              </a:r>
              <a:r>
                <a:rPr lang="zh-CN" altLang="en-US" sz="1600" b="0" dirty="0" smtClean="0">
                  <a:solidFill>
                    <a:schemeClr val="tx1">
                      <a:lumMod val="75000"/>
                      <a:lumOff val="25000"/>
                    </a:schemeClr>
                  </a:solidFill>
                  <a:latin typeface="微软雅黑" panose="020B0503020204020204" charset="-122"/>
                  <a:ea typeface="微软雅黑" panose="020B0503020204020204" charset="-122"/>
                  <a:sym typeface="Lato Light" charset="0"/>
                </a:rPr>
                <a:t>落户</a:t>
              </a:r>
              <a:endParaRPr lang="zh-CN" altLang="en-US" sz="1600" b="0" dirty="0">
                <a:solidFill>
                  <a:schemeClr val="tx1">
                    <a:lumMod val="75000"/>
                    <a:lumOff val="25000"/>
                  </a:schemeClr>
                </a:solidFill>
                <a:latin typeface="微软雅黑" panose="020B0503020204020204" charset="-122"/>
                <a:ea typeface="微软雅黑" panose="020B0503020204020204" charset="-122"/>
                <a:sym typeface="Lato Light" charset="0"/>
              </a:endParaRPr>
            </a:p>
          </p:txBody>
        </p:sp>
        <p:sp>
          <p:nvSpPr>
            <p:cNvPr id="17447" name="淘宝网Chenying0907出品 27"/>
            <p:cNvSpPr>
              <a:spLocks noChangeArrowheads="1"/>
            </p:cNvSpPr>
            <p:nvPr/>
          </p:nvSpPr>
          <p:spPr bwMode="auto">
            <a:xfrm>
              <a:off x="-70223" y="-296977"/>
              <a:ext cx="1362945" cy="170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defRPr/>
              </a:pPr>
              <a:r>
                <a:rPr lang="zh-CN" altLang="en-US" sz="2135" dirty="0">
                  <a:solidFill>
                    <a:srgbClr val="01ACBE"/>
                  </a:solidFill>
                  <a:latin typeface="微软雅黑" panose="020B0503020204020204" charset="-122"/>
                  <a:ea typeface="微软雅黑" panose="020B0503020204020204" charset="-122"/>
                  <a:sym typeface="Bebas Neue" charset="0"/>
                </a:rPr>
                <a:t>优化落户</a:t>
              </a:r>
            </a:p>
          </p:txBody>
        </p:sp>
      </p:grpSp>
      <p:grpSp>
        <p:nvGrpSpPr>
          <p:cNvPr id="19468" name="Group 132"/>
          <p:cNvGrpSpPr/>
          <p:nvPr/>
        </p:nvGrpSpPr>
        <p:grpSpPr bwMode="auto">
          <a:xfrm>
            <a:off x="6196727" y="1676001"/>
            <a:ext cx="2700200" cy="1179962"/>
            <a:chOff x="-471777" y="0"/>
            <a:chExt cx="2197029" cy="884338"/>
          </a:xfrm>
        </p:grpSpPr>
        <p:sp>
          <p:nvSpPr>
            <p:cNvPr id="17444" name="淘宝网Chenying0907出品 26"/>
            <p:cNvSpPr>
              <a:spLocks noChangeArrowheads="1"/>
            </p:cNvSpPr>
            <p:nvPr/>
          </p:nvSpPr>
          <p:spPr bwMode="auto">
            <a:xfrm>
              <a:off x="-471777" y="284841"/>
              <a:ext cx="2197029" cy="599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ct val="120000"/>
                </a:lnSpc>
                <a:buNone/>
              </a:pPr>
              <a:r>
                <a:rPr lang="zh-CN" altLang="en-US" sz="1600" b="0" dirty="0">
                  <a:solidFill>
                    <a:schemeClr val="tx1">
                      <a:lumMod val="75000"/>
                      <a:lumOff val="25000"/>
                    </a:schemeClr>
                  </a:solidFill>
                  <a:latin typeface="微软雅黑" panose="020B0503020204020204" charset="-122"/>
                  <a:ea typeface="微软雅黑" panose="020B0503020204020204" charset="-122"/>
                  <a:sym typeface="Lato Light" charset="0"/>
                </a:rPr>
                <a:t>非在宁高校毕业生来宁面试享受一次性补贴每人</a:t>
              </a:r>
              <a:r>
                <a:rPr lang="zh-CN" altLang="en-US" sz="1600" dirty="0">
                  <a:solidFill>
                    <a:schemeClr val="tx1">
                      <a:lumMod val="75000"/>
                      <a:lumOff val="25000"/>
                    </a:schemeClr>
                  </a:solidFill>
                  <a:latin typeface="微软雅黑" panose="020B0503020204020204" charset="-122"/>
                  <a:ea typeface="微软雅黑" panose="020B0503020204020204" charset="-122"/>
                  <a:sym typeface="Lato Light" charset="0"/>
                </a:rPr>
                <a:t>1000元</a:t>
              </a:r>
            </a:p>
          </p:txBody>
        </p:sp>
        <p:sp>
          <p:nvSpPr>
            <p:cNvPr id="17445" name="淘宝网Chenying0907出品 27"/>
            <p:cNvSpPr>
              <a:spLocks noChangeArrowheads="1"/>
            </p:cNvSpPr>
            <p:nvPr/>
          </p:nvSpPr>
          <p:spPr bwMode="auto">
            <a:xfrm>
              <a:off x="0" y="0"/>
              <a:ext cx="1362945" cy="1712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defRPr/>
              </a:pPr>
              <a:r>
                <a:rPr lang="zh-CN" altLang="en-US" sz="2135" dirty="0">
                  <a:solidFill>
                    <a:schemeClr val="accent2"/>
                  </a:solidFill>
                  <a:latin typeface="微软雅黑" panose="020B0503020204020204" charset="-122"/>
                  <a:ea typeface="微软雅黑" panose="020B0503020204020204" charset="-122"/>
                  <a:sym typeface="Bebas Neue" charset="0"/>
                </a:rPr>
                <a:t>面试补贴</a:t>
              </a:r>
            </a:p>
          </p:txBody>
        </p:sp>
      </p:grpSp>
      <p:grpSp>
        <p:nvGrpSpPr>
          <p:cNvPr id="19471" name="Group 135"/>
          <p:cNvGrpSpPr/>
          <p:nvPr/>
        </p:nvGrpSpPr>
        <p:grpSpPr bwMode="auto">
          <a:xfrm>
            <a:off x="5789728" y="5567012"/>
            <a:ext cx="2338763" cy="699175"/>
            <a:chOff x="-233242" y="0"/>
            <a:chExt cx="1732383" cy="524637"/>
          </a:xfrm>
        </p:grpSpPr>
        <p:sp>
          <p:nvSpPr>
            <p:cNvPr id="17442" name="淘宝网Chenying0907出品 26"/>
            <p:cNvSpPr>
              <a:spLocks noChangeArrowheads="1"/>
            </p:cNvSpPr>
            <p:nvPr/>
          </p:nvSpPr>
          <p:spPr bwMode="auto">
            <a:xfrm>
              <a:off x="-233242" y="239453"/>
              <a:ext cx="1732383" cy="28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14000"/>
                </a:lnSpc>
                <a:buFont typeface="Arial" panose="020B0604020202020204" pitchFamily="34" charset="0"/>
                <a:buNone/>
                <a:defRPr/>
              </a:pPr>
              <a:r>
                <a:rPr lang="zh-CN" altLang="en-US" sz="1600" b="0" dirty="0">
                  <a:solidFill>
                    <a:schemeClr val="tx1">
                      <a:lumMod val="75000"/>
                      <a:lumOff val="25000"/>
                    </a:schemeClr>
                  </a:solidFill>
                  <a:latin typeface="微软雅黑" panose="020B0503020204020204" charset="-122"/>
                  <a:ea typeface="微软雅黑" panose="020B0503020204020204" charset="-122"/>
                  <a:sym typeface="Lato Light" charset="0"/>
                </a:rPr>
                <a:t>从2年延长至3年</a:t>
              </a:r>
            </a:p>
          </p:txBody>
        </p:sp>
        <p:sp>
          <p:nvSpPr>
            <p:cNvPr id="17443" name="淘宝网Chenying0907出品 27"/>
            <p:cNvSpPr>
              <a:spLocks noChangeArrowheads="1"/>
            </p:cNvSpPr>
            <p:nvPr/>
          </p:nvSpPr>
          <p:spPr bwMode="auto">
            <a:xfrm>
              <a:off x="68430" y="0"/>
              <a:ext cx="1362379" cy="1714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defRPr/>
              </a:pPr>
              <a:r>
                <a:rPr lang="zh-CN" altLang="en-US" sz="2135" dirty="0">
                  <a:solidFill>
                    <a:schemeClr val="accent2"/>
                  </a:solidFill>
                  <a:effectLst/>
                  <a:latin typeface="微软雅黑" panose="020B0503020204020204" charset="-122"/>
                  <a:ea typeface="微软雅黑" panose="020B0503020204020204" charset="-122"/>
                  <a:sym typeface="Bebas Neue" charset="0"/>
                </a:rPr>
                <a:t>住房租赁补贴</a:t>
              </a:r>
            </a:p>
          </p:txBody>
        </p:sp>
      </p:grpSp>
      <p:grpSp>
        <p:nvGrpSpPr>
          <p:cNvPr id="19474" name="Group 138"/>
          <p:cNvGrpSpPr/>
          <p:nvPr/>
        </p:nvGrpSpPr>
        <p:grpSpPr bwMode="auto">
          <a:xfrm>
            <a:off x="8451881" y="5005420"/>
            <a:ext cx="2635023" cy="1108861"/>
            <a:chOff x="0" y="0"/>
            <a:chExt cx="1951831" cy="832231"/>
          </a:xfrm>
        </p:grpSpPr>
        <p:sp>
          <p:nvSpPr>
            <p:cNvPr id="17440" name="淘宝网Chenying0907出品 26"/>
            <p:cNvSpPr>
              <a:spLocks noChangeArrowheads="1"/>
            </p:cNvSpPr>
            <p:nvPr/>
          </p:nvSpPr>
          <p:spPr bwMode="auto">
            <a:xfrm>
              <a:off x="0" y="242046"/>
              <a:ext cx="1951831" cy="590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ct val="120000"/>
                </a:lnSpc>
                <a:buNone/>
              </a:pPr>
              <a:r>
                <a:rPr lang="zh-CN" altLang="en-US" sz="1600" b="0" dirty="0">
                  <a:solidFill>
                    <a:schemeClr val="tx1">
                      <a:lumMod val="75000"/>
                      <a:lumOff val="25000"/>
                    </a:schemeClr>
                  </a:solidFill>
                  <a:latin typeface="微软雅黑" panose="020B0503020204020204" charset="-122"/>
                  <a:ea typeface="微软雅黑" panose="020B0503020204020204" charset="-122"/>
                  <a:sym typeface="Lato Light" charset="0"/>
                </a:rPr>
                <a:t>全过程、全链条式跟踪扶持</a:t>
              </a:r>
            </a:p>
          </p:txBody>
        </p:sp>
        <p:sp>
          <p:nvSpPr>
            <p:cNvPr id="17441" name="淘宝网Chenying0907出品 27"/>
            <p:cNvSpPr>
              <a:spLocks noChangeArrowheads="1"/>
            </p:cNvSpPr>
            <p:nvPr/>
          </p:nvSpPr>
          <p:spPr bwMode="auto">
            <a:xfrm>
              <a:off x="68430" y="0"/>
              <a:ext cx="1362379" cy="171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defRPr/>
              </a:pPr>
              <a:r>
                <a:rPr lang="zh-CN" altLang="en-US" sz="2135" dirty="0">
                  <a:solidFill>
                    <a:schemeClr val="accent1"/>
                  </a:solidFill>
                  <a:latin typeface="微软雅黑" panose="020B0503020204020204" charset="-122"/>
                  <a:ea typeface="微软雅黑" panose="020B0503020204020204" charset="-122"/>
                  <a:sym typeface="Bebas Neue" charset="0"/>
                </a:rPr>
                <a:t>鼓励扶持创业</a:t>
              </a:r>
            </a:p>
          </p:txBody>
        </p:sp>
      </p:grpSp>
      <p:grpSp>
        <p:nvGrpSpPr>
          <p:cNvPr id="19477" name="Group 141"/>
          <p:cNvGrpSpPr/>
          <p:nvPr/>
        </p:nvGrpSpPr>
        <p:grpSpPr bwMode="auto">
          <a:xfrm>
            <a:off x="9799904" y="3274683"/>
            <a:ext cx="2124609" cy="1117324"/>
            <a:chOff x="0" y="0"/>
            <a:chExt cx="1575062" cy="838587"/>
          </a:xfrm>
        </p:grpSpPr>
        <p:sp>
          <p:nvSpPr>
            <p:cNvPr id="17438" name="淘宝网Chenying0907出品 26"/>
            <p:cNvSpPr>
              <a:spLocks noChangeArrowheads="1"/>
            </p:cNvSpPr>
            <p:nvPr/>
          </p:nvSpPr>
          <p:spPr bwMode="auto">
            <a:xfrm>
              <a:off x="0" y="248400"/>
              <a:ext cx="1575062" cy="590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lnSpc>
                  <a:spcPct val="120000"/>
                </a:lnSpc>
                <a:buNone/>
              </a:pPr>
              <a:r>
                <a:rPr lang="zh-CN" altLang="en-US" sz="1600" b="0" dirty="0">
                  <a:solidFill>
                    <a:schemeClr val="tx1">
                      <a:lumMod val="75000"/>
                      <a:lumOff val="25000"/>
                    </a:schemeClr>
                  </a:solidFill>
                  <a:latin typeface="微软雅黑" panose="020B0503020204020204" charset="-122"/>
                  <a:ea typeface="微软雅黑" panose="020B0503020204020204" charset="-122"/>
                  <a:sym typeface="Lato Light" charset="0"/>
                </a:rPr>
                <a:t>创业场地、融资渠道等</a:t>
              </a:r>
            </a:p>
          </p:txBody>
        </p:sp>
        <p:sp>
          <p:nvSpPr>
            <p:cNvPr id="17439" name="淘宝网Chenying0907出品 27"/>
            <p:cNvSpPr>
              <a:spLocks noChangeArrowheads="1"/>
            </p:cNvSpPr>
            <p:nvPr/>
          </p:nvSpPr>
          <p:spPr bwMode="auto">
            <a:xfrm>
              <a:off x="68487" y="0"/>
              <a:ext cx="1362266" cy="1714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80000"/>
                </a:lnSpc>
                <a:buFont typeface="Arial" panose="020B0604020202020204" pitchFamily="34" charset="0"/>
                <a:buNone/>
                <a:defRPr/>
              </a:pPr>
              <a:r>
                <a:rPr lang="zh-CN" altLang="en-US" sz="2135" dirty="0">
                  <a:solidFill>
                    <a:srgbClr val="01DAF1"/>
                  </a:solidFill>
                  <a:latin typeface="微软雅黑" panose="020B0503020204020204" charset="-122"/>
                  <a:ea typeface="微软雅黑" panose="020B0503020204020204" charset="-122"/>
                  <a:sym typeface="Bebas Neue" charset="0"/>
                </a:rPr>
                <a:t>其他扶持</a:t>
              </a:r>
            </a:p>
          </p:txBody>
        </p:sp>
      </p:grpSp>
      <p:grpSp>
        <p:nvGrpSpPr>
          <p:cNvPr id="19480" name="Group 15"/>
          <p:cNvGrpSpPr/>
          <p:nvPr/>
        </p:nvGrpSpPr>
        <p:grpSpPr bwMode="auto">
          <a:xfrm>
            <a:off x="8896237" y="4242177"/>
            <a:ext cx="631559" cy="623161"/>
            <a:chOff x="0" y="0"/>
            <a:chExt cx="467298" cy="467298"/>
          </a:xfrm>
          <a:solidFill>
            <a:schemeClr val="accent1"/>
          </a:solidFill>
          <a:effectLst>
            <a:outerShdw blurRad="63500" dist="63500" dir="2700000" algn="tl" rotWithShape="0">
              <a:prstClr val="black">
                <a:alpha val="50000"/>
              </a:prstClr>
            </a:outerShdw>
          </a:effectLst>
        </p:grpSpPr>
        <p:sp>
          <p:nvSpPr>
            <p:cNvPr id="17436" name="淘宝网Chenying0907出品 11"/>
            <p:cNvSpPr>
              <a:spLocks noChangeArrowheads="1"/>
            </p:cNvSpPr>
            <p:nvPr/>
          </p:nvSpPr>
          <p:spPr bwMode="auto">
            <a:xfrm>
              <a:off x="0" y="0"/>
              <a:ext cx="467298" cy="467298"/>
            </a:xfrm>
            <a:custGeom>
              <a:avLst/>
              <a:gdLst>
                <a:gd name="T0" fmla="*/ 2147483647 w 204"/>
                <a:gd name="T1" fmla="*/ 0 h 204"/>
                <a:gd name="T2" fmla="*/ 2147483647 w 204"/>
                <a:gd name="T3" fmla="*/ 2147483647 h 204"/>
                <a:gd name="T4" fmla="*/ 2147483647 w 204"/>
                <a:gd name="T5" fmla="*/ 2147483647 h 204"/>
                <a:gd name="T6" fmla="*/ 2147483647 w 204"/>
                <a:gd name="T7" fmla="*/ 2147483647 h 204"/>
                <a:gd name="T8" fmla="*/ 2147483647 w 204"/>
                <a:gd name="T9" fmla="*/ 2147483647 h 204"/>
                <a:gd name="T10" fmla="*/ 2147483647 w 204"/>
                <a:gd name="T11" fmla="*/ 2147483647 h 204"/>
                <a:gd name="T12" fmla="*/ 2147483647 w 204"/>
                <a:gd name="T13" fmla="*/ 2147483647 h 204"/>
                <a:gd name="T14" fmla="*/ 2147483647 w 204"/>
                <a:gd name="T15" fmla="*/ 2147483647 h 204"/>
                <a:gd name="T16" fmla="*/ 2147483647 w 204"/>
                <a:gd name="T17" fmla="*/ 2147483647 h 204"/>
                <a:gd name="T18" fmla="*/ 2147483647 w 204"/>
                <a:gd name="T19" fmla="*/ 2147483647 h 204"/>
                <a:gd name="T20" fmla="*/ 2147483647 w 204"/>
                <a:gd name="T21" fmla="*/ 2147483647 h 204"/>
                <a:gd name="T22" fmla="*/ 2147483647 w 204"/>
                <a:gd name="T23" fmla="*/ 2147483647 h 204"/>
                <a:gd name="T24" fmla="*/ 2147483647 w 204"/>
                <a:gd name="T25" fmla="*/ 2147483647 h 204"/>
                <a:gd name="T26" fmla="*/ 2147483647 w 204"/>
                <a:gd name="T27" fmla="*/ 2147483647 h 204"/>
                <a:gd name="T28" fmla="*/ 2147483647 w 204"/>
                <a:gd name="T29" fmla="*/ 2147483647 h 204"/>
                <a:gd name="T30" fmla="*/ 2147483647 w 204"/>
                <a:gd name="T31" fmla="*/ 2147483647 h 204"/>
                <a:gd name="T32" fmla="*/ 2147483647 w 204"/>
                <a:gd name="T33" fmla="*/ 2147483647 h 204"/>
                <a:gd name="T34" fmla="*/ 2147483647 w 204"/>
                <a:gd name="T35" fmla="*/ 2147483647 h 204"/>
                <a:gd name="T36" fmla="*/ 0 w 204"/>
                <a:gd name="T37" fmla="*/ 2147483647 h 204"/>
                <a:gd name="T38" fmla="*/ 2147483647 w 204"/>
                <a:gd name="T39" fmla="*/ 2147483647 h 204"/>
                <a:gd name="T40" fmla="*/ 2147483647 w 204"/>
                <a:gd name="T41" fmla="*/ 2147483647 h 204"/>
                <a:gd name="T42" fmla="*/ 2147483647 w 204"/>
                <a:gd name="T43" fmla="*/ 2147483647 h 204"/>
                <a:gd name="T44" fmla="*/ 2147483647 w 204"/>
                <a:gd name="T45" fmla="*/ 2147483647 h 204"/>
                <a:gd name="T46" fmla="*/ 2147483647 w 204"/>
                <a:gd name="T47" fmla="*/ 2147483647 h 204"/>
                <a:gd name="T48" fmla="*/ 2147483647 w 204"/>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4"/>
                <a:gd name="T77" fmla="*/ 204 w 204"/>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4">
                  <a:moveTo>
                    <a:pt x="103" y="0"/>
                  </a:moveTo>
                  <a:lnTo>
                    <a:pt x="130" y="3"/>
                  </a:lnTo>
                  <a:lnTo>
                    <a:pt x="153" y="13"/>
                  </a:lnTo>
                  <a:lnTo>
                    <a:pt x="174" y="30"/>
                  </a:lnTo>
                  <a:lnTo>
                    <a:pt x="191" y="51"/>
                  </a:lnTo>
                  <a:lnTo>
                    <a:pt x="201" y="74"/>
                  </a:lnTo>
                  <a:lnTo>
                    <a:pt x="204" y="101"/>
                  </a:lnTo>
                  <a:lnTo>
                    <a:pt x="201" y="128"/>
                  </a:lnTo>
                  <a:lnTo>
                    <a:pt x="191" y="153"/>
                  </a:lnTo>
                  <a:lnTo>
                    <a:pt x="174" y="174"/>
                  </a:lnTo>
                  <a:lnTo>
                    <a:pt x="153" y="189"/>
                  </a:lnTo>
                  <a:lnTo>
                    <a:pt x="130" y="199"/>
                  </a:lnTo>
                  <a:lnTo>
                    <a:pt x="103" y="204"/>
                  </a:lnTo>
                  <a:lnTo>
                    <a:pt x="76" y="199"/>
                  </a:lnTo>
                  <a:lnTo>
                    <a:pt x="51" y="189"/>
                  </a:lnTo>
                  <a:lnTo>
                    <a:pt x="30" y="174"/>
                  </a:lnTo>
                  <a:lnTo>
                    <a:pt x="15" y="153"/>
                  </a:lnTo>
                  <a:lnTo>
                    <a:pt x="5" y="128"/>
                  </a:lnTo>
                  <a:lnTo>
                    <a:pt x="0" y="101"/>
                  </a:lnTo>
                  <a:lnTo>
                    <a:pt x="5" y="74"/>
                  </a:lnTo>
                  <a:lnTo>
                    <a:pt x="15" y="51"/>
                  </a:lnTo>
                  <a:lnTo>
                    <a:pt x="30" y="30"/>
                  </a:lnTo>
                  <a:lnTo>
                    <a:pt x="51" y="13"/>
                  </a:lnTo>
                  <a:lnTo>
                    <a:pt x="76" y="3"/>
                  </a:lnTo>
                  <a:lnTo>
                    <a:pt x="103" y="0"/>
                  </a:lnTo>
                  <a:close/>
                </a:path>
              </a:pathLst>
            </a:cu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5405" tIns="49718" rIns="95405" bIns="49718"/>
            <a:lstStyle/>
            <a:p>
              <a:endParaRPr lang="zh-CN" altLang="en-US" sz="2400"/>
            </a:p>
          </p:txBody>
        </p:sp>
        <p:sp>
          <p:nvSpPr>
            <p:cNvPr id="17437" name="淘宝网Chenying0907出品 6"/>
            <p:cNvSpPr>
              <a:spLocks noEditPoints="1" noChangeArrowheads="1"/>
            </p:cNvSpPr>
            <p:nvPr/>
          </p:nvSpPr>
          <p:spPr bwMode="auto">
            <a:xfrm>
              <a:off x="71178" y="124488"/>
              <a:ext cx="318518" cy="211972"/>
            </a:xfrm>
            <a:custGeom>
              <a:avLst/>
              <a:gdLst>
                <a:gd name="T0" fmla="*/ 2147483647 w 176"/>
                <a:gd name="T1" fmla="*/ 2147483647 h 117"/>
                <a:gd name="T2" fmla="*/ 2147483647 w 176"/>
                <a:gd name="T3" fmla="*/ 2147483647 h 117"/>
                <a:gd name="T4" fmla="*/ 2147483647 w 176"/>
                <a:gd name="T5" fmla="*/ 2147483647 h 117"/>
                <a:gd name="T6" fmla="*/ 2147483647 w 176"/>
                <a:gd name="T7" fmla="*/ 2147483647 h 117"/>
                <a:gd name="T8" fmla="*/ 0 w 176"/>
                <a:gd name="T9" fmla="*/ 2147483647 h 117"/>
                <a:gd name="T10" fmla="*/ 0 w 176"/>
                <a:gd name="T11" fmla="*/ 2147483647 h 117"/>
                <a:gd name="T12" fmla="*/ 2147483647 w 176"/>
                <a:gd name="T13" fmla="*/ 2147483647 h 117"/>
                <a:gd name="T14" fmla="*/ 2147483647 w 176"/>
                <a:gd name="T15" fmla="*/ 2147483647 h 117"/>
                <a:gd name="T16" fmla="*/ 2147483647 w 176"/>
                <a:gd name="T17" fmla="*/ 2147483647 h 117"/>
                <a:gd name="T18" fmla="*/ 2147483647 w 176"/>
                <a:gd name="T19" fmla="*/ 2147483647 h 117"/>
                <a:gd name="T20" fmla="*/ 2147483647 w 176"/>
                <a:gd name="T21" fmla="*/ 2147483647 h 117"/>
                <a:gd name="T22" fmla="*/ 2147483647 w 176"/>
                <a:gd name="T23" fmla="*/ 0 h 117"/>
                <a:gd name="T24" fmla="*/ 2147483647 w 176"/>
                <a:gd name="T25" fmla="*/ 0 h 117"/>
                <a:gd name="T26" fmla="*/ 2147483647 w 176"/>
                <a:gd name="T27" fmla="*/ 2147483647 h 117"/>
                <a:gd name="T28" fmla="*/ 2147483647 w 176"/>
                <a:gd name="T29" fmla="*/ 2147483647 h 117"/>
                <a:gd name="T30" fmla="*/ 2147483647 w 176"/>
                <a:gd name="T31" fmla="*/ 2147483647 h 117"/>
                <a:gd name="T32" fmla="*/ 2147483647 w 176"/>
                <a:gd name="T33" fmla="*/ 2147483647 h 117"/>
                <a:gd name="T34" fmla="*/ 2147483647 w 176"/>
                <a:gd name="T35" fmla="*/ 2147483647 h 117"/>
                <a:gd name="T36" fmla="*/ 2147483647 w 176"/>
                <a:gd name="T37" fmla="*/ 2147483647 h 117"/>
                <a:gd name="T38" fmla="*/ 2147483647 w 176"/>
                <a:gd name="T39" fmla="*/ 2147483647 h 117"/>
                <a:gd name="T40" fmla="*/ 2147483647 w 176"/>
                <a:gd name="T41" fmla="*/ 2147483647 h 117"/>
                <a:gd name="T42" fmla="*/ 2147483647 w 176"/>
                <a:gd name="T43" fmla="*/ 2147483647 h 117"/>
                <a:gd name="T44" fmla="*/ 2147483647 w 176"/>
                <a:gd name="T45" fmla="*/ 2147483647 h 117"/>
                <a:gd name="T46" fmla="*/ 2147483647 w 176"/>
                <a:gd name="T47" fmla="*/ 2147483647 h 117"/>
                <a:gd name="T48" fmla="*/ 2147483647 w 176"/>
                <a:gd name="T49" fmla="*/ 2147483647 h 117"/>
                <a:gd name="T50" fmla="*/ 2147483647 w 176"/>
                <a:gd name="T51" fmla="*/ 2147483647 h 117"/>
                <a:gd name="T52" fmla="*/ 2147483647 w 176"/>
                <a:gd name="T53" fmla="*/ 2147483647 h 117"/>
                <a:gd name="T54" fmla="*/ 2147483647 w 176"/>
                <a:gd name="T55" fmla="*/ 2147483647 h 117"/>
                <a:gd name="T56" fmla="*/ 2147483647 w 176"/>
                <a:gd name="T57" fmla="*/ 2147483647 h 117"/>
                <a:gd name="T58" fmla="*/ 2147483647 w 176"/>
                <a:gd name="T59" fmla="*/ 2147483647 h 117"/>
                <a:gd name="T60" fmla="*/ 2147483647 w 176"/>
                <a:gd name="T61" fmla="*/ 2147483647 h 117"/>
                <a:gd name="T62" fmla="*/ 2147483647 w 176"/>
                <a:gd name="T63" fmla="*/ 2147483647 h 117"/>
                <a:gd name="T64" fmla="*/ 2147483647 w 176"/>
                <a:gd name="T65" fmla="*/ 2147483647 h 117"/>
                <a:gd name="T66" fmla="*/ 2147483647 w 176"/>
                <a:gd name="T67" fmla="*/ 2147483647 h 11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6"/>
                <a:gd name="T103" fmla="*/ 0 h 117"/>
                <a:gd name="T104" fmla="*/ 176 w 176"/>
                <a:gd name="T105" fmla="*/ 117 h 11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2400"/>
            </a:p>
          </p:txBody>
        </p:sp>
      </p:grpSp>
      <p:grpSp>
        <p:nvGrpSpPr>
          <p:cNvPr id="2" name="淘宝网Chenying0907出品 1"/>
          <p:cNvGrpSpPr/>
          <p:nvPr/>
        </p:nvGrpSpPr>
        <p:grpSpPr>
          <a:xfrm>
            <a:off x="1423766" y="2982418"/>
            <a:ext cx="626520" cy="623161"/>
            <a:chOff x="1079881" y="2260047"/>
            <a:chExt cx="470006" cy="467486"/>
          </a:xfrm>
          <a:solidFill>
            <a:schemeClr val="accent1"/>
          </a:solidFill>
          <a:effectLst>
            <a:outerShdw blurRad="63500" dist="63500" dir="2700000" algn="tl" rotWithShape="0">
              <a:prstClr val="black">
                <a:alpha val="50000"/>
              </a:prstClr>
            </a:outerShdw>
          </a:effectLst>
        </p:grpSpPr>
        <p:sp>
          <p:nvSpPr>
            <p:cNvPr id="17421" name="淘宝网Chenying0907出品 7"/>
            <p:cNvSpPr>
              <a:spLocks noChangeArrowheads="1"/>
            </p:cNvSpPr>
            <p:nvPr/>
          </p:nvSpPr>
          <p:spPr bwMode="auto">
            <a:xfrm>
              <a:off x="1079881" y="2260047"/>
              <a:ext cx="470006" cy="467486"/>
            </a:xfrm>
            <a:custGeom>
              <a:avLst/>
              <a:gdLst>
                <a:gd name="T0" fmla="*/ 2147483647 w 203"/>
                <a:gd name="T1" fmla="*/ 0 h 204"/>
                <a:gd name="T2" fmla="*/ 2147483647 w 203"/>
                <a:gd name="T3" fmla="*/ 2147483647 h 204"/>
                <a:gd name="T4" fmla="*/ 2147483647 w 203"/>
                <a:gd name="T5" fmla="*/ 2147483647 h 204"/>
                <a:gd name="T6" fmla="*/ 2147483647 w 203"/>
                <a:gd name="T7" fmla="*/ 2147483647 h 204"/>
                <a:gd name="T8" fmla="*/ 2147483647 w 203"/>
                <a:gd name="T9" fmla="*/ 2147483647 h 204"/>
                <a:gd name="T10" fmla="*/ 2147483647 w 203"/>
                <a:gd name="T11" fmla="*/ 2147483647 h 204"/>
                <a:gd name="T12" fmla="*/ 2147483647 w 203"/>
                <a:gd name="T13" fmla="*/ 2147483647 h 204"/>
                <a:gd name="T14" fmla="*/ 2147483647 w 203"/>
                <a:gd name="T15" fmla="*/ 2147483647 h 204"/>
                <a:gd name="T16" fmla="*/ 2147483647 w 203"/>
                <a:gd name="T17" fmla="*/ 2147483647 h 204"/>
                <a:gd name="T18" fmla="*/ 2147483647 w 203"/>
                <a:gd name="T19" fmla="*/ 2147483647 h 204"/>
                <a:gd name="T20" fmla="*/ 2147483647 w 203"/>
                <a:gd name="T21" fmla="*/ 2147483647 h 204"/>
                <a:gd name="T22" fmla="*/ 2147483647 w 203"/>
                <a:gd name="T23" fmla="*/ 2147483647 h 204"/>
                <a:gd name="T24" fmla="*/ 2147483647 w 203"/>
                <a:gd name="T25" fmla="*/ 2147483647 h 204"/>
                <a:gd name="T26" fmla="*/ 2147483647 w 203"/>
                <a:gd name="T27" fmla="*/ 2147483647 h 204"/>
                <a:gd name="T28" fmla="*/ 2147483647 w 203"/>
                <a:gd name="T29" fmla="*/ 2147483647 h 204"/>
                <a:gd name="T30" fmla="*/ 2147483647 w 203"/>
                <a:gd name="T31" fmla="*/ 2147483647 h 204"/>
                <a:gd name="T32" fmla="*/ 2147483647 w 203"/>
                <a:gd name="T33" fmla="*/ 2147483647 h 204"/>
                <a:gd name="T34" fmla="*/ 2147483647 w 203"/>
                <a:gd name="T35" fmla="*/ 2147483647 h 204"/>
                <a:gd name="T36" fmla="*/ 0 w 203"/>
                <a:gd name="T37" fmla="*/ 2147483647 h 204"/>
                <a:gd name="T38" fmla="*/ 2147483647 w 203"/>
                <a:gd name="T39" fmla="*/ 2147483647 h 204"/>
                <a:gd name="T40" fmla="*/ 2147483647 w 203"/>
                <a:gd name="T41" fmla="*/ 2147483647 h 204"/>
                <a:gd name="T42" fmla="*/ 2147483647 w 203"/>
                <a:gd name="T43" fmla="*/ 2147483647 h 204"/>
                <a:gd name="T44" fmla="*/ 2147483647 w 203"/>
                <a:gd name="T45" fmla="*/ 2147483647 h 204"/>
                <a:gd name="T46" fmla="*/ 2147483647 w 203"/>
                <a:gd name="T47" fmla="*/ 2147483647 h 204"/>
                <a:gd name="T48" fmla="*/ 2147483647 w 203"/>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4"/>
                <a:gd name="T77" fmla="*/ 203 w 203"/>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4">
                  <a:moveTo>
                    <a:pt x="102" y="0"/>
                  </a:moveTo>
                  <a:lnTo>
                    <a:pt x="129" y="3"/>
                  </a:lnTo>
                  <a:lnTo>
                    <a:pt x="153" y="13"/>
                  </a:lnTo>
                  <a:lnTo>
                    <a:pt x="174" y="30"/>
                  </a:lnTo>
                  <a:lnTo>
                    <a:pt x="190" y="50"/>
                  </a:lnTo>
                  <a:lnTo>
                    <a:pt x="200" y="74"/>
                  </a:lnTo>
                  <a:lnTo>
                    <a:pt x="203" y="102"/>
                  </a:lnTo>
                  <a:lnTo>
                    <a:pt x="200" y="129"/>
                  </a:lnTo>
                  <a:lnTo>
                    <a:pt x="190" y="153"/>
                  </a:lnTo>
                  <a:lnTo>
                    <a:pt x="174" y="174"/>
                  </a:lnTo>
                  <a:lnTo>
                    <a:pt x="153" y="190"/>
                  </a:lnTo>
                  <a:lnTo>
                    <a:pt x="129" y="201"/>
                  </a:lnTo>
                  <a:lnTo>
                    <a:pt x="102" y="204"/>
                  </a:lnTo>
                  <a:lnTo>
                    <a:pt x="74" y="201"/>
                  </a:lnTo>
                  <a:lnTo>
                    <a:pt x="50" y="190"/>
                  </a:lnTo>
                  <a:lnTo>
                    <a:pt x="30" y="174"/>
                  </a:lnTo>
                  <a:lnTo>
                    <a:pt x="13" y="153"/>
                  </a:lnTo>
                  <a:lnTo>
                    <a:pt x="3" y="129"/>
                  </a:lnTo>
                  <a:lnTo>
                    <a:pt x="0" y="102"/>
                  </a:lnTo>
                  <a:lnTo>
                    <a:pt x="3" y="74"/>
                  </a:lnTo>
                  <a:lnTo>
                    <a:pt x="13" y="50"/>
                  </a:lnTo>
                  <a:lnTo>
                    <a:pt x="30" y="30"/>
                  </a:lnTo>
                  <a:lnTo>
                    <a:pt x="50" y="13"/>
                  </a:lnTo>
                  <a:lnTo>
                    <a:pt x="74" y="3"/>
                  </a:lnTo>
                  <a:lnTo>
                    <a:pt x="102" y="0"/>
                  </a:lnTo>
                  <a:close/>
                </a:path>
              </a:pathLst>
            </a:custGeom>
            <a:grpFill/>
            <a:ln>
              <a:noFill/>
            </a:ln>
          </p:spPr>
          <p:txBody>
            <a:bodyPr lIns="95405" tIns="49718" rIns="95405" bIns="49718"/>
            <a:lstStyle/>
            <a:p>
              <a:endParaRPr lang="zh-CN" altLang="en-US" sz="2400"/>
            </a:p>
          </p:txBody>
        </p:sp>
        <p:sp>
          <p:nvSpPr>
            <p:cNvPr id="17422" name="淘宝网Chenying0907出品 7"/>
            <p:cNvSpPr>
              <a:spLocks noEditPoints="1" noChangeArrowheads="1"/>
            </p:cNvSpPr>
            <p:nvPr/>
          </p:nvSpPr>
          <p:spPr bwMode="auto">
            <a:xfrm>
              <a:off x="1159265" y="2360853"/>
              <a:ext cx="303677" cy="277215"/>
            </a:xfrm>
            <a:custGeom>
              <a:avLst/>
              <a:gdLst>
                <a:gd name="T0" fmla="*/ 2147483647 w 177"/>
                <a:gd name="T1" fmla="*/ 2147483647 h 164"/>
                <a:gd name="T2" fmla="*/ 2147483647 w 177"/>
                <a:gd name="T3" fmla="*/ 2147483647 h 164"/>
                <a:gd name="T4" fmla="*/ 2147483647 w 177"/>
                <a:gd name="T5" fmla="*/ 2147483647 h 164"/>
                <a:gd name="T6" fmla="*/ 2147483647 w 177"/>
                <a:gd name="T7" fmla="*/ 2147483647 h 164"/>
                <a:gd name="T8" fmla="*/ 2147483647 w 177"/>
                <a:gd name="T9" fmla="*/ 2147483647 h 164"/>
                <a:gd name="T10" fmla="*/ 2147483647 w 177"/>
                <a:gd name="T11" fmla="*/ 2147483647 h 164"/>
                <a:gd name="T12" fmla="*/ 2147483647 w 177"/>
                <a:gd name="T13" fmla="*/ 2147483647 h 164"/>
                <a:gd name="T14" fmla="*/ 2147483647 w 177"/>
                <a:gd name="T15" fmla="*/ 2147483647 h 164"/>
                <a:gd name="T16" fmla="*/ 2147483647 w 177"/>
                <a:gd name="T17" fmla="*/ 2147483647 h 164"/>
                <a:gd name="T18" fmla="*/ 2147483647 w 177"/>
                <a:gd name="T19" fmla="*/ 2147483647 h 164"/>
                <a:gd name="T20" fmla="*/ 2147483647 w 177"/>
                <a:gd name="T21" fmla="*/ 2147483647 h 164"/>
                <a:gd name="T22" fmla="*/ 2147483647 w 177"/>
                <a:gd name="T23" fmla="*/ 0 h 164"/>
                <a:gd name="T24" fmla="*/ 2147483647 w 177"/>
                <a:gd name="T25" fmla="*/ 2147483647 h 164"/>
                <a:gd name="T26" fmla="*/ 2147483647 w 177"/>
                <a:gd name="T27" fmla="*/ 2147483647 h 164"/>
                <a:gd name="T28" fmla="*/ 2147483647 w 177"/>
                <a:gd name="T29" fmla="*/ 2147483647 h 164"/>
                <a:gd name="T30" fmla="*/ 2147483647 w 177"/>
                <a:gd name="T31" fmla="*/ 2147483647 h 164"/>
                <a:gd name="T32" fmla="*/ 2147483647 w 177"/>
                <a:gd name="T33" fmla="*/ 2147483647 h 164"/>
                <a:gd name="T34" fmla="*/ 2147483647 w 177"/>
                <a:gd name="T35" fmla="*/ 2147483647 h 164"/>
                <a:gd name="T36" fmla="*/ 2147483647 w 177"/>
                <a:gd name="T37" fmla="*/ 2147483647 h 164"/>
                <a:gd name="T38" fmla="*/ 2147483647 w 177"/>
                <a:gd name="T39" fmla="*/ 2147483647 h 164"/>
                <a:gd name="T40" fmla="*/ 2147483647 w 177"/>
                <a:gd name="T41" fmla="*/ 2147483647 h 164"/>
                <a:gd name="T42" fmla="*/ 2147483647 w 177"/>
                <a:gd name="T43" fmla="*/ 2147483647 h 164"/>
                <a:gd name="T44" fmla="*/ 2147483647 w 177"/>
                <a:gd name="T45" fmla="*/ 2147483647 h 164"/>
                <a:gd name="T46" fmla="*/ 2147483647 w 177"/>
                <a:gd name="T47" fmla="*/ 2147483647 h 164"/>
                <a:gd name="T48" fmla="*/ 2147483647 w 177"/>
                <a:gd name="T49" fmla="*/ 2147483647 h 164"/>
                <a:gd name="T50" fmla="*/ 2147483647 w 177"/>
                <a:gd name="T51" fmla="*/ 2147483647 h 164"/>
                <a:gd name="T52" fmla="*/ 2147483647 w 177"/>
                <a:gd name="T53" fmla="*/ 2147483647 h 164"/>
                <a:gd name="T54" fmla="*/ 2147483647 w 177"/>
                <a:gd name="T55" fmla="*/ 2147483647 h 164"/>
                <a:gd name="T56" fmla="*/ 2147483647 w 177"/>
                <a:gd name="T57" fmla="*/ 2147483647 h 164"/>
                <a:gd name="T58" fmla="*/ 2147483647 w 177"/>
                <a:gd name="T59" fmla="*/ 0 h 164"/>
                <a:gd name="T60" fmla="*/ 2147483647 w 177"/>
                <a:gd name="T61" fmla="*/ 2147483647 h 164"/>
                <a:gd name="T62" fmla="*/ 2147483647 w 177"/>
                <a:gd name="T63" fmla="*/ 2147483647 h 164"/>
                <a:gd name="T64" fmla="*/ 2147483647 w 177"/>
                <a:gd name="T65" fmla="*/ 2147483647 h 164"/>
                <a:gd name="T66" fmla="*/ 2147483647 w 177"/>
                <a:gd name="T67" fmla="*/ 2147483647 h 164"/>
                <a:gd name="T68" fmla="*/ 2147483647 w 177"/>
                <a:gd name="T69" fmla="*/ 2147483647 h 164"/>
                <a:gd name="T70" fmla="*/ 2147483647 w 177"/>
                <a:gd name="T71" fmla="*/ 2147483647 h 164"/>
                <a:gd name="T72" fmla="*/ 2147483647 w 177"/>
                <a:gd name="T73" fmla="*/ 2147483647 h 164"/>
                <a:gd name="T74" fmla="*/ 2147483647 w 177"/>
                <a:gd name="T75" fmla="*/ 2147483647 h 164"/>
                <a:gd name="T76" fmla="*/ 2147483647 w 177"/>
                <a:gd name="T77" fmla="*/ 2147483647 h 164"/>
                <a:gd name="T78" fmla="*/ 2147483647 w 177"/>
                <a:gd name="T79" fmla="*/ 2147483647 h 164"/>
                <a:gd name="T80" fmla="*/ 2147483647 w 177"/>
                <a:gd name="T81" fmla="*/ 2147483647 h 1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7"/>
                <a:gd name="T124" fmla="*/ 0 h 164"/>
                <a:gd name="T125" fmla="*/ 177 w 177"/>
                <a:gd name="T126" fmla="*/ 164 h 16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chemeClr val="bg1"/>
            </a:solidFill>
            <a:ln>
              <a:noFill/>
            </a:ln>
          </p:spPr>
          <p:txBody>
            <a:bodyPr lIns="95405" tIns="49718" rIns="95405" bIns="49718"/>
            <a:lstStyle/>
            <a:p>
              <a:endParaRPr lang="zh-CN" altLang="en-US" sz="2400"/>
            </a:p>
          </p:txBody>
        </p:sp>
      </p:grpSp>
      <p:grpSp>
        <p:nvGrpSpPr>
          <p:cNvPr id="3" name="淘宝网Chenying0907出品 2"/>
          <p:cNvGrpSpPr/>
          <p:nvPr/>
        </p:nvGrpSpPr>
        <p:grpSpPr>
          <a:xfrm>
            <a:off x="3678777" y="3208119"/>
            <a:ext cx="626520" cy="621481"/>
            <a:chOff x="3681925" y="2266348"/>
            <a:chExt cx="470006" cy="466226"/>
          </a:xfrm>
          <a:effectLst>
            <a:outerShdw blurRad="63500" dist="63500" dir="2700000" algn="tl" rotWithShape="0">
              <a:prstClr val="black">
                <a:alpha val="50000"/>
              </a:prstClr>
            </a:outerShdw>
          </a:effectLst>
        </p:grpSpPr>
        <p:sp>
          <p:nvSpPr>
            <p:cNvPr id="17423" name="淘宝网Chenying0907出品 8"/>
            <p:cNvSpPr>
              <a:spLocks noChangeArrowheads="1"/>
            </p:cNvSpPr>
            <p:nvPr/>
          </p:nvSpPr>
          <p:spPr bwMode="auto">
            <a:xfrm>
              <a:off x="3681925" y="2266348"/>
              <a:ext cx="470006" cy="466226"/>
            </a:xfrm>
            <a:custGeom>
              <a:avLst/>
              <a:gdLst>
                <a:gd name="T0" fmla="*/ 2147483647 w 203"/>
                <a:gd name="T1" fmla="*/ 0 h 203"/>
                <a:gd name="T2" fmla="*/ 2147483647 w 203"/>
                <a:gd name="T3" fmla="*/ 2147483647 h 203"/>
                <a:gd name="T4" fmla="*/ 2147483647 w 203"/>
                <a:gd name="T5" fmla="*/ 2147483647 h 203"/>
                <a:gd name="T6" fmla="*/ 2147483647 w 203"/>
                <a:gd name="T7" fmla="*/ 2147483647 h 203"/>
                <a:gd name="T8" fmla="*/ 2147483647 w 203"/>
                <a:gd name="T9" fmla="*/ 2147483647 h 203"/>
                <a:gd name="T10" fmla="*/ 2147483647 w 203"/>
                <a:gd name="T11" fmla="*/ 2147483647 h 203"/>
                <a:gd name="T12" fmla="*/ 2147483647 w 203"/>
                <a:gd name="T13" fmla="*/ 2147483647 h 203"/>
                <a:gd name="T14" fmla="*/ 2147483647 w 203"/>
                <a:gd name="T15" fmla="*/ 2147483647 h 203"/>
                <a:gd name="T16" fmla="*/ 2147483647 w 203"/>
                <a:gd name="T17" fmla="*/ 2147483647 h 203"/>
                <a:gd name="T18" fmla="*/ 2147483647 w 203"/>
                <a:gd name="T19" fmla="*/ 2147483647 h 203"/>
                <a:gd name="T20" fmla="*/ 2147483647 w 203"/>
                <a:gd name="T21" fmla="*/ 2147483647 h 203"/>
                <a:gd name="T22" fmla="*/ 2147483647 w 203"/>
                <a:gd name="T23" fmla="*/ 2147483647 h 203"/>
                <a:gd name="T24" fmla="*/ 2147483647 w 203"/>
                <a:gd name="T25" fmla="*/ 2147483647 h 203"/>
                <a:gd name="T26" fmla="*/ 2147483647 w 203"/>
                <a:gd name="T27" fmla="*/ 2147483647 h 203"/>
                <a:gd name="T28" fmla="*/ 2147483647 w 203"/>
                <a:gd name="T29" fmla="*/ 2147483647 h 203"/>
                <a:gd name="T30" fmla="*/ 2147483647 w 203"/>
                <a:gd name="T31" fmla="*/ 2147483647 h 203"/>
                <a:gd name="T32" fmla="*/ 2147483647 w 203"/>
                <a:gd name="T33" fmla="*/ 2147483647 h 203"/>
                <a:gd name="T34" fmla="*/ 2147483647 w 203"/>
                <a:gd name="T35" fmla="*/ 2147483647 h 203"/>
                <a:gd name="T36" fmla="*/ 0 w 203"/>
                <a:gd name="T37" fmla="*/ 2147483647 h 203"/>
                <a:gd name="T38" fmla="*/ 2147483647 w 203"/>
                <a:gd name="T39" fmla="*/ 2147483647 h 203"/>
                <a:gd name="T40" fmla="*/ 2147483647 w 203"/>
                <a:gd name="T41" fmla="*/ 2147483647 h 203"/>
                <a:gd name="T42" fmla="*/ 2147483647 w 203"/>
                <a:gd name="T43" fmla="*/ 2147483647 h 203"/>
                <a:gd name="T44" fmla="*/ 2147483647 w 203"/>
                <a:gd name="T45" fmla="*/ 2147483647 h 203"/>
                <a:gd name="T46" fmla="*/ 2147483647 w 203"/>
                <a:gd name="T47" fmla="*/ 2147483647 h 203"/>
                <a:gd name="T48" fmla="*/ 2147483647 w 203"/>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3"/>
                <a:gd name="T77" fmla="*/ 203 w 203"/>
                <a:gd name="T78" fmla="*/ 203 h 2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3">
                  <a:moveTo>
                    <a:pt x="101" y="0"/>
                  </a:moveTo>
                  <a:lnTo>
                    <a:pt x="129" y="2"/>
                  </a:lnTo>
                  <a:lnTo>
                    <a:pt x="153" y="13"/>
                  </a:lnTo>
                  <a:lnTo>
                    <a:pt x="173" y="29"/>
                  </a:lnTo>
                  <a:lnTo>
                    <a:pt x="190" y="50"/>
                  </a:lnTo>
                  <a:lnTo>
                    <a:pt x="200" y="74"/>
                  </a:lnTo>
                  <a:lnTo>
                    <a:pt x="203" y="101"/>
                  </a:lnTo>
                  <a:lnTo>
                    <a:pt x="200" y="129"/>
                  </a:lnTo>
                  <a:lnTo>
                    <a:pt x="190" y="153"/>
                  </a:lnTo>
                  <a:lnTo>
                    <a:pt x="173" y="174"/>
                  </a:lnTo>
                  <a:lnTo>
                    <a:pt x="153" y="190"/>
                  </a:lnTo>
                  <a:lnTo>
                    <a:pt x="129" y="200"/>
                  </a:lnTo>
                  <a:lnTo>
                    <a:pt x="101" y="203"/>
                  </a:lnTo>
                  <a:lnTo>
                    <a:pt x="74" y="200"/>
                  </a:lnTo>
                  <a:lnTo>
                    <a:pt x="50" y="190"/>
                  </a:lnTo>
                  <a:lnTo>
                    <a:pt x="29" y="174"/>
                  </a:lnTo>
                  <a:lnTo>
                    <a:pt x="13" y="153"/>
                  </a:lnTo>
                  <a:lnTo>
                    <a:pt x="3" y="129"/>
                  </a:lnTo>
                  <a:lnTo>
                    <a:pt x="0" y="101"/>
                  </a:lnTo>
                  <a:lnTo>
                    <a:pt x="3" y="74"/>
                  </a:lnTo>
                  <a:lnTo>
                    <a:pt x="13" y="50"/>
                  </a:lnTo>
                  <a:lnTo>
                    <a:pt x="29" y="29"/>
                  </a:lnTo>
                  <a:lnTo>
                    <a:pt x="50" y="13"/>
                  </a:lnTo>
                  <a:lnTo>
                    <a:pt x="74" y="2"/>
                  </a:lnTo>
                  <a:lnTo>
                    <a:pt x="101" y="0"/>
                  </a:lnTo>
                  <a:close/>
                </a:path>
              </a:pathLst>
            </a:custGeom>
            <a:solidFill>
              <a:srgbClr val="01ACBE"/>
            </a:solidFill>
            <a:ln>
              <a:noFill/>
            </a:ln>
          </p:spPr>
          <p:txBody>
            <a:bodyPr/>
            <a:lstStyle/>
            <a:p>
              <a:endParaRPr lang="zh-CN" altLang="en-US" sz="2400"/>
            </a:p>
          </p:txBody>
        </p:sp>
        <p:sp>
          <p:nvSpPr>
            <p:cNvPr id="17424" name="淘宝网Chenying0907出品 8"/>
            <p:cNvSpPr>
              <a:spLocks noEditPoints="1" noChangeArrowheads="1"/>
            </p:cNvSpPr>
            <p:nvPr/>
          </p:nvSpPr>
          <p:spPr bwMode="auto">
            <a:xfrm>
              <a:off x="3835654" y="2343212"/>
              <a:ext cx="204131" cy="301156"/>
            </a:xfrm>
            <a:custGeom>
              <a:avLst/>
              <a:gdLst>
                <a:gd name="T0" fmla="*/ 2147483647 w 94"/>
                <a:gd name="T1" fmla="*/ 2147483647 h 140"/>
                <a:gd name="T2" fmla="*/ 2147483647 w 94"/>
                <a:gd name="T3" fmla="*/ 2147483647 h 140"/>
                <a:gd name="T4" fmla="*/ 2147483647 w 94"/>
                <a:gd name="T5" fmla="*/ 2147483647 h 140"/>
                <a:gd name="T6" fmla="*/ 2147483647 w 94"/>
                <a:gd name="T7" fmla="*/ 2147483647 h 140"/>
                <a:gd name="T8" fmla="*/ 2147483647 w 94"/>
                <a:gd name="T9" fmla="*/ 2147483647 h 140"/>
                <a:gd name="T10" fmla="*/ 2147483647 w 94"/>
                <a:gd name="T11" fmla="*/ 2147483647 h 140"/>
                <a:gd name="T12" fmla="*/ 0 w 94"/>
                <a:gd name="T13" fmla="*/ 2147483647 h 140"/>
                <a:gd name="T14" fmla="*/ 2147483647 w 94"/>
                <a:gd name="T15" fmla="*/ 2147483647 h 140"/>
                <a:gd name="T16" fmla="*/ 2147483647 w 94"/>
                <a:gd name="T17" fmla="*/ 2147483647 h 140"/>
                <a:gd name="T18" fmla="*/ 0 w 94"/>
                <a:gd name="T19" fmla="*/ 2147483647 h 140"/>
                <a:gd name="T20" fmla="*/ 2147483647 w 94"/>
                <a:gd name="T21" fmla="*/ 0 h 140"/>
                <a:gd name="T22" fmla="*/ 2147483647 w 94"/>
                <a:gd name="T23" fmla="*/ 2147483647 h 140"/>
                <a:gd name="T24" fmla="*/ 2147483647 w 94"/>
                <a:gd name="T25" fmla="*/ 2147483647 h 140"/>
                <a:gd name="T26" fmla="*/ 2147483647 w 94"/>
                <a:gd name="T27" fmla="*/ 2147483647 h 140"/>
                <a:gd name="T28" fmla="*/ 2147483647 w 94"/>
                <a:gd name="T29" fmla="*/ 2147483647 h 140"/>
                <a:gd name="T30" fmla="*/ 2147483647 w 94"/>
                <a:gd name="T31" fmla="*/ 2147483647 h 140"/>
                <a:gd name="T32" fmla="*/ 2147483647 w 94"/>
                <a:gd name="T33" fmla="*/ 2147483647 h 140"/>
                <a:gd name="T34" fmla="*/ 2147483647 w 94"/>
                <a:gd name="T35" fmla="*/ 2147483647 h 140"/>
                <a:gd name="T36" fmla="*/ 2147483647 w 94"/>
                <a:gd name="T37" fmla="*/ 2147483647 h 140"/>
                <a:gd name="T38" fmla="*/ 2147483647 w 94"/>
                <a:gd name="T39" fmla="*/ 2147483647 h 140"/>
                <a:gd name="T40" fmla="*/ 2147483647 w 94"/>
                <a:gd name="T41" fmla="*/ 2147483647 h 140"/>
                <a:gd name="T42" fmla="*/ 2147483647 w 94"/>
                <a:gd name="T43" fmla="*/ 2147483647 h 140"/>
                <a:gd name="T44" fmla="*/ 2147483647 w 94"/>
                <a:gd name="T45" fmla="*/ 2147483647 h 140"/>
                <a:gd name="T46" fmla="*/ 2147483647 w 94"/>
                <a:gd name="T47" fmla="*/ 2147483647 h 140"/>
                <a:gd name="T48" fmla="*/ 2147483647 w 94"/>
                <a:gd name="T49" fmla="*/ 2147483647 h 140"/>
                <a:gd name="T50" fmla="*/ 2147483647 w 94"/>
                <a:gd name="T51" fmla="*/ 2147483647 h 140"/>
                <a:gd name="T52" fmla="*/ 2147483647 w 94"/>
                <a:gd name="T53" fmla="*/ 2147483647 h 140"/>
                <a:gd name="T54" fmla="*/ 2147483647 w 94"/>
                <a:gd name="T55" fmla="*/ 2147483647 h 140"/>
                <a:gd name="T56" fmla="*/ 2147483647 w 94"/>
                <a:gd name="T57" fmla="*/ 2147483647 h 140"/>
                <a:gd name="T58" fmla="*/ 2147483647 w 94"/>
                <a:gd name="T59" fmla="*/ 2147483647 h 140"/>
                <a:gd name="T60" fmla="*/ 2147483647 w 94"/>
                <a:gd name="T61" fmla="*/ 2147483647 h 140"/>
                <a:gd name="T62" fmla="*/ 2147483647 w 94"/>
                <a:gd name="T63" fmla="*/ 2147483647 h 140"/>
                <a:gd name="T64" fmla="*/ 2147483647 w 94"/>
                <a:gd name="T65" fmla="*/ 2147483647 h 140"/>
                <a:gd name="T66" fmla="*/ 2147483647 w 94"/>
                <a:gd name="T67" fmla="*/ 2147483647 h 140"/>
                <a:gd name="T68" fmla="*/ 2147483647 w 94"/>
                <a:gd name="T69" fmla="*/ 2147483647 h 1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40"/>
                <a:gd name="T107" fmla="*/ 94 w 94"/>
                <a:gd name="T108" fmla="*/ 140 h 1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chemeClr val="bg1"/>
            </a:solidFill>
            <a:ln>
              <a:noFill/>
            </a:ln>
          </p:spPr>
          <p:txBody>
            <a:bodyPr/>
            <a:lstStyle/>
            <a:p>
              <a:endParaRPr lang="zh-CN" altLang="en-US" sz="2400"/>
            </a:p>
          </p:txBody>
        </p:sp>
      </p:grpSp>
      <p:grpSp>
        <p:nvGrpSpPr>
          <p:cNvPr id="19487" name="Group 17"/>
          <p:cNvGrpSpPr/>
          <p:nvPr/>
        </p:nvGrpSpPr>
        <p:grpSpPr bwMode="auto">
          <a:xfrm>
            <a:off x="8847846" y="1625567"/>
            <a:ext cx="631559" cy="619802"/>
            <a:chOff x="0" y="0"/>
            <a:chExt cx="467298" cy="465007"/>
          </a:xfrm>
          <a:solidFill>
            <a:schemeClr val="accent4"/>
          </a:solidFill>
          <a:effectLst>
            <a:outerShdw blurRad="63500" dist="63500" dir="2700000" algn="tl" rotWithShape="0">
              <a:prstClr val="black">
                <a:alpha val="50000"/>
              </a:prstClr>
            </a:outerShdw>
          </a:effectLst>
        </p:grpSpPr>
        <p:sp>
          <p:nvSpPr>
            <p:cNvPr id="17434" name="淘宝网Chenying0907出品 10"/>
            <p:cNvSpPr>
              <a:spLocks noChangeArrowheads="1"/>
            </p:cNvSpPr>
            <p:nvPr/>
          </p:nvSpPr>
          <p:spPr bwMode="auto">
            <a:xfrm>
              <a:off x="0" y="0"/>
              <a:ext cx="467298" cy="465007"/>
            </a:xfrm>
            <a:custGeom>
              <a:avLst/>
              <a:gdLst>
                <a:gd name="T0" fmla="*/ 2147483647 w 204"/>
                <a:gd name="T1" fmla="*/ 0 h 203"/>
                <a:gd name="T2" fmla="*/ 2147483647 w 204"/>
                <a:gd name="T3" fmla="*/ 2147483647 h 203"/>
                <a:gd name="T4" fmla="*/ 2147483647 w 204"/>
                <a:gd name="T5" fmla="*/ 2147483647 h 203"/>
                <a:gd name="T6" fmla="*/ 2147483647 w 204"/>
                <a:gd name="T7" fmla="*/ 2147483647 h 203"/>
                <a:gd name="T8" fmla="*/ 2147483647 w 204"/>
                <a:gd name="T9" fmla="*/ 2147483647 h 203"/>
                <a:gd name="T10" fmla="*/ 2147483647 w 204"/>
                <a:gd name="T11" fmla="*/ 2147483647 h 203"/>
                <a:gd name="T12" fmla="*/ 2147483647 w 204"/>
                <a:gd name="T13" fmla="*/ 2147483647 h 203"/>
                <a:gd name="T14" fmla="*/ 2147483647 w 204"/>
                <a:gd name="T15" fmla="*/ 2147483647 h 203"/>
                <a:gd name="T16" fmla="*/ 2147483647 w 204"/>
                <a:gd name="T17" fmla="*/ 2147483647 h 203"/>
                <a:gd name="T18" fmla="*/ 2147483647 w 204"/>
                <a:gd name="T19" fmla="*/ 2147483647 h 203"/>
                <a:gd name="T20" fmla="*/ 2147483647 w 204"/>
                <a:gd name="T21" fmla="*/ 2147483647 h 203"/>
                <a:gd name="T22" fmla="*/ 2147483647 w 204"/>
                <a:gd name="T23" fmla="*/ 2147483647 h 203"/>
                <a:gd name="T24" fmla="*/ 2147483647 w 204"/>
                <a:gd name="T25" fmla="*/ 2147483647 h 203"/>
                <a:gd name="T26" fmla="*/ 2147483647 w 204"/>
                <a:gd name="T27" fmla="*/ 2147483647 h 203"/>
                <a:gd name="T28" fmla="*/ 2147483647 w 204"/>
                <a:gd name="T29" fmla="*/ 2147483647 h 203"/>
                <a:gd name="T30" fmla="*/ 2147483647 w 204"/>
                <a:gd name="T31" fmla="*/ 2147483647 h 203"/>
                <a:gd name="T32" fmla="*/ 2147483647 w 204"/>
                <a:gd name="T33" fmla="*/ 2147483647 h 203"/>
                <a:gd name="T34" fmla="*/ 2147483647 w 204"/>
                <a:gd name="T35" fmla="*/ 2147483647 h 203"/>
                <a:gd name="T36" fmla="*/ 0 w 204"/>
                <a:gd name="T37" fmla="*/ 2147483647 h 203"/>
                <a:gd name="T38" fmla="*/ 2147483647 w 204"/>
                <a:gd name="T39" fmla="*/ 2147483647 h 203"/>
                <a:gd name="T40" fmla="*/ 2147483647 w 204"/>
                <a:gd name="T41" fmla="*/ 2147483647 h 203"/>
                <a:gd name="T42" fmla="*/ 2147483647 w 204"/>
                <a:gd name="T43" fmla="*/ 2147483647 h 203"/>
                <a:gd name="T44" fmla="*/ 2147483647 w 204"/>
                <a:gd name="T45" fmla="*/ 2147483647 h 203"/>
                <a:gd name="T46" fmla="*/ 2147483647 w 204"/>
                <a:gd name="T47" fmla="*/ 2147483647 h 203"/>
                <a:gd name="T48" fmla="*/ 2147483647 w 204"/>
                <a:gd name="T49" fmla="*/ 0 h 2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3"/>
                <a:gd name="T77" fmla="*/ 204 w 204"/>
                <a:gd name="T78" fmla="*/ 203 h 2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3">
                  <a:moveTo>
                    <a:pt x="101" y="0"/>
                  </a:moveTo>
                  <a:lnTo>
                    <a:pt x="130" y="3"/>
                  </a:lnTo>
                  <a:lnTo>
                    <a:pt x="153" y="13"/>
                  </a:lnTo>
                  <a:lnTo>
                    <a:pt x="174" y="29"/>
                  </a:lnTo>
                  <a:lnTo>
                    <a:pt x="191" y="50"/>
                  </a:lnTo>
                  <a:lnTo>
                    <a:pt x="201" y="74"/>
                  </a:lnTo>
                  <a:lnTo>
                    <a:pt x="204" y="102"/>
                  </a:lnTo>
                  <a:lnTo>
                    <a:pt x="201" y="129"/>
                  </a:lnTo>
                  <a:lnTo>
                    <a:pt x="191" y="153"/>
                  </a:lnTo>
                  <a:lnTo>
                    <a:pt x="174" y="174"/>
                  </a:lnTo>
                  <a:lnTo>
                    <a:pt x="153" y="190"/>
                  </a:lnTo>
                  <a:lnTo>
                    <a:pt x="130" y="200"/>
                  </a:lnTo>
                  <a:lnTo>
                    <a:pt x="101" y="203"/>
                  </a:lnTo>
                  <a:lnTo>
                    <a:pt x="75" y="200"/>
                  </a:lnTo>
                  <a:lnTo>
                    <a:pt x="51" y="190"/>
                  </a:lnTo>
                  <a:lnTo>
                    <a:pt x="30" y="174"/>
                  </a:lnTo>
                  <a:lnTo>
                    <a:pt x="14" y="153"/>
                  </a:lnTo>
                  <a:lnTo>
                    <a:pt x="3" y="129"/>
                  </a:lnTo>
                  <a:lnTo>
                    <a:pt x="0" y="102"/>
                  </a:lnTo>
                  <a:lnTo>
                    <a:pt x="3" y="74"/>
                  </a:lnTo>
                  <a:lnTo>
                    <a:pt x="14" y="50"/>
                  </a:lnTo>
                  <a:lnTo>
                    <a:pt x="30" y="29"/>
                  </a:lnTo>
                  <a:lnTo>
                    <a:pt x="51" y="13"/>
                  </a:lnTo>
                  <a:lnTo>
                    <a:pt x="75" y="3"/>
                  </a:lnTo>
                  <a:lnTo>
                    <a:pt x="101" y="0"/>
                  </a:lnTo>
                  <a:close/>
                </a:path>
              </a:pathLst>
            </a:cu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lIns="95405" tIns="49718" rIns="95405" bIns="49718"/>
            <a:lstStyle/>
            <a:p>
              <a:endParaRPr lang="zh-CN" altLang="en-US" sz="2400"/>
            </a:p>
          </p:txBody>
        </p:sp>
        <p:sp>
          <p:nvSpPr>
            <p:cNvPr id="17435" name="淘宝网Chenying0907出品 9"/>
            <p:cNvSpPr>
              <a:spLocks noEditPoints="1" noChangeArrowheads="1"/>
            </p:cNvSpPr>
            <p:nvPr/>
          </p:nvSpPr>
          <p:spPr bwMode="auto">
            <a:xfrm>
              <a:off x="107246" y="133839"/>
              <a:ext cx="263683" cy="197326"/>
            </a:xfrm>
            <a:custGeom>
              <a:avLst/>
              <a:gdLst>
                <a:gd name="T0" fmla="*/ 2147483647 w 302"/>
                <a:gd name="T1" fmla="*/ 2147483647 h 226"/>
                <a:gd name="T2" fmla="*/ 0 w 302"/>
                <a:gd name="T3" fmla="*/ 2147483647 h 226"/>
                <a:gd name="T4" fmla="*/ 0 w 302"/>
                <a:gd name="T5" fmla="*/ 0 h 226"/>
                <a:gd name="T6" fmla="*/ 2147483647 w 302"/>
                <a:gd name="T7" fmla="*/ 0 h 226"/>
                <a:gd name="T8" fmla="*/ 2147483647 w 302"/>
                <a:gd name="T9" fmla="*/ 2147483647 h 226"/>
                <a:gd name="T10" fmla="*/ 2147483647 w 302"/>
                <a:gd name="T11" fmla="*/ 2147483647 h 226"/>
                <a:gd name="T12" fmla="*/ 2147483647 w 302"/>
                <a:gd name="T13" fmla="*/ 2147483647 h 226"/>
                <a:gd name="T14" fmla="*/ 2147483647 w 302"/>
                <a:gd name="T15" fmla="*/ 2147483647 h 226"/>
                <a:gd name="T16" fmla="*/ 2147483647 w 302"/>
                <a:gd name="T17" fmla="*/ 2147483647 h 226"/>
                <a:gd name="T18" fmla="*/ 2147483647 w 302"/>
                <a:gd name="T19" fmla="*/ 2147483647 h 226"/>
                <a:gd name="T20" fmla="*/ 2147483647 w 302"/>
                <a:gd name="T21" fmla="*/ 2147483647 h 226"/>
                <a:gd name="T22" fmla="*/ 2147483647 w 302"/>
                <a:gd name="T23" fmla="*/ 2147483647 h 226"/>
                <a:gd name="T24" fmla="*/ 2147483647 w 302"/>
                <a:gd name="T25" fmla="*/ 2147483647 h 226"/>
                <a:gd name="T26" fmla="*/ 2147483647 w 302"/>
                <a:gd name="T27" fmla="*/ 2147483647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2"/>
                <a:gd name="T43" fmla="*/ 0 h 226"/>
                <a:gd name="T44" fmla="*/ 302 w 302"/>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2400"/>
            </a:p>
          </p:txBody>
        </p:sp>
      </p:grpSp>
      <p:grpSp>
        <p:nvGrpSpPr>
          <p:cNvPr id="19490" name="Group 3"/>
          <p:cNvGrpSpPr/>
          <p:nvPr/>
        </p:nvGrpSpPr>
        <p:grpSpPr bwMode="auto">
          <a:xfrm>
            <a:off x="5588164" y="5246629"/>
            <a:ext cx="628200" cy="626520"/>
            <a:chOff x="0" y="0"/>
            <a:chExt cx="465007" cy="469589"/>
          </a:xfrm>
          <a:solidFill>
            <a:schemeClr val="accent2"/>
          </a:solidFill>
          <a:effectLst>
            <a:outerShdw blurRad="63500" dist="63500" dir="2700000" algn="tl" rotWithShape="0">
              <a:prstClr val="black">
                <a:alpha val="50000"/>
              </a:prstClr>
            </a:outerShdw>
          </a:effectLst>
        </p:grpSpPr>
        <p:sp>
          <p:nvSpPr>
            <p:cNvPr id="17432" name="淘宝网Chenying0907出品 9"/>
            <p:cNvSpPr>
              <a:spLocks noChangeArrowheads="1"/>
            </p:cNvSpPr>
            <p:nvPr/>
          </p:nvSpPr>
          <p:spPr bwMode="auto">
            <a:xfrm>
              <a:off x="0" y="0"/>
              <a:ext cx="465007" cy="469589"/>
            </a:xfrm>
            <a:custGeom>
              <a:avLst/>
              <a:gdLst>
                <a:gd name="T0" fmla="*/ 2147483647 w 203"/>
                <a:gd name="T1" fmla="*/ 0 h 205"/>
                <a:gd name="T2" fmla="*/ 2147483647 w 203"/>
                <a:gd name="T3" fmla="*/ 2147483647 h 205"/>
                <a:gd name="T4" fmla="*/ 2147483647 w 203"/>
                <a:gd name="T5" fmla="*/ 2147483647 h 205"/>
                <a:gd name="T6" fmla="*/ 2147483647 w 203"/>
                <a:gd name="T7" fmla="*/ 2147483647 h 205"/>
                <a:gd name="T8" fmla="*/ 2147483647 w 203"/>
                <a:gd name="T9" fmla="*/ 2147483647 h 205"/>
                <a:gd name="T10" fmla="*/ 2147483647 w 203"/>
                <a:gd name="T11" fmla="*/ 2147483647 h 205"/>
                <a:gd name="T12" fmla="*/ 2147483647 w 203"/>
                <a:gd name="T13" fmla="*/ 2147483647 h 205"/>
                <a:gd name="T14" fmla="*/ 2147483647 w 203"/>
                <a:gd name="T15" fmla="*/ 2147483647 h 205"/>
                <a:gd name="T16" fmla="*/ 2147483647 w 203"/>
                <a:gd name="T17" fmla="*/ 2147483647 h 205"/>
                <a:gd name="T18" fmla="*/ 2147483647 w 203"/>
                <a:gd name="T19" fmla="*/ 2147483647 h 205"/>
                <a:gd name="T20" fmla="*/ 2147483647 w 203"/>
                <a:gd name="T21" fmla="*/ 2147483647 h 205"/>
                <a:gd name="T22" fmla="*/ 2147483647 w 203"/>
                <a:gd name="T23" fmla="*/ 2147483647 h 205"/>
                <a:gd name="T24" fmla="*/ 2147483647 w 203"/>
                <a:gd name="T25" fmla="*/ 2147483647 h 205"/>
                <a:gd name="T26" fmla="*/ 2147483647 w 203"/>
                <a:gd name="T27" fmla="*/ 2147483647 h 205"/>
                <a:gd name="T28" fmla="*/ 2147483647 w 203"/>
                <a:gd name="T29" fmla="*/ 2147483647 h 205"/>
                <a:gd name="T30" fmla="*/ 2147483647 w 203"/>
                <a:gd name="T31" fmla="*/ 2147483647 h 205"/>
                <a:gd name="T32" fmla="*/ 2147483647 w 203"/>
                <a:gd name="T33" fmla="*/ 2147483647 h 205"/>
                <a:gd name="T34" fmla="*/ 2147483647 w 203"/>
                <a:gd name="T35" fmla="*/ 2147483647 h 205"/>
                <a:gd name="T36" fmla="*/ 0 w 203"/>
                <a:gd name="T37" fmla="*/ 2147483647 h 205"/>
                <a:gd name="T38" fmla="*/ 2147483647 w 203"/>
                <a:gd name="T39" fmla="*/ 2147483647 h 205"/>
                <a:gd name="T40" fmla="*/ 2147483647 w 203"/>
                <a:gd name="T41" fmla="*/ 2147483647 h 205"/>
                <a:gd name="T42" fmla="*/ 2147483647 w 203"/>
                <a:gd name="T43" fmla="*/ 2147483647 h 205"/>
                <a:gd name="T44" fmla="*/ 2147483647 w 203"/>
                <a:gd name="T45" fmla="*/ 2147483647 h 205"/>
                <a:gd name="T46" fmla="*/ 2147483647 w 203"/>
                <a:gd name="T47" fmla="*/ 2147483647 h 205"/>
                <a:gd name="T48" fmla="*/ 2147483647 w 203"/>
                <a:gd name="T49" fmla="*/ 0 h 2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3"/>
                <a:gd name="T76" fmla="*/ 0 h 205"/>
                <a:gd name="T77" fmla="*/ 203 w 203"/>
                <a:gd name="T78" fmla="*/ 205 h 20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3" h="205">
                  <a:moveTo>
                    <a:pt x="102" y="0"/>
                  </a:moveTo>
                  <a:lnTo>
                    <a:pt x="129" y="4"/>
                  </a:lnTo>
                  <a:lnTo>
                    <a:pt x="153" y="14"/>
                  </a:lnTo>
                  <a:lnTo>
                    <a:pt x="174" y="29"/>
                  </a:lnTo>
                  <a:lnTo>
                    <a:pt x="190" y="50"/>
                  </a:lnTo>
                  <a:lnTo>
                    <a:pt x="200" y="75"/>
                  </a:lnTo>
                  <a:lnTo>
                    <a:pt x="203" y="102"/>
                  </a:lnTo>
                  <a:lnTo>
                    <a:pt x="200" y="129"/>
                  </a:lnTo>
                  <a:lnTo>
                    <a:pt x="190" y="154"/>
                  </a:lnTo>
                  <a:lnTo>
                    <a:pt x="174" y="174"/>
                  </a:lnTo>
                  <a:lnTo>
                    <a:pt x="153" y="190"/>
                  </a:lnTo>
                  <a:lnTo>
                    <a:pt x="129" y="200"/>
                  </a:lnTo>
                  <a:lnTo>
                    <a:pt x="102" y="205"/>
                  </a:lnTo>
                  <a:lnTo>
                    <a:pt x="76" y="200"/>
                  </a:lnTo>
                  <a:lnTo>
                    <a:pt x="50" y="190"/>
                  </a:lnTo>
                  <a:lnTo>
                    <a:pt x="29" y="174"/>
                  </a:lnTo>
                  <a:lnTo>
                    <a:pt x="15" y="154"/>
                  </a:lnTo>
                  <a:lnTo>
                    <a:pt x="4" y="129"/>
                  </a:lnTo>
                  <a:lnTo>
                    <a:pt x="0" y="102"/>
                  </a:lnTo>
                  <a:lnTo>
                    <a:pt x="4" y="75"/>
                  </a:lnTo>
                  <a:lnTo>
                    <a:pt x="15" y="50"/>
                  </a:lnTo>
                  <a:lnTo>
                    <a:pt x="29" y="29"/>
                  </a:lnTo>
                  <a:lnTo>
                    <a:pt x="50" y="14"/>
                  </a:lnTo>
                  <a:lnTo>
                    <a:pt x="76" y="4"/>
                  </a:lnTo>
                  <a:lnTo>
                    <a:pt x="102" y="0"/>
                  </a:lnTo>
                  <a:close/>
                </a:path>
              </a:pathLst>
            </a:cu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2400"/>
            </a:p>
          </p:txBody>
        </p:sp>
        <p:sp>
          <p:nvSpPr>
            <p:cNvPr id="17433" name="淘宝网Chenying0907出品 10"/>
            <p:cNvSpPr>
              <a:spLocks noEditPoints="1" noChangeArrowheads="1"/>
            </p:cNvSpPr>
            <p:nvPr/>
          </p:nvSpPr>
          <p:spPr bwMode="auto">
            <a:xfrm>
              <a:off x="99524" y="127460"/>
              <a:ext cx="260899" cy="203797"/>
            </a:xfrm>
            <a:custGeom>
              <a:avLst/>
              <a:gdLst>
                <a:gd name="T0" fmla="*/ 2147483647 w 164"/>
                <a:gd name="T1" fmla="*/ 2147483647 h 128"/>
                <a:gd name="T2" fmla="*/ 2147483647 w 164"/>
                <a:gd name="T3" fmla="*/ 2147483647 h 128"/>
                <a:gd name="T4" fmla="*/ 2147483647 w 164"/>
                <a:gd name="T5" fmla="*/ 2147483647 h 128"/>
                <a:gd name="T6" fmla="*/ 0 w 164"/>
                <a:gd name="T7" fmla="*/ 2147483647 h 128"/>
                <a:gd name="T8" fmla="*/ 0 w 164"/>
                <a:gd name="T9" fmla="*/ 2147483647 h 128"/>
                <a:gd name="T10" fmla="*/ 2147483647 w 164"/>
                <a:gd name="T11" fmla="*/ 0 h 128"/>
                <a:gd name="T12" fmla="*/ 2147483647 w 164"/>
                <a:gd name="T13" fmla="*/ 0 h 128"/>
                <a:gd name="T14" fmla="*/ 2147483647 w 164"/>
                <a:gd name="T15" fmla="*/ 2147483647 h 128"/>
                <a:gd name="T16" fmla="*/ 2147483647 w 164"/>
                <a:gd name="T17" fmla="*/ 2147483647 h 128"/>
                <a:gd name="T18" fmla="*/ 2147483647 w 164"/>
                <a:gd name="T19" fmla="*/ 2147483647 h 128"/>
                <a:gd name="T20" fmla="*/ 2147483647 w 164"/>
                <a:gd name="T21" fmla="*/ 2147483647 h 128"/>
                <a:gd name="T22" fmla="*/ 2147483647 w 164"/>
                <a:gd name="T23" fmla="*/ 2147483647 h 128"/>
                <a:gd name="T24" fmla="*/ 2147483647 w 164"/>
                <a:gd name="T25" fmla="*/ 2147483647 h 128"/>
                <a:gd name="T26" fmla="*/ 2147483647 w 164"/>
                <a:gd name="T27" fmla="*/ 2147483647 h 128"/>
                <a:gd name="T28" fmla="*/ 2147483647 w 164"/>
                <a:gd name="T29" fmla="*/ 2147483647 h 128"/>
                <a:gd name="T30" fmla="*/ 2147483647 w 164"/>
                <a:gd name="T31" fmla="*/ 2147483647 h 128"/>
                <a:gd name="T32" fmla="*/ 2147483647 w 164"/>
                <a:gd name="T33" fmla="*/ 2147483647 h 128"/>
                <a:gd name="T34" fmla="*/ 2147483647 w 164"/>
                <a:gd name="T35" fmla="*/ 2147483647 h 128"/>
                <a:gd name="T36" fmla="*/ 2147483647 w 164"/>
                <a:gd name="T37" fmla="*/ 2147483647 h 128"/>
                <a:gd name="T38" fmla="*/ 2147483647 w 164"/>
                <a:gd name="T39" fmla="*/ 2147483647 h 128"/>
                <a:gd name="T40" fmla="*/ 2147483647 w 164"/>
                <a:gd name="T41" fmla="*/ 2147483647 h 128"/>
                <a:gd name="T42" fmla="*/ 2147483647 w 164"/>
                <a:gd name="T43" fmla="*/ 2147483647 h 128"/>
                <a:gd name="T44" fmla="*/ 2147483647 w 164"/>
                <a:gd name="T45" fmla="*/ 2147483647 h 128"/>
                <a:gd name="T46" fmla="*/ 2147483647 w 164"/>
                <a:gd name="T47" fmla="*/ 2147483647 h 128"/>
                <a:gd name="T48" fmla="*/ 2147483647 w 164"/>
                <a:gd name="T49" fmla="*/ 2147483647 h 128"/>
                <a:gd name="T50" fmla="*/ 2147483647 w 164"/>
                <a:gd name="T51" fmla="*/ 2147483647 h 128"/>
                <a:gd name="T52" fmla="*/ 2147483647 w 164"/>
                <a:gd name="T53" fmla="*/ 2147483647 h 128"/>
                <a:gd name="T54" fmla="*/ 2147483647 w 164"/>
                <a:gd name="T55" fmla="*/ 2147483647 h 128"/>
                <a:gd name="T56" fmla="*/ 2147483647 w 164"/>
                <a:gd name="T57" fmla="*/ 2147483647 h 128"/>
                <a:gd name="T58" fmla="*/ 2147483647 w 164"/>
                <a:gd name="T59" fmla="*/ 2147483647 h 128"/>
                <a:gd name="T60" fmla="*/ 2147483647 w 164"/>
                <a:gd name="T61" fmla="*/ 2147483647 h 128"/>
                <a:gd name="T62" fmla="*/ 2147483647 w 164"/>
                <a:gd name="T63" fmla="*/ 2147483647 h 128"/>
                <a:gd name="T64" fmla="*/ 2147483647 w 164"/>
                <a:gd name="T65" fmla="*/ 2147483647 h 128"/>
                <a:gd name="T66" fmla="*/ 2147483647 w 164"/>
                <a:gd name="T67" fmla="*/ 2147483647 h 128"/>
                <a:gd name="T68" fmla="*/ 2147483647 w 164"/>
                <a:gd name="T69" fmla="*/ 2147483647 h 12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4"/>
                <a:gd name="T106" fmla="*/ 0 h 128"/>
                <a:gd name="T107" fmla="*/ 164 w 164"/>
                <a:gd name="T108" fmla="*/ 128 h 12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2400"/>
            </a:p>
          </p:txBody>
        </p:sp>
      </p:grpSp>
      <p:grpSp>
        <p:nvGrpSpPr>
          <p:cNvPr id="19493" name="Group 18"/>
          <p:cNvGrpSpPr/>
          <p:nvPr/>
        </p:nvGrpSpPr>
        <p:grpSpPr bwMode="auto">
          <a:xfrm>
            <a:off x="10597751" y="2372695"/>
            <a:ext cx="629879" cy="623161"/>
            <a:chOff x="0" y="0"/>
            <a:chExt cx="467298" cy="467298"/>
          </a:xfrm>
          <a:effectLst>
            <a:outerShdw blurRad="63500" dist="63500" dir="2700000" algn="tl" rotWithShape="0">
              <a:prstClr val="black">
                <a:alpha val="50000"/>
              </a:prstClr>
            </a:outerShdw>
          </a:effectLst>
        </p:grpSpPr>
        <p:sp>
          <p:nvSpPr>
            <p:cNvPr id="17430" name="淘宝网Chenying0907出品 12"/>
            <p:cNvSpPr>
              <a:spLocks noChangeArrowheads="1"/>
            </p:cNvSpPr>
            <p:nvPr/>
          </p:nvSpPr>
          <p:spPr bwMode="auto">
            <a:xfrm>
              <a:off x="0" y="0"/>
              <a:ext cx="467298" cy="467298"/>
            </a:xfrm>
            <a:custGeom>
              <a:avLst/>
              <a:gdLst>
                <a:gd name="T0" fmla="*/ 2147483647 w 204"/>
                <a:gd name="T1" fmla="*/ 0 h 204"/>
                <a:gd name="T2" fmla="*/ 2147483647 w 204"/>
                <a:gd name="T3" fmla="*/ 2147483647 h 204"/>
                <a:gd name="T4" fmla="*/ 2147483647 w 204"/>
                <a:gd name="T5" fmla="*/ 2147483647 h 204"/>
                <a:gd name="T6" fmla="*/ 2147483647 w 204"/>
                <a:gd name="T7" fmla="*/ 2147483647 h 204"/>
                <a:gd name="T8" fmla="*/ 2147483647 w 204"/>
                <a:gd name="T9" fmla="*/ 2147483647 h 204"/>
                <a:gd name="T10" fmla="*/ 2147483647 w 204"/>
                <a:gd name="T11" fmla="*/ 2147483647 h 204"/>
                <a:gd name="T12" fmla="*/ 2147483647 w 204"/>
                <a:gd name="T13" fmla="*/ 2147483647 h 204"/>
                <a:gd name="T14" fmla="*/ 2147483647 w 204"/>
                <a:gd name="T15" fmla="*/ 2147483647 h 204"/>
                <a:gd name="T16" fmla="*/ 2147483647 w 204"/>
                <a:gd name="T17" fmla="*/ 2147483647 h 204"/>
                <a:gd name="T18" fmla="*/ 2147483647 w 204"/>
                <a:gd name="T19" fmla="*/ 2147483647 h 204"/>
                <a:gd name="T20" fmla="*/ 2147483647 w 204"/>
                <a:gd name="T21" fmla="*/ 2147483647 h 204"/>
                <a:gd name="T22" fmla="*/ 2147483647 w 204"/>
                <a:gd name="T23" fmla="*/ 2147483647 h 204"/>
                <a:gd name="T24" fmla="*/ 2147483647 w 204"/>
                <a:gd name="T25" fmla="*/ 2147483647 h 204"/>
                <a:gd name="T26" fmla="*/ 2147483647 w 204"/>
                <a:gd name="T27" fmla="*/ 2147483647 h 204"/>
                <a:gd name="T28" fmla="*/ 2147483647 w 204"/>
                <a:gd name="T29" fmla="*/ 2147483647 h 204"/>
                <a:gd name="T30" fmla="*/ 2147483647 w 204"/>
                <a:gd name="T31" fmla="*/ 2147483647 h 204"/>
                <a:gd name="T32" fmla="*/ 2147483647 w 204"/>
                <a:gd name="T33" fmla="*/ 2147483647 h 204"/>
                <a:gd name="T34" fmla="*/ 2147483647 w 204"/>
                <a:gd name="T35" fmla="*/ 2147483647 h 204"/>
                <a:gd name="T36" fmla="*/ 0 w 204"/>
                <a:gd name="T37" fmla="*/ 2147483647 h 204"/>
                <a:gd name="T38" fmla="*/ 2147483647 w 204"/>
                <a:gd name="T39" fmla="*/ 2147483647 h 204"/>
                <a:gd name="T40" fmla="*/ 2147483647 w 204"/>
                <a:gd name="T41" fmla="*/ 2147483647 h 204"/>
                <a:gd name="T42" fmla="*/ 2147483647 w 204"/>
                <a:gd name="T43" fmla="*/ 2147483647 h 204"/>
                <a:gd name="T44" fmla="*/ 2147483647 w 204"/>
                <a:gd name="T45" fmla="*/ 2147483647 h 204"/>
                <a:gd name="T46" fmla="*/ 2147483647 w 204"/>
                <a:gd name="T47" fmla="*/ 2147483647 h 204"/>
                <a:gd name="T48" fmla="*/ 2147483647 w 204"/>
                <a:gd name="T49" fmla="*/ 0 h 2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4"/>
                <a:gd name="T76" fmla="*/ 0 h 204"/>
                <a:gd name="T77" fmla="*/ 204 w 204"/>
                <a:gd name="T78" fmla="*/ 204 h 2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4" h="204">
                  <a:moveTo>
                    <a:pt x="101" y="0"/>
                  </a:moveTo>
                  <a:lnTo>
                    <a:pt x="129" y="3"/>
                  </a:lnTo>
                  <a:lnTo>
                    <a:pt x="153" y="13"/>
                  </a:lnTo>
                  <a:lnTo>
                    <a:pt x="174" y="30"/>
                  </a:lnTo>
                  <a:lnTo>
                    <a:pt x="190" y="51"/>
                  </a:lnTo>
                  <a:lnTo>
                    <a:pt x="201" y="74"/>
                  </a:lnTo>
                  <a:lnTo>
                    <a:pt x="204" y="101"/>
                  </a:lnTo>
                  <a:lnTo>
                    <a:pt x="201" y="128"/>
                  </a:lnTo>
                  <a:lnTo>
                    <a:pt x="190" y="153"/>
                  </a:lnTo>
                  <a:lnTo>
                    <a:pt x="174" y="174"/>
                  </a:lnTo>
                  <a:lnTo>
                    <a:pt x="153" y="189"/>
                  </a:lnTo>
                  <a:lnTo>
                    <a:pt x="129" y="199"/>
                  </a:lnTo>
                  <a:lnTo>
                    <a:pt x="101" y="204"/>
                  </a:lnTo>
                  <a:lnTo>
                    <a:pt x="74" y="199"/>
                  </a:lnTo>
                  <a:lnTo>
                    <a:pt x="51" y="189"/>
                  </a:lnTo>
                  <a:lnTo>
                    <a:pt x="30" y="174"/>
                  </a:lnTo>
                  <a:lnTo>
                    <a:pt x="13" y="153"/>
                  </a:lnTo>
                  <a:lnTo>
                    <a:pt x="3" y="128"/>
                  </a:lnTo>
                  <a:lnTo>
                    <a:pt x="0" y="101"/>
                  </a:lnTo>
                  <a:lnTo>
                    <a:pt x="3" y="74"/>
                  </a:lnTo>
                  <a:lnTo>
                    <a:pt x="13" y="51"/>
                  </a:lnTo>
                  <a:lnTo>
                    <a:pt x="30" y="30"/>
                  </a:lnTo>
                  <a:lnTo>
                    <a:pt x="51" y="13"/>
                  </a:lnTo>
                  <a:lnTo>
                    <a:pt x="74" y="3"/>
                  </a:lnTo>
                  <a:lnTo>
                    <a:pt x="101" y="0"/>
                  </a:lnTo>
                  <a:close/>
                </a:path>
              </a:pathLst>
            </a:custGeom>
            <a:solidFill>
              <a:srgbClr val="01DAF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5405" tIns="49718" rIns="95405" bIns="49718"/>
            <a:lstStyle/>
            <a:p>
              <a:endParaRPr lang="zh-CN" altLang="en-US" sz="2400"/>
            </a:p>
          </p:txBody>
        </p:sp>
        <p:sp>
          <p:nvSpPr>
            <p:cNvPr id="17431" name="淘宝网Chenying0907出品 11"/>
            <p:cNvSpPr>
              <a:spLocks noEditPoints="1" noChangeArrowheads="1"/>
            </p:cNvSpPr>
            <p:nvPr/>
          </p:nvSpPr>
          <p:spPr bwMode="auto">
            <a:xfrm>
              <a:off x="103903" y="100682"/>
              <a:ext cx="254730" cy="253695"/>
            </a:xfrm>
            <a:custGeom>
              <a:avLst/>
              <a:gdLst>
                <a:gd name="T0" fmla="*/ 2147483647 w 152"/>
                <a:gd name="T1" fmla="*/ 2147483647 h 152"/>
                <a:gd name="T2" fmla="*/ 2147483647 w 152"/>
                <a:gd name="T3" fmla="*/ 2147483647 h 152"/>
                <a:gd name="T4" fmla="*/ 2147483647 w 152"/>
                <a:gd name="T5" fmla="*/ 2147483647 h 152"/>
                <a:gd name="T6" fmla="*/ 2147483647 w 152"/>
                <a:gd name="T7" fmla="*/ 2147483647 h 152"/>
                <a:gd name="T8" fmla="*/ 0 w 152"/>
                <a:gd name="T9" fmla="*/ 2147483647 h 152"/>
                <a:gd name="T10" fmla="*/ 2147483647 w 152"/>
                <a:gd name="T11" fmla="*/ 0 h 152"/>
                <a:gd name="T12" fmla="*/ 2147483647 w 152"/>
                <a:gd name="T13" fmla="*/ 2147483647 h 152"/>
                <a:gd name="T14" fmla="*/ 2147483647 w 152"/>
                <a:gd name="T15" fmla="*/ 2147483647 h 152"/>
                <a:gd name="T16" fmla="*/ 2147483647 w 152"/>
                <a:gd name="T17" fmla="*/ 2147483647 h 152"/>
                <a:gd name="T18" fmla="*/ 2147483647 w 152"/>
                <a:gd name="T19" fmla="*/ 2147483647 h 152"/>
                <a:gd name="T20" fmla="*/ 2147483647 w 152"/>
                <a:gd name="T21" fmla="*/ 2147483647 h 152"/>
                <a:gd name="T22" fmla="*/ 2147483647 w 152"/>
                <a:gd name="T23" fmla="*/ 2147483647 h 152"/>
                <a:gd name="T24" fmla="*/ 2147483647 w 152"/>
                <a:gd name="T25" fmla="*/ 2147483647 h 152"/>
                <a:gd name="T26" fmla="*/ 2147483647 w 152"/>
                <a:gd name="T27" fmla="*/ 2147483647 h 152"/>
                <a:gd name="T28" fmla="*/ 2147483647 w 152"/>
                <a:gd name="T29" fmla="*/ 2147483647 h 152"/>
                <a:gd name="T30" fmla="*/ 2147483647 w 152"/>
                <a:gd name="T31" fmla="*/ 2147483647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2"/>
                <a:gd name="T49" fmla="*/ 0 h 152"/>
                <a:gd name="T50" fmla="*/ 152 w 152"/>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2" h="152">
                  <a:moveTo>
                    <a:pt x="141" y="152"/>
                  </a:moveTo>
                  <a:cubicBezTo>
                    <a:pt x="138" y="152"/>
                    <a:pt x="135" y="151"/>
                    <a:pt x="132" y="148"/>
                  </a:cubicBezTo>
                  <a:cubicBezTo>
                    <a:pt x="101" y="117"/>
                    <a:pt x="101" y="117"/>
                    <a:pt x="101" y="117"/>
                  </a:cubicBezTo>
                  <a:cubicBezTo>
                    <a:pt x="90" y="124"/>
                    <a:pt x="78" y="128"/>
                    <a:pt x="65" y="128"/>
                  </a:cubicBezTo>
                  <a:cubicBezTo>
                    <a:pt x="29" y="128"/>
                    <a:pt x="0" y="100"/>
                    <a:pt x="0" y="64"/>
                  </a:cubicBezTo>
                  <a:cubicBezTo>
                    <a:pt x="0" y="28"/>
                    <a:pt x="29" y="0"/>
                    <a:pt x="65" y="0"/>
                  </a:cubicBezTo>
                  <a:cubicBezTo>
                    <a:pt x="100" y="0"/>
                    <a:pt x="129" y="28"/>
                    <a:pt x="129" y="64"/>
                  </a:cubicBezTo>
                  <a:cubicBezTo>
                    <a:pt x="129" y="77"/>
                    <a:pt x="125" y="90"/>
                    <a:pt x="118" y="100"/>
                  </a:cubicBezTo>
                  <a:cubicBezTo>
                    <a:pt x="149" y="132"/>
                    <a:pt x="149" y="132"/>
                    <a:pt x="149" y="132"/>
                  </a:cubicBezTo>
                  <a:cubicBezTo>
                    <a:pt x="151" y="134"/>
                    <a:pt x="152" y="137"/>
                    <a:pt x="152" y="140"/>
                  </a:cubicBezTo>
                  <a:cubicBezTo>
                    <a:pt x="152" y="147"/>
                    <a:pt x="147" y="152"/>
                    <a:pt x="141" y="152"/>
                  </a:cubicBezTo>
                  <a:close/>
                  <a:moveTo>
                    <a:pt x="65" y="23"/>
                  </a:moveTo>
                  <a:cubicBezTo>
                    <a:pt x="42" y="23"/>
                    <a:pt x="24" y="41"/>
                    <a:pt x="24" y="64"/>
                  </a:cubicBezTo>
                  <a:cubicBezTo>
                    <a:pt x="24" y="87"/>
                    <a:pt x="42" y="105"/>
                    <a:pt x="65" y="105"/>
                  </a:cubicBezTo>
                  <a:cubicBezTo>
                    <a:pt x="87" y="105"/>
                    <a:pt x="106" y="87"/>
                    <a:pt x="106" y="64"/>
                  </a:cubicBezTo>
                  <a:cubicBezTo>
                    <a:pt x="106" y="41"/>
                    <a:pt x="87" y="23"/>
                    <a:pt x="65" y="23"/>
                  </a:cubicBezTo>
                  <a:close/>
                </a:path>
              </a:pathLst>
            </a:cu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zh-CN" altLang="en-US" sz="2400"/>
            </a:p>
          </p:txBody>
        </p:sp>
      </p:grpSp>
      <p:sp>
        <p:nvSpPr>
          <p:cNvPr id="47" name="淘宝网Chenying0907出品 13"/>
          <p:cNvSpPr txBox="1"/>
          <p:nvPr/>
        </p:nvSpPr>
        <p:spPr>
          <a:xfrm>
            <a:off x="2291844" y="1306141"/>
            <a:ext cx="3859163" cy="753394"/>
          </a:xfrm>
          <a:prstGeom prst="rect">
            <a:avLst/>
          </a:prstGeom>
          <a:noFill/>
        </p:spPr>
        <p:txBody>
          <a:bodyPr wrap="square" lIns="87743" tIns="43870" rIns="87743" bIns="43870" rtlCol="0">
            <a:spAutoFit/>
          </a:bodyPr>
          <a:lstStyle/>
          <a:p>
            <a:pPr algn="l">
              <a:lnSpc>
                <a:spcPct val="120000"/>
              </a:lnSpc>
              <a:buNone/>
            </a:pPr>
            <a:r>
              <a:rPr lang="zh-CN" altLang="en-US" b="1" dirty="0">
                <a:solidFill>
                  <a:schemeClr val="bg2">
                    <a:lumMod val="25000"/>
                  </a:schemeClr>
                </a:solidFill>
                <a:latin typeface="微软雅黑" panose="020B0503020204020204" charset="-122"/>
                <a:ea typeface="微软雅黑" panose="020B0503020204020204" charset="-122"/>
                <a:sym typeface="微软雅黑" panose="020B0503020204020204" charset="-122"/>
              </a:rPr>
              <a:t>致力于每年吸纳20万</a:t>
            </a:r>
            <a:r>
              <a:rPr lang="zh-CN" altLang="en-US" b="1"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rPr>
              <a:t>以上青年大学生和技术技能人才等在</a:t>
            </a:r>
            <a:r>
              <a:rPr lang="zh-CN" altLang="en-US" b="1" dirty="0">
                <a:solidFill>
                  <a:schemeClr val="bg2">
                    <a:lumMod val="25000"/>
                  </a:schemeClr>
                </a:solidFill>
                <a:latin typeface="微软雅黑" panose="020B0503020204020204" charset="-122"/>
                <a:ea typeface="微软雅黑" panose="020B0503020204020204" charset="-122"/>
                <a:sym typeface="微软雅黑" panose="020B0503020204020204" charset="-122"/>
              </a:rPr>
              <a:t>宁就业</a:t>
            </a:r>
            <a:r>
              <a:rPr lang="zh-CN" altLang="en-US" b="1" dirty="0" smtClean="0">
                <a:solidFill>
                  <a:schemeClr val="bg2">
                    <a:lumMod val="25000"/>
                  </a:schemeClr>
                </a:solidFill>
                <a:latin typeface="微软雅黑" panose="020B0503020204020204" charset="-122"/>
                <a:ea typeface="微软雅黑" panose="020B0503020204020204" charset="-122"/>
                <a:sym typeface="微软雅黑" panose="020B0503020204020204" charset="-122"/>
              </a:rPr>
              <a:t>创业</a:t>
            </a:r>
            <a:endParaRPr lang="zh-CN" altLang="en-US" b="1" dirty="0">
              <a:solidFill>
                <a:schemeClr val="bg2">
                  <a:lumMod val="25000"/>
                </a:schemeClr>
              </a:solidFill>
              <a:latin typeface="微软雅黑" panose="020B0503020204020204" charset="-122"/>
              <a:ea typeface="微软雅黑" panose="020B0503020204020204" charset="-122"/>
              <a:sym typeface="微软雅黑" panose="020B0503020204020204" charset="-122"/>
            </a:endParaRPr>
          </a:p>
        </p:txBody>
      </p:sp>
      <p:sp>
        <p:nvSpPr>
          <p:cNvPr id="5" name="标题 4"/>
          <p:cNvSpPr>
            <a:spLocks noGrp="1"/>
          </p:cNvSpPr>
          <p:nvPr>
            <p:ph type="title" idx="4294967295"/>
          </p:nvPr>
        </p:nvSpPr>
        <p:spPr>
          <a:xfrm>
            <a:off x="2566660" y="274774"/>
            <a:ext cx="7816850" cy="965200"/>
          </a:xfrm>
          <a:prstGeom prst="rect">
            <a:avLst/>
          </a:prstGeom>
        </p:spPr>
        <p:txBody>
          <a:bodyPr vert="horz" lIns="91440" tIns="45720" rIns="91440" bIns="45720" rtlCol="0" anchor="ctr">
            <a:normAutofit/>
          </a:bodyPr>
          <a:lstStyle/>
          <a:p>
            <a:pPr algn="l"/>
            <a:r>
              <a:rPr lang="zh-CN" altLang="en-US" sz="280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宁聚</a:t>
            </a:r>
            <a:r>
              <a:rPr lang="zh-CN" altLang="en-US" sz="2800" dirty="0" smtClean="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计划</a:t>
            </a:r>
            <a:r>
              <a:rPr lang="en-US" altLang="zh-CN" sz="2800" dirty="0" smtClean="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a:t>
            </a:r>
            <a:r>
              <a:rPr lang="zh-CN" altLang="en-US" sz="2800" dirty="0" smtClean="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吸引</a:t>
            </a:r>
            <a:r>
              <a:rPr lang="zh-CN" altLang="en-US" sz="280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青年</a:t>
            </a:r>
            <a:r>
              <a:rPr lang="zh-CN" altLang="en-US" sz="2800" dirty="0" smtClean="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rPr>
              <a:t>大学生等各类人才集聚</a:t>
            </a:r>
            <a:endParaRPr lang="zh-CN" altLang="en-US" sz="2800" dirty="0">
              <a:solidFill>
                <a:schemeClr val="tx1"/>
              </a:solidFill>
              <a:effectLst>
                <a:outerShdw blurRad="38100" dist="19050" dir="2700000" algn="tl" rotWithShape="0">
                  <a:schemeClr val="dk1">
                    <a:alpha val="40000"/>
                  </a:schemeClr>
                </a:outerShdw>
              </a:effectLst>
              <a:latin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8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up)">
                                      <p:cBhvr>
                                        <p:cTn id="11" dur="1000"/>
                                        <p:tgtEl>
                                          <p:spTgt spid="4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9459"/>
                                        </p:tgtEl>
                                        <p:attrNameLst>
                                          <p:attrName>style.visibility</p:attrName>
                                        </p:attrNameLst>
                                      </p:cBhvr>
                                      <p:to>
                                        <p:strVal val="visible"/>
                                      </p:to>
                                    </p:set>
                                    <p:animEffect transition="in" filter="wipe(left)">
                                      <p:cBhvr>
                                        <p:cTn id="15" dur="1000"/>
                                        <p:tgtEl>
                                          <p:spTgt spid="19459"/>
                                        </p:tgtEl>
                                      </p:cBhvr>
                                    </p:animEffect>
                                  </p:childTnLst>
                                </p:cTn>
                              </p:par>
                            </p:childTnLst>
                          </p:cTn>
                        </p:par>
                        <p:par>
                          <p:cTn id="16" fill="hold">
                            <p:stCondLst>
                              <p:cond delay="250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3000"/>
                            </p:stCondLst>
                            <p:childTnLst>
                              <p:par>
                                <p:cTn id="22" presetID="22" presetClass="entr" presetSubtype="1" fill="hold" nodeType="afterEffect">
                                  <p:stCondLst>
                                    <p:cond delay="0"/>
                                  </p:stCondLst>
                                  <p:childTnLst>
                                    <p:set>
                                      <p:cBhvr>
                                        <p:cTn id="23" dur="1" fill="hold">
                                          <p:stCondLst>
                                            <p:cond delay="0"/>
                                          </p:stCondLst>
                                        </p:cTn>
                                        <p:tgtEl>
                                          <p:spTgt spid="19461"/>
                                        </p:tgtEl>
                                        <p:attrNameLst>
                                          <p:attrName>style.visibility</p:attrName>
                                        </p:attrNameLst>
                                      </p:cBhvr>
                                      <p:to>
                                        <p:strVal val="visible"/>
                                      </p:to>
                                    </p:set>
                                    <p:animEffect transition="in" filter="wipe(up)">
                                      <p:cBhvr>
                                        <p:cTn id="24" dur="500"/>
                                        <p:tgtEl>
                                          <p:spTgt spid="1946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19458"/>
                                        </p:tgtEl>
                                        <p:attrNameLst>
                                          <p:attrName>style.visibility</p:attrName>
                                        </p:attrNameLst>
                                      </p:cBhvr>
                                      <p:to>
                                        <p:strVal val="visible"/>
                                      </p:to>
                                    </p:set>
                                    <p:animEffect transition="in" filter="wipe(left)">
                                      <p:cBhvr>
                                        <p:cTn id="28" dur="500"/>
                                        <p:tgtEl>
                                          <p:spTgt spid="19458"/>
                                        </p:tgtEl>
                                      </p:cBhvr>
                                    </p:animEffect>
                                  </p:childTnLst>
                                </p:cTn>
                              </p:par>
                              <p:par>
                                <p:cTn id="29" presetID="53" presetClass="entr" presetSubtype="16" fill="hold" nodeType="withEffect">
                                  <p:stCondLst>
                                    <p:cond delay="25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par>
                          <p:cTn id="34" fill="hold">
                            <p:stCondLst>
                              <p:cond delay="4000"/>
                            </p:stCondLst>
                            <p:childTnLst>
                              <p:par>
                                <p:cTn id="35" presetID="22" presetClass="entr" presetSubtype="1" fill="hold" nodeType="afterEffect">
                                  <p:stCondLst>
                                    <p:cond delay="0"/>
                                  </p:stCondLst>
                                  <p:childTnLst>
                                    <p:set>
                                      <p:cBhvr>
                                        <p:cTn id="36" dur="1" fill="hold">
                                          <p:stCondLst>
                                            <p:cond delay="0"/>
                                          </p:stCondLst>
                                        </p:cTn>
                                        <p:tgtEl>
                                          <p:spTgt spid="19465"/>
                                        </p:tgtEl>
                                        <p:attrNameLst>
                                          <p:attrName>style.visibility</p:attrName>
                                        </p:attrNameLst>
                                      </p:cBhvr>
                                      <p:to>
                                        <p:strVal val="visible"/>
                                      </p:to>
                                    </p:set>
                                    <p:animEffect transition="in" filter="wipe(up)">
                                      <p:cBhvr>
                                        <p:cTn id="37" dur="500"/>
                                        <p:tgtEl>
                                          <p:spTgt spid="19465"/>
                                        </p:tgtEl>
                                      </p:cBhvr>
                                    </p:animEffect>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19490"/>
                                        </p:tgtEl>
                                        <p:attrNameLst>
                                          <p:attrName>style.visibility</p:attrName>
                                        </p:attrNameLst>
                                      </p:cBhvr>
                                      <p:to>
                                        <p:strVal val="visible"/>
                                      </p:to>
                                    </p:set>
                                    <p:anim calcmode="lin" valueType="num">
                                      <p:cBhvr>
                                        <p:cTn id="41" dur="500" fill="hold"/>
                                        <p:tgtEl>
                                          <p:spTgt spid="19490"/>
                                        </p:tgtEl>
                                        <p:attrNameLst>
                                          <p:attrName>ppt_w</p:attrName>
                                        </p:attrNameLst>
                                      </p:cBhvr>
                                      <p:tavLst>
                                        <p:tav tm="0">
                                          <p:val>
                                            <p:fltVal val="0"/>
                                          </p:val>
                                        </p:tav>
                                        <p:tav tm="100000">
                                          <p:val>
                                            <p:strVal val="#ppt_w"/>
                                          </p:val>
                                        </p:tav>
                                      </p:tavLst>
                                    </p:anim>
                                    <p:anim calcmode="lin" valueType="num">
                                      <p:cBhvr>
                                        <p:cTn id="42" dur="500" fill="hold"/>
                                        <p:tgtEl>
                                          <p:spTgt spid="1949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19471"/>
                                        </p:tgtEl>
                                        <p:attrNameLst>
                                          <p:attrName>style.visibility</p:attrName>
                                        </p:attrNameLst>
                                      </p:cBhvr>
                                      <p:to>
                                        <p:strVal val="visible"/>
                                      </p:to>
                                    </p:set>
                                    <p:animEffect transition="in" filter="wipe(up)">
                                      <p:cBhvr>
                                        <p:cTn id="46" dur="500"/>
                                        <p:tgtEl>
                                          <p:spTgt spid="19471"/>
                                        </p:tgtEl>
                                      </p:cBhvr>
                                    </p:animEffect>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19460"/>
                                        </p:tgtEl>
                                        <p:attrNameLst>
                                          <p:attrName>style.visibility</p:attrName>
                                        </p:attrNameLst>
                                      </p:cBhvr>
                                      <p:to>
                                        <p:strVal val="visible"/>
                                      </p:to>
                                    </p:set>
                                    <p:animEffect transition="in" filter="wipe(left)">
                                      <p:cBhvr>
                                        <p:cTn id="50" dur="500"/>
                                        <p:tgtEl>
                                          <p:spTgt spid="19460"/>
                                        </p:tgtEl>
                                      </p:cBhvr>
                                    </p:animEffect>
                                  </p:childTnLst>
                                </p:cTn>
                              </p:par>
                              <p:par>
                                <p:cTn id="51" presetID="23" presetClass="entr" presetSubtype="16" fill="hold" nodeType="withEffect">
                                  <p:stCondLst>
                                    <p:cond delay="250"/>
                                  </p:stCondLst>
                                  <p:childTnLst>
                                    <p:set>
                                      <p:cBhvr>
                                        <p:cTn id="52" dur="1" fill="hold">
                                          <p:stCondLst>
                                            <p:cond delay="0"/>
                                          </p:stCondLst>
                                        </p:cTn>
                                        <p:tgtEl>
                                          <p:spTgt spid="19480"/>
                                        </p:tgtEl>
                                        <p:attrNameLst>
                                          <p:attrName>style.visibility</p:attrName>
                                        </p:attrNameLst>
                                      </p:cBhvr>
                                      <p:to>
                                        <p:strVal val="visible"/>
                                      </p:to>
                                    </p:set>
                                    <p:anim calcmode="lin" valueType="num">
                                      <p:cBhvr>
                                        <p:cTn id="53" dur="500" fill="hold"/>
                                        <p:tgtEl>
                                          <p:spTgt spid="19480"/>
                                        </p:tgtEl>
                                        <p:attrNameLst>
                                          <p:attrName>ppt_w</p:attrName>
                                        </p:attrNameLst>
                                      </p:cBhvr>
                                      <p:tavLst>
                                        <p:tav tm="0">
                                          <p:val>
                                            <p:fltVal val="0"/>
                                          </p:val>
                                        </p:tav>
                                        <p:tav tm="100000">
                                          <p:val>
                                            <p:strVal val="#ppt_w"/>
                                          </p:val>
                                        </p:tav>
                                      </p:tavLst>
                                    </p:anim>
                                    <p:anim calcmode="lin" valueType="num">
                                      <p:cBhvr>
                                        <p:cTn id="54" dur="500" fill="hold"/>
                                        <p:tgtEl>
                                          <p:spTgt spid="194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1" fill="hold" nodeType="afterEffect">
                                  <p:stCondLst>
                                    <p:cond delay="0"/>
                                  </p:stCondLst>
                                  <p:childTnLst>
                                    <p:set>
                                      <p:cBhvr>
                                        <p:cTn id="57" dur="1" fill="hold">
                                          <p:stCondLst>
                                            <p:cond delay="0"/>
                                          </p:stCondLst>
                                        </p:cTn>
                                        <p:tgtEl>
                                          <p:spTgt spid="19474"/>
                                        </p:tgtEl>
                                        <p:attrNameLst>
                                          <p:attrName>style.visibility</p:attrName>
                                        </p:attrNameLst>
                                      </p:cBhvr>
                                      <p:to>
                                        <p:strVal val="visible"/>
                                      </p:to>
                                    </p:set>
                                    <p:animEffect transition="in" filter="wipe(up)">
                                      <p:cBhvr>
                                        <p:cTn id="58" dur="500"/>
                                        <p:tgtEl>
                                          <p:spTgt spid="19474"/>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9464"/>
                                        </p:tgtEl>
                                        <p:attrNameLst>
                                          <p:attrName>style.visibility</p:attrName>
                                        </p:attrNameLst>
                                      </p:cBhvr>
                                      <p:to>
                                        <p:strVal val="visible"/>
                                      </p:to>
                                    </p:set>
                                    <p:animEffect transition="in" filter="wipe(down)">
                                      <p:cBhvr>
                                        <p:cTn id="62" dur="500"/>
                                        <p:tgtEl>
                                          <p:spTgt spid="19464"/>
                                        </p:tgtEl>
                                      </p:cBhvr>
                                    </p:animEffect>
                                  </p:childTnLst>
                                </p:cTn>
                              </p:par>
                              <p:par>
                                <p:cTn id="63" presetID="23" presetClass="entr" presetSubtype="16" fill="hold" nodeType="withEffect">
                                  <p:stCondLst>
                                    <p:cond delay="250"/>
                                  </p:stCondLst>
                                  <p:childTnLst>
                                    <p:set>
                                      <p:cBhvr>
                                        <p:cTn id="64" dur="1" fill="hold">
                                          <p:stCondLst>
                                            <p:cond delay="0"/>
                                          </p:stCondLst>
                                        </p:cTn>
                                        <p:tgtEl>
                                          <p:spTgt spid="19487"/>
                                        </p:tgtEl>
                                        <p:attrNameLst>
                                          <p:attrName>style.visibility</p:attrName>
                                        </p:attrNameLst>
                                      </p:cBhvr>
                                      <p:to>
                                        <p:strVal val="visible"/>
                                      </p:to>
                                    </p:set>
                                    <p:anim calcmode="lin" valueType="num">
                                      <p:cBhvr>
                                        <p:cTn id="65" dur="500" fill="hold"/>
                                        <p:tgtEl>
                                          <p:spTgt spid="19487"/>
                                        </p:tgtEl>
                                        <p:attrNameLst>
                                          <p:attrName>ppt_w</p:attrName>
                                        </p:attrNameLst>
                                      </p:cBhvr>
                                      <p:tavLst>
                                        <p:tav tm="0">
                                          <p:val>
                                            <p:fltVal val="0"/>
                                          </p:val>
                                        </p:tav>
                                        <p:tav tm="100000">
                                          <p:val>
                                            <p:strVal val="#ppt_w"/>
                                          </p:val>
                                        </p:tav>
                                      </p:tavLst>
                                    </p:anim>
                                    <p:anim calcmode="lin" valueType="num">
                                      <p:cBhvr>
                                        <p:cTn id="66" dur="500" fill="hold"/>
                                        <p:tgtEl>
                                          <p:spTgt spid="19487"/>
                                        </p:tgtEl>
                                        <p:attrNameLst>
                                          <p:attrName>ppt_h</p:attrName>
                                        </p:attrNameLst>
                                      </p:cBhvr>
                                      <p:tavLst>
                                        <p:tav tm="0">
                                          <p:val>
                                            <p:fltVal val="0"/>
                                          </p:val>
                                        </p:tav>
                                        <p:tav tm="100000">
                                          <p:val>
                                            <p:strVal val="#ppt_h"/>
                                          </p:val>
                                        </p:tav>
                                      </p:tavLst>
                                    </p:anim>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19468"/>
                                        </p:tgtEl>
                                        <p:attrNameLst>
                                          <p:attrName>style.visibility</p:attrName>
                                        </p:attrNameLst>
                                      </p:cBhvr>
                                      <p:to>
                                        <p:strVal val="visible"/>
                                      </p:to>
                                    </p:set>
                                    <p:animEffect transition="in" filter="wipe(up)">
                                      <p:cBhvr>
                                        <p:cTn id="70" dur="500"/>
                                        <p:tgtEl>
                                          <p:spTgt spid="19468"/>
                                        </p:tgtEl>
                                      </p:cBhvr>
                                    </p:animEffect>
                                  </p:childTnLst>
                                </p:cTn>
                              </p:par>
                            </p:childTnLst>
                          </p:cTn>
                        </p:par>
                        <p:par>
                          <p:cTn id="71" fill="hold">
                            <p:stCondLst>
                              <p:cond delay="7500"/>
                            </p:stCondLst>
                            <p:childTnLst>
                              <p:par>
                                <p:cTn id="72" presetID="23" presetClass="entr" presetSubtype="16" fill="hold" nodeType="afterEffect">
                                  <p:stCondLst>
                                    <p:cond delay="0"/>
                                  </p:stCondLst>
                                  <p:childTnLst>
                                    <p:set>
                                      <p:cBhvr>
                                        <p:cTn id="73" dur="1" fill="hold">
                                          <p:stCondLst>
                                            <p:cond delay="0"/>
                                          </p:stCondLst>
                                        </p:cTn>
                                        <p:tgtEl>
                                          <p:spTgt spid="19493"/>
                                        </p:tgtEl>
                                        <p:attrNameLst>
                                          <p:attrName>style.visibility</p:attrName>
                                        </p:attrNameLst>
                                      </p:cBhvr>
                                      <p:to>
                                        <p:strVal val="visible"/>
                                      </p:to>
                                    </p:set>
                                    <p:anim calcmode="lin" valueType="num">
                                      <p:cBhvr>
                                        <p:cTn id="74" dur="500" fill="hold"/>
                                        <p:tgtEl>
                                          <p:spTgt spid="19493"/>
                                        </p:tgtEl>
                                        <p:attrNameLst>
                                          <p:attrName>ppt_w</p:attrName>
                                        </p:attrNameLst>
                                      </p:cBhvr>
                                      <p:tavLst>
                                        <p:tav tm="0">
                                          <p:val>
                                            <p:fltVal val="0"/>
                                          </p:val>
                                        </p:tav>
                                        <p:tav tm="100000">
                                          <p:val>
                                            <p:strVal val="#ppt_w"/>
                                          </p:val>
                                        </p:tav>
                                      </p:tavLst>
                                    </p:anim>
                                    <p:anim calcmode="lin" valueType="num">
                                      <p:cBhvr>
                                        <p:cTn id="75" dur="500" fill="hold"/>
                                        <p:tgtEl>
                                          <p:spTgt spid="19493"/>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2" presetClass="entr" presetSubtype="1" fill="hold" nodeType="afterEffect">
                                  <p:stCondLst>
                                    <p:cond delay="0"/>
                                  </p:stCondLst>
                                  <p:childTnLst>
                                    <p:set>
                                      <p:cBhvr>
                                        <p:cTn id="78" dur="1" fill="hold">
                                          <p:stCondLst>
                                            <p:cond delay="0"/>
                                          </p:stCondLst>
                                        </p:cTn>
                                        <p:tgtEl>
                                          <p:spTgt spid="19477"/>
                                        </p:tgtEl>
                                        <p:attrNameLst>
                                          <p:attrName>style.visibility</p:attrName>
                                        </p:attrNameLst>
                                      </p:cBhvr>
                                      <p:to>
                                        <p:strVal val="visible"/>
                                      </p:to>
                                    </p:set>
                                    <p:animEffect transition="in" filter="wipe(up)">
                                      <p:cBhvr>
                                        <p:cTn id="79" dur="500"/>
                                        <p:tgtEl>
                                          <p:spTgt spid="19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animBg="1"/>
      <p:bldP spid="19459" grpId="0" bldLvl="0" animBg="1"/>
      <p:bldP spid="19460" grpId="0" bldLvl="0" animBg="1"/>
      <p:bldP spid="19464" grpId="0" bldLvl="0" animBg="1"/>
      <p:bldP spid="4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2" name="图片占位符 41"/>
          <p:cNvPicPr>
            <a:picLocks noGrp="1" noChangeAspect="1"/>
          </p:cNvPicPr>
          <p:nvPr>
            <p:ph type="pic" sz="quarter" idx="10"/>
          </p:nvPr>
        </p:nvPicPr>
        <p:blipFill>
          <a:blip r:embed="rId3" cstate="screen"/>
          <a:srcRect/>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screen"/>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cstate="screen"/>
          <a:srcRect l="43582"/>
          <a:stretch>
            <a:fillRect/>
          </a:stretch>
        </p:blipFill>
        <p:spPr>
          <a:xfrm flipH="1">
            <a:off x="5712547" y="1061588"/>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996502" y="1645370"/>
            <a:ext cx="2291468" cy="19078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01</a:t>
            </a:r>
          </a:p>
        </p:txBody>
      </p:sp>
      <p:sp>
        <p:nvSpPr>
          <p:cNvPr id="44" name="文本框 43"/>
          <p:cNvSpPr txBox="1"/>
          <p:nvPr/>
        </p:nvSpPr>
        <p:spPr>
          <a:xfrm>
            <a:off x="3330222" y="3310890"/>
            <a:ext cx="6400799" cy="8623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4400" b="1" dirty="0" smtClean="0">
                <a:solidFill>
                  <a:schemeClr val="bg1"/>
                </a:solidFill>
                <a:ea typeface="+mj-ea"/>
              </a:rPr>
              <a:t>就业创业的</a:t>
            </a:r>
            <a:r>
              <a:rPr lang="zh-CN" altLang="en-US" sz="4400" b="1" dirty="0">
                <a:solidFill>
                  <a:schemeClr val="bg1"/>
                </a:solidFill>
                <a:ea typeface="+mj-ea"/>
              </a:rPr>
              <a:t>基本概念</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796225" y="2205303"/>
            <a:ext cx="1237777" cy="2850498"/>
            <a:chOff x="2210594" y="1730587"/>
            <a:chExt cx="928562" cy="2138401"/>
          </a:xfrm>
        </p:grpSpPr>
        <p:cxnSp>
          <p:nvCxnSpPr>
            <p:cNvPr id="15" name="直接连接符 14"/>
            <p:cNvCxnSpPr/>
            <p:nvPr/>
          </p:nvCxnSpPr>
          <p:spPr>
            <a:xfrm>
              <a:off x="2210594" y="3160810"/>
              <a:ext cx="928562" cy="708178"/>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2346670" y="2801144"/>
              <a:ext cx="777103" cy="1"/>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210594" y="1730587"/>
              <a:ext cx="920215" cy="661380"/>
            </a:xfrm>
            <a:prstGeom prst="line">
              <a:avLst/>
            </a:prstGeom>
            <a:ln w="63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34" name="文本1"/>
          <p:cNvSpPr>
            <a:spLocks noChangeArrowheads="1"/>
          </p:cNvSpPr>
          <p:nvPr/>
        </p:nvSpPr>
        <p:spPr bwMode="gray">
          <a:xfrm>
            <a:off x="5517869" y="1492305"/>
            <a:ext cx="5002565" cy="1188427"/>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运用技工院校、高技能人才公共实训基地、企业培训中心等平台，每年提供不少于10万人次的青年大学生职业技能训练机会。</a:t>
            </a:r>
          </a:p>
        </p:txBody>
      </p:sp>
      <p:sp>
        <p:nvSpPr>
          <p:cNvPr id="38" name="文本1"/>
          <p:cNvSpPr>
            <a:spLocks noChangeArrowheads="1"/>
          </p:cNvSpPr>
          <p:nvPr/>
        </p:nvSpPr>
        <p:spPr bwMode="gray">
          <a:xfrm>
            <a:off x="5486550" y="3010850"/>
            <a:ext cx="4971246" cy="1188427"/>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对参加见习实训的青年大学生，给予3—6个月见习生活补贴，补贴标准提高到本市最低工资标准的70%。</a:t>
            </a:r>
            <a:endPar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sym typeface="+mn-ea"/>
            </a:endParaRPr>
          </a:p>
        </p:txBody>
      </p:sp>
      <p:sp>
        <p:nvSpPr>
          <p:cNvPr id="42" name="文本1"/>
          <p:cNvSpPr>
            <a:spLocks noChangeArrowheads="1"/>
          </p:cNvSpPr>
          <p:nvPr/>
        </p:nvSpPr>
        <p:spPr bwMode="gray">
          <a:xfrm>
            <a:off x="5517869" y="4559021"/>
            <a:ext cx="5002565" cy="1188427"/>
          </a:xfrm>
          <a:prstGeom prst="roundRect">
            <a:avLst>
              <a:gd name="adj" fmla="val 11505"/>
            </a:avLst>
          </a:prstGeom>
          <a:noFill/>
          <a:ln w="28575" cap="flat" cmpd="sng" algn="ctr">
            <a:noFill/>
            <a:prstDash val="solid"/>
          </a:ln>
          <a:effectLst/>
        </p:spPr>
        <p:txBody>
          <a:bodyPr lIns="91429" tIns="45715" rIns="91429" bIns="45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lang="zh-CN" altLang="en-US" sz="1600" noProof="0" dirty="0">
                <a:ln>
                  <a:noFill/>
                </a:ln>
                <a:solidFill>
                  <a:schemeClr val="tx1">
                    <a:lumMod val="75000"/>
                    <a:lumOff val="25000"/>
                  </a:schemeClr>
                </a:solidFill>
                <a:effectLst/>
                <a:uLnTx/>
                <a:uFillTx/>
                <a:latin typeface="微软雅黑" panose="020B0503020204020204" charset="-122"/>
                <a:ea typeface="微软雅黑" panose="020B0503020204020204" charset="-122"/>
                <a:sym typeface="+mn-ea"/>
              </a:rPr>
              <a:t>对见习实训期满留岗就业率高的基地或单位，经核定给予一次性奖励。</a:t>
            </a:r>
          </a:p>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1600" b="0" i="0" u="none" strike="noStrike" kern="120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cs typeface="+mn-cs"/>
              </a:rPr>
              <a:t>鼓励小微企业吸纳青年大学生，除给社保补贴外，打破户籍限制每人再给予2000元奖励补助。</a:t>
            </a:r>
          </a:p>
        </p:txBody>
      </p:sp>
      <p:sp>
        <p:nvSpPr>
          <p:cNvPr id="54" name="矩形 3"/>
          <p:cNvSpPr>
            <a:spLocks noChangeArrowheads="1"/>
          </p:cNvSpPr>
          <p:nvPr/>
        </p:nvSpPr>
        <p:spPr bwMode="auto">
          <a:xfrm>
            <a:off x="0" y="504190"/>
            <a:ext cx="12192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20" tIns="45711" rIns="91420" bIns="45711">
            <a:spAutoFit/>
          </a:bodyPr>
          <a:lstStyle/>
          <a:p>
            <a:pPr algn="ctr"/>
            <a:r>
              <a:rPr lang="zh-CN" altLang="en-US" sz="2800" dirty="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sym typeface="Arial" panose="020B0604020202020204" pitchFamily="34" charset="0"/>
              </a:rPr>
              <a:t>推动实现高质量就业</a:t>
            </a:r>
          </a:p>
        </p:txBody>
      </p:sp>
      <p:grpSp>
        <p:nvGrpSpPr>
          <p:cNvPr id="2" name="组合 1"/>
          <p:cNvGrpSpPr/>
          <p:nvPr/>
        </p:nvGrpSpPr>
        <p:grpSpPr>
          <a:xfrm>
            <a:off x="3866005" y="1611931"/>
            <a:ext cx="970167" cy="969526"/>
            <a:chOff x="3356926" y="1209247"/>
            <a:chExt cx="727805" cy="727324"/>
          </a:xfrm>
        </p:grpSpPr>
        <p:sp>
          <p:nvSpPr>
            <p:cNvPr id="60" name="椭圆 59"/>
            <p:cNvSpPr/>
            <p:nvPr/>
          </p:nvSpPr>
          <p:spPr>
            <a:xfrm>
              <a:off x="3356926" y="1209247"/>
              <a:ext cx="727805" cy="727324"/>
            </a:xfrm>
            <a:prstGeom prst="ellipse">
              <a:avLst/>
            </a:prstGeom>
            <a:solidFill>
              <a:srgbClr val="01ACBE"/>
            </a:solidFill>
            <a:ln w="15875">
              <a:gradFill flip="none" rotWithShape="1">
                <a:gsLst>
                  <a:gs pos="0">
                    <a:schemeClr val="bg1"/>
                  </a:gs>
                  <a:gs pos="100000">
                    <a:schemeClr val="bg1">
                      <a:lumMod val="75000"/>
                    </a:schemeClr>
                  </a:gs>
                </a:gsLst>
                <a:lin ang="2700000" scaled="1"/>
                <a:tileRect/>
              </a:gradFill>
            </a:ln>
            <a:effectLst>
              <a:outerShdw blurRad="444500" dist="254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a typeface="微软雅黑" panose="020B0503020204020204" charset="-122"/>
              </a:endParaRPr>
            </a:p>
          </p:txBody>
        </p:sp>
        <p:sp>
          <p:nvSpPr>
            <p:cNvPr id="31" name="文本框 37"/>
            <p:cNvSpPr>
              <a:spLocks noChangeArrowheads="1"/>
            </p:cNvSpPr>
            <p:nvPr/>
          </p:nvSpPr>
          <p:spPr bwMode="auto">
            <a:xfrm>
              <a:off x="3482418" y="1427286"/>
              <a:ext cx="493517" cy="2839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865" dirty="0">
                  <a:solidFill>
                    <a:schemeClr val="bg1"/>
                  </a:solidFill>
                  <a:sym typeface="微软雅黑" panose="020B0503020204020204" charset="-122"/>
                </a:rPr>
                <a:t>机会</a:t>
              </a:r>
            </a:p>
          </p:txBody>
        </p:sp>
      </p:grpSp>
      <p:grpSp>
        <p:nvGrpSpPr>
          <p:cNvPr id="3" name="组合 2"/>
          <p:cNvGrpSpPr/>
          <p:nvPr/>
        </p:nvGrpSpPr>
        <p:grpSpPr>
          <a:xfrm>
            <a:off x="3874469" y="3143320"/>
            <a:ext cx="970167" cy="969526"/>
            <a:chOff x="3363275" y="2358072"/>
            <a:chExt cx="727805" cy="727324"/>
          </a:xfrm>
          <a:solidFill>
            <a:schemeClr val="accent1"/>
          </a:solidFill>
        </p:grpSpPr>
        <p:sp>
          <p:nvSpPr>
            <p:cNvPr id="61" name="椭圆 60"/>
            <p:cNvSpPr/>
            <p:nvPr/>
          </p:nvSpPr>
          <p:spPr>
            <a:xfrm>
              <a:off x="3363275" y="2358072"/>
              <a:ext cx="727805" cy="727324"/>
            </a:xfrm>
            <a:prstGeom prst="ellipse">
              <a:avLst/>
            </a:prstGeom>
            <a:grpFill/>
            <a:ln w="15875">
              <a:gradFill flip="none" rotWithShape="1">
                <a:gsLst>
                  <a:gs pos="0">
                    <a:schemeClr val="bg1"/>
                  </a:gs>
                  <a:gs pos="100000">
                    <a:schemeClr val="bg1">
                      <a:lumMod val="75000"/>
                    </a:schemeClr>
                  </a:gs>
                </a:gsLst>
                <a:lin ang="2700000" scaled="1"/>
                <a:tileRect/>
              </a:gradFill>
            </a:ln>
            <a:effectLst>
              <a:outerShdw blurRad="444500" dist="254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a typeface="微软雅黑" panose="020B0503020204020204" charset="-122"/>
              </a:endParaRPr>
            </a:p>
          </p:txBody>
        </p:sp>
        <p:sp>
          <p:nvSpPr>
            <p:cNvPr id="32" name="文本框 37"/>
            <p:cNvSpPr>
              <a:spLocks noChangeArrowheads="1"/>
            </p:cNvSpPr>
            <p:nvPr/>
          </p:nvSpPr>
          <p:spPr bwMode="auto">
            <a:xfrm>
              <a:off x="3474071" y="2578894"/>
              <a:ext cx="493517" cy="2839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sz="1865" dirty="0">
                  <a:solidFill>
                    <a:schemeClr val="bg1"/>
                  </a:solidFill>
                  <a:sym typeface="微软雅黑" panose="020B0503020204020204" charset="-122"/>
                </a:rPr>
                <a:t>补贴</a:t>
              </a:r>
            </a:p>
          </p:txBody>
        </p:sp>
      </p:grpSp>
      <p:grpSp>
        <p:nvGrpSpPr>
          <p:cNvPr id="4" name="组合 3"/>
          <p:cNvGrpSpPr/>
          <p:nvPr/>
        </p:nvGrpSpPr>
        <p:grpSpPr>
          <a:xfrm>
            <a:off x="3877132" y="4674708"/>
            <a:ext cx="970167" cy="969526"/>
            <a:chOff x="3365273" y="3506897"/>
            <a:chExt cx="727805" cy="727324"/>
          </a:xfrm>
          <a:solidFill>
            <a:schemeClr val="accent6"/>
          </a:solidFill>
        </p:grpSpPr>
        <p:sp>
          <p:nvSpPr>
            <p:cNvPr id="62" name="椭圆 61"/>
            <p:cNvSpPr/>
            <p:nvPr/>
          </p:nvSpPr>
          <p:spPr>
            <a:xfrm>
              <a:off x="3365273" y="3506897"/>
              <a:ext cx="727805" cy="727324"/>
            </a:xfrm>
            <a:prstGeom prst="ellipse">
              <a:avLst/>
            </a:prstGeom>
            <a:grpFill/>
            <a:ln w="15875">
              <a:gradFill flip="none" rotWithShape="1">
                <a:gsLst>
                  <a:gs pos="0">
                    <a:schemeClr val="bg1"/>
                  </a:gs>
                  <a:gs pos="100000">
                    <a:schemeClr val="bg1">
                      <a:lumMod val="75000"/>
                    </a:schemeClr>
                  </a:gs>
                </a:gsLst>
                <a:lin ang="2700000" scaled="1"/>
                <a:tileRect/>
              </a:gradFill>
            </a:ln>
            <a:effectLst>
              <a:outerShdw blurRad="444500" dist="2540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a typeface="微软雅黑" panose="020B0503020204020204" charset="-122"/>
              </a:endParaRPr>
            </a:p>
          </p:txBody>
        </p:sp>
        <p:sp>
          <p:nvSpPr>
            <p:cNvPr id="33" name="文本框 37"/>
            <p:cNvSpPr>
              <a:spLocks noChangeArrowheads="1"/>
            </p:cNvSpPr>
            <p:nvPr/>
          </p:nvSpPr>
          <p:spPr bwMode="auto">
            <a:xfrm>
              <a:off x="3474071" y="3728244"/>
              <a:ext cx="493517" cy="28391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charset="-122"/>
                  <a:ea typeface="微软雅黑" panose="020B050302020402020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charset="-122"/>
                  <a:ea typeface="微软雅黑" panose="020B050302020402020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sz="1865" dirty="0">
                  <a:solidFill>
                    <a:schemeClr val="bg1"/>
                  </a:solidFill>
                  <a:sym typeface="微软雅黑" panose="020B0503020204020204" charset="-122"/>
                </a:rPr>
                <a:t>奖励</a:t>
              </a:r>
            </a:p>
          </p:txBody>
        </p:sp>
      </p:grpSp>
      <p:grpSp>
        <p:nvGrpSpPr>
          <p:cNvPr id="56" name="组合 55"/>
          <p:cNvGrpSpPr/>
          <p:nvPr/>
        </p:nvGrpSpPr>
        <p:grpSpPr>
          <a:xfrm>
            <a:off x="1524855" y="2864401"/>
            <a:ext cx="1474251" cy="1469922"/>
            <a:chOff x="2212932" y="1540880"/>
            <a:chExt cx="862441" cy="883685"/>
          </a:xfrm>
        </p:grpSpPr>
        <p:sp>
          <p:nvSpPr>
            <p:cNvPr id="57" name="椭圆 56"/>
            <p:cNvSpPr/>
            <p:nvPr/>
          </p:nvSpPr>
          <p:spPr>
            <a:xfrm>
              <a:off x="2212932" y="1540880"/>
              <a:ext cx="862441" cy="883685"/>
            </a:xfrm>
            <a:prstGeom prst="ellipse">
              <a:avLst/>
            </a:prstGeom>
            <a:gradFill>
              <a:gsLst>
                <a:gs pos="0">
                  <a:schemeClr val="bg1">
                    <a:lumMod val="80000"/>
                  </a:schemeClr>
                </a:gs>
                <a:gs pos="100000">
                  <a:schemeClr val="bg1">
                    <a:lumMod val="97000"/>
                  </a:schemeClr>
                </a:gs>
              </a:gsLst>
              <a:lin ang="2700000" scaled="1"/>
            </a:gradFill>
            <a:ln w="22225">
              <a:gradFill flip="none" rotWithShape="1">
                <a:gsLst>
                  <a:gs pos="0">
                    <a:schemeClr val="bg1"/>
                  </a:gs>
                  <a:gs pos="100000">
                    <a:schemeClr val="bg1">
                      <a:lumMod val="75000"/>
                    </a:schemeClr>
                  </a:gs>
                </a:gsLst>
                <a:lin ang="2700000" scaled="1"/>
                <a:tileRect/>
              </a:gradFill>
            </a:ln>
            <a:effectLst>
              <a:outerShdw blurRad="2032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a typeface="微软雅黑" panose="020B0503020204020204" charset="-122"/>
              </a:endParaRPr>
            </a:p>
          </p:txBody>
        </p:sp>
        <p:sp>
          <p:nvSpPr>
            <p:cNvPr id="58" name="椭圆 57"/>
            <p:cNvSpPr/>
            <p:nvPr/>
          </p:nvSpPr>
          <p:spPr>
            <a:xfrm>
              <a:off x="2288503" y="1627073"/>
              <a:ext cx="711301" cy="711301"/>
            </a:xfrm>
            <a:prstGeom prst="ellipse">
              <a:avLst/>
            </a:prstGeom>
            <a:solidFill>
              <a:schemeClr val="accent3"/>
            </a:solidFill>
            <a:ln w="15875">
              <a:solidFill>
                <a:schemeClr val="bg1"/>
              </a:soli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solidFill>
                <a:ea typeface="微软雅黑" panose="020B0503020204020204" charset="-122"/>
              </a:endParaRPr>
            </a:p>
          </p:txBody>
        </p:sp>
        <p:sp>
          <p:nvSpPr>
            <p:cNvPr id="59" name="文本框 17"/>
            <p:cNvSpPr txBox="1"/>
            <p:nvPr/>
          </p:nvSpPr>
          <p:spPr>
            <a:xfrm>
              <a:off x="2365045" y="1790390"/>
              <a:ext cx="558216" cy="424886"/>
            </a:xfrm>
            <a:prstGeom prst="rect">
              <a:avLst/>
            </a:prstGeom>
            <a:noFill/>
          </p:spPr>
          <p:txBody>
            <a:bodyPr wrap="square" rtlCol="0">
              <a:spAutoFit/>
            </a:bodyPr>
            <a:lstStyle/>
            <a:p>
              <a:pPr algn="ctr"/>
              <a:r>
                <a:rPr lang="zh-CN" altLang="en-US" sz="2000" dirty="0">
                  <a:solidFill>
                    <a:schemeClr val="bg1"/>
                  </a:solidFill>
                  <a:latin typeface="微软雅黑" panose="020B0503020204020204" charset="-122"/>
                  <a:ea typeface="微软雅黑" panose="020B0503020204020204" charset="-122"/>
                </a:rPr>
                <a:t>职业技能训练</a:t>
              </a:r>
            </a:p>
          </p:txBody>
        </p:sp>
      </p:grpSp>
    </p:spTree>
  </p:cSld>
  <p:clrMapOvr>
    <a:masterClrMapping/>
  </p:clrMapOvr>
  <mc:AlternateContent xmlns:mc="http://schemas.openxmlformats.org/markup-compatibility/2006">
    <mc:Choice xmlns:p14="http://schemas.microsoft.com/office/powerpoint/2010/main" xmlns="" Requires="p14">
      <p:transition spd="slow" p14:dur="13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strVal val="4*#ppt_w"/>
                                          </p:val>
                                        </p:tav>
                                        <p:tav tm="100000">
                                          <p:val>
                                            <p:strVal val="#ppt_w"/>
                                          </p:val>
                                        </p:tav>
                                      </p:tavLst>
                                    </p:anim>
                                    <p:anim calcmode="lin" valueType="num">
                                      <p:cBhvr>
                                        <p:cTn id="8" dur="500" fill="hold"/>
                                        <p:tgtEl>
                                          <p:spTgt spid="56"/>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35" presetClass="path" presetSubtype="0" accel="50000" decel="50000" fill="hold" nodeType="withEffect">
                                  <p:stCondLst>
                                    <p:cond delay="0"/>
                                  </p:stCondLst>
                                  <p:childTnLst>
                                    <p:animMotion origin="layout" path="M -3.80663E-6 1.75872E-7 L -0.1734 0.2237 " pathEditMode="relative" rAng="0" ptsTypes="AA">
                                      <p:cBhvr>
                                        <p:cTn id="20" dur="1500" spd="-100000" fill="hold"/>
                                        <p:tgtEl>
                                          <p:spTgt spid="2"/>
                                        </p:tgtEl>
                                        <p:attrNameLst>
                                          <p:attrName>ppt_x</p:attrName>
                                          <p:attrName>ppt_y</p:attrName>
                                        </p:attrNameLst>
                                      </p:cBhvr>
                                      <p:rCtr x="-8679" y="11169"/>
                                    </p:animMotion>
                                  </p:childTnLst>
                                </p:cTn>
                              </p:par>
                              <p:par>
                                <p:cTn id="21" presetID="35" presetClass="path" presetSubtype="0" accel="50000" decel="50000" fill="hold" nodeType="withEffect">
                                  <p:stCondLst>
                                    <p:cond delay="0"/>
                                  </p:stCondLst>
                                  <p:childTnLst>
                                    <p:animMotion origin="layout" path="M 1.86947E-6 8.79358E-7 L -0.1741 0.00062 " pathEditMode="relative" rAng="0" ptsTypes="AA">
                                      <p:cBhvr>
                                        <p:cTn id="22" dur="1500" spd="-100000" fill="hold"/>
                                        <p:tgtEl>
                                          <p:spTgt spid="3"/>
                                        </p:tgtEl>
                                        <p:attrNameLst>
                                          <p:attrName>ppt_x</p:attrName>
                                          <p:attrName>ppt_y</p:attrName>
                                        </p:attrNameLst>
                                      </p:cBhvr>
                                      <p:rCtr x="-8714" y="31"/>
                                    </p:animMotion>
                                  </p:childTnLst>
                                </p:cTn>
                              </p:par>
                              <p:par>
                                <p:cTn id="23" presetID="35" presetClass="path" presetSubtype="0" accel="50000" decel="50000" fill="hold" nodeType="withEffect">
                                  <p:stCondLst>
                                    <p:cond delay="0"/>
                                  </p:stCondLst>
                                  <p:childTnLst>
                                    <p:animMotion origin="layout" path="M -1.71151E-6 3.0361E-6 L -0.17427 -0.2308 " pathEditMode="relative" rAng="0" ptsTypes="AA">
                                      <p:cBhvr>
                                        <p:cTn id="24" dur="1500" spd="-100000" fill="hold"/>
                                        <p:tgtEl>
                                          <p:spTgt spid="4"/>
                                        </p:tgtEl>
                                        <p:attrNameLst>
                                          <p:attrName>ppt_x</p:attrName>
                                          <p:attrName>ppt_y</p:attrName>
                                        </p:attrNameLst>
                                      </p:cBhvr>
                                      <p:rCtr x="-8714" y="-11540"/>
                                    </p:animMotion>
                                  </p:childTnLst>
                                </p:cTn>
                              </p:par>
                              <p:par>
                                <p:cTn id="25" presetID="22" presetClass="entr" presetSubtype="8" fill="hold" nodeType="withEffect">
                                  <p:stCondLst>
                                    <p:cond delay="25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500"/>
                                        <p:tgtEl>
                                          <p:spTgt spid="14"/>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8" grpId="0" bldLvl="0" animBg="1"/>
      <p:bldP spid="42"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74321" y="5702935"/>
            <a:ext cx="11558270" cy="794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rot="1400643">
            <a:off x="10040311" y="2011902"/>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4" name="矩形 33"/>
          <p:cNvSpPr/>
          <p:nvPr/>
        </p:nvSpPr>
        <p:spPr>
          <a:xfrm rot="1400643">
            <a:off x="9002147" y="4245121"/>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3" name="矩形 32"/>
          <p:cNvSpPr/>
          <p:nvPr/>
        </p:nvSpPr>
        <p:spPr>
          <a:xfrm rot="1400643">
            <a:off x="5924192" y="5353696"/>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2" name="矩形 31"/>
          <p:cNvSpPr/>
          <p:nvPr/>
        </p:nvSpPr>
        <p:spPr>
          <a:xfrm rot="1400643">
            <a:off x="3123552" y="4302549"/>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1" name="矩形 30"/>
          <p:cNvSpPr/>
          <p:nvPr/>
        </p:nvSpPr>
        <p:spPr>
          <a:xfrm rot="1400643">
            <a:off x="1952940" y="2011900"/>
            <a:ext cx="2513104" cy="71050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30" name="组合 29"/>
          <p:cNvGrpSpPr/>
          <p:nvPr/>
        </p:nvGrpSpPr>
        <p:grpSpPr>
          <a:xfrm>
            <a:off x="1700091" y="-1516420"/>
            <a:ext cx="8843528" cy="7183720"/>
            <a:chOff x="1274622" y="-1142579"/>
            <a:chExt cx="6633541" cy="5388517"/>
          </a:xfrm>
        </p:grpSpPr>
        <p:sp>
          <p:nvSpPr>
            <p:cNvPr id="4" name="Arc 54"/>
            <p:cNvSpPr/>
            <p:nvPr/>
          </p:nvSpPr>
          <p:spPr>
            <a:xfrm rot="10800000">
              <a:off x="1571009" y="-1142578"/>
              <a:ext cx="6047299" cy="5092130"/>
            </a:xfrm>
            <a:prstGeom prst="arc">
              <a:avLst>
                <a:gd name="adj1" fmla="val 19445014"/>
                <a:gd name="adj2" fmla="val 0"/>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400"/>
            </a:p>
          </p:txBody>
        </p:sp>
        <p:sp>
          <p:nvSpPr>
            <p:cNvPr id="7" name="Arc 55"/>
            <p:cNvSpPr/>
            <p:nvPr/>
          </p:nvSpPr>
          <p:spPr>
            <a:xfrm rot="10800000">
              <a:off x="1577541" y="-1142578"/>
              <a:ext cx="6047299" cy="5092130"/>
            </a:xfrm>
            <a:prstGeom prst="arc">
              <a:avLst>
                <a:gd name="adj1" fmla="val 16227456"/>
                <a:gd name="adj2" fmla="val 19322291"/>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400"/>
            </a:p>
          </p:txBody>
        </p:sp>
        <p:grpSp>
          <p:nvGrpSpPr>
            <p:cNvPr id="29" name="组合 28"/>
            <p:cNvGrpSpPr/>
            <p:nvPr/>
          </p:nvGrpSpPr>
          <p:grpSpPr>
            <a:xfrm>
              <a:off x="1274622" y="-1142579"/>
              <a:ext cx="6633541" cy="5388517"/>
              <a:chOff x="1274622" y="-1142579"/>
              <a:chExt cx="6633541" cy="5388517"/>
            </a:xfrm>
          </p:grpSpPr>
          <p:sp>
            <p:nvSpPr>
              <p:cNvPr id="5" name="Arc 56"/>
              <p:cNvSpPr/>
              <p:nvPr/>
            </p:nvSpPr>
            <p:spPr>
              <a:xfrm rot="10800000">
                <a:off x="1571009" y="-1142579"/>
                <a:ext cx="6047299" cy="5092130"/>
              </a:xfrm>
              <a:prstGeom prst="arc">
                <a:avLst>
                  <a:gd name="adj1" fmla="val 13108932"/>
                  <a:gd name="adj2" fmla="val 16162792"/>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400"/>
              </a:p>
            </p:txBody>
          </p:sp>
          <p:grpSp>
            <p:nvGrpSpPr>
              <p:cNvPr id="28" name="组合 27"/>
              <p:cNvGrpSpPr/>
              <p:nvPr/>
            </p:nvGrpSpPr>
            <p:grpSpPr>
              <a:xfrm>
                <a:off x="1274622" y="-1139314"/>
                <a:ext cx="6633541" cy="5385252"/>
                <a:chOff x="1274622" y="-1139314"/>
                <a:chExt cx="6633541" cy="5385252"/>
              </a:xfrm>
            </p:grpSpPr>
            <p:sp>
              <p:nvSpPr>
                <p:cNvPr id="6" name="Arc 53"/>
                <p:cNvSpPr/>
                <p:nvPr/>
              </p:nvSpPr>
              <p:spPr>
                <a:xfrm rot="10800000">
                  <a:off x="1567743" y="-1139314"/>
                  <a:ext cx="6047299" cy="5092130"/>
                </a:xfrm>
                <a:prstGeom prst="arc">
                  <a:avLst>
                    <a:gd name="adj1" fmla="val 10784482"/>
                    <a:gd name="adj2" fmla="val 13050527"/>
                  </a:avLst>
                </a:prstGeom>
                <a:ln w="38100">
                  <a:solidFill>
                    <a:schemeClr val="tx1">
                      <a:lumMod val="60000"/>
                      <a:lumOff val="40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a:endParaRPr sz="2400"/>
                </a:p>
              </p:txBody>
            </p:sp>
            <p:sp>
              <p:nvSpPr>
                <p:cNvPr id="8" name="Oval 58"/>
                <p:cNvSpPr/>
                <p:nvPr/>
              </p:nvSpPr>
              <p:spPr>
                <a:xfrm>
                  <a:off x="1274622" y="1113631"/>
                  <a:ext cx="586241" cy="586241"/>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9" name="Oval 63"/>
                <p:cNvSpPr/>
                <p:nvPr/>
              </p:nvSpPr>
              <p:spPr>
                <a:xfrm>
                  <a:off x="4280819" y="3659697"/>
                  <a:ext cx="586241" cy="586241"/>
                </a:xfrm>
                <a:prstGeom prst="ellipse">
                  <a:avLst/>
                </a:prstGeom>
                <a:solidFill>
                  <a:schemeClr val="accent3"/>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Oval 68"/>
                <p:cNvSpPr/>
                <p:nvPr/>
              </p:nvSpPr>
              <p:spPr>
                <a:xfrm>
                  <a:off x="7321922" y="1105854"/>
                  <a:ext cx="586241" cy="586241"/>
                </a:xfrm>
                <a:prstGeom prst="ellipse">
                  <a:avLst/>
                </a:prstGeom>
                <a:solidFill>
                  <a:schemeClr val="accent6"/>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1" name="Oval 73"/>
                <p:cNvSpPr/>
                <p:nvPr/>
              </p:nvSpPr>
              <p:spPr>
                <a:xfrm>
                  <a:off x="6552561" y="2820375"/>
                  <a:ext cx="586241" cy="586241"/>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2" name="Oval 78"/>
                <p:cNvSpPr/>
                <p:nvPr/>
              </p:nvSpPr>
              <p:spPr>
                <a:xfrm>
                  <a:off x="2080448" y="2828154"/>
                  <a:ext cx="586241" cy="586241"/>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grpSp>
      <p:grpSp>
        <p:nvGrpSpPr>
          <p:cNvPr id="13" name="Group 22"/>
          <p:cNvGrpSpPr/>
          <p:nvPr/>
        </p:nvGrpSpPr>
        <p:grpSpPr>
          <a:xfrm>
            <a:off x="3900170" y="3542030"/>
            <a:ext cx="4575175" cy="1082675"/>
            <a:chOff x="1762632" y="1197195"/>
            <a:chExt cx="2549181" cy="1082518"/>
          </a:xfrm>
        </p:grpSpPr>
        <p:sp>
          <p:nvSpPr>
            <p:cNvPr id="26" name="TextBox 23"/>
            <p:cNvSpPr txBox="1"/>
            <p:nvPr/>
          </p:nvSpPr>
          <p:spPr>
            <a:xfrm>
              <a:off x="1762632" y="1197195"/>
              <a:ext cx="2549181" cy="388226"/>
            </a:xfrm>
            <a:prstGeom prst="rect">
              <a:avLst/>
            </a:prstGeom>
            <a:noFill/>
          </p:spPr>
          <p:txBody>
            <a:bodyPr wrap="none" lIns="0" tIns="0" rIns="0" bIns="0" anchor="b" anchorCtr="1">
              <a:noAutofit/>
            </a:bodyPr>
            <a:lstStyle/>
            <a:p>
              <a:pPr algn="ctr"/>
              <a:r>
                <a:rPr lang="zh-CN" altLang="en-US" b="1" dirty="0">
                  <a:solidFill>
                    <a:schemeClr val="bg2">
                      <a:lumMod val="25000"/>
                    </a:schemeClr>
                  </a:solidFill>
                  <a:latin typeface="微软雅黑" panose="020B0503020204020204" charset="-122"/>
                  <a:ea typeface="微软雅黑" panose="020B0503020204020204" charset="-122"/>
                </a:rPr>
                <a:t>创业成功、带动就业奖励</a:t>
              </a:r>
            </a:p>
          </p:txBody>
        </p:sp>
        <p:sp>
          <p:nvSpPr>
            <p:cNvPr id="27" name="TextBox 24"/>
            <p:cNvSpPr txBox="1"/>
            <p:nvPr/>
          </p:nvSpPr>
          <p:spPr>
            <a:xfrm>
              <a:off x="1762632" y="1585420"/>
              <a:ext cx="2549181" cy="694293"/>
            </a:xfrm>
            <a:prstGeom prst="rect">
              <a:avLst/>
            </a:prstGeom>
          </p:spPr>
          <p:txBody>
            <a:bodyPr vert="horz" wrap="square" lIns="0" tIns="95988" rIns="0" bIns="0" anchor="t" anchorCtr="1"/>
            <a:lstStyle/>
            <a:p>
              <a:pPr algn="ctr">
                <a:lnSpc>
                  <a:spcPct val="140000"/>
                </a:lnSpc>
              </a:pPr>
              <a:r>
                <a:rPr lang="zh-CN" altLang="en-US" sz="1400" dirty="0">
                  <a:solidFill>
                    <a:schemeClr val="bg2">
                      <a:lumMod val="25000"/>
                    </a:schemeClr>
                  </a:solidFill>
                  <a:latin typeface="微软雅黑" panose="020B0503020204020204" charset="-122"/>
                  <a:ea typeface="微软雅黑" panose="020B0503020204020204" charset="-122"/>
                </a:rPr>
                <a:t>正常经营纳税半年给4000元创业成功奖励</a:t>
              </a:r>
            </a:p>
            <a:p>
              <a:pPr algn="ctr">
                <a:lnSpc>
                  <a:spcPct val="140000"/>
                </a:lnSpc>
              </a:pPr>
              <a:r>
                <a:rPr lang="zh-CN" altLang="en-US" sz="1400" dirty="0">
                  <a:solidFill>
                    <a:schemeClr val="bg2">
                      <a:lumMod val="25000"/>
                    </a:schemeClr>
                  </a:solidFill>
                  <a:latin typeface="微软雅黑" panose="020B0503020204020204" charset="-122"/>
                  <a:ea typeface="微软雅黑" panose="020B0503020204020204" charset="-122"/>
                </a:rPr>
                <a:t>每带动1名失业人员就业给予2000元的创业带动就业奖励</a:t>
              </a:r>
            </a:p>
          </p:txBody>
        </p:sp>
      </p:grpSp>
      <p:grpSp>
        <p:nvGrpSpPr>
          <p:cNvPr id="14" name="Group 25"/>
          <p:cNvGrpSpPr/>
          <p:nvPr/>
        </p:nvGrpSpPr>
        <p:grpSpPr>
          <a:xfrm>
            <a:off x="9213215" y="3766820"/>
            <a:ext cx="2806700" cy="1900555"/>
            <a:chOff x="9049952" y="3302983"/>
            <a:chExt cx="2354581" cy="852258"/>
          </a:xfrm>
        </p:grpSpPr>
        <p:sp>
          <p:nvSpPr>
            <p:cNvPr id="24" name="TextBox 26"/>
            <p:cNvSpPr txBox="1"/>
            <p:nvPr/>
          </p:nvSpPr>
          <p:spPr>
            <a:xfrm>
              <a:off x="9141578" y="3302983"/>
              <a:ext cx="2262955" cy="291403"/>
            </a:xfrm>
            <a:prstGeom prst="rect">
              <a:avLst/>
            </a:prstGeom>
            <a:noFill/>
          </p:spPr>
          <p:txBody>
            <a:bodyPr wrap="none" lIns="383948" tIns="0" rIns="0" bIns="0" anchor="b" anchorCtr="0">
              <a:normAutofit/>
            </a:bodyPr>
            <a:lstStyle/>
            <a:p>
              <a:pPr algn="l"/>
              <a:r>
                <a:rPr lang="zh-CN" altLang="en-US" sz="1600" b="1" dirty="0">
                  <a:solidFill>
                    <a:schemeClr val="bg2">
                      <a:lumMod val="25000"/>
                    </a:schemeClr>
                  </a:solidFill>
                  <a:latin typeface="微软雅黑" panose="020B0503020204020204" charset="-122"/>
                  <a:ea typeface="微软雅黑" panose="020B0503020204020204" charset="-122"/>
                </a:rPr>
                <a:t>社保补贴</a:t>
              </a:r>
            </a:p>
          </p:txBody>
        </p:sp>
        <p:sp>
          <p:nvSpPr>
            <p:cNvPr id="25" name="TextBox 27"/>
            <p:cNvSpPr txBox="1"/>
            <p:nvPr/>
          </p:nvSpPr>
          <p:spPr>
            <a:xfrm>
              <a:off x="9049952" y="3598943"/>
              <a:ext cx="2262955" cy="556298"/>
            </a:xfrm>
            <a:prstGeom prst="rect">
              <a:avLst/>
            </a:prstGeom>
          </p:spPr>
          <p:txBody>
            <a:bodyPr vert="horz" wrap="square" lIns="383948" tIns="95988" rIns="0" bIns="0" anchor="t" anchorCtr="0">
              <a:normAutofit/>
            </a:bodyPr>
            <a:lstStyle/>
            <a:p>
              <a:pPr algn="l">
                <a:lnSpc>
                  <a:spcPct val="120000"/>
                </a:lnSpc>
              </a:pPr>
              <a:r>
                <a:rPr lang="zh-CN" altLang="en-US" sz="1400" dirty="0">
                  <a:solidFill>
                    <a:schemeClr val="bg2">
                      <a:lumMod val="25000"/>
                    </a:schemeClr>
                  </a:solidFill>
                  <a:latin typeface="微软雅黑" panose="020B0503020204020204" charset="-122"/>
                  <a:ea typeface="微软雅黑" panose="020B0503020204020204" charset="-122"/>
                </a:rPr>
                <a:t>创业失败给予最高不超过1万元的社保补贴</a:t>
              </a:r>
            </a:p>
          </p:txBody>
        </p:sp>
      </p:grpSp>
      <p:grpSp>
        <p:nvGrpSpPr>
          <p:cNvPr id="15" name="Group 28"/>
          <p:cNvGrpSpPr/>
          <p:nvPr/>
        </p:nvGrpSpPr>
        <p:grpSpPr>
          <a:xfrm>
            <a:off x="435531" y="3777222"/>
            <a:ext cx="2415049" cy="847588"/>
            <a:chOff x="9229443" y="3302983"/>
            <a:chExt cx="2415375" cy="847702"/>
          </a:xfrm>
        </p:grpSpPr>
        <p:sp>
          <p:nvSpPr>
            <p:cNvPr id="22" name="TextBox 29"/>
            <p:cNvSpPr txBox="1"/>
            <p:nvPr/>
          </p:nvSpPr>
          <p:spPr>
            <a:xfrm>
              <a:off x="9229443" y="3302983"/>
              <a:ext cx="2262955" cy="291403"/>
            </a:xfrm>
            <a:prstGeom prst="rect">
              <a:avLst/>
            </a:prstGeom>
            <a:noFill/>
          </p:spPr>
          <p:txBody>
            <a:bodyPr wrap="none" lIns="0" tIns="0" rIns="383948" bIns="0" anchor="ctr" anchorCtr="0">
              <a:normAutofit fontScale="95000" lnSpcReduction="10000"/>
            </a:bodyPr>
            <a:lstStyle/>
            <a:p>
              <a:pPr algn="r"/>
              <a:r>
                <a:rPr lang="zh-CN" altLang="en-US" sz="2135" b="1" dirty="0">
                  <a:solidFill>
                    <a:schemeClr val="bg2">
                      <a:lumMod val="25000"/>
                    </a:schemeClr>
                  </a:solidFill>
                  <a:latin typeface="微软雅黑" panose="020B0503020204020204" charset="-122"/>
                  <a:ea typeface="微软雅黑" panose="020B0503020204020204" charset="-122"/>
                </a:rPr>
                <a:t>首次创业开业补贴</a:t>
              </a:r>
            </a:p>
          </p:txBody>
        </p:sp>
        <p:sp>
          <p:nvSpPr>
            <p:cNvPr id="23" name="TextBox 30"/>
            <p:cNvSpPr txBox="1"/>
            <p:nvPr/>
          </p:nvSpPr>
          <p:spPr>
            <a:xfrm>
              <a:off x="9381863" y="3594387"/>
              <a:ext cx="2262955" cy="556298"/>
            </a:xfrm>
            <a:prstGeom prst="rect">
              <a:avLst/>
            </a:prstGeom>
          </p:spPr>
          <p:txBody>
            <a:bodyPr vert="horz" wrap="square" lIns="0" tIns="0" rIns="383948" bIns="0" anchor="ctr" anchorCtr="0">
              <a:normAutofit/>
            </a:bodyPr>
            <a:lstStyle/>
            <a:p>
              <a:pPr algn="r"/>
              <a:r>
                <a:rPr lang="zh-CN" altLang="en-US" sz="1400" dirty="0">
                  <a:solidFill>
                    <a:schemeClr val="bg2">
                      <a:lumMod val="25000"/>
                    </a:schemeClr>
                  </a:solidFill>
                  <a:latin typeface="微软雅黑" panose="020B0503020204020204" charset="-122"/>
                  <a:ea typeface="微软雅黑" panose="020B0503020204020204" charset="-122"/>
                  <a:sym typeface="+mn-ea"/>
                </a:rPr>
                <a:t>首次创业领取营业执照后即给2000元开业补贴</a:t>
              </a:r>
            </a:p>
          </p:txBody>
        </p:sp>
      </p:grpSp>
      <p:grpSp>
        <p:nvGrpSpPr>
          <p:cNvPr id="16" name="Group 35"/>
          <p:cNvGrpSpPr/>
          <p:nvPr/>
        </p:nvGrpSpPr>
        <p:grpSpPr>
          <a:xfrm>
            <a:off x="2237164" y="1485106"/>
            <a:ext cx="3237230" cy="847725"/>
            <a:chOff x="9061145" y="3302983"/>
            <a:chExt cx="3237666" cy="847839"/>
          </a:xfrm>
        </p:grpSpPr>
        <p:sp>
          <p:nvSpPr>
            <p:cNvPr id="20" name="TextBox 36"/>
            <p:cNvSpPr txBox="1"/>
            <p:nvPr/>
          </p:nvSpPr>
          <p:spPr>
            <a:xfrm>
              <a:off x="9445372" y="3302983"/>
              <a:ext cx="2262955" cy="291403"/>
            </a:xfrm>
            <a:prstGeom prst="rect">
              <a:avLst/>
            </a:prstGeom>
            <a:noFill/>
          </p:spPr>
          <p:txBody>
            <a:bodyPr wrap="none" lIns="383948" tIns="0" rIns="0" bIns="0" anchor="b" anchorCtr="0">
              <a:normAutofit fontScale="95000" lnSpcReduction="10000"/>
            </a:bodyPr>
            <a:lstStyle/>
            <a:p>
              <a:pPr algn="l"/>
              <a:r>
                <a:rPr lang="zh-CN" altLang="en-US" sz="2135" b="1" dirty="0">
                  <a:solidFill>
                    <a:schemeClr val="bg2">
                      <a:lumMod val="25000"/>
                    </a:schemeClr>
                  </a:solidFill>
                  <a:latin typeface="微软雅黑" panose="020B0503020204020204" charset="-122"/>
                  <a:ea typeface="微软雅黑" panose="020B0503020204020204" charset="-122"/>
                </a:rPr>
                <a:t>优秀项目给予资助</a:t>
              </a:r>
            </a:p>
          </p:txBody>
        </p:sp>
        <p:sp>
          <p:nvSpPr>
            <p:cNvPr id="21" name="TextBox 37"/>
            <p:cNvSpPr txBox="1"/>
            <p:nvPr/>
          </p:nvSpPr>
          <p:spPr>
            <a:xfrm>
              <a:off x="9061145" y="3594487"/>
              <a:ext cx="3237666" cy="556335"/>
            </a:xfrm>
            <a:prstGeom prst="rect">
              <a:avLst/>
            </a:prstGeom>
          </p:spPr>
          <p:txBody>
            <a:bodyPr vert="horz" wrap="square" lIns="383948" tIns="95988" rIns="0" bIns="0" anchor="t" anchorCtr="0"/>
            <a:lstStyle/>
            <a:p>
              <a:pPr algn="l">
                <a:lnSpc>
                  <a:spcPct val="120000"/>
                </a:lnSpc>
              </a:pPr>
              <a:r>
                <a:rPr lang="zh-CN" altLang="en-US" sz="1400" dirty="0">
                  <a:solidFill>
                    <a:schemeClr val="bg2">
                      <a:lumMod val="25000"/>
                    </a:schemeClr>
                  </a:solidFill>
                  <a:latin typeface="微软雅黑" panose="020B0503020204020204" charset="-122"/>
                  <a:ea typeface="微软雅黑" panose="020B0503020204020204" charset="-122"/>
                  <a:sym typeface="+mn-ea"/>
                </a:rPr>
                <a:t>遴选优秀项目每个给予20-50万资助</a:t>
              </a:r>
            </a:p>
          </p:txBody>
        </p:sp>
      </p:grpSp>
      <p:grpSp>
        <p:nvGrpSpPr>
          <p:cNvPr id="17" name="Group 38"/>
          <p:cNvGrpSpPr/>
          <p:nvPr/>
        </p:nvGrpSpPr>
        <p:grpSpPr>
          <a:xfrm>
            <a:off x="7865110" y="1485265"/>
            <a:ext cx="2287270" cy="988695"/>
            <a:chOff x="8424410" y="3302983"/>
            <a:chExt cx="3783052" cy="847702"/>
          </a:xfrm>
        </p:grpSpPr>
        <p:sp>
          <p:nvSpPr>
            <p:cNvPr id="18" name="TextBox 39"/>
            <p:cNvSpPr txBox="1"/>
            <p:nvPr/>
          </p:nvSpPr>
          <p:spPr>
            <a:xfrm>
              <a:off x="9305653" y="3302983"/>
              <a:ext cx="2262955" cy="291403"/>
            </a:xfrm>
            <a:prstGeom prst="rect">
              <a:avLst/>
            </a:prstGeom>
            <a:noFill/>
          </p:spPr>
          <p:txBody>
            <a:bodyPr wrap="none" lIns="0" tIns="0" rIns="383948" bIns="0" anchor="ctr" anchorCtr="0"/>
            <a:lstStyle/>
            <a:p>
              <a:pPr algn="r"/>
              <a:r>
                <a:rPr lang="zh-CN" altLang="en-US" b="1" dirty="0">
                  <a:solidFill>
                    <a:schemeClr val="bg2">
                      <a:lumMod val="25000"/>
                    </a:schemeClr>
                  </a:solidFill>
                  <a:latin typeface="微软雅黑" panose="020B0503020204020204" charset="-122"/>
                  <a:ea typeface="微软雅黑" panose="020B0503020204020204" charset="-122"/>
                </a:rPr>
                <a:t>场地补贴</a:t>
              </a:r>
            </a:p>
          </p:txBody>
        </p:sp>
        <p:sp>
          <p:nvSpPr>
            <p:cNvPr id="19" name="TextBox 40"/>
            <p:cNvSpPr txBox="1"/>
            <p:nvPr/>
          </p:nvSpPr>
          <p:spPr>
            <a:xfrm>
              <a:off x="8424410" y="3594261"/>
              <a:ext cx="3783052" cy="556424"/>
            </a:xfrm>
            <a:prstGeom prst="rect">
              <a:avLst/>
            </a:prstGeom>
          </p:spPr>
          <p:txBody>
            <a:bodyPr vert="horz" wrap="square" lIns="0" tIns="0" rIns="383948" bIns="0" anchor="ctr" anchorCtr="0">
              <a:normAutofit/>
            </a:bodyPr>
            <a:lstStyle/>
            <a:p>
              <a:pPr algn="r">
                <a:lnSpc>
                  <a:spcPct val="120000"/>
                </a:lnSpc>
              </a:pPr>
              <a:r>
                <a:rPr lang="zh-CN" altLang="en-US" sz="1400" dirty="0">
                  <a:solidFill>
                    <a:schemeClr val="bg2">
                      <a:lumMod val="25000"/>
                    </a:schemeClr>
                  </a:solidFill>
                  <a:latin typeface="微软雅黑" panose="020B0503020204020204" charset="-122"/>
                  <a:ea typeface="微软雅黑" panose="020B0503020204020204" charset="-122"/>
                </a:rPr>
                <a:t>提供30平方米免费场地或给予场租补贴</a:t>
              </a:r>
            </a:p>
          </p:txBody>
        </p:sp>
      </p:grpSp>
      <p:sp>
        <p:nvSpPr>
          <p:cNvPr id="2" name="标题 1"/>
          <p:cNvSpPr>
            <a:spLocks noGrp="1"/>
          </p:cNvSpPr>
          <p:nvPr>
            <p:ph type="title" idx="4294967295"/>
          </p:nvPr>
        </p:nvSpPr>
        <p:spPr>
          <a:xfrm>
            <a:off x="3855720" y="202565"/>
            <a:ext cx="4490720" cy="1325880"/>
          </a:xfrm>
          <a:prstGeom prst="rect">
            <a:avLst/>
          </a:prstGeom>
        </p:spPr>
        <p:txBody>
          <a:bodyPr vert="horz" lIns="91440" tIns="45720" rIns="91440" bIns="45720" rtlCol="0" anchor="ctr">
            <a:normAutofit/>
          </a:bodyPr>
          <a:lstStyle/>
          <a:p>
            <a:pPr algn="ctr"/>
            <a:r>
              <a:rPr lang="zh-CN" altLang="en-US" sz="2800" dirty="0" smtClean="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mn-cs"/>
                <a:sym typeface="+mn-ea"/>
              </a:rPr>
              <a:t>鼓励扶持创业</a:t>
            </a:r>
          </a:p>
        </p:txBody>
      </p:sp>
      <p:sp>
        <p:nvSpPr>
          <p:cNvPr id="100" name="文本框 99"/>
          <p:cNvSpPr txBox="1"/>
          <p:nvPr/>
        </p:nvSpPr>
        <p:spPr>
          <a:xfrm>
            <a:off x="641985" y="5703570"/>
            <a:ext cx="11091545" cy="755650"/>
          </a:xfrm>
          <a:prstGeom prst="rect">
            <a:avLst/>
          </a:prstGeom>
          <a:noFill/>
          <a:ln w="9525">
            <a:noFill/>
          </a:ln>
        </p:spPr>
        <p:txBody>
          <a:bodyPr wrap="square">
            <a:spAutoFit/>
          </a:bodyPr>
          <a:lstStyle/>
          <a:p>
            <a:pPr indent="0" algn="l">
              <a:lnSpc>
                <a:spcPct val="120000"/>
              </a:lnSpc>
            </a:pPr>
            <a:r>
              <a:rPr lang="en-US" altLang="zh-CN" b="1" dirty="0">
                <a:solidFill>
                  <a:schemeClr val="bg1"/>
                </a:solidFill>
                <a:latin typeface="微软雅黑" panose="020B0503020204020204" charset="-122"/>
                <a:ea typeface="微软雅黑" panose="020B0503020204020204" charset="-122"/>
                <a:cs typeface="微软雅黑" panose="020B0503020204020204" charset="-122"/>
              </a:rPr>
              <a:t>  </a:t>
            </a:r>
            <a:r>
              <a:rPr lang="zh-CN" b="1" dirty="0">
                <a:solidFill>
                  <a:schemeClr val="bg1"/>
                </a:solidFill>
                <a:latin typeface="微软雅黑" panose="020B0503020204020204" charset="-122"/>
                <a:ea typeface="微软雅黑" panose="020B0503020204020204" charset="-122"/>
                <a:cs typeface="微软雅黑" panose="020B0503020204020204" charset="-122"/>
              </a:rPr>
              <a:t>重点</a:t>
            </a:r>
            <a:r>
              <a:rPr lang="zh-CN" b="1" dirty="0" smtClean="0">
                <a:solidFill>
                  <a:schemeClr val="bg1"/>
                </a:solidFill>
                <a:latin typeface="微软雅黑" panose="020B0503020204020204" charset="-122"/>
                <a:ea typeface="微软雅黑" panose="020B0503020204020204" charset="-122"/>
                <a:cs typeface="微软雅黑" panose="020B0503020204020204" charset="-122"/>
              </a:rPr>
              <a:t>解决</a:t>
            </a:r>
            <a:r>
              <a:rPr lang="zh-CN" altLang="en-US" b="1" dirty="0">
                <a:solidFill>
                  <a:schemeClr val="bg1"/>
                </a:solidFill>
                <a:latin typeface="微软雅黑" panose="020B0503020204020204" charset="-122"/>
                <a:ea typeface="微软雅黑" panose="020B0503020204020204" charset="-122"/>
                <a:cs typeface="微软雅黑" panose="020B0503020204020204" charset="-122"/>
              </a:rPr>
              <a:t>创业者</a:t>
            </a:r>
            <a:r>
              <a:rPr lang="zh-CN" b="1" dirty="0" smtClean="0">
                <a:solidFill>
                  <a:schemeClr val="bg1"/>
                </a:solidFill>
                <a:latin typeface="微软雅黑" panose="020B0503020204020204" charset="-122"/>
                <a:ea typeface="微软雅黑" panose="020B0503020204020204" charset="-122"/>
                <a:cs typeface="微软雅黑" panose="020B0503020204020204" charset="-122"/>
              </a:rPr>
              <a:t>初创</a:t>
            </a:r>
            <a:r>
              <a:rPr lang="zh-CN" b="1" dirty="0">
                <a:solidFill>
                  <a:schemeClr val="bg1"/>
                </a:solidFill>
                <a:latin typeface="微软雅黑" panose="020B0503020204020204" charset="-122"/>
                <a:ea typeface="微软雅黑" panose="020B0503020204020204" charset="-122"/>
                <a:cs typeface="微软雅黑" panose="020B0503020204020204" charset="-122"/>
              </a:rPr>
              <a:t>期在项目、场地、资金等方面的瓶颈问题，形成“扶上马”、“送一程”、“助成长”、“有保底”的覆盖创新创业全过程、全链条的政策服务体系。</a:t>
            </a:r>
            <a:endParaRPr lang="zh-CN" altLang="en-US"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20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500"/>
                                        <p:tgtEl>
                                          <p:spTgt spid="34"/>
                                        </p:tgtEl>
                                      </p:cBhvr>
                                    </p:animEffect>
                                  </p:childTnLst>
                                </p:cTn>
                              </p:par>
                            </p:childTnLst>
                          </p:cTn>
                        </p:par>
                        <p:par>
                          <p:cTn id="50" fill="hold">
                            <p:stCondLst>
                              <p:cond delay="3500"/>
                            </p:stCondLst>
                            <p:childTnLst>
                              <p:par>
                                <p:cTn id="51" presetID="22" presetClass="entr" presetSubtype="8"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4000"/>
                            </p:stCondLst>
                            <p:childTnLst>
                              <p:par>
                                <p:cTn id="55" presetID="2" presetClass="entr" presetSubtype="4" fill="hold" grpId="0" nodeType="afterEffect">
                                  <p:stCondLst>
                                    <p:cond delay="0"/>
                                  </p:stCondLst>
                                  <p:childTnLst>
                                    <p:set>
                                      <p:cBhvr>
                                        <p:cTn id="56" dur="1" fill="hold">
                                          <p:stCondLst>
                                            <p:cond delay="0"/>
                                          </p:stCondLst>
                                        </p:cTn>
                                        <p:tgtEl>
                                          <p:spTgt spid="100"/>
                                        </p:tgtEl>
                                        <p:attrNameLst>
                                          <p:attrName>style.visibility</p:attrName>
                                        </p:attrNameLst>
                                      </p:cBhvr>
                                      <p:to>
                                        <p:strVal val="visible"/>
                                      </p:to>
                                    </p:set>
                                    <p:anim calcmode="lin" valueType="num">
                                      <p:cBhvr additive="base">
                                        <p:cTn id="57" dur="500" fill="hold"/>
                                        <p:tgtEl>
                                          <p:spTgt spid="100"/>
                                        </p:tgtEl>
                                        <p:attrNameLst>
                                          <p:attrName>ppt_x</p:attrName>
                                        </p:attrNameLst>
                                      </p:cBhvr>
                                      <p:tavLst>
                                        <p:tav tm="0">
                                          <p:val>
                                            <p:strVal val="#ppt_x"/>
                                          </p:val>
                                        </p:tav>
                                        <p:tav tm="100000">
                                          <p:val>
                                            <p:strVal val="#ppt_x"/>
                                          </p:val>
                                        </p:tav>
                                      </p:tavLst>
                                    </p:anim>
                                    <p:anim calcmode="lin" valueType="num">
                                      <p:cBhvr additive="base">
                                        <p:cTn id="58" dur="500" fill="hold"/>
                                        <p:tgtEl>
                                          <p:spTgt spid="10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bldLvl="0" animBg="1"/>
      <p:bldP spid="34" grpId="0" bldLvl="0" animBg="1"/>
      <p:bldP spid="33" grpId="0" bldLvl="0" animBg="1"/>
      <p:bldP spid="32" grpId="0" bldLvl="0" animBg="1"/>
      <p:bldP spid="31" grpId="0" bldLvl="0" animBg="1"/>
      <p:bldP spid="10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淘宝网Chenying0907出品 161"/>
          <p:cNvSpPr txBox="1"/>
          <p:nvPr/>
        </p:nvSpPr>
        <p:spPr>
          <a:xfrm>
            <a:off x="6536055" y="1557655"/>
            <a:ext cx="2927985" cy="665480"/>
          </a:xfrm>
          <a:prstGeom prst="rect">
            <a:avLst/>
          </a:prstGeom>
          <a:noFill/>
        </p:spPr>
        <p:txBody>
          <a:bodyPr wrap="square" rtlCol="0">
            <a:spAutoFit/>
          </a:bodyPr>
          <a:lstStyle/>
          <a:p>
            <a:r>
              <a:rPr lang="zh-CN" altLang="en-US" sz="1865"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在宁高校就业创业指导站全覆盖和常态化运行</a:t>
            </a:r>
          </a:p>
        </p:txBody>
      </p:sp>
      <p:sp>
        <p:nvSpPr>
          <p:cNvPr id="57" name="淘宝网Chenying0907出品 163"/>
          <p:cNvSpPr txBox="1"/>
          <p:nvPr/>
        </p:nvSpPr>
        <p:spPr>
          <a:xfrm>
            <a:off x="8122285" y="2646680"/>
            <a:ext cx="3414395" cy="665480"/>
          </a:xfrm>
          <a:prstGeom prst="rect">
            <a:avLst/>
          </a:prstGeom>
          <a:noFill/>
        </p:spPr>
        <p:txBody>
          <a:bodyPr wrap="square" rtlCol="0">
            <a:spAutoFit/>
          </a:bodyPr>
          <a:lstStyle/>
          <a:p>
            <a:r>
              <a:rPr lang="zh-CN" altLang="en-US" sz="1865"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每年四月下旬至“五四”期间举办“南京大学生双创节”</a:t>
            </a:r>
          </a:p>
        </p:txBody>
      </p:sp>
      <p:sp>
        <p:nvSpPr>
          <p:cNvPr id="59" name="淘宝网Chenying0907出品 166"/>
          <p:cNvSpPr txBox="1"/>
          <p:nvPr/>
        </p:nvSpPr>
        <p:spPr>
          <a:xfrm>
            <a:off x="7882254" y="4229763"/>
            <a:ext cx="3441066" cy="666336"/>
          </a:xfrm>
          <a:prstGeom prst="rect">
            <a:avLst/>
          </a:prstGeom>
          <a:noFill/>
        </p:spPr>
        <p:txBody>
          <a:bodyPr wrap="square" rtlCol="0">
            <a:spAutoFit/>
          </a:bodyPr>
          <a:lstStyle/>
          <a:p>
            <a:pPr algn="l"/>
            <a:r>
              <a:rPr lang="zh-CN" altLang="en-US" sz="1865"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组织开展多形式、创新场景体验</a:t>
            </a:r>
            <a:r>
              <a:rPr lang="zh-CN" altLang="en-US" sz="1865" b="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的就业创业系列</a:t>
            </a:r>
            <a:r>
              <a:rPr lang="zh-CN" altLang="en-US" sz="1865"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活动和服务</a:t>
            </a:r>
          </a:p>
        </p:txBody>
      </p:sp>
      <p:sp>
        <p:nvSpPr>
          <p:cNvPr id="61" name="淘宝网Chenying0907出品 168"/>
          <p:cNvSpPr txBox="1"/>
          <p:nvPr/>
        </p:nvSpPr>
        <p:spPr>
          <a:xfrm>
            <a:off x="1643606" y="1843113"/>
            <a:ext cx="3026197" cy="665480"/>
          </a:xfrm>
          <a:prstGeom prst="rect">
            <a:avLst/>
          </a:prstGeom>
          <a:noFill/>
        </p:spPr>
        <p:txBody>
          <a:bodyPr wrap="square" rtlCol="0">
            <a:spAutoFit/>
          </a:bodyPr>
          <a:lstStyle/>
          <a:p>
            <a:r>
              <a:rPr lang="zh-CN" altLang="en-US" sz="1865"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在驻宁高校门户网站首页</a:t>
            </a:r>
          </a:p>
          <a:p>
            <a:r>
              <a:rPr lang="zh-CN" altLang="en-US" sz="1865"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设立</a:t>
            </a:r>
            <a:r>
              <a:rPr lang="zh-CN" altLang="en-US" sz="1865" b="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“宁聚</a:t>
            </a:r>
            <a:r>
              <a:rPr lang="zh-CN" altLang="en-US" sz="1865" dirty="0" smtClean="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计划”</a:t>
            </a:r>
            <a:r>
              <a:rPr lang="zh-CN" altLang="en-US" sz="1865"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专栏</a:t>
            </a:r>
            <a:endParaRPr lang="zh-CN" altLang="en-US" sz="1865"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
        <p:nvSpPr>
          <p:cNvPr id="63" name="淘宝网Chenying0907出品 170"/>
          <p:cNvSpPr txBox="1"/>
          <p:nvPr/>
        </p:nvSpPr>
        <p:spPr>
          <a:xfrm>
            <a:off x="1471294" y="3212316"/>
            <a:ext cx="2902585" cy="665480"/>
          </a:xfrm>
          <a:prstGeom prst="rect">
            <a:avLst/>
          </a:prstGeom>
          <a:noFill/>
        </p:spPr>
        <p:txBody>
          <a:bodyPr wrap="square" rtlCol="0">
            <a:spAutoFit/>
          </a:bodyPr>
          <a:lstStyle/>
          <a:p>
            <a:r>
              <a:rPr lang="zh-CN" altLang="en-US" sz="1865" b="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大力营造</a:t>
            </a:r>
            <a:r>
              <a:rPr lang="zh-CN" altLang="en-US" sz="1865" b="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南京爱才、引才、用才的良好环境</a:t>
            </a:r>
          </a:p>
        </p:txBody>
      </p:sp>
      <p:grpSp>
        <p:nvGrpSpPr>
          <p:cNvPr id="8" name="淘宝网Chenying0907出品 1"/>
          <p:cNvGrpSpPr/>
          <p:nvPr/>
        </p:nvGrpSpPr>
        <p:grpSpPr>
          <a:xfrm>
            <a:off x="4868310" y="2945202"/>
            <a:ext cx="2122465" cy="2414005"/>
            <a:chOff x="4409340" y="2851198"/>
            <a:chExt cx="2829306" cy="3428085"/>
          </a:xfrm>
          <a:solidFill>
            <a:srgbClr val="A6A6A6"/>
          </a:solidFill>
        </p:grpSpPr>
        <p:sp>
          <p:nvSpPr>
            <p:cNvPr id="31" name="淘宝网Chenying0907出品 2"/>
            <p:cNvSpPr/>
            <p:nvPr/>
          </p:nvSpPr>
          <p:spPr>
            <a:xfrm>
              <a:off x="5654903" y="2851198"/>
              <a:ext cx="308446" cy="34280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淘宝网Chenying0907出品 3"/>
            <p:cNvSpPr/>
            <p:nvPr/>
          </p:nvSpPr>
          <p:spPr>
            <a:xfrm rot="3628266">
              <a:off x="6344896" y="3307680"/>
              <a:ext cx="2403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3" name="淘宝网Chenying0907出品 4"/>
            <p:cNvSpPr/>
            <p:nvPr/>
          </p:nvSpPr>
          <p:spPr>
            <a:xfrm rot="4371424">
              <a:off x="6430008" y="4569540"/>
              <a:ext cx="117001"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4" name="淘宝网Chenying0907出品 5"/>
            <p:cNvSpPr/>
            <p:nvPr/>
          </p:nvSpPr>
          <p:spPr>
            <a:xfrm rot="18144688" flipH="1">
              <a:off x="5094796" y="2855932"/>
              <a:ext cx="152149"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淘宝网Chenying0907出品 6"/>
            <p:cNvSpPr/>
            <p:nvPr/>
          </p:nvSpPr>
          <p:spPr>
            <a:xfrm rot="17063629" flipH="1">
              <a:off x="5067740" y="4212752"/>
              <a:ext cx="183475" cy="15002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6" name="淘宝网Chenying0907出品 55"/>
          <p:cNvGrpSpPr>
            <a:grpSpLocks noChangeAspect="1"/>
          </p:cNvGrpSpPr>
          <p:nvPr/>
        </p:nvGrpSpPr>
        <p:grpSpPr>
          <a:xfrm>
            <a:off x="6779091" y="4076246"/>
            <a:ext cx="863539" cy="893402"/>
            <a:chOff x="4710563" y="795050"/>
            <a:chExt cx="2248026" cy="2248026"/>
          </a:xfrm>
        </p:grpSpPr>
        <p:grpSp>
          <p:nvGrpSpPr>
            <p:cNvPr id="37" name="淘宝网Chenying0907出品 8"/>
            <p:cNvGrpSpPr/>
            <p:nvPr/>
          </p:nvGrpSpPr>
          <p:grpSpPr>
            <a:xfrm>
              <a:off x="4710563" y="795050"/>
              <a:ext cx="2248026" cy="2248026"/>
              <a:chOff x="1200760" y="3842074"/>
              <a:chExt cx="1784148" cy="1784148"/>
            </a:xfrm>
          </p:grpSpPr>
          <p:sp>
            <p:nvSpPr>
              <p:cNvPr id="38" name="淘宝网Chenying0907出品 9"/>
              <p:cNvSpPr/>
              <p:nvPr/>
            </p:nvSpPr>
            <p:spPr>
              <a:xfrm>
                <a:off x="1200760" y="3842074"/>
                <a:ext cx="1784148" cy="1784148"/>
              </a:xfrm>
              <a:prstGeom prst="ellipse">
                <a:avLst/>
              </a:prstGeom>
              <a:gradFill>
                <a:gsLst>
                  <a:gs pos="0">
                    <a:schemeClr val="bg1">
                      <a:lumMod val="95000"/>
                    </a:schemeClr>
                  </a:gs>
                  <a:gs pos="100000">
                    <a:schemeClr val="bg1">
                      <a:lumMod val="75000"/>
                    </a:schemeClr>
                  </a:gs>
                </a:gsLst>
                <a:lin ang="2700000" scaled="1"/>
              </a:gradFill>
              <a:ln w="31750">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9" name="淘宝网Chenying0907出品 10"/>
              <p:cNvSpPr/>
              <p:nvPr/>
            </p:nvSpPr>
            <p:spPr>
              <a:xfrm>
                <a:off x="1475770" y="4117085"/>
                <a:ext cx="1234127" cy="1234127"/>
              </a:xfrm>
              <a:prstGeom prst="ellipse">
                <a:avLst/>
              </a:prstGeom>
              <a:solidFill>
                <a:schemeClr val="accent3"/>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0" name="淘宝网Chenying0907出品 987"/>
            <p:cNvSpPr>
              <a:spLocks noEditPoints="1"/>
            </p:cNvSpPr>
            <p:nvPr/>
          </p:nvSpPr>
          <p:spPr bwMode="auto">
            <a:xfrm>
              <a:off x="5564060" y="1377589"/>
              <a:ext cx="540619" cy="869615"/>
            </a:xfrm>
            <a:custGeom>
              <a:avLst/>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33" tIns="45716" rIns="91433" bIns="45716" numCol="1" anchor="t" anchorCtr="0" compatLnSpc="1"/>
            <a:lstStyle/>
            <a:p>
              <a:endParaRPr lang="zh-CN" altLang="en-US" sz="2400">
                <a:solidFill>
                  <a:prstClr val="black"/>
                </a:solidFill>
              </a:endParaRPr>
            </a:p>
          </p:txBody>
        </p:sp>
      </p:grpSp>
      <p:grpSp>
        <p:nvGrpSpPr>
          <p:cNvPr id="41" name="淘宝网Chenying0907出品 63"/>
          <p:cNvGrpSpPr/>
          <p:nvPr/>
        </p:nvGrpSpPr>
        <p:grpSpPr>
          <a:xfrm>
            <a:off x="6574787" y="2744091"/>
            <a:ext cx="1183840" cy="1171460"/>
            <a:chOff x="6737835" y="2359506"/>
            <a:chExt cx="1943712" cy="1943712"/>
          </a:xfrm>
        </p:grpSpPr>
        <p:grpSp>
          <p:nvGrpSpPr>
            <p:cNvPr id="42" name="淘宝网Chenying0907出品 20"/>
            <p:cNvGrpSpPr/>
            <p:nvPr/>
          </p:nvGrpSpPr>
          <p:grpSpPr>
            <a:xfrm>
              <a:off x="6737835" y="2359506"/>
              <a:ext cx="1943712" cy="1943712"/>
              <a:chOff x="1200760" y="3842075"/>
              <a:chExt cx="1784148" cy="1784148"/>
            </a:xfrm>
          </p:grpSpPr>
          <p:sp>
            <p:nvSpPr>
              <p:cNvPr id="43" name="淘宝网Chenying0907出品 21"/>
              <p:cNvSpPr/>
              <p:nvPr/>
            </p:nvSpPr>
            <p:spPr>
              <a:xfrm>
                <a:off x="1200760" y="3842075"/>
                <a:ext cx="1784148" cy="1784148"/>
              </a:xfrm>
              <a:prstGeom prst="ellipse">
                <a:avLst/>
              </a:prstGeom>
              <a:gradFill>
                <a:gsLst>
                  <a:gs pos="0">
                    <a:schemeClr val="bg1">
                      <a:lumMod val="95000"/>
                    </a:schemeClr>
                  </a:gs>
                  <a:gs pos="100000">
                    <a:schemeClr val="bg1">
                      <a:lumMod val="75000"/>
                    </a:schemeClr>
                  </a:gs>
                </a:gsLst>
                <a:lin ang="2700000" scaled="1"/>
              </a:gradFill>
              <a:ln w="31750">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4" name="淘宝网Chenying0907出品 22"/>
              <p:cNvSpPr/>
              <p:nvPr/>
            </p:nvSpPr>
            <p:spPr>
              <a:xfrm>
                <a:off x="1475770" y="4117085"/>
                <a:ext cx="1234127" cy="1234127"/>
              </a:xfrm>
              <a:prstGeom prst="ellipse">
                <a:avLst/>
              </a:prstGeom>
              <a:solidFill>
                <a:schemeClr val="accent4"/>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45" name="淘宝网Chenying0907出品 975"/>
            <p:cNvSpPr>
              <a:spLocks noEditPoints="1"/>
            </p:cNvSpPr>
            <p:nvPr/>
          </p:nvSpPr>
          <p:spPr bwMode="auto">
            <a:xfrm>
              <a:off x="7454671" y="2997168"/>
              <a:ext cx="514323" cy="635166"/>
            </a:xfrm>
            <a:custGeom>
              <a:avLst/>
              <a:gdLst>
                <a:gd name="T0" fmla="*/ 120 w 349"/>
                <a:gd name="T1" fmla="*/ 0 h 431"/>
                <a:gd name="T2" fmla="*/ 117 w 349"/>
                <a:gd name="T3" fmla="*/ 3 h 431"/>
                <a:gd name="T4" fmla="*/ 2 w 349"/>
                <a:gd name="T5" fmla="*/ 117 h 431"/>
                <a:gd name="T6" fmla="*/ 0 w 349"/>
                <a:gd name="T7" fmla="*/ 120 h 431"/>
                <a:gd name="T8" fmla="*/ 0 w 349"/>
                <a:gd name="T9" fmla="*/ 431 h 431"/>
                <a:gd name="T10" fmla="*/ 349 w 349"/>
                <a:gd name="T11" fmla="*/ 431 h 431"/>
                <a:gd name="T12" fmla="*/ 349 w 349"/>
                <a:gd name="T13" fmla="*/ 0 h 431"/>
                <a:gd name="T14" fmla="*/ 120 w 349"/>
                <a:gd name="T15" fmla="*/ 0 h 431"/>
                <a:gd name="T16" fmla="*/ 114 w 349"/>
                <a:gd name="T17" fmla="*/ 37 h 431"/>
                <a:gd name="T18" fmla="*/ 114 w 349"/>
                <a:gd name="T19" fmla="*/ 114 h 431"/>
                <a:gd name="T20" fmla="*/ 37 w 349"/>
                <a:gd name="T21" fmla="*/ 114 h 431"/>
                <a:gd name="T22" fmla="*/ 114 w 349"/>
                <a:gd name="T23" fmla="*/ 37 h 431"/>
                <a:gd name="T24" fmla="*/ 328 w 349"/>
                <a:gd name="T25" fmla="*/ 410 h 431"/>
                <a:gd name="T26" fmla="*/ 20 w 349"/>
                <a:gd name="T27" fmla="*/ 410 h 431"/>
                <a:gd name="T28" fmla="*/ 20 w 349"/>
                <a:gd name="T29" fmla="*/ 136 h 431"/>
                <a:gd name="T30" fmla="*/ 135 w 349"/>
                <a:gd name="T31" fmla="*/ 136 h 431"/>
                <a:gd name="T32" fmla="*/ 135 w 349"/>
                <a:gd name="T33" fmla="*/ 22 h 431"/>
                <a:gd name="T34" fmla="*/ 328 w 349"/>
                <a:gd name="T35" fmla="*/ 22 h 431"/>
                <a:gd name="T36" fmla="*/ 328 w 349"/>
                <a:gd name="T37" fmla="*/ 410 h 431"/>
                <a:gd name="T38" fmla="*/ 75 w 349"/>
                <a:gd name="T39" fmla="*/ 317 h 431"/>
                <a:gd name="T40" fmla="*/ 145 w 349"/>
                <a:gd name="T41" fmla="*/ 249 h 431"/>
                <a:gd name="T42" fmla="*/ 187 w 349"/>
                <a:gd name="T43" fmla="*/ 290 h 431"/>
                <a:gd name="T44" fmla="*/ 300 w 349"/>
                <a:gd name="T45" fmla="*/ 178 h 431"/>
                <a:gd name="T46" fmla="*/ 285 w 349"/>
                <a:gd name="T47" fmla="*/ 163 h 431"/>
                <a:gd name="T48" fmla="*/ 187 w 349"/>
                <a:gd name="T49" fmla="*/ 259 h 431"/>
                <a:gd name="T50" fmla="*/ 152 w 349"/>
                <a:gd name="T51" fmla="*/ 225 h 431"/>
                <a:gd name="T52" fmla="*/ 145 w 349"/>
                <a:gd name="T53" fmla="*/ 218 h 431"/>
                <a:gd name="T54" fmla="*/ 138 w 349"/>
                <a:gd name="T55" fmla="*/ 225 h 431"/>
                <a:gd name="T56" fmla="*/ 60 w 349"/>
                <a:gd name="T57" fmla="*/ 302 h 431"/>
                <a:gd name="T58" fmla="*/ 75 w 349"/>
                <a:gd name="T59" fmla="*/ 317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49" h="431">
                  <a:moveTo>
                    <a:pt x="120" y="0"/>
                  </a:moveTo>
                  <a:lnTo>
                    <a:pt x="117" y="3"/>
                  </a:lnTo>
                  <a:lnTo>
                    <a:pt x="2" y="117"/>
                  </a:lnTo>
                  <a:lnTo>
                    <a:pt x="0" y="120"/>
                  </a:lnTo>
                  <a:lnTo>
                    <a:pt x="0" y="431"/>
                  </a:lnTo>
                  <a:lnTo>
                    <a:pt x="349" y="431"/>
                  </a:lnTo>
                  <a:lnTo>
                    <a:pt x="349" y="0"/>
                  </a:lnTo>
                  <a:lnTo>
                    <a:pt x="120" y="0"/>
                  </a:lnTo>
                  <a:close/>
                  <a:moveTo>
                    <a:pt x="114" y="37"/>
                  </a:moveTo>
                  <a:lnTo>
                    <a:pt x="114" y="114"/>
                  </a:lnTo>
                  <a:lnTo>
                    <a:pt x="37" y="114"/>
                  </a:lnTo>
                  <a:lnTo>
                    <a:pt x="114" y="37"/>
                  </a:lnTo>
                  <a:close/>
                  <a:moveTo>
                    <a:pt x="328" y="410"/>
                  </a:moveTo>
                  <a:lnTo>
                    <a:pt x="20" y="410"/>
                  </a:lnTo>
                  <a:lnTo>
                    <a:pt x="20" y="136"/>
                  </a:lnTo>
                  <a:lnTo>
                    <a:pt x="135" y="136"/>
                  </a:lnTo>
                  <a:lnTo>
                    <a:pt x="135" y="22"/>
                  </a:lnTo>
                  <a:lnTo>
                    <a:pt x="328" y="22"/>
                  </a:lnTo>
                  <a:lnTo>
                    <a:pt x="328" y="410"/>
                  </a:lnTo>
                  <a:close/>
                  <a:moveTo>
                    <a:pt x="75" y="317"/>
                  </a:moveTo>
                  <a:lnTo>
                    <a:pt x="145" y="249"/>
                  </a:lnTo>
                  <a:lnTo>
                    <a:pt x="187" y="290"/>
                  </a:lnTo>
                  <a:lnTo>
                    <a:pt x="300" y="178"/>
                  </a:lnTo>
                  <a:lnTo>
                    <a:pt x="285" y="163"/>
                  </a:lnTo>
                  <a:lnTo>
                    <a:pt x="187" y="259"/>
                  </a:lnTo>
                  <a:lnTo>
                    <a:pt x="152" y="225"/>
                  </a:lnTo>
                  <a:lnTo>
                    <a:pt x="145" y="218"/>
                  </a:lnTo>
                  <a:lnTo>
                    <a:pt x="138" y="225"/>
                  </a:lnTo>
                  <a:lnTo>
                    <a:pt x="60" y="302"/>
                  </a:lnTo>
                  <a:lnTo>
                    <a:pt x="75" y="317"/>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33" tIns="45716" rIns="91433" bIns="45716" numCol="1" anchor="t" anchorCtr="0" compatLnSpc="1"/>
            <a:lstStyle/>
            <a:p>
              <a:endParaRPr lang="zh-CN" altLang="en-US" sz="2400">
                <a:solidFill>
                  <a:prstClr val="black"/>
                </a:solidFill>
              </a:endParaRPr>
            </a:p>
          </p:txBody>
        </p:sp>
      </p:grpSp>
      <p:grpSp>
        <p:nvGrpSpPr>
          <p:cNvPr id="46" name="淘宝网Chenying0907出品 59"/>
          <p:cNvGrpSpPr/>
          <p:nvPr/>
        </p:nvGrpSpPr>
        <p:grpSpPr>
          <a:xfrm>
            <a:off x="4126826" y="3629568"/>
            <a:ext cx="1056782" cy="1045730"/>
            <a:chOff x="3114214" y="3775243"/>
            <a:chExt cx="1735101" cy="1735101"/>
          </a:xfrm>
        </p:grpSpPr>
        <p:grpSp>
          <p:nvGrpSpPr>
            <p:cNvPr id="47" name="淘宝网Chenying0907出品 11"/>
            <p:cNvGrpSpPr/>
            <p:nvPr/>
          </p:nvGrpSpPr>
          <p:grpSpPr>
            <a:xfrm>
              <a:off x="3114214" y="3775243"/>
              <a:ext cx="1735101" cy="1735101"/>
              <a:chOff x="1200760" y="3842075"/>
              <a:chExt cx="1784148" cy="1784148"/>
            </a:xfrm>
          </p:grpSpPr>
          <p:sp>
            <p:nvSpPr>
              <p:cNvPr id="48" name="淘宝网Chenying0907出品 12"/>
              <p:cNvSpPr/>
              <p:nvPr/>
            </p:nvSpPr>
            <p:spPr>
              <a:xfrm>
                <a:off x="1200760" y="3842075"/>
                <a:ext cx="1784148" cy="1784148"/>
              </a:xfrm>
              <a:prstGeom prst="ellipse">
                <a:avLst/>
              </a:prstGeom>
              <a:gradFill>
                <a:gsLst>
                  <a:gs pos="0">
                    <a:schemeClr val="bg1">
                      <a:lumMod val="95000"/>
                    </a:schemeClr>
                  </a:gs>
                  <a:gs pos="100000">
                    <a:schemeClr val="bg1">
                      <a:lumMod val="75000"/>
                    </a:schemeClr>
                  </a:gs>
                </a:gsLst>
                <a:lin ang="2700000" scaled="1"/>
              </a:gradFill>
              <a:ln w="31750">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9" name="淘宝网Chenying0907出品 13"/>
              <p:cNvSpPr/>
              <p:nvPr/>
            </p:nvSpPr>
            <p:spPr>
              <a:xfrm>
                <a:off x="1475770" y="4117085"/>
                <a:ext cx="1234127" cy="1234127"/>
              </a:xfrm>
              <a:prstGeom prst="ellipse">
                <a:avLst/>
              </a:prstGeom>
              <a:solidFill>
                <a:srgbClr val="01ACBE"/>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50" name="淘宝网Chenying0907出品 979"/>
            <p:cNvSpPr>
              <a:spLocks noEditPoints="1"/>
            </p:cNvSpPr>
            <p:nvPr/>
          </p:nvSpPr>
          <p:spPr bwMode="auto">
            <a:xfrm>
              <a:off x="3652134" y="4331642"/>
              <a:ext cx="707159" cy="632376"/>
            </a:xfrm>
            <a:custGeom>
              <a:avLst/>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33" tIns="45716" rIns="91433" bIns="45716" numCol="1" anchor="t" anchorCtr="0" compatLnSpc="1"/>
            <a:lstStyle/>
            <a:p>
              <a:endParaRPr lang="zh-CN" altLang="en-US" sz="2400">
                <a:solidFill>
                  <a:prstClr val="black"/>
                </a:solidFill>
              </a:endParaRPr>
            </a:p>
          </p:txBody>
        </p:sp>
      </p:grpSp>
      <p:grpSp>
        <p:nvGrpSpPr>
          <p:cNvPr id="51" name="淘宝网Chenying0907出品 57"/>
          <p:cNvGrpSpPr/>
          <p:nvPr/>
        </p:nvGrpSpPr>
        <p:grpSpPr>
          <a:xfrm>
            <a:off x="4253514" y="2549881"/>
            <a:ext cx="930076" cy="920349"/>
            <a:chOff x="3262555" y="2105270"/>
            <a:chExt cx="1527064" cy="1527064"/>
          </a:xfrm>
        </p:grpSpPr>
        <p:grpSp>
          <p:nvGrpSpPr>
            <p:cNvPr id="52" name="淘宝网Chenying0907出品 17"/>
            <p:cNvGrpSpPr/>
            <p:nvPr/>
          </p:nvGrpSpPr>
          <p:grpSpPr>
            <a:xfrm>
              <a:off x="3262555" y="2105270"/>
              <a:ext cx="1527064" cy="1527064"/>
              <a:chOff x="1200760" y="3842075"/>
              <a:chExt cx="1784148" cy="1784148"/>
            </a:xfrm>
          </p:grpSpPr>
          <p:sp>
            <p:nvSpPr>
              <p:cNvPr id="53" name="淘宝网Chenying0907出品 18"/>
              <p:cNvSpPr/>
              <p:nvPr/>
            </p:nvSpPr>
            <p:spPr>
              <a:xfrm>
                <a:off x="1200760" y="3842075"/>
                <a:ext cx="1784148" cy="1784148"/>
              </a:xfrm>
              <a:prstGeom prst="ellipse">
                <a:avLst/>
              </a:prstGeom>
              <a:gradFill>
                <a:gsLst>
                  <a:gs pos="0">
                    <a:schemeClr val="bg1">
                      <a:lumMod val="95000"/>
                    </a:schemeClr>
                  </a:gs>
                  <a:gs pos="100000">
                    <a:schemeClr val="bg1">
                      <a:lumMod val="75000"/>
                    </a:schemeClr>
                  </a:gs>
                </a:gsLst>
                <a:lin ang="2700000" scaled="1"/>
              </a:gradFill>
              <a:ln w="31750">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4" name="淘宝网Chenying0907出品 19"/>
              <p:cNvSpPr/>
              <p:nvPr/>
            </p:nvSpPr>
            <p:spPr>
              <a:xfrm>
                <a:off x="1475770" y="4117085"/>
                <a:ext cx="1234127" cy="1234127"/>
              </a:xfrm>
              <a:prstGeom prst="ellipse">
                <a:avLst/>
              </a:prstGeom>
              <a:solidFill>
                <a:schemeClr val="accent1"/>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66" name="淘宝网Chenying0907出品 983"/>
            <p:cNvSpPr>
              <a:spLocks noEditPoints="1"/>
            </p:cNvSpPr>
            <p:nvPr/>
          </p:nvSpPr>
          <p:spPr bwMode="auto">
            <a:xfrm>
              <a:off x="3706500" y="2533067"/>
              <a:ext cx="654309" cy="671330"/>
            </a:xfrm>
            <a:custGeom>
              <a:avLst/>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2"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33" tIns="45716" rIns="91433" bIns="45716" numCol="1" anchor="t" anchorCtr="0" compatLnSpc="1"/>
            <a:lstStyle/>
            <a:p>
              <a:endParaRPr lang="zh-CN" altLang="en-US" sz="2400">
                <a:solidFill>
                  <a:prstClr val="black"/>
                </a:solidFill>
              </a:endParaRPr>
            </a:p>
          </p:txBody>
        </p:sp>
      </p:grpSp>
      <p:grpSp>
        <p:nvGrpSpPr>
          <p:cNvPr id="68" name="淘宝网Chenying0907出品 61"/>
          <p:cNvGrpSpPr>
            <a:grpSpLocks noChangeAspect="1"/>
          </p:cNvGrpSpPr>
          <p:nvPr/>
        </p:nvGrpSpPr>
        <p:grpSpPr>
          <a:xfrm>
            <a:off x="5351113" y="1807553"/>
            <a:ext cx="1184639" cy="1172253"/>
            <a:chOff x="6432642" y="4367614"/>
            <a:chExt cx="1223288" cy="1223288"/>
          </a:xfrm>
        </p:grpSpPr>
        <p:grpSp>
          <p:nvGrpSpPr>
            <p:cNvPr id="71" name="淘宝网Chenying0907出品 14"/>
            <p:cNvGrpSpPr/>
            <p:nvPr/>
          </p:nvGrpSpPr>
          <p:grpSpPr>
            <a:xfrm>
              <a:off x="6432642" y="4367614"/>
              <a:ext cx="1223288" cy="1223288"/>
              <a:chOff x="1200760" y="3842075"/>
              <a:chExt cx="1784148" cy="1784148"/>
            </a:xfrm>
          </p:grpSpPr>
          <p:sp>
            <p:nvSpPr>
              <p:cNvPr id="73" name="淘宝网Chenying0907出品 15"/>
              <p:cNvSpPr/>
              <p:nvPr/>
            </p:nvSpPr>
            <p:spPr>
              <a:xfrm>
                <a:off x="1200760" y="3842075"/>
                <a:ext cx="1784148" cy="1784148"/>
              </a:xfrm>
              <a:prstGeom prst="ellipse">
                <a:avLst/>
              </a:prstGeom>
              <a:gradFill>
                <a:gsLst>
                  <a:gs pos="0">
                    <a:schemeClr val="bg1">
                      <a:lumMod val="95000"/>
                    </a:schemeClr>
                  </a:gs>
                  <a:gs pos="100000">
                    <a:schemeClr val="bg1">
                      <a:lumMod val="75000"/>
                    </a:schemeClr>
                  </a:gs>
                </a:gsLst>
                <a:lin ang="2700000" scaled="1"/>
              </a:gradFill>
              <a:ln w="31750">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74" name="淘宝网Chenying0907出品 16"/>
              <p:cNvSpPr/>
              <p:nvPr/>
            </p:nvSpPr>
            <p:spPr>
              <a:xfrm>
                <a:off x="1475770" y="4117085"/>
                <a:ext cx="1234127" cy="1234127"/>
              </a:xfrm>
              <a:prstGeom prst="ellipse">
                <a:avLst/>
              </a:prstGeom>
              <a:solidFill>
                <a:schemeClr val="accent2"/>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75" name="Group 17"/>
            <p:cNvGrpSpPr>
              <a:grpSpLocks noChangeAspect="1"/>
            </p:cNvGrpSpPr>
            <p:nvPr/>
          </p:nvGrpSpPr>
          <p:grpSpPr bwMode="auto">
            <a:xfrm>
              <a:off x="6852573" y="4726587"/>
              <a:ext cx="457188" cy="490764"/>
              <a:chOff x="231" y="1205"/>
              <a:chExt cx="640" cy="687"/>
            </a:xfrm>
            <a:solidFill>
              <a:schemeClr val="bg1"/>
            </a:solidFill>
            <a:effectLst>
              <a:outerShdw blurRad="50800" dist="38100" dir="2700000" algn="tl" rotWithShape="0">
                <a:prstClr val="black">
                  <a:alpha val="40000"/>
                </a:prstClr>
              </a:outerShdw>
            </a:effectLst>
          </p:grpSpPr>
          <p:sp>
            <p:nvSpPr>
              <p:cNvPr id="76" name="淘宝网Chenying0907出品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33" tIns="45716" rIns="91433" bIns="45716" numCol="1" anchor="t" anchorCtr="0" compatLnSpc="1"/>
              <a:lstStyle/>
              <a:p>
                <a:endParaRPr lang="zh-CN" altLang="en-US" sz="2400">
                  <a:solidFill>
                    <a:prstClr val="black"/>
                  </a:solidFill>
                </a:endParaRPr>
              </a:p>
            </p:txBody>
          </p:sp>
          <p:sp>
            <p:nvSpPr>
              <p:cNvPr id="77" name="淘宝网Chenying0907出品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33" tIns="45716" rIns="91433" bIns="45716" numCol="1" anchor="t" anchorCtr="0" compatLnSpc="1"/>
              <a:lstStyle/>
              <a:p>
                <a:endParaRPr lang="zh-CN" altLang="en-US" sz="2400">
                  <a:solidFill>
                    <a:prstClr val="black"/>
                  </a:solidFill>
                </a:endParaRPr>
              </a:p>
            </p:txBody>
          </p:sp>
        </p:grpSp>
      </p:grpSp>
      <p:pic>
        <p:nvPicPr>
          <p:cNvPr id="78" name="图片 77"/>
          <p:cNvPicPr>
            <a:picLocks noChangeAspect="1"/>
          </p:cNvPicPr>
          <p:nvPr/>
        </p:nvPicPr>
        <p:blipFill rotWithShape="1">
          <a:blip r:embed="rId3" cstate="print">
            <a:grayscl/>
          </a:blip>
          <a:srcRect b="72279"/>
          <a:stretch>
            <a:fillRect/>
          </a:stretch>
        </p:blipFill>
        <p:spPr>
          <a:xfrm rot="10800000" flipH="1">
            <a:off x="4766674" y="5359593"/>
            <a:ext cx="2301846" cy="279424"/>
          </a:xfrm>
          <a:prstGeom prst="rect">
            <a:avLst/>
          </a:prstGeom>
        </p:spPr>
      </p:pic>
      <p:sp>
        <p:nvSpPr>
          <p:cNvPr id="3" name="标题 2"/>
          <p:cNvSpPr>
            <a:spLocks noGrp="1"/>
          </p:cNvSpPr>
          <p:nvPr>
            <p:ph type="title" idx="4294967295"/>
          </p:nvPr>
        </p:nvSpPr>
        <p:spPr>
          <a:xfrm>
            <a:off x="0" y="278130"/>
            <a:ext cx="12192000" cy="1021715"/>
          </a:xfrm>
          <a:prstGeom prst="rect">
            <a:avLst/>
          </a:prstGeom>
        </p:spPr>
        <p:txBody>
          <a:bodyPr vert="horz" lIns="91440" tIns="45720" rIns="91440" bIns="45720" rtlCol="0" anchor="ctr">
            <a:normAutofit/>
          </a:bodyPr>
          <a:lstStyle/>
          <a:p>
            <a:pPr algn="ctr"/>
            <a:r>
              <a:rPr lang="zh-CN" altLang="en-US" sz="2800" dirty="0">
                <a:ln w="22225">
                  <a:solidFill>
                    <a:schemeClr val="accent2"/>
                  </a:solidFill>
                  <a:prstDash val="solid"/>
                </a:ln>
                <a:solidFill>
                  <a:schemeClr val="accent2">
                    <a:lumMod val="40000"/>
                    <a:lumOff val="60000"/>
                  </a:schemeClr>
                </a:solidFill>
                <a:effectLst/>
                <a:latin typeface="微软雅黑" panose="020B0503020204020204" charset="-122"/>
                <a:ea typeface="微软雅黑" panose="020B0503020204020204" charset="-122"/>
                <a:cs typeface="+mn-cs"/>
                <a:sym typeface="Arial" panose="020B0604020202020204" pitchFamily="34" charset="0"/>
              </a:rPr>
              <a:t>优化服务营造环境</a:t>
            </a:r>
          </a:p>
        </p:txBody>
      </p:sp>
      <p:pic>
        <p:nvPicPr>
          <p:cNvPr id="2" name="图片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51560" y="4094932"/>
            <a:ext cx="2362200" cy="2191067"/>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8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up)">
                                      <p:cBhvr>
                                        <p:cTn id="7" dur="500"/>
                                        <p:tgtEl>
                                          <p:spTgt spid="78"/>
                                        </p:tgtEl>
                                      </p:cBhvr>
                                    </p:animEffect>
                                  </p:childTnLst>
                                </p:cTn>
                              </p:par>
                              <p:par>
                                <p:cTn id="8" presetID="22" presetClass="entr" presetSubtype="4"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100" fill="hold"/>
                                        <p:tgtEl>
                                          <p:spTgt spid="36"/>
                                        </p:tgtEl>
                                        <p:attrNameLst>
                                          <p:attrName>ppt_w</p:attrName>
                                        </p:attrNameLst>
                                      </p:cBhvr>
                                      <p:tavLst>
                                        <p:tav tm="0">
                                          <p:val>
                                            <p:fltVal val="0"/>
                                          </p:val>
                                        </p:tav>
                                        <p:tav tm="100000">
                                          <p:val>
                                            <p:strVal val="#ppt_w"/>
                                          </p:val>
                                        </p:tav>
                                      </p:tavLst>
                                    </p:anim>
                                    <p:anim calcmode="lin" valueType="num">
                                      <p:cBhvr>
                                        <p:cTn id="15" dur="100" fill="hold"/>
                                        <p:tgtEl>
                                          <p:spTgt spid="36"/>
                                        </p:tgtEl>
                                        <p:attrNameLst>
                                          <p:attrName>ppt_h</p:attrName>
                                        </p:attrNameLst>
                                      </p:cBhvr>
                                      <p:tavLst>
                                        <p:tav tm="0">
                                          <p:val>
                                            <p:fltVal val="0"/>
                                          </p:val>
                                        </p:tav>
                                        <p:tav tm="100000">
                                          <p:val>
                                            <p:strVal val="#ppt_h"/>
                                          </p:val>
                                        </p:tav>
                                      </p:tavLst>
                                    </p:anim>
                                    <p:animEffect transition="in" filter="fade">
                                      <p:cBhvr>
                                        <p:cTn id="16" dur="100"/>
                                        <p:tgtEl>
                                          <p:spTgt spid="36"/>
                                        </p:tgtEl>
                                      </p:cBhvr>
                                    </p:animEffect>
                                  </p:childTnLst>
                                </p:cTn>
                              </p:par>
                              <p:par>
                                <p:cTn id="17" presetID="6" presetClass="emph" presetSubtype="0" fill="hold" nodeType="withEffect">
                                  <p:stCondLst>
                                    <p:cond delay="100"/>
                                  </p:stCondLst>
                                  <p:childTnLst>
                                    <p:animScale>
                                      <p:cBhvr>
                                        <p:cTn id="18" dur="100" fill="hold"/>
                                        <p:tgtEl>
                                          <p:spTgt spid="36"/>
                                        </p:tgtEl>
                                      </p:cBhvr>
                                      <p:by x="110000" y="110000"/>
                                    </p:animScale>
                                  </p:childTnLst>
                                </p:cTn>
                              </p:par>
                              <p:par>
                                <p:cTn id="19" presetID="6" presetClass="emph" presetSubtype="0" fill="hold" nodeType="withEffect">
                                  <p:stCondLst>
                                    <p:cond delay="200"/>
                                  </p:stCondLst>
                                  <p:childTnLst>
                                    <p:animScale>
                                      <p:cBhvr>
                                        <p:cTn id="20" dur="200" fill="hold"/>
                                        <p:tgtEl>
                                          <p:spTgt spid="36"/>
                                        </p:tgtEl>
                                      </p:cBhvr>
                                      <p:by x="90000" y="90000"/>
                                    </p:animScale>
                                  </p:childTnLst>
                                </p:cTn>
                              </p:par>
                              <p:par>
                                <p:cTn id="21" presetID="6" presetClass="emph" presetSubtype="0" fill="hold" nodeType="withEffect">
                                  <p:stCondLst>
                                    <p:cond delay="400"/>
                                  </p:stCondLst>
                                  <p:childTnLst>
                                    <p:animScale>
                                      <p:cBhvr>
                                        <p:cTn id="22" dur="100" fill="hold"/>
                                        <p:tgtEl>
                                          <p:spTgt spid="36"/>
                                        </p:tgtEl>
                                      </p:cBhvr>
                                      <p:by x="105000" y="105000"/>
                                    </p:animScale>
                                  </p:childTnLst>
                                </p:cTn>
                              </p:par>
                              <p:par>
                                <p:cTn id="23" presetID="6" presetClass="emph" presetSubtype="0" fill="hold" nodeType="withEffect">
                                  <p:stCondLst>
                                    <p:cond delay="500"/>
                                  </p:stCondLst>
                                  <p:childTnLst>
                                    <p:animScale>
                                      <p:cBhvr>
                                        <p:cTn id="24" dur="200" fill="hold"/>
                                        <p:tgtEl>
                                          <p:spTgt spid="36"/>
                                        </p:tgtEl>
                                      </p:cBhvr>
                                      <p:by x="95000" y="95000"/>
                                    </p:animScale>
                                  </p:childTnLst>
                                </p:cTn>
                              </p:par>
                            </p:childTnLst>
                          </p:cTn>
                        </p:par>
                        <p:par>
                          <p:cTn id="25" fill="hold">
                            <p:stCondLst>
                              <p:cond delay="1000"/>
                            </p:stCondLst>
                            <p:childTnLst>
                              <p:par>
                                <p:cTn id="26" presetID="53" presetClass="entr" presetSubtype="16"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p:cTn id="28" dur="100" fill="hold"/>
                                        <p:tgtEl>
                                          <p:spTgt spid="51"/>
                                        </p:tgtEl>
                                        <p:attrNameLst>
                                          <p:attrName>ppt_w</p:attrName>
                                        </p:attrNameLst>
                                      </p:cBhvr>
                                      <p:tavLst>
                                        <p:tav tm="0">
                                          <p:val>
                                            <p:fltVal val="0"/>
                                          </p:val>
                                        </p:tav>
                                        <p:tav tm="100000">
                                          <p:val>
                                            <p:strVal val="#ppt_w"/>
                                          </p:val>
                                        </p:tav>
                                      </p:tavLst>
                                    </p:anim>
                                    <p:anim calcmode="lin" valueType="num">
                                      <p:cBhvr>
                                        <p:cTn id="29" dur="100" fill="hold"/>
                                        <p:tgtEl>
                                          <p:spTgt spid="51"/>
                                        </p:tgtEl>
                                        <p:attrNameLst>
                                          <p:attrName>ppt_h</p:attrName>
                                        </p:attrNameLst>
                                      </p:cBhvr>
                                      <p:tavLst>
                                        <p:tav tm="0">
                                          <p:val>
                                            <p:fltVal val="0"/>
                                          </p:val>
                                        </p:tav>
                                        <p:tav tm="100000">
                                          <p:val>
                                            <p:strVal val="#ppt_h"/>
                                          </p:val>
                                        </p:tav>
                                      </p:tavLst>
                                    </p:anim>
                                    <p:animEffect transition="in" filter="fade">
                                      <p:cBhvr>
                                        <p:cTn id="30" dur="100"/>
                                        <p:tgtEl>
                                          <p:spTgt spid="51"/>
                                        </p:tgtEl>
                                      </p:cBhvr>
                                    </p:animEffect>
                                  </p:childTnLst>
                                </p:cTn>
                              </p:par>
                              <p:par>
                                <p:cTn id="31" presetID="6" presetClass="emph" presetSubtype="0" fill="hold" nodeType="withEffect">
                                  <p:stCondLst>
                                    <p:cond delay="100"/>
                                  </p:stCondLst>
                                  <p:childTnLst>
                                    <p:animScale>
                                      <p:cBhvr>
                                        <p:cTn id="32" dur="100" fill="hold"/>
                                        <p:tgtEl>
                                          <p:spTgt spid="51"/>
                                        </p:tgtEl>
                                      </p:cBhvr>
                                      <p:by x="110000" y="110000"/>
                                    </p:animScale>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68"/>
                                        </p:tgtEl>
                                        <p:attrNameLst>
                                          <p:attrName>style.visibility</p:attrName>
                                        </p:attrNameLst>
                                      </p:cBhvr>
                                      <p:to>
                                        <p:strVal val="visible"/>
                                      </p:to>
                                    </p:set>
                                    <p:anim calcmode="lin" valueType="num">
                                      <p:cBhvr>
                                        <p:cTn id="36" dur="100" fill="hold"/>
                                        <p:tgtEl>
                                          <p:spTgt spid="68"/>
                                        </p:tgtEl>
                                        <p:attrNameLst>
                                          <p:attrName>ppt_w</p:attrName>
                                        </p:attrNameLst>
                                      </p:cBhvr>
                                      <p:tavLst>
                                        <p:tav tm="0">
                                          <p:val>
                                            <p:fltVal val="0"/>
                                          </p:val>
                                        </p:tav>
                                        <p:tav tm="100000">
                                          <p:val>
                                            <p:strVal val="#ppt_w"/>
                                          </p:val>
                                        </p:tav>
                                      </p:tavLst>
                                    </p:anim>
                                    <p:anim calcmode="lin" valueType="num">
                                      <p:cBhvr>
                                        <p:cTn id="37" dur="100" fill="hold"/>
                                        <p:tgtEl>
                                          <p:spTgt spid="68"/>
                                        </p:tgtEl>
                                        <p:attrNameLst>
                                          <p:attrName>ppt_h</p:attrName>
                                        </p:attrNameLst>
                                      </p:cBhvr>
                                      <p:tavLst>
                                        <p:tav tm="0">
                                          <p:val>
                                            <p:fltVal val="0"/>
                                          </p:val>
                                        </p:tav>
                                        <p:tav tm="100000">
                                          <p:val>
                                            <p:strVal val="#ppt_h"/>
                                          </p:val>
                                        </p:tav>
                                      </p:tavLst>
                                    </p:anim>
                                    <p:animEffect transition="in" filter="fade">
                                      <p:cBhvr>
                                        <p:cTn id="38" dur="100"/>
                                        <p:tgtEl>
                                          <p:spTgt spid="68"/>
                                        </p:tgtEl>
                                      </p:cBhvr>
                                    </p:animEffect>
                                  </p:childTnLst>
                                </p:cTn>
                              </p:par>
                              <p:par>
                                <p:cTn id="39" presetID="6" presetClass="emph" presetSubtype="0" fill="hold" nodeType="withEffect">
                                  <p:stCondLst>
                                    <p:cond delay="100"/>
                                  </p:stCondLst>
                                  <p:childTnLst>
                                    <p:animScale>
                                      <p:cBhvr>
                                        <p:cTn id="40" dur="100" fill="hold"/>
                                        <p:tgtEl>
                                          <p:spTgt spid="68"/>
                                        </p:tgtEl>
                                      </p:cBhvr>
                                      <p:by x="110000" y="110000"/>
                                    </p:animScale>
                                  </p:childTnLst>
                                </p:cTn>
                              </p:par>
                              <p:par>
                                <p:cTn id="41" presetID="6" presetClass="emph" presetSubtype="0" fill="hold" nodeType="withEffect">
                                  <p:stCondLst>
                                    <p:cond delay="200"/>
                                  </p:stCondLst>
                                  <p:childTnLst>
                                    <p:animScale>
                                      <p:cBhvr>
                                        <p:cTn id="42" dur="200" fill="hold"/>
                                        <p:tgtEl>
                                          <p:spTgt spid="68"/>
                                        </p:tgtEl>
                                      </p:cBhvr>
                                      <p:by x="90000" y="90000"/>
                                    </p:animScale>
                                  </p:childTnLst>
                                </p:cTn>
                              </p:par>
                              <p:par>
                                <p:cTn id="43" presetID="6" presetClass="emph" presetSubtype="0" fill="hold" nodeType="withEffect">
                                  <p:stCondLst>
                                    <p:cond delay="400"/>
                                  </p:stCondLst>
                                  <p:childTnLst>
                                    <p:animScale>
                                      <p:cBhvr>
                                        <p:cTn id="44" dur="100" fill="hold"/>
                                        <p:tgtEl>
                                          <p:spTgt spid="68"/>
                                        </p:tgtEl>
                                      </p:cBhvr>
                                      <p:by x="105000" y="105000"/>
                                    </p:animScale>
                                  </p:childTnLst>
                                </p:cTn>
                              </p:par>
                              <p:par>
                                <p:cTn id="45" presetID="6" presetClass="emph" presetSubtype="0" fill="hold" nodeType="withEffect">
                                  <p:stCondLst>
                                    <p:cond delay="500"/>
                                  </p:stCondLst>
                                  <p:childTnLst>
                                    <p:animScale>
                                      <p:cBhvr>
                                        <p:cTn id="46" dur="200" fill="hold"/>
                                        <p:tgtEl>
                                          <p:spTgt spid="68"/>
                                        </p:tgtEl>
                                      </p:cBhvr>
                                      <p:by x="95000" y="95000"/>
                                    </p:animScale>
                                  </p:childTnLst>
                                </p:cTn>
                              </p:par>
                              <p:par>
                                <p:cTn id="47" presetID="6" presetClass="emph" presetSubtype="0" fill="hold" nodeType="withEffect">
                                  <p:stCondLst>
                                    <p:cond delay="200"/>
                                  </p:stCondLst>
                                  <p:childTnLst>
                                    <p:animScale>
                                      <p:cBhvr>
                                        <p:cTn id="48" dur="200" fill="hold"/>
                                        <p:tgtEl>
                                          <p:spTgt spid="51"/>
                                        </p:tgtEl>
                                      </p:cBhvr>
                                      <p:by x="90000" y="90000"/>
                                    </p:animScale>
                                  </p:childTnLst>
                                </p:cTn>
                              </p:par>
                              <p:par>
                                <p:cTn id="49" presetID="6" presetClass="emph" presetSubtype="0" fill="hold" nodeType="withEffect">
                                  <p:stCondLst>
                                    <p:cond delay="400"/>
                                  </p:stCondLst>
                                  <p:childTnLst>
                                    <p:animScale>
                                      <p:cBhvr>
                                        <p:cTn id="50" dur="100" fill="hold"/>
                                        <p:tgtEl>
                                          <p:spTgt spid="51"/>
                                        </p:tgtEl>
                                      </p:cBhvr>
                                      <p:by x="105000" y="105000"/>
                                    </p:animScale>
                                  </p:childTnLst>
                                </p:cTn>
                              </p:par>
                              <p:par>
                                <p:cTn id="51" presetID="6" presetClass="emph" presetSubtype="0" fill="hold" nodeType="withEffect">
                                  <p:stCondLst>
                                    <p:cond delay="500"/>
                                  </p:stCondLst>
                                  <p:childTnLst>
                                    <p:animScale>
                                      <p:cBhvr>
                                        <p:cTn id="52" dur="200" fill="hold"/>
                                        <p:tgtEl>
                                          <p:spTgt spid="51"/>
                                        </p:tgtEl>
                                      </p:cBhvr>
                                      <p:by x="95000" y="95000"/>
                                    </p:animScale>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100" fill="hold"/>
                                        <p:tgtEl>
                                          <p:spTgt spid="41"/>
                                        </p:tgtEl>
                                        <p:attrNameLst>
                                          <p:attrName>ppt_w</p:attrName>
                                        </p:attrNameLst>
                                      </p:cBhvr>
                                      <p:tavLst>
                                        <p:tav tm="0">
                                          <p:val>
                                            <p:fltVal val="0"/>
                                          </p:val>
                                        </p:tav>
                                        <p:tav tm="100000">
                                          <p:val>
                                            <p:strVal val="#ppt_w"/>
                                          </p:val>
                                        </p:tav>
                                      </p:tavLst>
                                    </p:anim>
                                    <p:anim calcmode="lin" valueType="num">
                                      <p:cBhvr>
                                        <p:cTn id="57" dur="100" fill="hold"/>
                                        <p:tgtEl>
                                          <p:spTgt spid="41"/>
                                        </p:tgtEl>
                                        <p:attrNameLst>
                                          <p:attrName>ppt_h</p:attrName>
                                        </p:attrNameLst>
                                      </p:cBhvr>
                                      <p:tavLst>
                                        <p:tav tm="0">
                                          <p:val>
                                            <p:fltVal val="0"/>
                                          </p:val>
                                        </p:tav>
                                        <p:tav tm="100000">
                                          <p:val>
                                            <p:strVal val="#ppt_h"/>
                                          </p:val>
                                        </p:tav>
                                      </p:tavLst>
                                    </p:anim>
                                    <p:animEffect transition="in" filter="fade">
                                      <p:cBhvr>
                                        <p:cTn id="58" dur="100"/>
                                        <p:tgtEl>
                                          <p:spTgt spid="41"/>
                                        </p:tgtEl>
                                      </p:cBhvr>
                                    </p:animEffect>
                                  </p:childTnLst>
                                </p:cTn>
                              </p:par>
                              <p:par>
                                <p:cTn id="59" presetID="6" presetClass="emph" presetSubtype="0" fill="hold" nodeType="withEffect">
                                  <p:stCondLst>
                                    <p:cond delay="100"/>
                                  </p:stCondLst>
                                  <p:childTnLst>
                                    <p:animScale>
                                      <p:cBhvr>
                                        <p:cTn id="60" dur="100" fill="hold"/>
                                        <p:tgtEl>
                                          <p:spTgt spid="41"/>
                                        </p:tgtEl>
                                      </p:cBhvr>
                                      <p:by x="110000" y="110000"/>
                                    </p:animScale>
                                  </p:childTnLst>
                                </p:cTn>
                              </p:par>
                              <p:par>
                                <p:cTn id="61" presetID="6" presetClass="emph" presetSubtype="0" fill="hold" nodeType="withEffect">
                                  <p:stCondLst>
                                    <p:cond delay="200"/>
                                  </p:stCondLst>
                                  <p:childTnLst>
                                    <p:animScale>
                                      <p:cBhvr>
                                        <p:cTn id="62" dur="200" fill="hold"/>
                                        <p:tgtEl>
                                          <p:spTgt spid="41"/>
                                        </p:tgtEl>
                                      </p:cBhvr>
                                      <p:by x="90000" y="90000"/>
                                    </p:animScale>
                                  </p:childTnLst>
                                </p:cTn>
                              </p:par>
                              <p:par>
                                <p:cTn id="63" presetID="6" presetClass="emph" presetSubtype="0" fill="hold" nodeType="withEffect">
                                  <p:stCondLst>
                                    <p:cond delay="400"/>
                                  </p:stCondLst>
                                  <p:childTnLst>
                                    <p:animScale>
                                      <p:cBhvr>
                                        <p:cTn id="64" dur="100" fill="hold"/>
                                        <p:tgtEl>
                                          <p:spTgt spid="41"/>
                                        </p:tgtEl>
                                      </p:cBhvr>
                                      <p:by x="105000" y="105000"/>
                                    </p:animScale>
                                  </p:childTnLst>
                                </p:cTn>
                              </p:par>
                              <p:par>
                                <p:cTn id="65" presetID="6" presetClass="emph" presetSubtype="0" fill="hold" nodeType="withEffect">
                                  <p:stCondLst>
                                    <p:cond delay="500"/>
                                  </p:stCondLst>
                                  <p:childTnLst>
                                    <p:animScale>
                                      <p:cBhvr>
                                        <p:cTn id="66" dur="200" fill="hold"/>
                                        <p:tgtEl>
                                          <p:spTgt spid="41"/>
                                        </p:tgtEl>
                                      </p:cBhvr>
                                      <p:by x="95000" y="95000"/>
                                    </p:animScale>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 fill="hold"/>
                                        <p:tgtEl>
                                          <p:spTgt spid="46"/>
                                        </p:tgtEl>
                                        <p:attrNameLst>
                                          <p:attrName>ppt_w</p:attrName>
                                        </p:attrNameLst>
                                      </p:cBhvr>
                                      <p:tavLst>
                                        <p:tav tm="0">
                                          <p:val>
                                            <p:fltVal val="0"/>
                                          </p:val>
                                        </p:tav>
                                        <p:tav tm="100000">
                                          <p:val>
                                            <p:strVal val="#ppt_w"/>
                                          </p:val>
                                        </p:tav>
                                      </p:tavLst>
                                    </p:anim>
                                    <p:anim calcmode="lin" valueType="num">
                                      <p:cBhvr>
                                        <p:cTn id="71" dur="100" fill="hold"/>
                                        <p:tgtEl>
                                          <p:spTgt spid="46"/>
                                        </p:tgtEl>
                                        <p:attrNameLst>
                                          <p:attrName>ppt_h</p:attrName>
                                        </p:attrNameLst>
                                      </p:cBhvr>
                                      <p:tavLst>
                                        <p:tav tm="0">
                                          <p:val>
                                            <p:fltVal val="0"/>
                                          </p:val>
                                        </p:tav>
                                        <p:tav tm="100000">
                                          <p:val>
                                            <p:strVal val="#ppt_h"/>
                                          </p:val>
                                        </p:tav>
                                      </p:tavLst>
                                    </p:anim>
                                    <p:animEffect transition="in" filter="fade">
                                      <p:cBhvr>
                                        <p:cTn id="72" dur="100"/>
                                        <p:tgtEl>
                                          <p:spTgt spid="46"/>
                                        </p:tgtEl>
                                      </p:cBhvr>
                                    </p:animEffect>
                                  </p:childTnLst>
                                </p:cTn>
                              </p:par>
                              <p:par>
                                <p:cTn id="73" presetID="6" presetClass="emph" presetSubtype="0" fill="hold" nodeType="withEffect">
                                  <p:stCondLst>
                                    <p:cond delay="100"/>
                                  </p:stCondLst>
                                  <p:childTnLst>
                                    <p:animScale>
                                      <p:cBhvr>
                                        <p:cTn id="74" dur="100" fill="hold"/>
                                        <p:tgtEl>
                                          <p:spTgt spid="46"/>
                                        </p:tgtEl>
                                      </p:cBhvr>
                                      <p:by x="110000" y="110000"/>
                                    </p:animScale>
                                  </p:childTnLst>
                                </p:cTn>
                              </p:par>
                              <p:par>
                                <p:cTn id="75" presetID="6" presetClass="emph" presetSubtype="0" fill="hold" nodeType="withEffect">
                                  <p:stCondLst>
                                    <p:cond delay="200"/>
                                  </p:stCondLst>
                                  <p:childTnLst>
                                    <p:animScale>
                                      <p:cBhvr>
                                        <p:cTn id="76" dur="200" fill="hold"/>
                                        <p:tgtEl>
                                          <p:spTgt spid="46"/>
                                        </p:tgtEl>
                                      </p:cBhvr>
                                      <p:by x="90000" y="90000"/>
                                    </p:animScale>
                                  </p:childTnLst>
                                </p:cTn>
                              </p:par>
                              <p:par>
                                <p:cTn id="77" presetID="6" presetClass="emph" presetSubtype="0" fill="hold" nodeType="withEffect">
                                  <p:stCondLst>
                                    <p:cond delay="400"/>
                                  </p:stCondLst>
                                  <p:childTnLst>
                                    <p:animScale>
                                      <p:cBhvr>
                                        <p:cTn id="78" dur="100" fill="hold"/>
                                        <p:tgtEl>
                                          <p:spTgt spid="46"/>
                                        </p:tgtEl>
                                      </p:cBhvr>
                                      <p:by x="105000" y="105000"/>
                                    </p:animScale>
                                  </p:childTnLst>
                                </p:cTn>
                              </p:par>
                              <p:par>
                                <p:cTn id="79" presetID="6" presetClass="emph" presetSubtype="0" fill="hold" nodeType="withEffect">
                                  <p:stCondLst>
                                    <p:cond delay="500"/>
                                  </p:stCondLst>
                                  <p:childTnLst>
                                    <p:animScale>
                                      <p:cBhvr>
                                        <p:cTn id="80" dur="200" fill="hold"/>
                                        <p:tgtEl>
                                          <p:spTgt spid="46"/>
                                        </p:tgtEl>
                                      </p:cBhvr>
                                      <p:by x="95000" y="95000"/>
                                    </p:animScale>
                                  </p:childTnLst>
                                </p:cTn>
                              </p:par>
                            </p:childTnLst>
                          </p:cTn>
                        </p:par>
                        <p:par>
                          <p:cTn id="81" fill="hold">
                            <p:stCondLst>
                              <p:cond delay="3000"/>
                            </p:stCondLst>
                            <p:childTnLst>
                              <p:par>
                                <p:cTn id="82" presetID="22" presetClass="entr" presetSubtype="2" fill="hold" grpId="0" nodeType="after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wipe(right)">
                                      <p:cBhvr>
                                        <p:cTn id="84" dur="500"/>
                                        <p:tgtEl>
                                          <p:spTgt spid="61"/>
                                        </p:tgtEl>
                                      </p:cBhvr>
                                    </p:animEffect>
                                  </p:childTnLst>
                                </p:cTn>
                              </p:par>
                              <p:par>
                                <p:cTn id="85" presetID="22" presetClass="entr" presetSubtype="2"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wipe(right)">
                                      <p:cBhvr>
                                        <p:cTn id="87" dur="500"/>
                                        <p:tgtEl>
                                          <p:spTgt spid="63"/>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wipe(left)">
                                      <p:cBhvr>
                                        <p:cTn id="90" dur="500"/>
                                        <p:tgtEl>
                                          <p:spTgt spid="55"/>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animEffect transition="in" filter="wipe(left)">
                                      <p:cBhvr>
                                        <p:cTn id="93" dur="500"/>
                                        <p:tgtEl>
                                          <p:spTgt spid="57"/>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wipe(left)">
                                      <p:cBhvr>
                                        <p:cTn id="96" dur="2000"/>
                                        <p:tgtEl>
                                          <p:spTgt spid="59"/>
                                        </p:tgtEl>
                                      </p:cBhvr>
                                    </p:animEffect>
                                  </p:childTnLst>
                                </p:cTn>
                              </p:par>
                            </p:childTnLst>
                          </p:cTn>
                        </p:par>
                        <p:par>
                          <p:cTn id="97" fill="hold">
                            <p:stCondLst>
                              <p:cond delay="3500"/>
                            </p:stCondLst>
                            <p:childTnLst>
                              <p:par>
                                <p:cTn id="98" presetID="10" presetClass="entr" presetSubtype="0" fill="hold" nodeType="after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59" grpId="0"/>
      <p:bldP spid="61" grpId="0"/>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a:spLocks noChangeAspect="1"/>
          </p:cNvSpPr>
          <p:nvPr>
            <p:custDataLst>
              <p:tags r:id="rId1"/>
            </p:custDataLst>
          </p:nvPr>
        </p:nvSpPr>
        <p:spPr>
          <a:xfrm>
            <a:off x="711359" y="-348275"/>
            <a:ext cx="180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idx="4294967295"/>
          </p:nvPr>
        </p:nvSpPr>
        <p:spPr>
          <a:xfrm>
            <a:off x="2768600" y="297180"/>
            <a:ext cx="6706235" cy="804545"/>
          </a:xfrm>
          <a:prstGeom prst="rect">
            <a:avLst/>
          </a:prstGeom>
        </p:spPr>
        <p:txBody>
          <a:bodyPr vert="horz" lIns="91440" tIns="45720" rIns="91440" bIns="45720" rtlCol="0" anchor="ctr">
            <a:normAutofit/>
          </a:bodyPr>
          <a:lstStyle/>
          <a:p>
            <a:pPr algn="ctr"/>
            <a:r>
              <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5.2 </a:t>
            </a:r>
            <a:r>
              <a:rPr lang="zh-CN" altLang="en-US"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积极推动大众创业带动就业</a:t>
            </a:r>
          </a:p>
        </p:txBody>
      </p:sp>
      <p:grpSp>
        <p:nvGrpSpPr>
          <p:cNvPr id="3" name="组合 2"/>
          <p:cNvGrpSpPr/>
          <p:nvPr/>
        </p:nvGrpSpPr>
        <p:grpSpPr>
          <a:xfrm>
            <a:off x="3949297" y="1586363"/>
            <a:ext cx="3886166" cy="3884759"/>
            <a:chOff x="3949820" y="1619561"/>
            <a:chExt cx="3886079" cy="3886079"/>
          </a:xfrm>
        </p:grpSpPr>
        <p:grpSp>
          <p:nvGrpSpPr>
            <p:cNvPr id="5" name="组合 4"/>
            <p:cNvGrpSpPr/>
            <p:nvPr/>
          </p:nvGrpSpPr>
          <p:grpSpPr>
            <a:xfrm rot="2031950">
              <a:off x="3949820" y="1619561"/>
              <a:ext cx="3886079" cy="3886079"/>
              <a:chOff x="743479" y="1548106"/>
              <a:chExt cx="3941689" cy="3941690"/>
            </a:xfrm>
          </p:grpSpPr>
          <p:sp>
            <p:nvSpPr>
              <p:cNvPr id="7" name="饼形 6"/>
              <p:cNvSpPr/>
              <p:nvPr/>
            </p:nvSpPr>
            <p:spPr>
              <a:xfrm>
                <a:off x="743479" y="1548106"/>
                <a:ext cx="3941689" cy="3941690"/>
              </a:xfrm>
              <a:prstGeom prst="pie">
                <a:avLst>
                  <a:gd name="adj1" fmla="val 5499603"/>
                  <a:gd name="adj2" fmla="val 1414256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black"/>
                  </a:solidFill>
                </a:endParaRPr>
              </a:p>
            </p:txBody>
          </p:sp>
          <p:sp>
            <p:nvSpPr>
              <p:cNvPr id="8" name="饼形 7"/>
              <p:cNvSpPr/>
              <p:nvPr/>
            </p:nvSpPr>
            <p:spPr>
              <a:xfrm>
                <a:off x="743479" y="1548106"/>
                <a:ext cx="3941689" cy="3941690"/>
              </a:xfrm>
              <a:prstGeom prst="pie">
                <a:avLst>
                  <a:gd name="adj1" fmla="val 20312866"/>
                  <a:gd name="adj2" fmla="val 5509031"/>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black"/>
                  </a:solidFill>
                </a:endParaRPr>
              </a:p>
            </p:txBody>
          </p:sp>
          <p:sp>
            <p:nvSpPr>
              <p:cNvPr id="9" name="饼形 8"/>
              <p:cNvSpPr/>
              <p:nvPr/>
            </p:nvSpPr>
            <p:spPr>
              <a:xfrm>
                <a:off x="743479" y="1548106"/>
                <a:ext cx="3941689" cy="3941690"/>
              </a:xfrm>
              <a:prstGeom prst="pie">
                <a:avLst>
                  <a:gd name="adj1" fmla="val 14082830"/>
                  <a:gd name="adj2" fmla="val 203066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black"/>
                  </a:solidFill>
                </a:endParaRPr>
              </a:p>
            </p:txBody>
          </p:sp>
          <p:sp>
            <p:nvSpPr>
              <p:cNvPr id="10" name="椭圆 9"/>
              <p:cNvSpPr/>
              <p:nvPr/>
            </p:nvSpPr>
            <p:spPr>
              <a:xfrm>
                <a:off x="1151852" y="1956480"/>
                <a:ext cx="3124943" cy="3124943"/>
              </a:xfrm>
              <a:prstGeom prst="ellipse">
                <a:avLst/>
              </a:prstGeom>
              <a:gradFill>
                <a:gsLst>
                  <a:gs pos="100000">
                    <a:srgbClr val="F7F7F7"/>
                  </a:gs>
                  <a:gs pos="0">
                    <a:srgbClr val="B0B0B0"/>
                  </a:gs>
                </a:gsLst>
                <a:lin ang="2700000" scaled="1"/>
              </a:gradFill>
              <a:ln w="63500">
                <a:gradFill flip="none" rotWithShape="1">
                  <a:gsLst>
                    <a:gs pos="0">
                      <a:schemeClr val="bg1"/>
                    </a:gs>
                    <a:gs pos="100000">
                      <a:schemeClr val="bg1">
                        <a:lumMod val="65000"/>
                      </a:schemeClr>
                    </a:gs>
                  </a:gsLst>
                  <a:lin ang="2700000" scaled="1"/>
                  <a:tileRect/>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sp>
          <p:nvSpPr>
            <p:cNvPr id="6" name="文本框 32"/>
            <p:cNvSpPr txBox="1"/>
            <p:nvPr/>
          </p:nvSpPr>
          <p:spPr>
            <a:xfrm>
              <a:off x="4961931" y="2925738"/>
              <a:ext cx="1861855" cy="1199287"/>
            </a:xfrm>
            <a:prstGeom prst="rect">
              <a:avLst/>
            </a:prstGeom>
            <a:noFill/>
          </p:spPr>
          <p:txBody>
            <a:bodyPr wrap="square" rtlCol="0">
              <a:spAutoFit/>
            </a:bodyPr>
            <a:lstStyle/>
            <a:p>
              <a:pPr algn="ctr">
                <a:lnSpc>
                  <a:spcPct val="120000"/>
                </a:lnSpc>
              </a:pPr>
              <a:r>
                <a:rPr lang="zh-CN" altLang="en-US" sz="3000" b="1" dirty="0">
                  <a:solidFill>
                    <a:srgbClr val="01ACBE"/>
                  </a:solidFill>
                  <a:latin typeface="微软雅黑" panose="020B0503020204020204" charset="-122"/>
                  <a:ea typeface="微软雅黑" panose="020B0503020204020204" charset="-122"/>
                </a:rPr>
                <a:t>加强创业载体建设</a:t>
              </a:r>
            </a:p>
          </p:txBody>
        </p:sp>
      </p:grpSp>
      <p:grpSp>
        <p:nvGrpSpPr>
          <p:cNvPr id="11" name="组合 10"/>
          <p:cNvGrpSpPr/>
          <p:nvPr/>
        </p:nvGrpSpPr>
        <p:grpSpPr>
          <a:xfrm>
            <a:off x="3153354" y="2653846"/>
            <a:ext cx="1170696" cy="1170272"/>
            <a:chOff x="4297826" y="4749111"/>
            <a:chExt cx="1170670" cy="1170670"/>
          </a:xfrm>
          <a:solidFill>
            <a:schemeClr val="accent1"/>
          </a:solidFill>
        </p:grpSpPr>
        <p:grpSp>
          <p:nvGrpSpPr>
            <p:cNvPr id="4" name="组合 3"/>
            <p:cNvGrpSpPr/>
            <p:nvPr/>
          </p:nvGrpSpPr>
          <p:grpSpPr>
            <a:xfrm>
              <a:off x="4297826" y="4749111"/>
              <a:ext cx="1170670" cy="1170670"/>
              <a:chOff x="2586038" y="2761615"/>
              <a:chExt cx="1334770" cy="1334770"/>
            </a:xfrm>
            <a:grpFill/>
          </p:grpSpPr>
          <p:sp>
            <p:nvSpPr>
              <p:cNvPr id="21" name="椭圆 20"/>
              <p:cNvSpPr/>
              <p:nvPr/>
            </p:nvSpPr>
            <p:spPr>
              <a:xfrm>
                <a:off x="2586038" y="2761615"/>
                <a:ext cx="1334770" cy="1334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22" name="椭圆 21"/>
              <p:cNvSpPr/>
              <p:nvPr/>
            </p:nvSpPr>
            <p:spPr>
              <a:xfrm>
                <a:off x="2742565" y="2919095"/>
                <a:ext cx="1019810" cy="1019810"/>
              </a:xfrm>
              <a:prstGeom prst="ellipse">
                <a:avLst/>
              </a:prstGeom>
              <a:solidFill>
                <a:schemeClr val="bg1"/>
              </a:soli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13" name="Group 52"/>
            <p:cNvGrpSpPr>
              <a:grpSpLocks noChangeAspect="1"/>
            </p:cNvGrpSpPr>
            <p:nvPr/>
          </p:nvGrpSpPr>
          <p:grpSpPr bwMode="auto">
            <a:xfrm>
              <a:off x="4664238" y="5118239"/>
              <a:ext cx="436173" cy="432413"/>
              <a:chOff x="3783" y="2102"/>
              <a:chExt cx="116" cy="115"/>
            </a:xfrm>
            <a:grpFill/>
            <a:effectLst/>
          </p:grpSpPr>
          <p:sp>
            <p:nvSpPr>
              <p:cNvPr id="14" name="Freeform 53"/>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15" name="Freeform 54"/>
              <p:cNvSpPr>
                <a:spLocks noEditPoints="1"/>
              </p:cNvSpPr>
              <p:nvPr/>
            </p:nvSpPr>
            <p:spPr bwMode="auto">
              <a:xfrm>
                <a:off x="3783" y="2102"/>
                <a:ext cx="116" cy="115"/>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3 w 46"/>
                  <a:gd name="T11" fmla="*/ 42 h 46"/>
                  <a:gd name="T12" fmla="*/ 5 w 46"/>
                  <a:gd name="T13" fmla="*/ 23 h 46"/>
                  <a:gd name="T14" fmla="*/ 23 w 46"/>
                  <a:gd name="T15" fmla="*/ 4 h 46"/>
                  <a:gd name="T16" fmla="*/ 42 w 46"/>
                  <a:gd name="T17" fmla="*/ 23 h 46"/>
                  <a:gd name="T18" fmla="*/ 23 w 46"/>
                  <a:gd name="T19" fmla="*/ 42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3" y="42"/>
                    </a:moveTo>
                    <a:cubicBezTo>
                      <a:pt x="13" y="42"/>
                      <a:pt x="5" y="33"/>
                      <a:pt x="5" y="23"/>
                    </a:cubicBezTo>
                    <a:cubicBezTo>
                      <a:pt x="5" y="13"/>
                      <a:pt x="13" y="4"/>
                      <a:pt x="23" y="4"/>
                    </a:cubicBezTo>
                    <a:cubicBezTo>
                      <a:pt x="34" y="4"/>
                      <a:pt x="42" y="13"/>
                      <a:pt x="42" y="23"/>
                    </a:cubicBezTo>
                    <a:cubicBezTo>
                      <a:pt x="42" y="33"/>
                      <a:pt x="34" y="42"/>
                      <a:pt x="23" y="4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16" name="Freeform 55"/>
              <p:cNvSpPr/>
              <p:nvPr/>
            </p:nvSpPr>
            <p:spPr bwMode="auto">
              <a:xfrm>
                <a:off x="3839" y="2115"/>
                <a:ext cx="7" cy="10"/>
              </a:xfrm>
              <a:custGeom>
                <a:avLst/>
                <a:gdLst>
                  <a:gd name="T0" fmla="*/ 1 w 3"/>
                  <a:gd name="T1" fmla="*/ 4 h 4"/>
                  <a:gd name="T2" fmla="*/ 1 w 3"/>
                  <a:gd name="T3" fmla="*/ 4 h 4"/>
                  <a:gd name="T4" fmla="*/ 3 w 3"/>
                  <a:gd name="T5" fmla="*/ 3 h 4"/>
                  <a:gd name="T6" fmla="*/ 3 w 3"/>
                  <a:gd name="T7" fmla="*/ 0 h 4"/>
                  <a:gd name="T8" fmla="*/ 1 w 3"/>
                  <a:gd name="T9" fmla="*/ 0 h 4"/>
                  <a:gd name="T10" fmla="*/ 0 w 3"/>
                  <a:gd name="T11" fmla="*/ 0 h 4"/>
                  <a:gd name="T12" fmla="*/ 0 w 3"/>
                  <a:gd name="T13" fmla="*/ 3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3" y="4"/>
                      <a:pt x="3" y="3"/>
                    </a:cubicBezTo>
                    <a:cubicBezTo>
                      <a:pt x="3" y="0"/>
                      <a:pt x="3" y="0"/>
                      <a:pt x="3" y="0"/>
                    </a:cubicBezTo>
                    <a:cubicBezTo>
                      <a:pt x="2" y="0"/>
                      <a:pt x="2" y="0"/>
                      <a:pt x="1" y="0"/>
                    </a:cubicBezTo>
                    <a:cubicBezTo>
                      <a:pt x="1" y="0"/>
                      <a:pt x="0" y="0"/>
                      <a:pt x="0" y="0"/>
                    </a:cubicBezTo>
                    <a:cubicBezTo>
                      <a:pt x="0" y="3"/>
                      <a:pt x="0" y="3"/>
                      <a:pt x="0" y="3"/>
                    </a:cubicBezTo>
                    <a:cubicBezTo>
                      <a:pt x="0" y="4"/>
                      <a:pt x="0" y="4"/>
                      <a:pt x="1"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17" name="Freeform 56"/>
              <p:cNvSpPr/>
              <p:nvPr/>
            </p:nvSpPr>
            <p:spPr bwMode="auto">
              <a:xfrm>
                <a:off x="3839" y="2195"/>
                <a:ext cx="7" cy="10"/>
              </a:xfrm>
              <a:custGeom>
                <a:avLst/>
                <a:gdLst>
                  <a:gd name="T0" fmla="*/ 1 w 3"/>
                  <a:gd name="T1" fmla="*/ 0 h 4"/>
                  <a:gd name="T2" fmla="*/ 1 w 3"/>
                  <a:gd name="T3" fmla="*/ 0 h 4"/>
                  <a:gd name="T4" fmla="*/ 0 w 3"/>
                  <a:gd name="T5" fmla="*/ 1 h 4"/>
                  <a:gd name="T6" fmla="*/ 0 w 3"/>
                  <a:gd name="T7" fmla="*/ 4 h 4"/>
                  <a:gd name="T8" fmla="*/ 1 w 3"/>
                  <a:gd name="T9" fmla="*/ 4 h 4"/>
                  <a:gd name="T10" fmla="*/ 3 w 3"/>
                  <a:gd name="T11" fmla="*/ 4 h 4"/>
                  <a:gd name="T12" fmla="*/ 3 w 3"/>
                  <a:gd name="T13" fmla="*/ 1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0"/>
                    </a:moveTo>
                    <a:cubicBezTo>
                      <a:pt x="1" y="0"/>
                      <a:pt x="1" y="0"/>
                      <a:pt x="1" y="0"/>
                    </a:cubicBezTo>
                    <a:cubicBezTo>
                      <a:pt x="0" y="0"/>
                      <a:pt x="0" y="1"/>
                      <a:pt x="0" y="1"/>
                    </a:cubicBezTo>
                    <a:cubicBezTo>
                      <a:pt x="0" y="4"/>
                      <a:pt x="0" y="4"/>
                      <a:pt x="0" y="4"/>
                    </a:cubicBezTo>
                    <a:cubicBezTo>
                      <a:pt x="0" y="4"/>
                      <a:pt x="1" y="4"/>
                      <a:pt x="1" y="4"/>
                    </a:cubicBezTo>
                    <a:cubicBezTo>
                      <a:pt x="2" y="4"/>
                      <a:pt x="2" y="4"/>
                      <a:pt x="3" y="4"/>
                    </a:cubicBezTo>
                    <a:cubicBezTo>
                      <a:pt x="3" y="1"/>
                      <a:pt x="3" y="1"/>
                      <a:pt x="3" y="1"/>
                    </a:cubicBezTo>
                    <a:cubicBezTo>
                      <a:pt x="3" y="1"/>
                      <a:pt x="2" y="0"/>
                      <a:pt x="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18" name="Freeform 57"/>
              <p:cNvSpPr/>
              <p:nvPr/>
            </p:nvSpPr>
            <p:spPr bwMode="auto">
              <a:xfrm>
                <a:off x="3796" y="2155"/>
                <a:ext cx="10" cy="10"/>
              </a:xfrm>
              <a:custGeom>
                <a:avLst/>
                <a:gdLst>
                  <a:gd name="T0" fmla="*/ 3 w 4"/>
                  <a:gd name="T1" fmla="*/ 0 h 4"/>
                  <a:gd name="T2" fmla="*/ 0 w 4"/>
                  <a:gd name="T3" fmla="*/ 0 h 4"/>
                  <a:gd name="T4" fmla="*/ 0 w 4"/>
                  <a:gd name="T5" fmla="*/ 2 h 4"/>
                  <a:gd name="T6" fmla="*/ 0 w 4"/>
                  <a:gd name="T7" fmla="*/ 4 h 4"/>
                  <a:gd name="T8" fmla="*/ 3 w 4"/>
                  <a:gd name="T9" fmla="*/ 4 h 4"/>
                  <a:gd name="T10" fmla="*/ 4 w 4"/>
                  <a:gd name="T11" fmla="*/ 2 h 4"/>
                  <a:gd name="T12" fmla="*/ 4 w 4"/>
                  <a:gd name="T13" fmla="*/ 2 h 4"/>
                  <a:gd name="T14" fmla="*/ 3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0"/>
                    </a:moveTo>
                    <a:cubicBezTo>
                      <a:pt x="0" y="0"/>
                      <a:pt x="0" y="0"/>
                      <a:pt x="0" y="0"/>
                    </a:cubicBezTo>
                    <a:cubicBezTo>
                      <a:pt x="0" y="1"/>
                      <a:pt x="0" y="1"/>
                      <a:pt x="0" y="2"/>
                    </a:cubicBezTo>
                    <a:cubicBezTo>
                      <a:pt x="0" y="3"/>
                      <a:pt x="0" y="3"/>
                      <a:pt x="0" y="4"/>
                    </a:cubicBezTo>
                    <a:cubicBezTo>
                      <a:pt x="3" y="4"/>
                      <a:pt x="3" y="4"/>
                      <a:pt x="3" y="4"/>
                    </a:cubicBezTo>
                    <a:cubicBezTo>
                      <a:pt x="4" y="4"/>
                      <a:pt x="4" y="3"/>
                      <a:pt x="4" y="2"/>
                    </a:cubicBezTo>
                    <a:cubicBezTo>
                      <a:pt x="4" y="2"/>
                      <a:pt x="4" y="2"/>
                      <a:pt x="4" y="2"/>
                    </a:cubicBezTo>
                    <a:cubicBezTo>
                      <a:pt x="4" y="1"/>
                      <a:pt x="4" y="0"/>
                      <a:pt x="3"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19" name="Freeform 58"/>
              <p:cNvSpPr/>
              <p:nvPr/>
            </p:nvSpPr>
            <p:spPr bwMode="auto">
              <a:xfrm>
                <a:off x="3877" y="2155"/>
                <a:ext cx="10" cy="10"/>
              </a:xfrm>
              <a:custGeom>
                <a:avLst/>
                <a:gdLst>
                  <a:gd name="T0" fmla="*/ 4 w 4"/>
                  <a:gd name="T1" fmla="*/ 0 h 4"/>
                  <a:gd name="T2" fmla="*/ 2 w 4"/>
                  <a:gd name="T3" fmla="*/ 0 h 4"/>
                  <a:gd name="T4" fmla="*/ 0 w 4"/>
                  <a:gd name="T5" fmla="*/ 2 h 4"/>
                  <a:gd name="T6" fmla="*/ 0 w 4"/>
                  <a:gd name="T7" fmla="*/ 2 h 4"/>
                  <a:gd name="T8" fmla="*/ 2 w 4"/>
                  <a:gd name="T9" fmla="*/ 4 h 4"/>
                  <a:gd name="T10" fmla="*/ 4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2" y="0"/>
                      <a:pt x="2" y="0"/>
                      <a:pt x="2" y="0"/>
                    </a:cubicBezTo>
                    <a:cubicBezTo>
                      <a:pt x="1" y="0"/>
                      <a:pt x="0" y="1"/>
                      <a:pt x="0" y="2"/>
                    </a:cubicBezTo>
                    <a:cubicBezTo>
                      <a:pt x="0" y="2"/>
                      <a:pt x="0" y="2"/>
                      <a:pt x="0" y="2"/>
                    </a:cubicBezTo>
                    <a:cubicBezTo>
                      <a:pt x="0" y="3"/>
                      <a:pt x="1" y="4"/>
                      <a:pt x="2" y="4"/>
                    </a:cubicBezTo>
                    <a:cubicBezTo>
                      <a:pt x="4" y="4"/>
                      <a:pt x="4" y="4"/>
                      <a:pt x="4" y="4"/>
                    </a:cubicBezTo>
                    <a:cubicBezTo>
                      <a:pt x="4" y="3"/>
                      <a:pt x="4" y="3"/>
                      <a:pt x="4" y="2"/>
                    </a:cubicBezTo>
                    <a:cubicBezTo>
                      <a:pt x="4" y="1"/>
                      <a:pt x="4" y="1"/>
                      <a:pt x="4"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20" name="Freeform 59"/>
              <p:cNvSpPr/>
              <p:nvPr/>
            </p:nvSpPr>
            <p:spPr bwMode="auto">
              <a:xfrm>
                <a:off x="3813" y="2127"/>
                <a:ext cx="33" cy="38"/>
              </a:xfrm>
              <a:custGeom>
                <a:avLst/>
                <a:gdLst>
                  <a:gd name="T0" fmla="*/ 11 w 13"/>
                  <a:gd name="T1" fmla="*/ 0 h 15"/>
                  <a:gd name="T2" fmla="*/ 10 w 13"/>
                  <a:gd name="T3" fmla="*/ 2 h 15"/>
                  <a:gd name="T4" fmla="*/ 10 w 13"/>
                  <a:gd name="T5" fmla="*/ 11 h 15"/>
                  <a:gd name="T6" fmla="*/ 9 w 13"/>
                  <a:gd name="T7" fmla="*/ 12 h 15"/>
                  <a:gd name="T8" fmla="*/ 2 w 13"/>
                  <a:gd name="T9" fmla="*/ 12 h 15"/>
                  <a:gd name="T10" fmla="*/ 0 w 13"/>
                  <a:gd name="T11" fmla="*/ 14 h 15"/>
                  <a:gd name="T12" fmla="*/ 2 w 13"/>
                  <a:gd name="T13" fmla="*/ 15 h 15"/>
                  <a:gd name="T14" fmla="*/ 11 w 13"/>
                  <a:gd name="T15" fmla="*/ 15 h 15"/>
                  <a:gd name="T16" fmla="*/ 12 w 13"/>
                  <a:gd name="T17" fmla="*/ 15 h 15"/>
                  <a:gd name="T18" fmla="*/ 12 w 13"/>
                  <a:gd name="T19" fmla="*/ 15 h 15"/>
                  <a:gd name="T20" fmla="*/ 13 w 13"/>
                  <a:gd name="T21" fmla="*/ 13 h 15"/>
                  <a:gd name="T22" fmla="*/ 13 w 13"/>
                  <a:gd name="T23" fmla="*/ 2 h 15"/>
                  <a:gd name="T24" fmla="*/ 11 w 13"/>
                  <a:gd name="T25"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5">
                    <a:moveTo>
                      <a:pt x="11" y="0"/>
                    </a:moveTo>
                    <a:cubicBezTo>
                      <a:pt x="10" y="0"/>
                      <a:pt x="10" y="1"/>
                      <a:pt x="10" y="2"/>
                    </a:cubicBezTo>
                    <a:cubicBezTo>
                      <a:pt x="10" y="11"/>
                      <a:pt x="10" y="11"/>
                      <a:pt x="10" y="11"/>
                    </a:cubicBezTo>
                    <a:cubicBezTo>
                      <a:pt x="10" y="12"/>
                      <a:pt x="9" y="12"/>
                      <a:pt x="9" y="12"/>
                    </a:cubicBezTo>
                    <a:cubicBezTo>
                      <a:pt x="2" y="12"/>
                      <a:pt x="2" y="12"/>
                      <a:pt x="2" y="12"/>
                    </a:cubicBezTo>
                    <a:cubicBezTo>
                      <a:pt x="1" y="12"/>
                      <a:pt x="0" y="13"/>
                      <a:pt x="0" y="14"/>
                    </a:cubicBezTo>
                    <a:cubicBezTo>
                      <a:pt x="0" y="14"/>
                      <a:pt x="1" y="15"/>
                      <a:pt x="2" y="15"/>
                    </a:cubicBezTo>
                    <a:cubicBezTo>
                      <a:pt x="11" y="15"/>
                      <a:pt x="11" y="15"/>
                      <a:pt x="11" y="15"/>
                    </a:cubicBezTo>
                    <a:cubicBezTo>
                      <a:pt x="11" y="15"/>
                      <a:pt x="12" y="15"/>
                      <a:pt x="12" y="15"/>
                    </a:cubicBezTo>
                    <a:cubicBezTo>
                      <a:pt x="12" y="15"/>
                      <a:pt x="12" y="15"/>
                      <a:pt x="12" y="15"/>
                    </a:cubicBezTo>
                    <a:cubicBezTo>
                      <a:pt x="13" y="14"/>
                      <a:pt x="13" y="14"/>
                      <a:pt x="13" y="13"/>
                    </a:cubicBezTo>
                    <a:cubicBezTo>
                      <a:pt x="13" y="2"/>
                      <a:pt x="13" y="2"/>
                      <a:pt x="13" y="2"/>
                    </a:cubicBezTo>
                    <a:cubicBezTo>
                      <a:pt x="13" y="1"/>
                      <a:pt x="12" y="0"/>
                      <a:pt x="11"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grpSp>
      </p:grpSp>
      <p:grpSp>
        <p:nvGrpSpPr>
          <p:cNvPr id="23" name="组合 22"/>
          <p:cNvGrpSpPr/>
          <p:nvPr/>
        </p:nvGrpSpPr>
        <p:grpSpPr>
          <a:xfrm>
            <a:off x="6204624" y="5054041"/>
            <a:ext cx="1170696" cy="1170272"/>
            <a:chOff x="7585822" y="3753035"/>
            <a:chExt cx="1170670" cy="1170670"/>
          </a:xfrm>
        </p:grpSpPr>
        <p:grpSp>
          <p:nvGrpSpPr>
            <p:cNvPr id="24" name="组合 23"/>
            <p:cNvGrpSpPr/>
            <p:nvPr/>
          </p:nvGrpSpPr>
          <p:grpSpPr>
            <a:xfrm>
              <a:off x="7585822" y="3753035"/>
              <a:ext cx="1170670" cy="1170670"/>
              <a:chOff x="2586038" y="2761615"/>
              <a:chExt cx="1334770" cy="1334770"/>
            </a:xfrm>
          </p:grpSpPr>
          <p:sp>
            <p:nvSpPr>
              <p:cNvPr id="29" name="椭圆 28"/>
              <p:cNvSpPr/>
              <p:nvPr/>
            </p:nvSpPr>
            <p:spPr>
              <a:xfrm>
                <a:off x="2586038" y="2761615"/>
                <a:ext cx="1334770" cy="1334770"/>
              </a:xfrm>
              <a:prstGeom prst="ellipse">
                <a:avLst/>
              </a:prstGeom>
              <a:solidFill>
                <a:srgbClr val="01A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30" name="椭圆 29"/>
              <p:cNvSpPr/>
              <p:nvPr/>
            </p:nvSpPr>
            <p:spPr>
              <a:xfrm>
                <a:off x="2742565" y="2919095"/>
                <a:ext cx="1019810" cy="1019810"/>
              </a:xfrm>
              <a:prstGeom prst="ellipse">
                <a:avLst/>
              </a:prstGeom>
              <a:gradFill>
                <a:gsLst>
                  <a:gs pos="100000">
                    <a:srgbClr val="F7F7F7"/>
                  </a:gs>
                  <a:gs pos="0">
                    <a:srgbClr val="B0B0B0"/>
                  </a:gs>
                </a:gsLst>
                <a:lin ang="2700000" scaled="1"/>
              </a:gra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25" name="Group 62"/>
            <p:cNvGrpSpPr>
              <a:grpSpLocks noChangeAspect="1"/>
            </p:cNvGrpSpPr>
            <p:nvPr/>
          </p:nvGrpSpPr>
          <p:grpSpPr bwMode="auto">
            <a:xfrm>
              <a:off x="7952069" y="4169753"/>
              <a:ext cx="465122" cy="371377"/>
              <a:chOff x="3775" y="2110"/>
              <a:chExt cx="129" cy="103"/>
            </a:xfrm>
            <a:solidFill>
              <a:srgbClr val="00BBCF"/>
            </a:solidFill>
            <a:effectLst/>
          </p:grpSpPr>
          <p:sp>
            <p:nvSpPr>
              <p:cNvPr id="26"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27"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28"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grpSp>
      </p:grpSp>
      <p:grpSp>
        <p:nvGrpSpPr>
          <p:cNvPr id="31" name="组合 30"/>
          <p:cNvGrpSpPr/>
          <p:nvPr/>
        </p:nvGrpSpPr>
        <p:grpSpPr>
          <a:xfrm>
            <a:off x="7028660" y="1594885"/>
            <a:ext cx="1170696" cy="1170272"/>
            <a:chOff x="7007050" y="938219"/>
            <a:chExt cx="1170670" cy="1170670"/>
          </a:xfrm>
          <a:solidFill>
            <a:schemeClr val="accent4"/>
          </a:solidFill>
        </p:grpSpPr>
        <p:grpSp>
          <p:nvGrpSpPr>
            <p:cNvPr id="32" name="组合 31"/>
            <p:cNvGrpSpPr/>
            <p:nvPr/>
          </p:nvGrpSpPr>
          <p:grpSpPr>
            <a:xfrm>
              <a:off x="7007050" y="938219"/>
              <a:ext cx="1170670" cy="1170670"/>
              <a:chOff x="2586038" y="2761615"/>
              <a:chExt cx="1334770" cy="1334770"/>
            </a:xfrm>
            <a:grpFill/>
          </p:grpSpPr>
          <p:sp>
            <p:nvSpPr>
              <p:cNvPr id="41" name="椭圆 40"/>
              <p:cNvSpPr/>
              <p:nvPr/>
            </p:nvSpPr>
            <p:spPr>
              <a:xfrm>
                <a:off x="2586038" y="2761615"/>
                <a:ext cx="1334770" cy="1334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42" name="椭圆 41"/>
              <p:cNvSpPr/>
              <p:nvPr/>
            </p:nvSpPr>
            <p:spPr>
              <a:xfrm>
                <a:off x="2742565" y="2919095"/>
                <a:ext cx="1019810" cy="1019810"/>
              </a:xfrm>
              <a:prstGeom prst="ellipse">
                <a:avLst/>
              </a:prstGeom>
              <a:solidFill>
                <a:schemeClr val="bg1"/>
              </a:solidFill>
              <a:ln w="38100">
                <a:gradFill flip="none" rotWithShape="1">
                  <a:gsLst>
                    <a:gs pos="0">
                      <a:schemeClr val="bg1"/>
                    </a:gs>
                    <a:gs pos="100000">
                      <a:schemeClr val="bg1">
                        <a:lumMod val="65000"/>
                      </a:schemeClr>
                    </a:gs>
                  </a:gsLst>
                  <a:lin ang="2700000" scaled="1"/>
                  <a:tileRect/>
                </a:gradFill>
              </a:ln>
              <a:effectLst>
                <a:outerShdw blurRad="889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grpSp>
        <p:grpSp>
          <p:nvGrpSpPr>
            <p:cNvPr id="33" name="Group 68"/>
            <p:cNvGrpSpPr>
              <a:grpSpLocks noChangeAspect="1"/>
            </p:cNvGrpSpPr>
            <p:nvPr/>
          </p:nvGrpSpPr>
          <p:grpSpPr bwMode="auto">
            <a:xfrm>
              <a:off x="7371052" y="1351951"/>
              <a:ext cx="414907" cy="399764"/>
              <a:chOff x="3770" y="2095"/>
              <a:chExt cx="137" cy="132"/>
            </a:xfrm>
            <a:grpFill/>
            <a:effectLst/>
          </p:grpSpPr>
          <p:sp>
            <p:nvSpPr>
              <p:cNvPr id="34" name="Freeform 69"/>
              <p:cNvSpPr/>
              <p:nvPr/>
            </p:nvSpPr>
            <p:spPr bwMode="auto">
              <a:xfrm>
                <a:off x="3770" y="2190"/>
                <a:ext cx="137" cy="37"/>
              </a:xfrm>
              <a:custGeom>
                <a:avLst/>
                <a:gdLst>
                  <a:gd name="T0" fmla="*/ 52 w 55"/>
                  <a:gd name="T1" fmla="*/ 6 h 15"/>
                  <a:gd name="T2" fmla="*/ 38 w 55"/>
                  <a:gd name="T3" fmla="*/ 6 h 15"/>
                  <a:gd name="T4" fmla="*/ 37 w 55"/>
                  <a:gd name="T5" fmla="*/ 6 h 15"/>
                  <a:gd name="T6" fmla="*/ 37 w 55"/>
                  <a:gd name="T7" fmla="*/ 3 h 15"/>
                  <a:gd name="T8" fmla="*/ 37 w 55"/>
                  <a:gd name="T9" fmla="*/ 1 h 15"/>
                  <a:gd name="T10" fmla="*/ 35 w 55"/>
                  <a:gd name="T11" fmla="*/ 0 h 15"/>
                  <a:gd name="T12" fmla="*/ 20 w 55"/>
                  <a:gd name="T13" fmla="*/ 0 h 15"/>
                  <a:gd name="T14" fmla="*/ 18 w 55"/>
                  <a:gd name="T15" fmla="*/ 3 h 15"/>
                  <a:gd name="T16" fmla="*/ 18 w 55"/>
                  <a:gd name="T17" fmla="*/ 6 h 15"/>
                  <a:gd name="T18" fmla="*/ 18 w 55"/>
                  <a:gd name="T19" fmla="*/ 6 h 15"/>
                  <a:gd name="T20" fmla="*/ 3 w 55"/>
                  <a:gd name="T21" fmla="*/ 6 h 15"/>
                  <a:gd name="T22" fmla="*/ 0 w 55"/>
                  <a:gd name="T23" fmla="*/ 8 h 15"/>
                  <a:gd name="T24" fmla="*/ 0 w 55"/>
                  <a:gd name="T25" fmla="*/ 14 h 15"/>
                  <a:gd name="T26" fmla="*/ 1 w 55"/>
                  <a:gd name="T27" fmla="*/ 15 h 15"/>
                  <a:gd name="T28" fmla="*/ 2 w 55"/>
                  <a:gd name="T29" fmla="*/ 14 h 15"/>
                  <a:gd name="T30" fmla="*/ 2 w 55"/>
                  <a:gd name="T31" fmla="*/ 8 h 15"/>
                  <a:gd name="T32" fmla="*/ 3 w 55"/>
                  <a:gd name="T33" fmla="*/ 8 h 15"/>
                  <a:gd name="T34" fmla="*/ 18 w 55"/>
                  <a:gd name="T35" fmla="*/ 8 h 15"/>
                  <a:gd name="T36" fmla="*/ 18 w 55"/>
                  <a:gd name="T37" fmla="*/ 8 h 15"/>
                  <a:gd name="T38" fmla="*/ 18 w 55"/>
                  <a:gd name="T39" fmla="*/ 9 h 15"/>
                  <a:gd name="T40" fmla="*/ 19 w 55"/>
                  <a:gd name="T41" fmla="*/ 9 h 15"/>
                  <a:gd name="T42" fmla="*/ 20 w 55"/>
                  <a:gd name="T43" fmla="*/ 9 h 15"/>
                  <a:gd name="T44" fmla="*/ 20 w 55"/>
                  <a:gd name="T45" fmla="*/ 8 h 15"/>
                  <a:gd name="T46" fmla="*/ 20 w 55"/>
                  <a:gd name="T47" fmla="*/ 3 h 15"/>
                  <a:gd name="T48" fmla="*/ 20 w 55"/>
                  <a:gd name="T49" fmla="*/ 2 h 15"/>
                  <a:gd name="T50" fmla="*/ 35 w 55"/>
                  <a:gd name="T51" fmla="*/ 2 h 15"/>
                  <a:gd name="T52" fmla="*/ 35 w 55"/>
                  <a:gd name="T53" fmla="*/ 3 h 15"/>
                  <a:gd name="T54" fmla="*/ 35 w 55"/>
                  <a:gd name="T55" fmla="*/ 8 h 15"/>
                  <a:gd name="T56" fmla="*/ 36 w 55"/>
                  <a:gd name="T57" fmla="*/ 9 h 15"/>
                  <a:gd name="T58" fmla="*/ 36 w 55"/>
                  <a:gd name="T59" fmla="*/ 9 h 15"/>
                  <a:gd name="T60" fmla="*/ 37 w 55"/>
                  <a:gd name="T61" fmla="*/ 9 h 15"/>
                  <a:gd name="T62" fmla="*/ 37 w 55"/>
                  <a:gd name="T63" fmla="*/ 8 h 15"/>
                  <a:gd name="T64" fmla="*/ 38 w 55"/>
                  <a:gd name="T65" fmla="*/ 8 h 15"/>
                  <a:gd name="T66" fmla="*/ 52 w 55"/>
                  <a:gd name="T67" fmla="*/ 8 h 15"/>
                  <a:gd name="T68" fmla="*/ 53 w 55"/>
                  <a:gd name="T69" fmla="*/ 8 h 15"/>
                  <a:gd name="T70" fmla="*/ 53 w 55"/>
                  <a:gd name="T71" fmla="*/ 14 h 15"/>
                  <a:gd name="T72" fmla="*/ 54 w 55"/>
                  <a:gd name="T73" fmla="*/ 15 h 15"/>
                  <a:gd name="T74" fmla="*/ 55 w 55"/>
                  <a:gd name="T75" fmla="*/ 14 h 15"/>
                  <a:gd name="T76" fmla="*/ 55 w 55"/>
                  <a:gd name="T77" fmla="*/ 8 h 15"/>
                  <a:gd name="T78" fmla="*/ 52 w 55"/>
                  <a:gd name="T79"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 h="15">
                    <a:moveTo>
                      <a:pt x="52" y="6"/>
                    </a:moveTo>
                    <a:cubicBezTo>
                      <a:pt x="38" y="6"/>
                      <a:pt x="38" y="6"/>
                      <a:pt x="38" y="6"/>
                    </a:cubicBezTo>
                    <a:cubicBezTo>
                      <a:pt x="38" y="6"/>
                      <a:pt x="37" y="6"/>
                      <a:pt x="37" y="6"/>
                    </a:cubicBezTo>
                    <a:cubicBezTo>
                      <a:pt x="37" y="3"/>
                      <a:pt x="37" y="3"/>
                      <a:pt x="37" y="3"/>
                    </a:cubicBezTo>
                    <a:cubicBezTo>
                      <a:pt x="37" y="2"/>
                      <a:pt x="37" y="1"/>
                      <a:pt x="37" y="1"/>
                    </a:cubicBezTo>
                    <a:cubicBezTo>
                      <a:pt x="36" y="0"/>
                      <a:pt x="36" y="0"/>
                      <a:pt x="35" y="0"/>
                    </a:cubicBezTo>
                    <a:cubicBezTo>
                      <a:pt x="20" y="0"/>
                      <a:pt x="20" y="0"/>
                      <a:pt x="20" y="0"/>
                    </a:cubicBezTo>
                    <a:cubicBezTo>
                      <a:pt x="19" y="0"/>
                      <a:pt x="18" y="1"/>
                      <a:pt x="18" y="3"/>
                    </a:cubicBezTo>
                    <a:cubicBezTo>
                      <a:pt x="18" y="6"/>
                      <a:pt x="18" y="6"/>
                      <a:pt x="18" y="6"/>
                    </a:cubicBezTo>
                    <a:cubicBezTo>
                      <a:pt x="18" y="6"/>
                      <a:pt x="18" y="6"/>
                      <a:pt x="18" y="6"/>
                    </a:cubicBezTo>
                    <a:cubicBezTo>
                      <a:pt x="3" y="6"/>
                      <a:pt x="3" y="6"/>
                      <a:pt x="3" y="6"/>
                    </a:cubicBezTo>
                    <a:cubicBezTo>
                      <a:pt x="2" y="6"/>
                      <a:pt x="0" y="7"/>
                      <a:pt x="0" y="8"/>
                    </a:cubicBezTo>
                    <a:cubicBezTo>
                      <a:pt x="0" y="14"/>
                      <a:pt x="0" y="14"/>
                      <a:pt x="0" y="14"/>
                    </a:cubicBezTo>
                    <a:cubicBezTo>
                      <a:pt x="0" y="14"/>
                      <a:pt x="1" y="15"/>
                      <a:pt x="1" y="15"/>
                    </a:cubicBezTo>
                    <a:cubicBezTo>
                      <a:pt x="2" y="15"/>
                      <a:pt x="2" y="14"/>
                      <a:pt x="2" y="14"/>
                    </a:cubicBezTo>
                    <a:cubicBezTo>
                      <a:pt x="2" y="8"/>
                      <a:pt x="2" y="8"/>
                      <a:pt x="2" y="8"/>
                    </a:cubicBezTo>
                    <a:cubicBezTo>
                      <a:pt x="2" y="8"/>
                      <a:pt x="3" y="8"/>
                      <a:pt x="3" y="8"/>
                    </a:cubicBezTo>
                    <a:cubicBezTo>
                      <a:pt x="18" y="8"/>
                      <a:pt x="18" y="8"/>
                      <a:pt x="18" y="8"/>
                    </a:cubicBezTo>
                    <a:cubicBezTo>
                      <a:pt x="18" y="8"/>
                      <a:pt x="18" y="8"/>
                      <a:pt x="18" y="8"/>
                    </a:cubicBezTo>
                    <a:cubicBezTo>
                      <a:pt x="18" y="8"/>
                      <a:pt x="18" y="8"/>
                      <a:pt x="18" y="9"/>
                    </a:cubicBezTo>
                    <a:cubicBezTo>
                      <a:pt x="18" y="9"/>
                      <a:pt x="19" y="9"/>
                      <a:pt x="19" y="9"/>
                    </a:cubicBezTo>
                    <a:cubicBezTo>
                      <a:pt x="19" y="9"/>
                      <a:pt x="19" y="9"/>
                      <a:pt x="20" y="9"/>
                    </a:cubicBezTo>
                    <a:cubicBezTo>
                      <a:pt x="20" y="8"/>
                      <a:pt x="20" y="8"/>
                      <a:pt x="20" y="8"/>
                    </a:cubicBezTo>
                    <a:cubicBezTo>
                      <a:pt x="20" y="3"/>
                      <a:pt x="20" y="3"/>
                      <a:pt x="20" y="3"/>
                    </a:cubicBezTo>
                    <a:cubicBezTo>
                      <a:pt x="20" y="2"/>
                      <a:pt x="20" y="2"/>
                      <a:pt x="20" y="2"/>
                    </a:cubicBezTo>
                    <a:cubicBezTo>
                      <a:pt x="35" y="2"/>
                      <a:pt x="35" y="2"/>
                      <a:pt x="35" y="2"/>
                    </a:cubicBezTo>
                    <a:cubicBezTo>
                      <a:pt x="35" y="2"/>
                      <a:pt x="35" y="2"/>
                      <a:pt x="35" y="3"/>
                    </a:cubicBezTo>
                    <a:cubicBezTo>
                      <a:pt x="35" y="8"/>
                      <a:pt x="35" y="8"/>
                      <a:pt x="35" y="8"/>
                    </a:cubicBezTo>
                    <a:cubicBezTo>
                      <a:pt x="35" y="8"/>
                      <a:pt x="35" y="8"/>
                      <a:pt x="36" y="9"/>
                    </a:cubicBezTo>
                    <a:cubicBezTo>
                      <a:pt x="36" y="9"/>
                      <a:pt x="36" y="9"/>
                      <a:pt x="36" y="9"/>
                    </a:cubicBezTo>
                    <a:cubicBezTo>
                      <a:pt x="37" y="9"/>
                      <a:pt x="37" y="9"/>
                      <a:pt x="37" y="9"/>
                    </a:cubicBezTo>
                    <a:cubicBezTo>
                      <a:pt x="37" y="8"/>
                      <a:pt x="37" y="8"/>
                      <a:pt x="37" y="8"/>
                    </a:cubicBezTo>
                    <a:cubicBezTo>
                      <a:pt x="37" y="8"/>
                      <a:pt x="37" y="8"/>
                      <a:pt x="38" y="8"/>
                    </a:cubicBezTo>
                    <a:cubicBezTo>
                      <a:pt x="52" y="8"/>
                      <a:pt x="52" y="8"/>
                      <a:pt x="52" y="8"/>
                    </a:cubicBezTo>
                    <a:cubicBezTo>
                      <a:pt x="53" y="8"/>
                      <a:pt x="53" y="8"/>
                      <a:pt x="53" y="8"/>
                    </a:cubicBezTo>
                    <a:cubicBezTo>
                      <a:pt x="53" y="14"/>
                      <a:pt x="53" y="14"/>
                      <a:pt x="53" y="14"/>
                    </a:cubicBezTo>
                    <a:cubicBezTo>
                      <a:pt x="53" y="14"/>
                      <a:pt x="53" y="15"/>
                      <a:pt x="54" y="15"/>
                    </a:cubicBezTo>
                    <a:cubicBezTo>
                      <a:pt x="54" y="15"/>
                      <a:pt x="55" y="14"/>
                      <a:pt x="55" y="14"/>
                    </a:cubicBezTo>
                    <a:cubicBezTo>
                      <a:pt x="55" y="8"/>
                      <a:pt x="55" y="8"/>
                      <a:pt x="55" y="8"/>
                    </a:cubicBezTo>
                    <a:cubicBezTo>
                      <a:pt x="55" y="7"/>
                      <a:pt x="54" y="6"/>
                      <a:pt x="52"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35" name="Freeform 70"/>
              <p:cNvSpPr/>
              <p:nvPr/>
            </p:nvSpPr>
            <p:spPr bwMode="auto">
              <a:xfrm>
                <a:off x="3820" y="2118"/>
                <a:ext cx="37" cy="69"/>
              </a:xfrm>
              <a:custGeom>
                <a:avLst/>
                <a:gdLst>
                  <a:gd name="T0" fmla="*/ 2 w 15"/>
                  <a:gd name="T1" fmla="*/ 14 h 28"/>
                  <a:gd name="T2" fmla="*/ 3 w 15"/>
                  <a:gd name="T3" fmla="*/ 13 h 28"/>
                  <a:gd name="T4" fmla="*/ 3 w 15"/>
                  <a:gd name="T5" fmla="*/ 8 h 28"/>
                  <a:gd name="T6" fmla="*/ 4 w 15"/>
                  <a:gd name="T7" fmla="*/ 4 h 28"/>
                  <a:gd name="T8" fmla="*/ 4 w 15"/>
                  <a:gd name="T9" fmla="*/ 4 h 28"/>
                  <a:gd name="T10" fmla="*/ 4 w 15"/>
                  <a:gd name="T11" fmla="*/ 12 h 28"/>
                  <a:gd name="T12" fmla="*/ 4 w 15"/>
                  <a:gd name="T13" fmla="*/ 13 h 28"/>
                  <a:gd name="T14" fmla="*/ 4 w 15"/>
                  <a:gd name="T15" fmla="*/ 26 h 28"/>
                  <a:gd name="T16" fmla="*/ 5 w 15"/>
                  <a:gd name="T17" fmla="*/ 28 h 28"/>
                  <a:gd name="T18" fmla="*/ 5 w 15"/>
                  <a:gd name="T19" fmla="*/ 28 h 28"/>
                  <a:gd name="T20" fmla="*/ 5 w 15"/>
                  <a:gd name="T21" fmla="*/ 28 h 28"/>
                  <a:gd name="T22" fmla="*/ 7 w 15"/>
                  <a:gd name="T23" fmla="*/ 26 h 28"/>
                  <a:gd name="T24" fmla="*/ 7 w 15"/>
                  <a:gd name="T25" fmla="*/ 14 h 28"/>
                  <a:gd name="T26" fmla="*/ 8 w 15"/>
                  <a:gd name="T27" fmla="*/ 14 h 28"/>
                  <a:gd name="T28" fmla="*/ 8 w 15"/>
                  <a:gd name="T29" fmla="*/ 26 h 28"/>
                  <a:gd name="T30" fmla="*/ 10 w 15"/>
                  <a:gd name="T31" fmla="*/ 28 h 28"/>
                  <a:gd name="T32" fmla="*/ 10 w 15"/>
                  <a:gd name="T33" fmla="*/ 28 h 28"/>
                  <a:gd name="T34" fmla="*/ 10 w 15"/>
                  <a:gd name="T35" fmla="*/ 28 h 28"/>
                  <a:gd name="T36" fmla="*/ 12 w 15"/>
                  <a:gd name="T37" fmla="*/ 26 h 28"/>
                  <a:gd name="T38" fmla="*/ 12 w 15"/>
                  <a:gd name="T39" fmla="*/ 13 h 28"/>
                  <a:gd name="T40" fmla="*/ 12 w 15"/>
                  <a:gd name="T41" fmla="*/ 12 h 28"/>
                  <a:gd name="T42" fmla="*/ 12 w 15"/>
                  <a:gd name="T43" fmla="*/ 4 h 28"/>
                  <a:gd name="T44" fmla="*/ 12 w 15"/>
                  <a:gd name="T45" fmla="*/ 4 h 28"/>
                  <a:gd name="T46" fmla="*/ 12 w 15"/>
                  <a:gd name="T47" fmla="*/ 8 h 28"/>
                  <a:gd name="T48" fmla="*/ 12 w 15"/>
                  <a:gd name="T49" fmla="*/ 13 h 28"/>
                  <a:gd name="T50" fmla="*/ 14 w 15"/>
                  <a:gd name="T51" fmla="*/ 14 h 28"/>
                  <a:gd name="T52" fmla="*/ 15 w 15"/>
                  <a:gd name="T53" fmla="*/ 13 h 28"/>
                  <a:gd name="T54" fmla="*/ 15 w 15"/>
                  <a:gd name="T55" fmla="*/ 8 h 28"/>
                  <a:gd name="T56" fmla="*/ 13 w 15"/>
                  <a:gd name="T57" fmla="*/ 1 h 28"/>
                  <a:gd name="T58" fmla="*/ 10 w 15"/>
                  <a:gd name="T59" fmla="*/ 0 h 28"/>
                  <a:gd name="T60" fmla="*/ 10 w 15"/>
                  <a:gd name="T61" fmla="*/ 0 h 28"/>
                  <a:gd name="T62" fmla="*/ 10 w 15"/>
                  <a:gd name="T63" fmla="*/ 0 h 28"/>
                  <a:gd name="T64" fmla="*/ 10 w 15"/>
                  <a:gd name="T65" fmla="*/ 0 h 28"/>
                  <a:gd name="T66" fmla="*/ 8 w 15"/>
                  <a:gd name="T67" fmla="*/ 4 h 28"/>
                  <a:gd name="T68" fmla="*/ 8 w 15"/>
                  <a:gd name="T69" fmla="*/ 1 h 28"/>
                  <a:gd name="T70" fmla="*/ 8 w 15"/>
                  <a:gd name="T71" fmla="*/ 1 h 28"/>
                  <a:gd name="T72" fmla="*/ 8 w 15"/>
                  <a:gd name="T73" fmla="*/ 0 h 28"/>
                  <a:gd name="T74" fmla="*/ 8 w 15"/>
                  <a:gd name="T75" fmla="*/ 0 h 28"/>
                  <a:gd name="T76" fmla="*/ 7 w 15"/>
                  <a:gd name="T77" fmla="*/ 0 h 28"/>
                  <a:gd name="T78" fmla="*/ 7 w 15"/>
                  <a:gd name="T79" fmla="*/ 0 h 28"/>
                  <a:gd name="T80" fmla="*/ 7 w 15"/>
                  <a:gd name="T81" fmla="*/ 1 h 28"/>
                  <a:gd name="T82" fmla="*/ 7 w 15"/>
                  <a:gd name="T83" fmla="*/ 1 h 28"/>
                  <a:gd name="T84" fmla="*/ 7 w 15"/>
                  <a:gd name="T85" fmla="*/ 4 h 28"/>
                  <a:gd name="T86" fmla="*/ 6 w 15"/>
                  <a:gd name="T87" fmla="*/ 0 h 28"/>
                  <a:gd name="T88" fmla="*/ 6 w 15"/>
                  <a:gd name="T89" fmla="*/ 0 h 28"/>
                  <a:gd name="T90" fmla="*/ 6 w 15"/>
                  <a:gd name="T91" fmla="*/ 0 h 28"/>
                  <a:gd name="T92" fmla="*/ 5 w 15"/>
                  <a:gd name="T93" fmla="*/ 0 h 28"/>
                  <a:gd name="T94" fmla="*/ 2 w 15"/>
                  <a:gd name="T95" fmla="*/ 1 h 28"/>
                  <a:gd name="T96" fmla="*/ 0 w 15"/>
                  <a:gd name="T97" fmla="*/ 8 h 28"/>
                  <a:gd name="T98" fmla="*/ 0 w 15"/>
                  <a:gd name="T99" fmla="*/ 13 h 28"/>
                  <a:gd name="T100" fmla="*/ 2 w 15"/>
                  <a:gd name="T101"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 h="28">
                    <a:moveTo>
                      <a:pt x="2" y="14"/>
                    </a:moveTo>
                    <a:cubicBezTo>
                      <a:pt x="3" y="14"/>
                      <a:pt x="3" y="14"/>
                      <a:pt x="3" y="13"/>
                    </a:cubicBezTo>
                    <a:cubicBezTo>
                      <a:pt x="3" y="13"/>
                      <a:pt x="3" y="10"/>
                      <a:pt x="3" y="8"/>
                    </a:cubicBezTo>
                    <a:cubicBezTo>
                      <a:pt x="3" y="7"/>
                      <a:pt x="3" y="4"/>
                      <a:pt x="4" y="4"/>
                    </a:cubicBezTo>
                    <a:cubicBezTo>
                      <a:pt x="4" y="4"/>
                      <a:pt x="4" y="4"/>
                      <a:pt x="4" y="4"/>
                    </a:cubicBezTo>
                    <a:cubicBezTo>
                      <a:pt x="4" y="12"/>
                      <a:pt x="4" y="12"/>
                      <a:pt x="4" y="12"/>
                    </a:cubicBezTo>
                    <a:cubicBezTo>
                      <a:pt x="4" y="12"/>
                      <a:pt x="4" y="13"/>
                      <a:pt x="4" y="13"/>
                    </a:cubicBezTo>
                    <a:cubicBezTo>
                      <a:pt x="4" y="26"/>
                      <a:pt x="4" y="26"/>
                      <a:pt x="4" y="26"/>
                    </a:cubicBezTo>
                    <a:cubicBezTo>
                      <a:pt x="4" y="27"/>
                      <a:pt x="4" y="28"/>
                      <a:pt x="5" y="28"/>
                    </a:cubicBezTo>
                    <a:cubicBezTo>
                      <a:pt x="5" y="28"/>
                      <a:pt x="5" y="28"/>
                      <a:pt x="5" y="28"/>
                    </a:cubicBezTo>
                    <a:cubicBezTo>
                      <a:pt x="5" y="28"/>
                      <a:pt x="5" y="28"/>
                      <a:pt x="5" y="28"/>
                    </a:cubicBezTo>
                    <a:cubicBezTo>
                      <a:pt x="6" y="28"/>
                      <a:pt x="7" y="27"/>
                      <a:pt x="7" y="26"/>
                    </a:cubicBezTo>
                    <a:cubicBezTo>
                      <a:pt x="7" y="14"/>
                      <a:pt x="7" y="14"/>
                      <a:pt x="7" y="14"/>
                    </a:cubicBezTo>
                    <a:cubicBezTo>
                      <a:pt x="8" y="14"/>
                      <a:pt x="8" y="14"/>
                      <a:pt x="8" y="14"/>
                    </a:cubicBezTo>
                    <a:cubicBezTo>
                      <a:pt x="8" y="26"/>
                      <a:pt x="8" y="26"/>
                      <a:pt x="8" y="26"/>
                    </a:cubicBezTo>
                    <a:cubicBezTo>
                      <a:pt x="8" y="27"/>
                      <a:pt x="9" y="28"/>
                      <a:pt x="10" y="28"/>
                    </a:cubicBezTo>
                    <a:cubicBezTo>
                      <a:pt x="10" y="28"/>
                      <a:pt x="10" y="28"/>
                      <a:pt x="10" y="28"/>
                    </a:cubicBezTo>
                    <a:cubicBezTo>
                      <a:pt x="10" y="28"/>
                      <a:pt x="10" y="28"/>
                      <a:pt x="10" y="28"/>
                    </a:cubicBezTo>
                    <a:cubicBezTo>
                      <a:pt x="11" y="28"/>
                      <a:pt x="12" y="27"/>
                      <a:pt x="12" y="26"/>
                    </a:cubicBezTo>
                    <a:cubicBezTo>
                      <a:pt x="12" y="13"/>
                      <a:pt x="12" y="13"/>
                      <a:pt x="12" y="13"/>
                    </a:cubicBezTo>
                    <a:cubicBezTo>
                      <a:pt x="12" y="13"/>
                      <a:pt x="12" y="12"/>
                      <a:pt x="12" y="12"/>
                    </a:cubicBezTo>
                    <a:cubicBezTo>
                      <a:pt x="12" y="4"/>
                      <a:pt x="12" y="4"/>
                      <a:pt x="12" y="4"/>
                    </a:cubicBezTo>
                    <a:cubicBezTo>
                      <a:pt x="12" y="4"/>
                      <a:pt x="12" y="4"/>
                      <a:pt x="12" y="4"/>
                    </a:cubicBezTo>
                    <a:cubicBezTo>
                      <a:pt x="12" y="4"/>
                      <a:pt x="12" y="7"/>
                      <a:pt x="12" y="8"/>
                    </a:cubicBezTo>
                    <a:cubicBezTo>
                      <a:pt x="13" y="10"/>
                      <a:pt x="12" y="13"/>
                      <a:pt x="12" y="13"/>
                    </a:cubicBezTo>
                    <a:cubicBezTo>
                      <a:pt x="12" y="14"/>
                      <a:pt x="13" y="14"/>
                      <a:pt x="14" y="14"/>
                    </a:cubicBezTo>
                    <a:cubicBezTo>
                      <a:pt x="15" y="14"/>
                      <a:pt x="15" y="14"/>
                      <a:pt x="15" y="13"/>
                    </a:cubicBezTo>
                    <a:cubicBezTo>
                      <a:pt x="15" y="13"/>
                      <a:pt x="15" y="10"/>
                      <a:pt x="15" y="8"/>
                    </a:cubicBezTo>
                    <a:cubicBezTo>
                      <a:pt x="15" y="3"/>
                      <a:pt x="13" y="1"/>
                      <a:pt x="13" y="1"/>
                    </a:cubicBezTo>
                    <a:cubicBezTo>
                      <a:pt x="12" y="1"/>
                      <a:pt x="11" y="0"/>
                      <a:pt x="10" y="0"/>
                    </a:cubicBezTo>
                    <a:cubicBezTo>
                      <a:pt x="10" y="0"/>
                      <a:pt x="10" y="0"/>
                      <a:pt x="10" y="0"/>
                    </a:cubicBezTo>
                    <a:cubicBezTo>
                      <a:pt x="10" y="0"/>
                      <a:pt x="10" y="0"/>
                      <a:pt x="10" y="0"/>
                    </a:cubicBezTo>
                    <a:cubicBezTo>
                      <a:pt x="10" y="0"/>
                      <a:pt x="10" y="0"/>
                      <a:pt x="10" y="0"/>
                    </a:cubicBezTo>
                    <a:cubicBezTo>
                      <a:pt x="10" y="0"/>
                      <a:pt x="9" y="2"/>
                      <a:pt x="8" y="4"/>
                    </a:cubicBezTo>
                    <a:cubicBezTo>
                      <a:pt x="8" y="3"/>
                      <a:pt x="8" y="1"/>
                      <a:pt x="8" y="1"/>
                    </a:cubicBezTo>
                    <a:cubicBezTo>
                      <a:pt x="8" y="1"/>
                      <a:pt x="8" y="1"/>
                      <a:pt x="8" y="1"/>
                    </a:cubicBezTo>
                    <a:cubicBezTo>
                      <a:pt x="8" y="0"/>
                      <a:pt x="8" y="0"/>
                      <a:pt x="8" y="0"/>
                    </a:cubicBezTo>
                    <a:cubicBezTo>
                      <a:pt x="8" y="0"/>
                      <a:pt x="8" y="0"/>
                      <a:pt x="8" y="0"/>
                    </a:cubicBezTo>
                    <a:cubicBezTo>
                      <a:pt x="7" y="0"/>
                      <a:pt x="7" y="0"/>
                      <a:pt x="7" y="0"/>
                    </a:cubicBezTo>
                    <a:cubicBezTo>
                      <a:pt x="7" y="0"/>
                      <a:pt x="7" y="0"/>
                      <a:pt x="7" y="0"/>
                    </a:cubicBezTo>
                    <a:cubicBezTo>
                      <a:pt x="7" y="1"/>
                      <a:pt x="7" y="1"/>
                      <a:pt x="7" y="1"/>
                    </a:cubicBezTo>
                    <a:cubicBezTo>
                      <a:pt x="7" y="1"/>
                      <a:pt x="7" y="1"/>
                      <a:pt x="7" y="1"/>
                    </a:cubicBezTo>
                    <a:cubicBezTo>
                      <a:pt x="7" y="1"/>
                      <a:pt x="7" y="3"/>
                      <a:pt x="7" y="4"/>
                    </a:cubicBezTo>
                    <a:cubicBezTo>
                      <a:pt x="6" y="2"/>
                      <a:pt x="6" y="0"/>
                      <a:pt x="6" y="0"/>
                    </a:cubicBezTo>
                    <a:cubicBezTo>
                      <a:pt x="6" y="0"/>
                      <a:pt x="6" y="0"/>
                      <a:pt x="6" y="0"/>
                    </a:cubicBezTo>
                    <a:cubicBezTo>
                      <a:pt x="6" y="0"/>
                      <a:pt x="6" y="0"/>
                      <a:pt x="6" y="0"/>
                    </a:cubicBezTo>
                    <a:cubicBezTo>
                      <a:pt x="5" y="0"/>
                      <a:pt x="5" y="0"/>
                      <a:pt x="5" y="0"/>
                    </a:cubicBezTo>
                    <a:cubicBezTo>
                      <a:pt x="4" y="0"/>
                      <a:pt x="3" y="1"/>
                      <a:pt x="2" y="1"/>
                    </a:cubicBezTo>
                    <a:cubicBezTo>
                      <a:pt x="2" y="1"/>
                      <a:pt x="1" y="3"/>
                      <a:pt x="0" y="8"/>
                    </a:cubicBezTo>
                    <a:cubicBezTo>
                      <a:pt x="0" y="10"/>
                      <a:pt x="0" y="13"/>
                      <a:pt x="0" y="13"/>
                    </a:cubicBezTo>
                    <a:cubicBezTo>
                      <a:pt x="1" y="14"/>
                      <a:pt x="1" y="14"/>
                      <a:pt x="2" y="1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36" name="Freeform 71"/>
              <p:cNvSpPr/>
              <p:nvPr/>
            </p:nvSpPr>
            <p:spPr bwMode="auto">
              <a:xfrm>
                <a:off x="3830" y="2095"/>
                <a:ext cx="17" cy="20"/>
              </a:xfrm>
              <a:custGeom>
                <a:avLst/>
                <a:gdLst>
                  <a:gd name="T0" fmla="*/ 1 w 7"/>
                  <a:gd name="T1" fmla="*/ 5 h 8"/>
                  <a:gd name="T2" fmla="*/ 4 w 7"/>
                  <a:gd name="T3" fmla="*/ 8 h 8"/>
                  <a:gd name="T4" fmla="*/ 7 w 7"/>
                  <a:gd name="T5" fmla="*/ 5 h 8"/>
                  <a:gd name="T6" fmla="*/ 7 w 7"/>
                  <a:gd name="T7" fmla="*/ 4 h 8"/>
                  <a:gd name="T8" fmla="*/ 7 w 7"/>
                  <a:gd name="T9" fmla="*/ 4 h 8"/>
                  <a:gd name="T10" fmla="*/ 4 w 7"/>
                  <a:gd name="T11" fmla="*/ 0 h 8"/>
                  <a:gd name="T12" fmla="*/ 1 w 7"/>
                  <a:gd name="T13" fmla="*/ 4 h 8"/>
                  <a:gd name="T14" fmla="*/ 0 w 7"/>
                  <a:gd name="T15" fmla="*/ 4 h 8"/>
                  <a:gd name="T16" fmla="*/ 1 w 7"/>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5"/>
                    </a:moveTo>
                    <a:cubicBezTo>
                      <a:pt x="1" y="7"/>
                      <a:pt x="2" y="8"/>
                      <a:pt x="4" y="8"/>
                    </a:cubicBezTo>
                    <a:cubicBezTo>
                      <a:pt x="5" y="8"/>
                      <a:pt x="6" y="7"/>
                      <a:pt x="7" y="5"/>
                    </a:cubicBezTo>
                    <a:cubicBezTo>
                      <a:pt x="7" y="5"/>
                      <a:pt x="7" y="5"/>
                      <a:pt x="7" y="4"/>
                    </a:cubicBezTo>
                    <a:cubicBezTo>
                      <a:pt x="7" y="4"/>
                      <a:pt x="7" y="4"/>
                      <a:pt x="7" y="4"/>
                    </a:cubicBezTo>
                    <a:cubicBezTo>
                      <a:pt x="7" y="2"/>
                      <a:pt x="5" y="0"/>
                      <a:pt x="4" y="0"/>
                    </a:cubicBezTo>
                    <a:cubicBezTo>
                      <a:pt x="2" y="0"/>
                      <a:pt x="1" y="2"/>
                      <a:pt x="1" y="4"/>
                    </a:cubicBezTo>
                    <a:cubicBezTo>
                      <a:pt x="0" y="4"/>
                      <a:pt x="0" y="4"/>
                      <a:pt x="0" y="4"/>
                    </a:cubicBezTo>
                    <a:cubicBezTo>
                      <a:pt x="0" y="5"/>
                      <a:pt x="0" y="5"/>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37" name="Freeform 72"/>
              <p:cNvSpPr/>
              <p:nvPr/>
            </p:nvSpPr>
            <p:spPr bwMode="auto">
              <a:xfrm>
                <a:off x="3867"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3 w 14"/>
                  <a:gd name="T55" fmla="*/ 7 h 26"/>
                  <a:gd name="T56" fmla="*/ 12 w 14"/>
                  <a:gd name="T57" fmla="*/ 1 h 26"/>
                  <a:gd name="T58" fmla="*/ 9 w 14"/>
                  <a:gd name="T59" fmla="*/ 0 h 26"/>
                  <a:gd name="T60" fmla="*/ 8 w 14"/>
                  <a:gd name="T61" fmla="*/ 0 h 26"/>
                  <a:gd name="T62" fmla="*/ 8 w 14"/>
                  <a:gd name="T63" fmla="*/ 0 h 26"/>
                  <a:gd name="T64" fmla="*/ 8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1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5"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3" y="7"/>
                    </a:cubicBezTo>
                    <a:cubicBezTo>
                      <a:pt x="13" y="3"/>
                      <a:pt x="12" y="1"/>
                      <a:pt x="12" y="1"/>
                    </a:cubicBezTo>
                    <a:cubicBezTo>
                      <a:pt x="11" y="0"/>
                      <a:pt x="10" y="0"/>
                      <a:pt x="9" y="0"/>
                    </a:cubicBezTo>
                    <a:cubicBezTo>
                      <a:pt x="9" y="0"/>
                      <a:pt x="9" y="0"/>
                      <a:pt x="8" y="0"/>
                    </a:cubicBezTo>
                    <a:cubicBezTo>
                      <a:pt x="8" y="0"/>
                      <a:pt x="8" y="0"/>
                      <a:pt x="8" y="0"/>
                    </a:cubicBezTo>
                    <a:cubicBezTo>
                      <a:pt x="8" y="0"/>
                      <a:pt x="8" y="0"/>
                      <a:pt x="8" y="0"/>
                    </a:cubicBezTo>
                    <a:cubicBezTo>
                      <a:pt x="8"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4" y="0"/>
                      <a:pt x="4" y="0"/>
                      <a:pt x="4" y="0"/>
                    </a:cubicBezTo>
                    <a:cubicBezTo>
                      <a:pt x="3" y="0"/>
                      <a:pt x="2" y="0"/>
                      <a:pt x="1"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38" name="Freeform 73"/>
              <p:cNvSpPr/>
              <p:nvPr/>
            </p:nvSpPr>
            <p:spPr bwMode="auto">
              <a:xfrm>
                <a:off x="3875" y="2115"/>
                <a:ext cx="17" cy="18"/>
              </a:xfrm>
              <a:custGeom>
                <a:avLst/>
                <a:gdLst>
                  <a:gd name="T0" fmla="*/ 1 w 7"/>
                  <a:gd name="T1" fmla="*/ 5 h 7"/>
                  <a:gd name="T2" fmla="*/ 4 w 7"/>
                  <a:gd name="T3" fmla="*/ 7 h 7"/>
                  <a:gd name="T4" fmla="*/ 6 w 7"/>
                  <a:gd name="T5" fmla="*/ 4 h 7"/>
                  <a:gd name="T6" fmla="*/ 7 w 7"/>
                  <a:gd name="T7" fmla="*/ 3 h 7"/>
                  <a:gd name="T8" fmla="*/ 6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6" y="3"/>
                    </a:cubicBezTo>
                    <a:cubicBezTo>
                      <a:pt x="6" y="1"/>
                      <a:pt x="5" y="0"/>
                      <a:pt x="4" y="0"/>
                    </a:cubicBezTo>
                    <a:cubicBezTo>
                      <a:pt x="2" y="0"/>
                      <a:pt x="1" y="1"/>
                      <a:pt x="1" y="3"/>
                    </a:cubicBezTo>
                    <a:cubicBezTo>
                      <a:pt x="0" y="3"/>
                      <a:pt x="0" y="3"/>
                      <a:pt x="0" y="3"/>
                    </a:cubicBezTo>
                    <a:cubicBezTo>
                      <a:pt x="0" y="4"/>
                      <a:pt x="0" y="4"/>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39" name="Freeform 74"/>
              <p:cNvSpPr/>
              <p:nvPr/>
            </p:nvSpPr>
            <p:spPr bwMode="auto">
              <a:xfrm>
                <a:off x="3778" y="2135"/>
                <a:ext cx="35" cy="65"/>
              </a:xfrm>
              <a:custGeom>
                <a:avLst/>
                <a:gdLst>
                  <a:gd name="T0" fmla="*/ 1 w 14"/>
                  <a:gd name="T1" fmla="*/ 13 h 26"/>
                  <a:gd name="T2" fmla="*/ 2 w 14"/>
                  <a:gd name="T3" fmla="*/ 12 h 26"/>
                  <a:gd name="T4" fmla="*/ 2 w 14"/>
                  <a:gd name="T5" fmla="*/ 8 h 26"/>
                  <a:gd name="T6" fmla="*/ 3 w 14"/>
                  <a:gd name="T7" fmla="*/ 4 h 26"/>
                  <a:gd name="T8" fmla="*/ 3 w 14"/>
                  <a:gd name="T9" fmla="*/ 4 h 26"/>
                  <a:gd name="T10" fmla="*/ 3 w 14"/>
                  <a:gd name="T11" fmla="*/ 11 h 26"/>
                  <a:gd name="T12" fmla="*/ 3 w 14"/>
                  <a:gd name="T13" fmla="*/ 12 h 26"/>
                  <a:gd name="T14" fmla="*/ 3 w 14"/>
                  <a:gd name="T15" fmla="*/ 24 h 26"/>
                  <a:gd name="T16" fmla="*/ 5 w 14"/>
                  <a:gd name="T17" fmla="*/ 26 h 26"/>
                  <a:gd name="T18" fmla="*/ 5 w 14"/>
                  <a:gd name="T19" fmla="*/ 26 h 26"/>
                  <a:gd name="T20" fmla="*/ 5 w 14"/>
                  <a:gd name="T21" fmla="*/ 26 h 26"/>
                  <a:gd name="T22" fmla="*/ 6 w 14"/>
                  <a:gd name="T23" fmla="*/ 24 h 26"/>
                  <a:gd name="T24" fmla="*/ 6 w 14"/>
                  <a:gd name="T25" fmla="*/ 13 h 26"/>
                  <a:gd name="T26" fmla="*/ 7 w 14"/>
                  <a:gd name="T27" fmla="*/ 13 h 26"/>
                  <a:gd name="T28" fmla="*/ 7 w 14"/>
                  <a:gd name="T29" fmla="*/ 24 h 26"/>
                  <a:gd name="T30" fmla="*/ 9 w 14"/>
                  <a:gd name="T31" fmla="*/ 26 h 26"/>
                  <a:gd name="T32" fmla="*/ 9 w 14"/>
                  <a:gd name="T33" fmla="*/ 26 h 26"/>
                  <a:gd name="T34" fmla="*/ 9 w 14"/>
                  <a:gd name="T35" fmla="*/ 26 h 26"/>
                  <a:gd name="T36" fmla="*/ 10 w 14"/>
                  <a:gd name="T37" fmla="*/ 24 h 26"/>
                  <a:gd name="T38" fmla="*/ 10 w 14"/>
                  <a:gd name="T39" fmla="*/ 12 h 26"/>
                  <a:gd name="T40" fmla="*/ 10 w 14"/>
                  <a:gd name="T41" fmla="*/ 11 h 26"/>
                  <a:gd name="T42" fmla="*/ 10 w 14"/>
                  <a:gd name="T43" fmla="*/ 4 h 26"/>
                  <a:gd name="T44" fmla="*/ 10 w 14"/>
                  <a:gd name="T45" fmla="*/ 4 h 26"/>
                  <a:gd name="T46" fmla="*/ 11 w 14"/>
                  <a:gd name="T47" fmla="*/ 8 h 26"/>
                  <a:gd name="T48" fmla="*/ 11 w 14"/>
                  <a:gd name="T49" fmla="*/ 12 h 26"/>
                  <a:gd name="T50" fmla="*/ 12 w 14"/>
                  <a:gd name="T51" fmla="*/ 13 h 26"/>
                  <a:gd name="T52" fmla="*/ 13 w 14"/>
                  <a:gd name="T53" fmla="*/ 12 h 26"/>
                  <a:gd name="T54" fmla="*/ 14 w 14"/>
                  <a:gd name="T55" fmla="*/ 7 h 26"/>
                  <a:gd name="T56" fmla="*/ 12 w 14"/>
                  <a:gd name="T57" fmla="*/ 1 h 26"/>
                  <a:gd name="T58" fmla="*/ 9 w 14"/>
                  <a:gd name="T59" fmla="*/ 0 h 26"/>
                  <a:gd name="T60" fmla="*/ 9 w 14"/>
                  <a:gd name="T61" fmla="*/ 0 h 26"/>
                  <a:gd name="T62" fmla="*/ 9 w 14"/>
                  <a:gd name="T63" fmla="*/ 0 h 26"/>
                  <a:gd name="T64" fmla="*/ 9 w 14"/>
                  <a:gd name="T65" fmla="*/ 0 h 26"/>
                  <a:gd name="T66" fmla="*/ 7 w 14"/>
                  <a:gd name="T67" fmla="*/ 3 h 26"/>
                  <a:gd name="T68" fmla="*/ 7 w 14"/>
                  <a:gd name="T69" fmla="*/ 1 h 26"/>
                  <a:gd name="T70" fmla="*/ 7 w 14"/>
                  <a:gd name="T71" fmla="*/ 0 h 26"/>
                  <a:gd name="T72" fmla="*/ 7 w 14"/>
                  <a:gd name="T73" fmla="*/ 0 h 26"/>
                  <a:gd name="T74" fmla="*/ 7 w 14"/>
                  <a:gd name="T75" fmla="*/ 0 h 26"/>
                  <a:gd name="T76" fmla="*/ 6 w 14"/>
                  <a:gd name="T77" fmla="*/ 0 h 26"/>
                  <a:gd name="T78" fmla="*/ 6 w 14"/>
                  <a:gd name="T79" fmla="*/ 0 h 26"/>
                  <a:gd name="T80" fmla="*/ 6 w 14"/>
                  <a:gd name="T81" fmla="*/ 0 h 26"/>
                  <a:gd name="T82" fmla="*/ 6 w 14"/>
                  <a:gd name="T83" fmla="*/ 1 h 26"/>
                  <a:gd name="T84" fmla="*/ 6 w 14"/>
                  <a:gd name="T85" fmla="*/ 3 h 26"/>
                  <a:gd name="T86" fmla="*/ 5 w 14"/>
                  <a:gd name="T87" fmla="*/ 0 h 26"/>
                  <a:gd name="T88" fmla="*/ 5 w 14"/>
                  <a:gd name="T89" fmla="*/ 0 h 26"/>
                  <a:gd name="T90" fmla="*/ 5 w 14"/>
                  <a:gd name="T91" fmla="*/ 0 h 26"/>
                  <a:gd name="T92" fmla="*/ 4 w 14"/>
                  <a:gd name="T93" fmla="*/ 0 h 26"/>
                  <a:gd name="T94" fmla="*/ 2 w 14"/>
                  <a:gd name="T95" fmla="*/ 1 h 26"/>
                  <a:gd name="T96" fmla="*/ 0 w 14"/>
                  <a:gd name="T97" fmla="*/ 7 h 26"/>
                  <a:gd name="T98" fmla="*/ 0 w 14"/>
                  <a:gd name="T99" fmla="*/ 12 h 26"/>
                  <a:gd name="T100" fmla="*/ 1 w 14"/>
                  <a:gd name="T101" fmla="*/ 1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 h="26">
                    <a:moveTo>
                      <a:pt x="1" y="13"/>
                    </a:moveTo>
                    <a:cubicBezTo>
                      <a:pt x="2" y="13"/>
                      <a:pt x="2" y="13"/>
                      <a:pt x="2" y="12"/>
                    </a:cubicBezTo>
                    <a:cubicBezTo>
                      <a:pt x="2" y="12"/>
                      <a:pt x="2" y="10"/>
                      <a:pt x="2" y="8"/>
                    </a:cubicBezTo>
                    <a:cubicBezTo>
                      <a:pt x="2" y="6"/>
                      <a:pt x="3" y="4"/>
                      <a:pt x="3" y="4"/>
                    </a:cubicBezTo>
                    <a:cubicBezTo>
                      <a:pt x="3" y="4"/>
                      <a:pt x="3" y="4"/>
                      <a:pt x="3" y="4"/>
                    </a:cubicBezTo>
                    <a:cubicBezTo>
                      <a:pt x="3" y="11"/>
                      <a:pt x="3" y="11"/>
                      <a:pt x="3" y="11"/>
                    </a:cubicBezTo>
                    <a:cubicBezTo>
                      <a:pt x="3" y="12"/>
                      <a:pt x="3" y="12"/>
                      <a:pt x="3" y="12"/>
                    </a:cubicBezTo>
                    <a:cubicBezTo>
                      <a:pt x="3" y="24"/>
                      <a:pt x="3" y="24"/>
                      <a:pt x="3" y="24"/>
                    </a:cubicBezTo>
                    <a:cubicBezTo>
                      <a:pt x="3" y="25"/>
                      <a:pt x="4" y="26"/>
                      <a:pt x="5" y="26"/>
                    </a:cubicBezTo>
                    <a:cubicBezTo>
                      <a:pt x="5" y="26"/>
                      <a:pt x="5" y="26"/>
                      <a:pt x="5" y="26"/>
                    </a:cubicBezTo>
                    <a:cubicBezTo>
                      <a:pt x="5" y="26"/>
                      <a:pt x="5" y="26"/>
                      <a:pt x="5" y="26"/>
                    </a:cubicBezTo>
                    <a:cubicBezTo>
                      <a:pt x="6" y="26"/>
                      <a:pt x="6" y="25"/>
                      <a:pt x="6" y="24"/>
                    </a:cubicBezTo>
                    <a:cubicBezTo>
                      <a:pt x="6" y="13"/>
                      <a:pt x="6" y="13"/>
                      <a:pt x="6" y="13"/>
                    </a:cubicBezTo>
                    <a:cubicBezTo>
                      <a:pt x="7" y="13"/>
                      <a:pt x="7" y="13"/>
                      <a:pt x="7" y="13"/>
                    </a:cubicBezTo>
                    <a:cubicBezTo>
                      <a:pt x="7" y="24"/>
                      <a:pt x="7" y="24"/>
                      <a:pt x="7" y="24"/>
                    </a:cubicBezTo>
                    <a:cubicBezTo>
                      <a:pt x="7" y="25"/>
                      <a:pt x="8" y="26"/>
                      <a:pt x="9" y="26"/>
                    </a:cubicBezTo>
                    <a:cubicBezTo>
                      <a:pt x="9" y="26"/>
                      <a:pt x="9" y="26"/>
                      <a:pt x="9" y="26"/>
                    </a:cubicBezTo>
                    <a:cubicBezTo>
                      <a:pt x="9" y="26"/>
                      <a:pt x="9" y="26"/>
                      <a:pt x="9" y="26"/>
                    </a:cubicBezTo>
                    <a:cubicBezTo>
                      <a:pt x="10" y="26"/>
                      <a:pt x="10" y="25"/>
                      <a:pt x="10" y="24"/>
                    </a:cubicBezTo>
                    <a:cubicBezTo>
                      <a:pt x="10" y="12"/>
                      <a:pt x="10" y="12"/>
                      <a:pt x="10" y="12"/>
                    </a:cubicBezTo>
                    <a:cubicBezTo>
                      <a:pt x="10" y="12"/>
                      <a:pt x="10" y="12"/>
                      <a:pt x="10" y="11"/>
                    </a:cubicBezTo>
                    <a:cubicBezTo>
                      <a:pt x="10" y="4"/>
                      <a:pt x="10" y="4"/>
                      <a:pt x="10" y="4"/>
                    </a:cubicBezTo>
                    <a:cubicBezTo>
                      <a:pt x="10" y="4"/>
                      <a:pt x="10" y="4"/>
                      <a:pt x="10" y="4"/>
                    </a:cubicBezTo>
                    <a:cubicBezTo>
                      <a:pt x="11" y="4"/>
                      <a:pt x="11" y="6"/>
                      <a:pt x="11" y="8"/>
                    </a:cubicBezTo>
                    <a:cubicBezTo>
                      <a:pt x="11" y="10"/>
                      <a:pt x="11" y="12"/>
                      <a:pt x="11" y="12"/>
                    </a:cubicBezTo>
                    <a:cubicBezTo>
                      <a:pt x="11" y="13"/>
                      <a:pt x="11" y="13"/>
                      <a:pt x="12" y="13"/>
                    </a:cubicBezTo>
                    <a:cubicBezTo>
                      <a:pt x="13" y="13"/>
                      <a:pt x="13" y="13"/>
                      <a:pt x="13" y="12"/>
                    </a:cubicBezTo>
                    <a:cubicBezTo>
                      <a:pt x="13" y="12"/>
                      <a:pt x="14" y="9"/>
                      <a:pt x="14" y="7"/>
                    </a:cubicBezTo>
                    <a:cubicBezTo>
                      <a:pt x="13" y="3"/>
                      <a:pt x="12" y="1"/>
                      <a:pt x="12" y="1"/>
                    </a:cubicBezTo>
                    <a:cubicBezTo>
                      <a:pt x="11" y="0"/>
                      <a:pt x="10" y="0"/>
                      <a:pt x="9" y="0"/>
                    </a:cubicBezTo>
                    <a:cubicBezTo>
                      <a:pt x="9" y="0"/>
                      <a:pt x="9" y="0"/>
                      <a:pt x="9" y="0"/>
                    </a:cubicBezTo>
                    <a:cubicBezTo>
                      <a:pt x="9" y="0"/>
                      <a:pt x="9" y="0"/>
                      <a:pt x="9" y="0"/>
                    </a:cubicBezTo>
                    <a:cubicBezTo>
                      <a:pt x="9" y="0"/>
                      <a:pt x="9" y="0"/>
                      <a:pt x="9" y="0"/>
                    </a:cubicBezTo>
                    <a:cubicBezTo>
                      <a:pt x="9" y="0"/>
                      <a:pt x="8" y="2"/>
                      <a:pt x="7" y="3"/>
                    </a:cubicBezTo>
                    <a:cubicBezTo>
                      <a:pt x="7" y="2"/>
                      <a:pt x="7" y="1"/>
                      <a:pt x="7" y="1"/>
                    </a:cubicBezTo>
                    <a:cubicBezTo>
                      <a:pt x="7" y="0"/>
                      <a:pt x="7" y="0"/>
                      <a:pt x="7" y="0"/>
                    </a:cubicBezTo>
                    <a:cubicBezTo>
                      <a:pt x="7" y="0"/>
                      <a:pt x="7" y="0"/>
                      <a:pt x="7" y="0"/>
                    </a:cubicBezTo>
                    <a:cubicBezTo>
                      <a:pt x="7" y="0"/>
                      <a:pt x="7" y="0"/>
                      <a:pt x="7" y="0"/>
                    </a:cubicBezTo>
                    <a:cubicBezTo>
                      <a:pt x="6" y="0"/>
                      <a:pt x="6" y="0"/>
                      <a:pt x="6" y="0"/>
                    </a:cubicBezTo>
                    <a:cubicBezTo>
                      <a:pt x="6" y="0"/>
                      <a:pt x="6" y="0"/>
                      <a:pt x="6" y="0"/>
                    </a:cubicBezTo>
                    <a:cubicBezTo>
                      <a:pt x="6" y="0"/>
                      <a:pt x="6" y="0"/>
                      <a:pt x="6" y="0"/>
                    </a:cubicBezTo>
                    <a:cubicBezTo>
                      <a:pt x="6" y="1"/>
                      <a:pt x="6" y="1"/>
                      <a:pt x="6" y="1"/>
                    </a:cubicBezTo>
                    <a:cubicBezTo>
                      <a:pt x="6" y="1"/>
                      <a:pt x="6" y="2"/>
                      <a:pt x="6" y="3"/>
                    </a:cubicBezTo>
                    <a:cubicBezTo>
                      <a:pt x="5" y="2"/>
                      <a:pt x="5" y="0"/>
                      <a:pt x="5" y="0"/>
                    </a:cubicBezTo>
                    <a:cubicBezTo>
                      <a:pt x="5" y="0"/>
                      <a:pt x="5" y="0"/>
                      <a:pt x="5" y="0"/>
                    </a:cubicBezTo>
                    <a:cubicBezTo>
                      <a:pt x="5" y="0"/>
                      <a:pt x="5" y="0"/>
                      <a:pt x="5" y="0"/>
                    </a:cubicBezTo>
                    <a:cubicBezTo>
                      <a:pt x="5" y="0"/>
                      <a:pt x="4" y="0"/>
                      <a:pt x="4" y="0"/>
                    </a:cubicBezTo>
                    <a:cubicBezTo>
                      <a:pt x="3" y="0"/>
                      <a:pt x="2" y="0"/>
                      <a:pt x="2" y="1"/>
                    </a:cubicBezTo>
                    <a:cubicBezTo>
                      <a:pt x="1" y="1"/>
                      <a:pt x="0" y="3"/>
                      <a:pt x="0" y="7"/>
                    </a:cubicBezTo>
                    <a:cubicBezTo>
                      <a:pt x="0" y="9"/>
                      <a:pt x="0" y="12"/>
                      <a:pt x="0" y="12"/>
                    </a:cubicBezTo>
                    <a:cubicBezTo>
                      <a:pt x="0" y="13"/>
                      <a:pt x="0" y="13"/>
                      <a:pt x="1" y="1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sp>
            <p:nvSpPr>
              <p:cNvPr id="40" name="Freeform 75"/>
              <p:cNvSpPr/>
              <p:nvPr/>
            </p:nvSpPr>
            <p:spPr bwMode="auto">
              <a:xfrm>
                <a:off x="3785" y="2115"/>
                <a:ext cx="18" cy="18"/>
              </a:xfrm>
              <a:custGeom>
                <a:avLst/>
                <a:gdLst>
                  <a:gd name="T0" fmla="*/ 1 w 7"/>
                  <a:gd name="T1" fmla="*/ 5 h 7"/>
                  <a:gd name="T2" fmla="*/ 4 w 7"/>
                  <a:gd name="T3" fmla="*/ 7 h 7"/>
                  <a:gd name="T4" fmla="*/ 6 w 7"/>
                  <a:gd name="T5" fmla="*/ 4 h 7"/>
                  <a:gd name="T6" fmla="*/ 7 w 7"/>
                  <a:gd name="T7" fmla="*/ 3 h 7"/>
                  <a:gd name="T8" fmla="*/ 7 w 7"/>
                  <a:gd name="T9" fmla="*/ 3 h 7"/>
                  <a:gd name="T10" fmla="*/ 4 w 7"/>
                  <a:gd name="T11" fmla="*/ 0 h 7"/>
                  <a:gd name="T12" fmla="*/ 1 w 7"/>
                  <a:gd name="T13" fmla="*/ 3 h 7"/>
                  <a:gd name="T14" fmla="*/ 0 w 7"/>
                  <a:gd name="T15" fmla="*/ 3 h 7"/>
                  <a:gd name="T16" fmla="*/ 1 w 7"/>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1" y="5"/>
                    </a:moveTo>
                    <a:cubicBezTo>
                      <a:pt x="1" y="6"/>
                      <a:pt x="2" y="7"/>
                      <a:pt x="4" y="7"/>
                    </a:cubicBezTo>
                    <a:cubicBezTo>
                      <a:pt x="5" y="7"/>
                      <a:pt x="6" y="6"/>
                      <a:pt x="6" y="4"/>
                    </a:cubicBezTo>
                    <a:cubicBezTo>
                      <a:pt x="7" y="4"/>
                      <a:pt x="7" y="4"/>
                      <a:pt x="7" y="3"/>
                    </a:cubicBezTo>
                    <a:cubicBezTo>
                      <a:pt x="7" y="3"/>
                      <a:pt x="7" y="3"/>
                      <a:pt x="7" y="3"/>
                    </a:cubicBezTo>
                    <a:cubicBezTo>
                      <a:pt x="7" y="1"/>
                      <a:pt x="5" y="0"/>
                      <a:pt x="4" y="0"/>
                    </a:cubicBezTo>
                    <a:cubicBezTo>
                      <a:pt x="2" y="0"/>
                      <a:pt x="1" y="1"/>
                      <a:pt x="1" y="3"/>
                    </a:cubicBezTo>
                    <a:cubicBezTo>
                      <a:pt x="1" y="3"/>
                      <a:pt x="0" y="3"/>
                      <a:pt x="0" y="3"/>
                    </a:cubicBezTo>
                    <a:cubicBezTo>
                      <a:pt x="0" y="4"/>
                      <a:pt x="1" y="4"/>
                      <a:pt x="1" y="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29" tIns="45714" rIns="91429" bIns="45714" numCol="1" anchor="t" anchorCtr="0" compatLnSpc="1"/>
              <a:lstStyle/>
              <a:p>
                <a:endParaRPr lang="zh-CN" altLang="en-US" sz="1355">
                  <a:solidFill>
                    <a:prstClr val="black"/>
                  </a:solidFill>
                </a:endParaRPr>
              </a:p>
            </p:txBody>
          </p:sp>
        </p:grpSp>
      </p:grpSp>
      <p:grpSp>
        <p:nvGrpSpPr>
          <p:cNvPr id="43" name="组合 42"/>
          <p:cNvGrpSpPr/>
          <p:nvPr/>
        </p:nvGrpSpPr>
        <p:grpSpPr>
          <a:xfrm>
            <a:off x="7680644" y="4295750"/>
            <a:ext cx="3709176" cy="2282530"/>
            <a:chOff x="7679382" y="5245315"/>
            <a:chExt cx="2624084" cy="2283145"/>
          </a:xfrm>
        </p:grpSpPr>
        <p:sp>
          <p:nvSpPr>
            <p:cNvPr id="44" name="文本框 32"/>
            <p:cNvSpPr txBox="1"/>
            <p:nvPr/>
          </p:nvSpPr>
          <p:spPr>
            <a:xfrm>
              <a:off x="7679382" y="5245315"/>
              <a:ext cx="2491460" cy="337276"/>
            </a:xfrm>
            <a:prstGeom prst="rect">
              <a:avLst/>
            </a:prstGeom>
            <a:noFill/>
          </p:spPr>
          <p:txBody>
            <a:bodyPr wrap="square" rtlCol="0">
              <a:spAutoFit/>
            </a:bodyPr>
            <a:lstStyle/>
            <a:p>
              <a:r>
                <a:rPr lang="zh-CN" altLang="en-US" sz="1600" dirty="0">
                  <a:solidFill>
                    <a:srgbClr val="01ACBE"/>
                  </a:solidFill>
                  <a:latin typeface="微软雅黑" panose="020B0503020204020204" charset="-122"/>
                  <a:ea typeface="微软雅黑" panose="020B0503020204020204" charset="-122"/>
                </a:rPr>
                <a:t>符合条件的初创实体多重补贴</a:t>
              </a:r>
              <a:endParaRPr lang="en-US" altLang="zh-CN" sz="1600" dirty="0">
                <a:solidFill>
                  <a:srgbClr val="01ACBE"/>
                </a:solidFill>
                <a:latin typeface="微软雅黑" panose="020B0503020204020204" charset="-122"/>
                <a:ea typeface="微软雅黑" panose="020B0503020204020204" charset="-122"/>
              </a:endParaRPr>
            </a:p>
          </p:txBody>
        </p:sp>
        <p:sp>
          <p:nvSpPr>
            <p:cNvPr id="45" name="文本框 129"/>
            <p:cNvSpPr txBox="1"/>
            <p:nvPr/>
          </p:nvSpPr>
          <p:spPr>
            <a:xfrm>
              <a:off x="7684771" y="5582296"/>
              <a:ext cx="2618695" cy="1946164"/>
            </a:xfrm>
            <a:prstGeom prst="rect">
              <a:avLst/>
            </a:prstGeom>
            <a:noFill/>
          </p:spPr>
          <p:txBody>
            <a:bodyPr wrap="square" rtlCol="0">
              <a:spAutoFit/>
            </a:bodyPr>
            <a:lstStyle/>
            <a:p>
              <a:pPr algn="just">
                <a:lnSpc>
                  <a:spcPct val="150000"/>
                </a:lnSpc>
              </a:pPr>
              <a:r>
                <a:rPr lang="zh-CN" altLang="en-US" sz="1335" dirty="0">
                  <a:solidFill>
                    <a:schemeClr val="tx1"/>
                  </a:solidFill>
                  <a:latin typeface="微软雅黑" panose="020B0503020204020204" charset="-122"/>
                  <a:ea typeface="微软雅黑" panose="020B0503020204020204" charset="-122"/>
                </a:rPr>
                <a:t>入驻政府举办或认定创业载体的，提供30平方米以内的免费场地或给予租金补贴；</a:t>
              </a:r>
            </a:p>
            <a:p>
              <a:pPr algn="just">
                <a:lnSpc>
                  <a:spcPct val="150000"/>
                </a:lnSpc>
              </a:pPr>
              <a:r>
                <a:rPr lang="zh-CN" altLang="en-US" sz="1335" dirty="0">
                  <a:solidFill>
                    <a:schemeClr val="tx1"/>
                  </a:solidFill>
                  <a:latin typeface="微软雅黑" panose="020B0503020204020204" charset="-122"/>
                  <a:ea typeface="微软雅黑" panose="020B0503020204020204" charset="-122"/>
                </a:rPr>
                <a:t>租用经营场地创业的，给予每月不超过800元的创业场租补贴；</a:t>
              </a:r>
            </a:p>
            <a:p>
              <a:pPr algn="just">
                <a:lnSpc>
                  <a:spcPct val="150000"/>
                </a:lnSpc>
              </a:pPr>
              <a:r>
                <a:rPr lang="zh-CN" altLang="en-US" sz="1335" dirty="0">
                  <a:solidFill>
                    <a:schemeClr val="tx1"/>
                  </a:solidFill>
                  <a:latin typeface="微软雅黑" panose="020B0503020204020204" charset="-122"/>
                  <a:ea typeface="微软雅黑" panose="020B0503020204020204" charset="-122"/>
                </a:rPr>
                <a:t>利用自有房产创业的，给予每月300元的基本运营综合补贴。</a:t>
              </a:r>
            </a:p>
          </p:txBody>
        </p:sp>
      </p:grpSp>
      <p:grpSp>
        <p:nvGrpSpPr>
          <p:cNvPr id="46" name="组合 45"/>
          <p:cNvGrpSpPr/>
          <p:nvPr/>
        </p:nvGrpSpPr>
        <p:grpSpPr>
          <a:xfrm>
            <a:off x="508635" y="1998345"/>
            <a:ext cx="2730500" cy="2158025"/>
            <a:chOff x="904762" y="1998440"/>
            <a:chExt cx="2495448" cy="1394214"/>
          </a:xfrm>
        </p:grpSpPr>
        <p:sp>
          <p:nvSpPr>
            <p:cNvPr id="47" name="文本框 32"/>
            <p:cNvSpPr txBox="1"/>
            <p:nvPr/>
          </p:nvSpPr>
          <p:spPr>
            <a:xfrm>
              <a:off x="904762" y="1998440"/>
              <a:ext cx="2456771" cy="377018"/>
            </a:xfrm>
            <a:prstGeom prst="rect">
              <a:avLst/>
            </a:prstGeom>
            <a:noFill/>
          </p:spPr>
          <p:txBody>
            <a:bodyPr wrap="square" rtlCol="0">
              <a:spAutoFit/>
            </a:bodyPr>
            <a:lstStyle/>
            <a:p>
              <a:pPr algn="l"/>
              <a:r>
                <a:rPr lang="zh-CN" altLang="en-US" sz="1600" dirty="0">
                  <a:solidFill>
                    <a:schemeClr val="accent1"/>
                  </a:solidFill>
                  <a:latin typeface="微软雅黑" panose="020B0503020204020204" charset="-122"/>
                  <a:ea typeface="微软雅黑" panose="020B0503020204020204" charset="-122"/>
                </a:rPr>
                <a:t>鼓励多方参与、多种形态的创业基地发展</a:t>
              </a:r>
            </a:p>
          </p:txBody>
        </p:sp>
        <p:sp>
          <p:nvSpPr>
            <p:cNvPr id="48" name="文本框 129"/>
            <p:cNvSpPr txBox="1"/>
            <p:nvPr/>
          </p:nvSpPr>
          <p:spPr>
            <a:xfrm>
              <a:off x="904762" y="2335445"/>
              <a:ext cx="2495448" cy="1057209"/>
            </a:xfrm>
            <a:prstGeom prst="rect">
              <a:avLst/>
            </a:prstGeom>
            <a:noFill/>
          </p:spPr>
          <p:txBody>
            <a:bodyPr wrap="square" rtlCol="0">
              <a:spAutoFit/>
            </a:bodyPr>
            <a:lstStyle/>
            <a:p>
              <a:pPr algn="l">
                <a:lnSpc>
                  <a:spcPct val="150000"/>
                </a:lnSpc>
              </a:pPr>
              <a:r>
                <a:rPr lang="zh-CN" altLang="en-US" sz="1335" dirty="0">
                  <a:solidFill>
                    <a:schemeClr val="tx1"/>
                  </a:solidFill>
                  <a:latin typeface="微软雅黑" panose="020B0503020204020204" charset="-122"/>
                  <a:ea typeface="微软雅黑" panose="020B0503020204020204" charset="-122"/>
                </a:rPr>
                <a:t>丰富创业园、创业街、创业社区、创客空间等多形式创业载体，构建一批低成本、便利化、全要素、开放式的众创空间，建设创业示范基地。</a:t>
              </a:r>
              <a:endParaRPr lang="zh-CN" altLang="en-US" sz="1335" dirty="0">
                <a:solidFill>
                  <a:prstClr val="black">
                    <a:lumMod val="50000"/>
                    <a:lumOff val="50000"/>
                  </a:prstClr>
                </a:solidFill>
                <a:latin typeface="微软雅黑" panose="020B0503020204020204" charset="-122"/>
                <a:ea typeface="微软雅黑" panose="020B0503020204020204" charset="-122"/>
              </a:endParaRPr>
            </a:p>
          </p:txBody>
        </p:sp>
      </p:grpSp>
      <p:grpSp>
        <p:nvGrpSpPr>
          <p:cNvPr id="49" name="组合 48"/>
          <p:cNvGrpSpPr/>
          <p:nvPr/>
        </p:nvGrpSpPr>
        <p:grpSpPr>
          <a:xfrm>
            <a:off x="8137435" y="1732699"/>
            <a:ext cx="3293788" cy="1993055"/>
            <a:chOff x="8440995" y="1733174"/>
            <a:chExt cx="2652111" cy="1694921"/>
          </a:xfrm>
        </p:grpSpPr>
        <p:sp>
          <p:nvSpPr>
            <p:cNvPr id="50" name="文本框 32"/>
            <p:cNvSpPr txBox="1"/>
            <p:nvPr/>
          </p:nvSpPr>
          <p:spPr>
            <a:xfrm>
              <a:off x="8440995" y="1733174"/>
              <a:ext cx="2221871" cy="286747"/>
            </a:xfrm>
            <a:prstGeom prst="rect">
              <a:avLst/>
            </a:prstGeom>
            <a:noFill/>
          </p:spPr>
          <p:txBody>
            <a:bodyPr wrap="square" rtlCol="0">
              <a:spAutoFit/>
            </a:bodyPr>
            <a:lstStyle/>
            <a:p>
              <a:pPr algn="ctr"/>
              <a:r>
                <a:rPr lang="zh-CN" altLang="en-US" sz="1600" dirty="0">
                  <a:solidFill>
                    <a:schemeClr val="accent2"/>
                  </a:solidFill>
                  <a:latin typeface="微软雅黑" panose="020B0503020204020204" charset="-122"/>
                  <a:ea typeface="微软雅黑" panose="020B0503020204020204" charset="-122"/>
                </a:rPr>
                <a:t>积极落实载体建设各项补助</a:t>
              </a:r>
            </a:p>
          </p:txBody>
        </p:sp>
        <p:sp>
          <p:nvSpPr>
            <p:cNvPr id="51" name="文本框 129"/>
            <p:cNvSpPr txBox="1"/>
            <p:nvPr/>
          </p:nvSpPr>
          <p:spPr>
            <a:xfrm>
              <a:off x="8441173" y="2070059"/>
              <a:ext cx="2651933" cy="1358036"/>
            </a:xfrm>
            <a:prstGeom prst="rect">
              <a:avLst/>
            </a:prstGeom>
            <a:noFill/>
          </p:spPr>
          <p:txBody>
            <a:bodyPr wrap="square" rtlCol="0">
              <a:spAutoFit/>
            </a:bodyPr>
            <a:lstStyle/>
            <a:p>
              <a:pPr algn="l">
                <a:lnSpc>
                  <a:spcPct val="150000"/>
                </a:lnSpc>
              </a:pPr>
              <a:r>
                <a:rPr lang="zh-CN" altLang="en-US" sz="1335" dirty="0">
                  <a:solidFill>
                    <a:schemeClr val="tx1"/>
                  </a:solidFill>
                  <a:latin typeface="微软雅黑" panose="020B0503020204020204" charset="-122"/>
                  <a:ea typeface="微软雅黑" panose="020B0503020204020204" charset="-122"/>
                </a:rPr>
                <a:t>对经认定的市级创业载体给予30-50万元一次性建设补助，对带动就业成效明显的给予奖励；对创业孵化成果按每个项目不超过5000元给予创业载体创业孵化补贴。</a:t>
              </a:r>
            </a:p>
          </p:txBody>
        </p:sp>
      </p:grpSp>
      <p:sp>
        <p:nvSpPr>
          <p:cNvPr id="52" name="圆角矩形 51"/>
          <p:cNvSpPr/>
          <p:nvPr/>
        </p:nvSpPr>
        <p:spPr>
          <a:xfrm rot="962035">
            <a:off x="1903636" y="4364265"/>
            <a:ext cx="681981" cy="681734"/>
          </a:xfrm>
          <a:prstGeom prst="roundRect">
            <a:avLst>
              <a:gd name="adj" fmla="val 50000"/>
            </a:avLst>
          </a:prstGeom>
          <a:solidFill>
            <a:srgbClr val="01B3C6"/>
          </a:solidFill>
          <a:ln w="28575" cmpd="sng">
            <a:solidFill>
              <a:schemeClr val="accent1">
                <a:shade val="50000"/>
              </a:schemeClr>
            </a:solidFill>
            <a:prstDash val="solid"/>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3" name="圆角矩形 52"/>
          <p:cNvSpPr/>
          <p:nvPr/>
        </p:nvSpPr>
        <p:spPr>
          <a:xfrm rot="962035">
            <a:off x="11034254" y="3357975"/>
            <a:ext cx="827713" cy="827413"/>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4" name="圆角矩形 53"/>
          <p:cNvSpPr/>
          <p:nvPr/>
        </p:nvSpPr>
        <p:spPr>
          <a:xfrm rot="962035">
            <a:off x="8540038" y="3541090"/>
            <a:ext cx="714709" cy="714450"/>
          </a:xfrm>
          <a:prstGeom prst="roundRect">
            <a:avLst>
              <a:gd name="adj" fmla="val 50000"/>
            </a:avLst>
          </a:prstGeom>
          <a:solidFill>
            <a:schemeClr val="accent1"/>
          </a:solidFill>
          <a:ln w="28575" cmpd="dbl">
            <a:solidFill>
              <a:schemeClr val="accent1">
                <a:shade val="50000"/>
              </a:schemeClr>
            </a:solidFill>
            <a:prstDash val="solid"/>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5" name="圆角矩形 54"/>
          <p:cNvSpPr/>
          <p:nvPr/>
        </p:nvSpPr>
        <p:spPr>
          <a:xfrm rot="962035">
            <a:off x="3467553" y="5193360"/>
            <a:ext cx="560403" cy="560200"/>
          </a:xfrm>
          <a:prstGeom prst="roundRect">
            <a:avLst>
              <a:gd name="adj" fmla="val 50000"/>
            </a:avLst>
          </a:prstGeom>
          <a:solidFill>
            <a:schemeClr val="accent1"/>
          </a:solidFill>
          <a:ln w="12700" cmpd="sng">
            <a:solidFill>
              <a:schemeClr val="accent1">
                <a:shade val="50000"/>
              </a:schemeClr>
            </a:solidFill>
            <a:prstDash val="solid"/>
          </a:ln>
          <a:effectLst>
            <a:outerShdw blurRad="203200" dist="139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6" name="圆角矩形 55"/>
          <p:cNvSpPr/>
          <p:nvPr/>
        </p:nvSpPr>
        <p:spPr>
          <a:xfrm rot="962035">
            <a:off x="2845439" y="1355443"/>
            <a:ext cx="646528" cy="646295"/>
          </a:xfrm>
          <a:prstGeom prst="roundRect">
            <a:avLst>
              <a:gd name="adj" fmla="val 50000"/>
            </a:avLst>
          </a:prstGeom>
          <a:gradFill>
            <a:gsLst>
              <a:gs pos="0">
                <a:srgbClr val="018391"/>
              </a:gs>
              <a:gs pos="100000">
                <a:srgbClr val="01C4D9"/>
              </a:gs>
            </a:gsLst>
            <a:lin ang="2700000" scaled="1"/>
          </a:gradFill>
          <a:ln w="22225">
            <a:gradFill flip="none" rotWithShape="1">
              <a:gsLst>
                <a:gs pos="0">
                  <a:srgbClr val="00D4EA"/>
                </a:gs>
                <a:gs pos="100000">
                  <a:srgbClr val="0098A8"/>
                </a:gs>
              </a:gsLst>
              <a:lin ang="2700000" scaled="1"/>
              <a:tileRect/>
            </a:gradFill>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7" name="圆角矩形 56"/>
          <p:cNvSpPr/>
          <p:nvPr/>
        </p:nvSpPr>
        <p:spPr>
          <a:xfrm rot="962035">
            <a:off x="11481948" y="1745517"/>
            <a:ext cx="427641" cy="427486"/>
          </a:xfrm>
          <a:prstGeom prst="roundRect">
            <a:avLst>
              <a:gd name="adj" fmla="val 50000"/>
            </a:avLst>
          </a:prstGeom>
          <a:solidFill>
            <a:schemeClr val="accent4"/>
          </a:solidFill>
          <a:ln w="28575" cmpd="dbl">
            <a:solidFill>
              <a:schemeClr val="accent1">
                <a:shade val="50000"/>
              </a:schemeClr>
            </a:solidFill>
            <a:prstDash val="solid"/>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58" name="圆角矩形 57"/>
          <p:cNvSpPr/>
          <p:nvPr/>
        </p:nvSpPr>
        <p:spPr>
          <a:xfrm rot="962035">
            <a:off x="1048191" y="1285545"/>
            <a:ext cx="366142" cy="366008"/>
          </a:xfrm>
          <a:prstGeom prst="roundRect">
            <a:avLst>
              <a:gd name="adj" fmla="val 50000"/>
            </a:avLst>
          </a:prstGeom>
          <a:solidFill>
            <a:schemeClr val="accent2"/>
          </a:solidFill>
          <a:ln w="28575" cmpd="dbl">
            <a:solidFill>
              <a:schemeClr val="accent1">
                <a:shade val="50000"/>
              </a:schemeClr>
            </a:solidFill>
            <a:prstDash val="solid"/>
          </a:ln>
          <a:effectLst>
            <a:outerShdw blurRad="266700" dist="762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1000"/>
                                        <p:tgtEl>
                                          <p:spTgt spid="3"/>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fade">
                                      <p:cBhvr>
                                        <p:cTn id="15" dur="500"/>
                                        <p:tgtEl>
                                          <p:spTgt spid="5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fade">
                                      <p:cBhvr>
                                        <p:cTn id="30" dur="500"/>
                                        <p:tgtEl>
                                          <p:spTgt spid="5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3500"/>
                            </p:stCondLst>
                            <p:childTnLst>
                              <p:par>
                                <p:cTn id="43" presetID="10" presetClass="entr" presetSubtype="0"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childTnLst>
                          </p:cTn>
                        </p:par>
                        <p:par>
                          <p:cTn id="46" fill="hold">
                            <p:stCondLst>
                              <p:cond delay="4000"/>
                            </p:stCondLst>
                            <p:childTnLst>
                              <p:par>
                                <p:cTn id="47" presetID="14" presetClass="entr" presetSubtype="10" fill="hold"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randombar(horizontal)">
                                      <p:cBhvr>
                                        <p:cTn id="49" dur="500"/>
                                        <p:tgtEl>
                                          <p:spTgt spid="49"/>
                                        </p:tgtEl>
                                      </p:cBhvr>
                                    </p:animEffect>
                                  </p:childTnLst>
                                </p:cTn>
                              </p:par>
                              <p:par>
                                <p:cTn id="50" presetID="14" presetClass="entr" presetSubtype="10" fill="hold"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randombar(horizontal)">
                                      <p:cBhvr>
                                        <p:cTn id="52" dur="500"/>
                                        <p:tgtEl>
                                          <p:spTgt spid="46"/>
                                        </p:tgtEl>
                                      </p:cBhvr>
                                    </p:animEffect>
                                  </p:childTnLst>
                                </p:cTn>
                              </p:par>
                              <p:par>
                                <p:cTn id="53" presetID="14" presetClass="entr" presetSubtype="1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randombar(horizontal)">
                                      <p:cBhvr>
                                        <p:cTn id="5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52" grpId="0" bldLvl="0" animBg="1"/>
      <p:bldP spid="53" grpId="0" bldLvl="0" animBg="1"/>
      <p:bldP spid="54" grpId="0" bldLvl="0" animBg="1"/>
      <p:bldP spid="55" grpId="0" bldLvl="0" animBg="1"/>
      <p:bldP spid="56" grpId="0" bldLvl="0" animBg="1"/>
      <p:bldP spid="57" grpId="0" bldLvl="0" animBg="1"/>
      <p:bldP spid="58"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rot="1451767">
            <a:off x="5970979" y="4550144"/>
            <a:ext cx="6342792" cy="134311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矩形 26"/>
          <p:cNvSpPr/>
          <p:nvPr/>
        </p:nvSpPr>
        <p:spPr>
          <a:xfrm rot="1451767">
            <a:off x="5760057" y="5910374"/>
            <a:ext cx="3847116" cy="124204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矩形 25"/>
          <p:cNvSpPr/>
          <p:nvPr/>
        </p:nvSpPr>
        <p:spPr>
          <a:xfrm rot="1451767">
            <a:off x="4534747" y="4765478"/>
            <a:ext cx="4289704" cy="1242048"/>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矩形 24"/>
          <p:cNvSpPr/>
          <p:nvPr/>
        </p:nvSpPr>
        <p:spPr>
          <a:xfrm rot="1451767">
            <a:off x="4247220" y="3193741"/>
            <a:ext cx="6225091" cy="1382497"/>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矩形 23"/>
          <p:cNvSpPr/>
          <p:nvPr/>
        </p:nvSpPr>
        <p:spPr>
          <a:xfrm rot="1451767">
            <a:off x="5825948" y="2556379"/>
            <a:ext cx="6342792" cy="1908082"/>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Freeform 5"/>
          <p:cNvSpPr/>
          <p:nvPr/>
        </p:nvSpPr>
        <p:spPr bwMode="auto">
          <a:xfrm>
            <a:off x="5713538" y="1364023"/>
            <a:ext cx="1646228" cy="1744057"/>
          </a:xfrm>
          <a:custGeom>
            <a:avLst/>
            <a:gdLst>
              <a:gd name="T0" fmla="*/ 2245 w 2245"/>
              <a:gd name="T1" fmla="*/ 0 h 2370"/>
              <a:gd name="T2" fmla="*/ 1772 w 2245"/>
              <a:gd name="T3" fmla="*/ 223 h 2370"/>
              <a:gd name="T4" fmla="*/ 702 w 2245"/>
              <a:gd name="T5" fmla="*/ 223 h 2370"/>
              <a:gd name="T6" fmla="*/ 0 w 2245"/>
              <a:gd name="T7" fmla="*/ 1012 h 2370"/>
              <a:gd name="T8" fmla="*/ 0 w 2245"/>
              <a:gd name="T9" fmla="*/ 2370 h 2370"/>
              <a:gd name="T10" fmla="*/ 468 w 2245"/>
              <a:gd name="T11" fmla="*/ 2089 h 2370"/>
              <a:gd name="T12" fmla="*/ 1431 w 2245"/>
              <a:gd name="T13" fmla="*/ 2089 h 2370"/>
              <a:gd name="T14" fmla="*/ 2240 w 2245"/>
              <a:gd name="T15" fmla="*/ 1373 h 2370"/>
              <a:gd name="T16" fmla="*/ 2245 w 2245"/>
              <a:gd name="T17" fmla="*/ 0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45" h="2370">
                <a:moveTo>
                  <a:pt x="2245" y="0"/>
                </a:moveTo>
                <a:cubicBezTo>
                  <a:pt x="2134" y="114"/>
                  <a:pt x="1990" y="199"/>
                  <a:pt x="1772" y="223"/>
                </a:cubicBezTo>
                <a:cubicBezTo>
                  <a:pt x="1415" y="223"/>
                  <a:pt x="1058" y="223"/>
                  <a:pt x="702" y="223"/>
                </a:cubicBezTo>
                <a:cubicBezTo>
                  <a:pt x="409" y="254"/>
                  <a:pt x="2" y="616"/>
                  <a:pt x="0" y="1012"/>
                </a:cubicBezTo>
                <a:cubicBezTo>
                  <a:pt x="0" y="1465"/>
                  <a:pt x="0" y="1917"/>
                  <a:pt x="0" y="2370"/>
                </a:cubicBezTo>
                <a:cubicBezTo>
                  <a:pt x="101" y="2221"/>
                  <a:pt x="241" y="2112"/>
                  <a:pt x="468" y="2089"/>
                </a:cubicBezTo>
                <a:cubicBezTo>
                  <a:pt x="789" y="2089"/>
                  <a:pt x="1110" y="2089"/>
                  <a:pt x="1431" y="2089"/>
                </a:cubicBezTo>
                <a:cubicBezTo>
                  <a:pt x="1798" y="2064"/>
                  <a:pt x="2087" y="1870"/>
                  <a:pt x="2240" y="1373"/>
                </a:cubicBezTo>
                <a:cubicBezTo>
                  <a:pt x="2242" y="916"/>
                  <a:pt x="2243" y="458"/>
                  <a:pt x="2245" y="0"/>
                </a:cubicBezTo>
                <a:close/>
              </a:path>
            </a:pathLst>
          </a:custGeom>
          <a:solidFill>
            <a:schemeClr val="accent1"/>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5" name="Freeform 6"/>
          <p:cNvSpPr/>
          <p:nvPr/>
        </p:nvSpPr>
        <p:spPr bwMode="auto">
          <a:xfrm>
            <a:off x="5940452" y="3114106"/>
            <a:ext cx="1413698" cy="1498038"/>
          </a:xfrm>
          <a:custGeom>
            <a:avLst/>
            <a:gdLst>
              <a:gd name="T0" fmla="*/ 1621 w 1621"/>
              <a:gd name="T1" fmla="*/ 0 h 1711"/>
              <a:gd name="T2" fmla="*/ 1280 w 1621"/>
              <a:gd name="T3" fmla="*/ 161 h 1711"/>
              <a:gd name="T4" fmla="*/ 507 w 1621"/>
              <a:gd name="T5" fmla="*/ 161 h 1711"/>
              <a:gd name="T6" fmla="*/ 0 w 1621"/>
              <a:gd name="T7" fmla="*/ 731 h 1711"/>
              <a:gd name="T8" fmla="*/ 0 w 1621"/>
              <a:gd name="T9" fmla="*/ 1711 h 1711"/>
              <a:gd name="T10" fmla="*/ 338 w 1621"/>
              <a:gd name="T11" fmla="*/ 1508 h 1711"/>
              <a:gd name="T12" fmla="*/ 1033 w 1621"/>
              <a:gd name="T13" fmla="*/ 1508 h 1711"/>
              <a:gd name="T14" fmla="*/ 1618 w 1621"/>
              <a:gd name="T15" fmla="*/ 991 h 1711"/>
              <a:gd name="T16" fmla="*/ 1621 w 1621"/>
              <a:gd name="T17" fmla="*/ 0 h 1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1">
                <a:moveTo>
                  <a:pt x="1621" y="0"/>
                </a:moveTo>
                <a:cubicBezTo>
                  <a:pt x="1541" y="82"/>
                  <a:pt x="1437" y="144"/>
                  <a:pt x="1280" y="161"/>
                </a:cubicBezTo>
                <a:cubicBezTo>
                  <a:pt x="1022" y="161"/>
                  <a:pt x="764" y="161"/>
                  <a:pt x="507" y="161"/>
                </a:cubicBezTo>
                <a:cubicBezTo>
                  <a:pt x="295" y="183"/>
                  <a:pt x="1" y="444"/>
                  <a:pt x="0" y="731"/>
                </a:cubicBezTo>
                <a:cubicBezTo>
                  <a:pt x="0" y="1057"/>
                  <a:pt x="0" y="1384"/>
                  <a:pt x="0" y="1711"/>
                </a:cubicBezTo>
                <a:cubicBezTo>
                  <a:pt x="73" y="1604"/>
                  <a:pt x="174" y="1525"/>
                  <a:pt x="338" y="1508"/>
                </a:cubicBezTo>
                <a:cubicBezTo>
                  <a:pt x="570" y="1508"/>
                  <a:pt x="801" y="1508"/>
                  <a:pt x="1033" y="1508"/>
                </a:cubicBezTo>
                <a:cubicBezTo>
                  <a:pt x="1298" y="1490"/>
                  <a:pt x="1507" y="1350"/>
                  <a:pt x="1618" y="991"/>
                </a:cubicBezTo>
                <a:cubicBezTo>
                  <a:pt x="1619" y="661"/>
                  <a:pt x="1620" y="331"/>
                  <a:pt x="1621" y="0"/>
                </a:cubicBezTo>
                <a:close/>
              </a:path>
            </a:pathLst>
          </a:custGeom>
          <a:solidFill>
            <a:schemeClr val="accent2"/>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6" name="Freeform 7"/>
          <p:cNvSpPr/>
          <p:nvPr/>
        </p:nvSpPr>
        <p:spPr bwMode="auto">
          <a:xfrm>
            <a:off x="4151239" y="3784808"/>
            <a:ext cx="1415707" cy="1496030"/>
          </a:xfrm>
          <a:custGeom>
            <a:avLst/>
            <a:gdLst>
              <a:gd name="T0" fmla="*/ 0 w 1621"/>
              <a:gd name="T1" fmla="*/ 0 h 1710"/>
              <a:gd name="T2" fmla="*/ 342 w 1621"/>
              <a:gd name="T3" fmla="*/ 160 h 1710"/>
              <a:gd name="T4" fmla="*/ 1114 w 1621"/>
              <a:gd name="T5" fmla="*/ 160 h 1710"/>
              <a:gd name="T6" fmla="*/ 1621 w 1621"/>
              <a:gd name="T7" fmla="*/ 730 h 1710"/>
              <a:gd name="T8" fmla="*/ 1621 w 1621"/>
              <a:gd name="T9" fmla="*/ 1710 h 1710"/>
              <a:gd name="T10" fmla="*/ 1283 w 1621"/>
              <a:gd name="T11" fmla="*/ 1508 h 1710"/>
              <a:gd name="T12" fmla="*/ 588 w 1621"/>
              <a:gd name="T13" fmla="*/ 1508 h 1710"/>
              <a:gd name="T14" fmla="*/ 4 w 1621"/>
              <a:gd name="T15" fmla="*/ 991 h 1710"/>
              <a:gd name="T16" fmla="*/ 0 w 1621"/>
              <a:gd name="T17" fmla="*/ 0 h 1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1" h="1710">
                <a:moveTo>
                  <a:pt x="0" y="0"/>
                </a:moveTo>
                <a:cubicBezTo>
                  <a:pt x="80" y="81"/>
                  <a:pt x="184" y="143"/>
                  <a:pt x="342" y="160"/>
                </a:cubicBezTo>
                <a:cubicBezTo>
                  <a:pt x="599" y="160"/>
                  <a:pt x="857" y="160"/>
                  <a:pt x="1114" y="160"/>
                </a:cubicBezTo>
                <a:cubicBezTo>
                  <a:pt x="1326" y="182"/>
                  <a:pt x="1620" y="444"/>
                  <a:pt x="1621" y="730"/>
                </a:cubicBezTo>
                <a:cubicBezTo>
                  <a:pt x="1621" y="1057"/>
                  <a:pt x="1621" y="1384"/>
                  <a:pt x="1621" y="1710"/>
                </a:cubicBezTo>
                <a:cubicBezTo>
                  <a:pt x="1548" y="1603"/>
                  <a:pt x="1447" y="1524"/>
                  <a:pt x="1283" y="1508"/>
                </a:cubicBezTo>
                <a:cubicBezTo>
                  <a:pt x="1052" y="1508"/>
                  <a:pt x="820" y="1508"/>
                  <a:pt x="588" y="1508"/>
                </a:cubicBezTo>
                <a:cubicBezTo>
                  <a:pt x="323" y="1490"/>
                  <a:pt x="114" y="1350"/>
                  <a:pt x="4" y="991"/>
                </a:cubicBezTo>
                <a:cubicBezTo>
                  <a:pt x="2" y="661"/>
                  <a:pt x="1" y="330"/>
                  <a:pt x="0" y="0"/>
                </a:cubicBezTo>
                <a:close/>
              </a:path>
            </a:pathLst>
          </a:custGeom>
          <a:solidFill>
            <a:schemeClr val="accent2"/>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7" name="Freeform 8"/>
          <p:cNvSpPr/>
          <p:nvPr/>
        </p:nvSpPr>
        <p:spPr bwMode="auto">
          <a:xfrm>
            <a:off x="3829945" y="1804829"/>
            <a:ext cx="1602459" cy="1696840"/>
          </a:xfrm>
          <a:custGeom>
            <a:avLst/>
            <a:gdLst>
              <a:gd name="T0" fmla="*/ 0 w 1835"/>
              <a:gd name="T1" fmla="*/ 0 h 1937"/>
              <a:gd name="T2" fmla="*/ 387 w 1835"/>
              <a:gd name="T3" fmla="*/ 182 h 1937"/>
              <a:gd name="T4" fmla="*/ 1261 w 1835"/>
              <a:gd name="T5" fmla="*/ 182 h 1937"/>
              <a:gd name="T6" fmla="*/ 1835 w 1835"/>
              <a:gd name="T7" fmla="*/ 827 h 1937"/>
              <a:gd name="T8" fmla="*/ 1835 w 1835"/>
              <a:gd name="T9" fmla="*/ 1937 h 1937"/>
              <a:gd name="T10" fmla="*/ 1453 w 1835"/>
              <a:gd name="T11" fmla="*/ 1707 h 1937"/>
              <a:gd name="T12" fmla="*/ 666 w 1835"/>
              <a:gd name="T13" fmla="*/ 1707 h 1937"/>
              <a:gd name="T14" fmla="*/ 4 w 1835"/>
              <a:gd name="T15" fmla="*/ 1122 h 1937"/>
              <a:gd name="T16" fmla="*/ 0 w 1835"/>
              <a:gd name="T17" fmla="*/ 0 h 1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5" h="1937">
                <a:moveTo>
                  <a:pt x="0" y="0"/>
                </a:moveTo>
                <a:cubicBezTo>
                  <a:pt x="91" y="93"/>
                  <a:pt x="209" y="163"/>
                  <a:pt x="387" y="182"/>
                </a:cubicBezTo>
                <a:cubicBezTo>
                  <a:pt x="678" y="182"/>
                  <a:pt x="970" y="182"/>
                  <a:pt x="1261" y="182"/>
                </a:cubicBezTo>
                <a:cubicBezTo>
                  <a:pt x="1501" y="207"/>
                  <a:pt x="1834" y="503"/>
                  <a:pt x="1835" y="827"/>
                </a:cubicBezTo>
                <a:cubicBezTo>
                  <a:pt x="1835" y="1197"/>
                  <a:pt x="1835" y="1567"/>
                  <a:pt x="1835" y="1937"/>
                </a:cubicBezTo>
                <a:cubicBezTo>
                  <a:pt x="1753" y="1816"/>
                  <a:pt x="1638" y="1726"/>
                  <a:pt x="1453" y="1707"/>
                </a:cubicBezTo>
                <a:cubicBezTo>
                  <a:pt x="1190" y="1707"/>
                  <a:pt x="928" y="1707"/>
                  <a:pt x="666" y="1707"/>
                </a:cubicBezTo>
                <a:cubicBezTo>
                  <a:pt x="366" y="1687"/>
                  <a:pt x="129" y="1529"/>
                  <a:pt x="4" y="1122"/>
                </a:cubicBezTo>
                <a:cubicBezTo>
                  <a:pt x="3" y="748"/>
                  <a:pt x="1" y="374"/>
                  <a:pt x="0" y="0"/>
                </a:cubicBezTo>
                <a:close/>
              </a:path>
            </a:pathLst>
          </a:custGeom>
          <a:solidFill>
            <a:srgbClr val="1AA4BE"/>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8" name="Freeform 9"/>
          <p:cNvSpPr/>
          <p:nvPr/>
        </p:nvSpPr>
        <p:spPr bwMode="auto">
          <a:xfrm>
            <a:off x="5645262" y="5055931"/>
            <a:ext cx="1251043" cy="1323334"/>
          </a:xfrm>
          <a:custGeom>
            <a:avLst/>
            <a:gdLst>
              <a:gd name="T0" fmla="*/ 1434 w 1434"/>
              <a:gd name="T1" fmla="*/ 0 h 1513"/>
              <a:gd name="T2" fmla="*/ 1132 w 1434"/>
              <a:gd name="T3" fmla="*/ 142 h 1513"/>
              <a:gd name="T4" fmla="*/ 449 w 1434"/>
              <a:gd name="T5" fmla="*/ 142 h 1513"/>
              <a:gd name="T6" fmla="*/ 0 w 1434"/>
              <a:gd name="T7" fmla="*/ 646 h 1513"/>
              <a:gd name="T8" fmla="*/ 0 w 1434"/>
              <a:gd name="T9" fmla="*/ 1513 h 1513"/>
              <a:gd name="T10" fmla="*/ 299 w 1434"/>
              <a:gd name="T11" fmla="*/ 1334 h 1513"/>
              <a:gd name="T12" fmla="*/ 914 w 1434"/>
              <a:gd name="T13" fmla="*/ 1334 h 1513"/>
              <a:gd name="T14" fmla="*/ 1431 w 1434"/>
              <a:gd name="T15" fmla="*/ 877 h 1513"/>
              <a:gd name="T16" fmla="*/ 1434 w 1434"/>
              <a:gd name="T17" fmla="*/ 0 h 1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4" h="1513">
                <a:moveTo>
                  <a:pt x="1434" y="0"/>
                </a:moveTo>
                <a:cubicBezTo>
                  <a:pt x="1364" y="73"/>
                  <a:pt x="1271" y="127"/>
                  <a:pt x="1132" y="142"/>
                </a:cubicBezTo>
                <a:cubicBezTo>
                  <a:pt x="904" y="142"/>
                  <a:pt x="677" y="142"/>
                  <a:pt x="449" y="142"/>
                </a:cubicBezTo>
                <a:cubicBezTo>
                  <a:pt x="262" y="162"/>
                  <a:pt x="2" y="393"/>
                  <a:pt x="0" y="646"/>
                </a:cubicBezTo>
                <a:cubicBezTo>
                  <a:pt x="0" y="935"/>
                  <a:pt x="0" y="1224"/>
                  <a:pt x="0" y="1513"/>
                </a:cubicBezTo>
                <a:cubicBezTo>
                  <a:pt x="65" y="1419"/>
                  <a:pt x="155" y="1349"/>
                  <a:pt x="299" y="1334"/>
                </a:cubicBezTo>
                <a:cubicBezTo>
                  <a:pt x="504" y="1334"/>
                  <a:pt x="709" y="1334"/>
                  <a:pt x="914" y="1334"/>
                </a:cubicBezTo>
                <a:cubicBezTo>
                  <a:pt x="1149" y="1318"/>
                  <a:pt x="1334" y="1194"/>
                  <a:pt x="1431" y="877"/>
                </a:cubicBezTo>
                <a:cubicBezTo>
                  <a:pt x="1432" y="585"/>
                  <a:pt x="1433" y="292"/>
                  <a:pt x="1434" y="0"/>
                </a:cubicBezTo>
                <a:close/>
              </a:path>
            </a:pathLst>
          </a:custGeom>
          <a:solidFill>
            <a:schemeClr val="accent3"/>
          </a:solidFill>
          <a:ln w="9" cap="flat">
            <a:noFill/>
            <a:prstDash val="solid"/>
            <a:miter lim="800000"/>
          </a:ln>
        </p:spPr>
        <p:txBody>
          <a:bodyPr vert="horz" wrap="square" lIns="91376" tIns="45689" rIns="91376" bIns="45689" numCol="1" anchor="t" anchorCtr="0" compatLnSpc="1"/>
          <a:lstStyle/>
          <a:p>
            <a:endParaRPr lang="zh-CN" altLang="en-US" sz="1800">
              <a:solidFill>
                <a:schemeClr val="accent1"/>
              </a:solidFill>
            </a:endParaRPr>
          </a:p>
        </p:txBody>
      </p:sp>
      <p:sp>
        <p:nvSpPr>
          <p:cNvPr id="9" name="TextBox 8"/>
          <p:cNvSpPr txBox="1"/>
          <p:nvPr/>
        </p:nvSpPr>
        <p:spPr>
          <a:xfrm>
            <a:off x="6225044" y="1685443"/>
            <a:ext cx="737870" cy="664845"/>
          </a:xfrm>
          <a:prstGeom prst="rect">
            <a:avLst/>
          </a:prstGeom>
          <a:noFill/>
        </p:spPr>
        <p:txBody>
          <a:bodyPr wrap="none" rtlCol="0">
            <a:spAutoFit/>
          </a:bodyPr>
          <a:lstStyle/>
          <a:p>
            <a:r>
              <a:rPr lang="en-US" altLang="zh-CN" sz="3730" dirty="0">
                <a:solidFill>
                  <a:schemeClr val="bg1"/>
                </a:solidFill>
                <a:latin typeface="+mj-ea"/>
                <a:ea typeface="+mj-ea"/>
              </a:rPr>
              <a:t>01</a:t>
            </a:r>
            <a:endParaRPr lang="zh-CN" altLang="en-US" sz="3730" dirty="0">
              <a:solidFill>
                <a:schemeClr val="bg1"/>
              </a:solidFill>
              <a:latin typeface="+mj-ea"/>
              <a:ea typeface="+mj-ea"/>
            </a:endParaRPr>
          </a:p>
        </p:txBody>
      </p:sp>
      <p:sp>
        <p:nvSpPr>
          <p:cNvPr id="10" name="TextBox 9"/>
          <p:cNvSpPr txBox="1"/>
          <p:nvPr/>
        </p:nvSpPr>
        <p:spPr>
          <a:xfrm>
            <a:off x="4249553" y="2268795"/>
            <a:ext cx="737870" cy="664845"/>
          </a:xfrm>
          <a:prstGeom prst="rect">
            <a:avLst/>
          </a:prstGeom>
          <a:noFill/>
        </p:spPr>
        <p:txBody>
          <a:bodyPr wrap="none" rtlCol="0">
            <a:spAutoFit/>
          </a:bodyPr>
          <a:lstStyle/>
          <a:p>
            <a:r>
              <a:rPr lang="en-US" altLang="zh-CN" sz="3730" dirty="0">
                <a:solidFill>
                  <a:schemeClr val="bg1"/>
                </a:solidFill>
                <a:latin typeface="+mj-ea"/>
                <a:ea typeface="+mj-ea"/>
              </a:rPr>
              <a:t>02</a:t>
            </a:r>
            <a:endParaRPr lang="zh-CN" altLang="en-US" sz="3730" dirty="0">
              <a:solidFill>
                <a:schemeClr val="bg1"/>
              </a:solidFill>
              <a:latin typeface="+mj-ea"/>
              <a:ea typeface="+mj-ea"/>
            </a:endParaRPr>
          </a:p>
        </p:txBody>
      </p:sp>
      <p:sp>
        <p:nvSpPr>
          <p:cNvPr id="11" name="TextBox 10"/>
          <p:cNvSpPr txBox="1"/>
          <p:nvPr/>
        </p:nvSpPr>
        <p:spPr>
          <a:xfrm>
            <a:off x="6268327" y="3437559"/>
            <a:ext cx="838200" cy="768350"/>
          </a:xfrm>
          <a:prstGeom prst="rect">
            <a:avLst/>
          </a:prstGeom>
          <a:noFill/>
        </p:spPr>
        <p:txBody>
          <a:bodyPr wrap="none" rtlCol="0">
            <a:spAutoFit/>
          </a:bodyPr>
          <a:lstStyle/>
          <a:p>
            <a:r>
              <a:rPr lang="en-US" altLang="zh-CN" sz="4395" dirty="0">
                <a:solidFill>
                  <a:schemeClr val="bg1"/>
                </a:solidFill>
                <a:latin typeface="+mj-ea"/>
                <a:ea typeface="+mj-ea"/>
              </a:rPr>
              <a:t>03</a:t>
            </a:r>
            <a:endParaRPr lang="zh-CN" altLang="en-US" sz="4395" dirty="0">
              <a:solidFill>
                <a:schemeClr val="bg1"/>
              </a:solidFill>
              <a:latin typeface="+mj-ea"/>
              <a:ea typeface="+mj-ea"/>
            </a:endParaRPr>
          </a:p>
        </p:txBody>
      </p:sp>
      <p:sp>
        <p:nvSpPr>
          <p:cNvPr id="12" name="TextBox 11"/>
          <p:cNvSpPr txBox="1"/>
          <p:nvPr/>
        </p:nvSpPr>
        <p:spPr>
          <a:xfrm>
            <a:off x="4472680" y="4170693"/>
            <a:ext cx="737870" cy="664845"/>
          </a:xfrm>
          <a:prstGeom prst="rect">
            <a:avLst/>
          </a:prstGeom>
          <a:noFill/>
        </p:spPr>
        <p:txBody>
          <a:bodyPr wrap="none" rtlCol="0">
            <a:spAutoFit/>
          </a:bodyPr>
          <a:lstStyle/>
          <a:p>
            <a:r>
              <a:rPr lang="en-US" altLang="zh-CN" sz="3730" dirty="0">
                <a:solidFill>
                  <a:schemeClr val="bg1"/>
                </a:solidFill>
                <a:latin typeface="+mj-ea"/>
                <a:ea typeface="+mj-ea"/>
              </a:rPr>
              <a:t>04</a:t>
            </a:r>
            <a:endParaRPr lang="zh-CN" altLang="en-US" sz="3730" dirty="0">
              <a:solidFill>
                <a:schemeClr val="bg1"/>
              </a:solidFill>
              <a:latin typeface="+mj-ea"/>
              <a:ea typeface="+mj-ea"/>
            </a:endParaRPr>
          </a:p>
        </p:txBody>
      </p:sp>
      <p:sp>
        <p:nvSpPr>
          <p:cNvPr id="13" name="TextBox 12"/>
          <p:cNvSpPr txBox="1"/>
          <p:nvPr/>
        </p:nvSpPr>
        <p:spPr>
          <a:xfrm>
            <a:off x="5853946" y="5339456"/>
            <a:ext cx="737870" cy="664845"/>
          </a:xfrm>
          <a:prstGeom prst="rect">
            <a:avLst/>
          </a:prstGeom>
          <a:noFill/>
        </p:spPr>
        <p:txBody>
          <a:bodyPr wrap="none" rtlCol="0">
            <a:spAutoFit/>
          </a:bodyPr>
          <a:lstStyle/>
          <a:p>
            <a:r>
              <a:rPr lang="en-US" altLang="zh-CN" sz="3730" dirty="0">
                <a:solidFill>
                  <a:schemeClr val="bg1"/>
                </a:solidFill>
                <a:latin typeface="+mj-ea"/>
                <a:ea typeface="+mj-ea"/>
              </a:rPr>
              <a:t>05</a:t>
            </a:r>
            <a:endParaRPr lang="zh-CN" altLang="en-US" sz="3730" dirty="0">
              <a:solidFill>
                <a:schemeClr val="bg1"/>
              </a:solidFill>
              <a:latin typeface="+mj-ea"/>
              <a:ea typeface="+mj-ea"/>
            </a:endParaRPr>
          </a:p>
        </p:txBody>
      </p:sp>
      <p:sp>
        <p:nvSpPr>
          <p:cNvPr id="14" name="TextBox 13"/>
          <p:cNvSpPr txBox="1"/>
          <p:nvPr/>
        </p:nvSpPr>
        <p:spPr>
          <a:xfrm>
            <a:off x="7784465" y="1073150"/>
            <a:ext cx="2964815" cy="337185"/>
          </a:xfrm>
          <a:prstGeom prst="rect">
            <a:avLst/>
          </a:prstGeom>
          <a:noFill/>
        </p:spPr>
        <p:txBody>
          <a:bodyPr wrap="square" rtlCol="0">
            <a:spAutoFit/>
          </a:bodyPr>
          <a:lstStyle/>
          <a:p>
            <a:pPr algn="ctr"/>
            <a:r>
              <a:rPr lang="zh-CN" altLang="en-US" sz="1600" b="1" dirty="0" smtClean="0">
                <a:solidFill>
                  <a:schemeClr val="accent2"/>
                </a:solidFill>
                <a:latin typeface="微软雅黑" panose="020B0503020204020204" charset="-122"/>
                <a:ea typeface="微软雅黑" panose="020B0503020204020204" charset="-122"/>
              </a:rPr>
              <a:t>创业担保贷款对象范围扩大</a:t>
            </a:r>
          </a:p>
        </p:txBody>
      </p:sp>
      <p:sp>
        <p:nvSpPr>
          <p:cNvPr id="15" name="TextBox 14"/>
          <p:cNvSpPr txBox="1"/>
          <p:nvPr/>
        </p:nvSpPr>
        <p:spPr>
          <a:xfrm>
            <a:off x="7784601" y="1470148"/>
            <a:ext cx="3655017" cy="645160"/>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将创业担保贷款对象范围扩大至所有符合条件的城乡创业者，个人贷款额度最高30万元，贷款期限最长延至3年。</a:t>
            </a:r>
          </a:p>
        </p:txBody>
      </p:sp>
      <p:sp>
        <p:nvSpPr>
          <p:cNvPr id="16" name="TextBox 15"/>
          <p:cNvSpPr txBox="1"/>
          <p:nvPr/>
        </p:nvSpPr>
        <p:spPr>
          <a:xfrm>
            <a:off x="7487285" y="3006725"/>
            <a:ext cx="2911475" cy="337185"/>
          </a:xfrm>
          <a:prstGeom prst="rect">
            <a:avLst/>
          </a:prstGeom>
          <a:noFill/>
        </p:spPr>
        <p:txBody>
          <a:bodyPr wrap="square" rtlCol="0">
            <a:spAutoFit/>
          </a:bodyPr>
          <a:lstStyle>
            <a:defPPr>
              <a:defRPr lang="zh-CN"/>
            </a:defPPr>
            <a:lvl1pPr>
              <a:defRPr sz="2000" b="1">
                <a:latin typeface="+mj-ea"/>
                <a:ea typeface="+mj-ea"/>
              </a:defRPr>
            </a:lvl1pPr>
          </a:lstStyle>
          <a:p>
            <a:pPr algn="ctr"/>
            <a:r>
              <a:rPr lang="zh-CN" altLang="en-US" sz="1600" dirty="0" smtClean="0">
                <a:solidFill>
                  <a:schemeClr val="accent2"/>
                </a:solidFill>
                <a:latin typeface="微软雅黑" panose="020B0503020204020204" charset="-122"/>
                <a:ea typeface="微软雅黑" panose="020B0503020204020204" charset="-122"/>
              </a:rPr>
              <a:t>创业担保贷款绿色通道</a:t>
            </a:r>
          </a:p>
        </p:txBody>
      </p:sp>
      <p:sp>
        <p:nvSpPr>
          <p:cNvPr id="17" name="TextBox 16"/>
          <p:cNvSpPr txBox="1"/>
          <p:nvPr/>
        </p:nvSpPr>
        <p:spPr>
          <a:xfrm>
            <a:off x="7487098" y="3443532"/>
            <a:ext cx="3655017" cy="460375"/>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将创业担保贷款绿色通道范围覆盖到我市中职院校，符合规定条件的免除反担保要求。</a:t>
            </a:r>
          </a:p>
        </p:txBody>
      </p:sp>
      <p:sp>
        <p:nvSpPr>
          <p:cNvPr id="18" name="TextBox 17"/>
          <p:cNvSpPr txBox="1"/>
          <p:nvPr/>
        </p:nvSpPr>
        <p:spPr>
          <a:xfrm>
            <a:off x="7228840" y="4839335"/>
            <a:ext cx="3826510" cy="337185"/>
          </a:xfrm>
          <a:prstGeom prst="rect">
            <a:avLst/>
          </a:prstGeom>
          <a:noFill/>
        </p:spPr>
        <p:txBody>
          <a:bodyPr wrap="square" rtlCol="0">
            <a:spAutoFit/>
          </a:bodyPr>
          <a:lstStyle>
            <a:defPPr>
              <a:defRPr lang="zh-CN"/>
            </a:defPPr>
            <a:lvl1pPr>
              <a:defRPr sz="2000" b="1">
                <a:latin typeface="+mj-ea"/>
                <a:ea typeface="+mj-ea"/>
              </a:defRPr>
            </a:lvl1pPr>
          </a:lstStyle>
          <a:p>
            <a:pPr algn="ctr"/>
            <a:r>
              <a:rPr lang="zh-CN" altLang="en-US" sz="1600" dirty="0" smtClean="0">
                <a:solidFill>
                  <a:schemeClr val="accent2"/>
                </a:solidFill>
                <a:latin typeface="微软雅黑" panose="020B0503020204020204" charset="-122"/>
                <a:ea typeface="微软雅黑" panose="020B0503020204020204" charset="-122"/>
              </a:rPr>
              <a:t>加强风投基金与创业项目的对接和服务</a:t>
            </a:r>
          </a:p>
        </p:txBody>
      </p:sp>
      <p:sp>
        <p:nvSpPr>
          <p:cNvPr id="19" name="TextBox 18"/>
          <p:cNvSpPr txBox="1"/>
          <p:nvPr/>
        </p:nvSpPr>
        <p:spPr>
          <a:xfrm>
            <a:off x="7093967" y="5302930"/>
            <a:ext cx="3655017" cy="460375"/>
          </a:xfrm>
          <a:prstGeom prst="rect">
            <a:avLst/>
          </a:prstGeom>
          <a:noFill/>
        </p:spPr>
        <p:txBody>
          <a:bodyPr wrap="square" rtlCol="0">
            <a:spAutoFit/>
          </a:bodyPr>
          <a:lstStyle>
            <a:defPPr>
              <a:defRPr lang="zh-CN"/>
            </a:defPPr>
            <a:lvl1pPr>
              <a:defRPr>
                <a:latin typeface="+mn-ea"/>
                <a:ea typeface="+mn-ea"/>
              </a:defRPr>
            </a:lvl1pPr>
          </a:lstStyle>
          <a:p>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初创项目3年内获得风险投资的，可按单个项目融资总额的10%、最高不超过30万元给予配套支持。</a:t>
            </a:r>
          </a:p>
        </p:txBody>
      </p:sp>
      <p:sp>
        <p:nvSpPr>
          <p:cNvPr id="20" name="TextBox 19"/>
          <p:cNvSpPr txBox="1"/>
          <p:nvPr/>
        </p:nvSpPr>
        <p:spPr>
          <a:xfrm>
            <a:off x="1461770" y="1685290"/>
            <a:ext cx="2517775" cy="337185"/>
          </a:xfrm>
          <a:prstGeom prst="rect">
            <a:avLst/>
          </a:prstGeom>
          <a:noFill/>
        </p:spPr>
        <p:txBody>
          <a:bodyPr wrap="square" rtlCol="0">
            <a:spAutoFit/>
          </a:bodyPr>
          <a:lstStyle>
            <a:defPPr>
              <a:defRPr lang="zh-CN"/>
            </a:defPPr>
            <a:lvl1pPr algn="r">
              <a:defRPr sz="2000" b="1">
                <a:latin typeface="+mj-ea"/>
                <a:ea typeface="+mj-ea"/>
              </a:defRPr>
            </a:lvl1pPr>
          </a:lstStyle>
          <a:p>
            <a:pPr algn="ctr"/>
            <a:r>
              <a:rPr lang="zh-CN" altLang="en-US" sz="1600" dirty="0" smtClean="0">
                <a:solidFill>
                  <a:schemeClr val="accent2"/>
                </a:solidFill>
                <a:latin typeface="微软雅黑" panose="020B0503020204020204" charset="-122"/>
                <a:ea typeface="微软雅黑" panose="020B0503020204020204" charset="-122"/>
              </a:rPr>
              <a:t>创业贷款据实贴息</a:t>
            </a:r>
          </a:p>
        </p:txBody>
      </p:sp>
      <p:sp>
        <p:nvSpPr>
          <p:cNvPr id="21" name="TextBox 20"/>
          <p:cNvSpPr txBox="1"/>
          <p:nvPr/>
        </p:nvSpPr>
        <p:spPr>
          <a:xfrm>
            <a:off x="637540" y="2115185"/>
            <a:ext cx="3100705" cy="460375"/>
          </a:xfrm>
          <a:prstGeom prst="rect">
            <a:avLst/>
          </a:prstGeom>
          <a:noFill/>
        </p:spPr>
        <p:txBody>
          <a:bodyPr wrap="square" rtlCol="0">
            <a:spAutoFit/>
          </a:bodyPr>
          <a:lstStyle>
            <a:defPPr>
              <a:defRPr lang="zh-CN"/>
            </a:defPPr>
            <a:lvl1pPr>
              <a:defRPr>
                <a:latin typeface="+mn-ea"/>
                <a:ea typeface="+mn-ea"/>
              </a:defRPr>
            </a:lvl1pPr>
          </a:lstStyle>
          <a:p>
            <a:pPr algn="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对符合条件的青年大学生、城镇登记失业人员、就业困难人员等群体创业贷款据实贴息。</a:t>
            </a:r>
          </a:p>
        </p:txBody>
      </p:sp>
      <p:sp>
        <p:nvSpPr>
          <p:cNvPr id="22" name="TextBox 21"/>
          <p:cNvSpPr txBox="1"/>
          <p:nvPr/>
        </p:nvSpPr>
        <p:spPr>
          <a:xfrm>
            <a:off x="1957615" y="3834227"/>
            <a:ext cx="1995951" cy="337185"/>
          </a:xfrm>
          <a:prstGeom prst="rect">
            <a:avLst/>
          </a:prstGeom>
          <a:noFill/>
        </p:spPr>
        <p:txBody>
          <a:bodyPr wrap="square" rtlCol="0">
            <a:spAutoFit/>
          </a:bodyPr>
          <a:lstStyle>
            <a:defPPr>
              <a:defRPr lang="zh-CN"/>
            </a:defPPr>
            <a:lvl1pPr>
              <a:defRPr sz="2000" b="1">
                <a:latin typeface="+mj-ea"/>
                <a:ea typeface="+mj-ea"/>
              </a:defRPr>
            </a:lvl1pPr>
          </a:lstStyle>
          <a:p>
            <a:pPr algn="ctr"/>
            <a:r>
              <a:rPr lang="zh-CN" altLang="en-US" sz="1600" dirty="0" smtClean="0">
                <a:solidFill>
                  <a:schemeClr val="accent2"/>
                </a:solidFill>
                <a:latin typeface="微软雅黑" panose="020B0503020204020204" charset="-122"/>
                <a:ea typeface="微软雅黑" panose="020B0503020204020204" charset="-122"/>
              </a:rPr>
              <a:t>贴息贷款额度</a:t>
            </a:r>
          </a:p>
        </p:txBody>
      </p:sp>
      <p:sp>
        <p:nvSpPr>
          <p:cNvPr id="23" name="TextBox 22"/>
          <p:cNvSpPr txBox="1"/>
          <p:nvPr/>
        </p:nvSpPr>
        <p:spPr>
          <a:xfrm>
            <a:off x="637540" y="4271010"/>
            <a:ext cx="3489960" cy="275590"/>
          </a:xfrm>
          <a:prstGeom prst="rect">
            <a:avLst/>
          </a:prstGeom>
          <a:noFill/>
        </p:spPr>
        <p:txBody>
          <a:bodyPr wrap="square" rtlCol="0">
            <a:spAutoFit/>
          </a:bodyPr>
          <a:lstStyle>
            <a:defPPr>
              <a:defRPr lang="zh-CN"/>
            </a:defPPr>
            <a:lvl1pPr>
              <a:defRPr>
                <a:latin typeface="+mn-ea"/>
                <a:ea typeface="+mn-ea"/>
              </a:defRPr>
            </a:lvl1pPr>
          </a:lstStyle>
          <a:p>
            <a:pPr algn="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符合条件的小企业贴息贷款额度最高300万元。</a:t>
            </a:r>
          </a:p>
        </p:txBody>
      </p:sp>
      <p:sp>
        <p:nvSpPr>
          <p:cNvPr id="2" name="标题 1"/>
          <p:cNvSpPr>
            <a:spLocks noGrp="1"/>
          </p:cNvSpPr>
          <p:nvPr>
            <p:ph type="title"/>
          </p:nvPr>
        </p:nvSpPr>
        <p:spPr>
          <a:xfrm>
            <a:off x="173355" y="288925"/>
            <a:ext cx="12018645" cy="1017905"/>
          </a:xfrm>
          <a:prstGeom prst="rect">
            <a:avLst/>
          </a:prstGeom>
        </p:spPr>
        <p:txBody>
          <a:bodyPr vert="horz" lIns="91440" tIns="45720" rIns="91440" bIns="45720" rtlCol="0" anchor="ctr">
            <a:normAutofit/>
          </a:bodyPr>
          <a:lstStyle/>
          <a:p>
            <a:pPr algn="ctr"/>
            <a:r>
              <a:rPr lang="en-US" altLang="zh-CN" sz="2800" dirty="0" err="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拓宽创业融资渠道</a:t>
            </a:r>
            <a:endPar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12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9" presetClass="path" presetSubtype="0" accel="50000" decel="50000" fill="hold" grpId="1" nodeType="withEffect">
                                  <p:stCondLst>
                                    <p:cond delay="0"/>
                                  </p:stCondLst>
                                  <p:childTnLst>
                                    <p:animMotion origin="layout" path="M 3.48086E-6 -4.45883E-6 L -0.088 0.79418 " pathEditMode="relative" rAng="0" ptsTypes="AA">
                                      <p:cBhvr>
                                        <p:cTn id="8" dur="500" spd="-100000" fill="hold"/>
                                        <p:tgtEl>
                                          <p:spTgt spid="4"/>
                                        </p:tgtEl>
                                        <p:attrNameLst>
                                          <p:attrName>ppt_x</p:attrName>
                                          <p:attrName>ppt_y</p:attrName>
                                        </p:attrNameLst>
                                      </p:cBhvr>
                                      <p:rCtr x="-4400" y="39709"/>
                                    </p:animMotion>
                                  </p:childTnLst>
                                </p:cTn>
                              </p:par>
                              <p:par>
                                <p:cTn id="9" presetID="1" presetClass="entr" presetSubtype="0" fill="hold" grpId="0" nodeType="withEffect">
                                  <p:stCondLst>
                                    <p:cond delay="100"/>
                                  </p:stCondLst>
                                  <p:childTnLst>
                                    <p:set>
                                      <p:cBhvr>
                                        <p:cTn id="10" dur="1" fill="hold">
                                          <p:stCondLst>
                                            <p:cond delay="0"/>
                                          </p:stCondLst>
                                        </p:cTn>
                                        <p:tgtEl>
                                          <p:spTgt spid="7"/>
                                        </p:tgtEl>
                                        <p:attrNameLst>
                                          <p:attrName>style.visibility</p:attrName>
                                        </p:attrNameLst>
                                      </p:cBhvr>
                                      <p:to>
                                        <p:strVal val="visible"/>
                                      </p:to>
                                    </p:set>
                                  </p:childTnLst>
                                </p:cTn>
                              </p:par>
                              <p:par>
                                <p:cTn id="11" presetID="49" presetClass="path" presetSubtype="0" accel="50000" decel="50000" fill="hold" grpId="1" nodeType="withEffect">
                                  <p:stCondLst>
                                    <p:cond delay="100"/>
                                  </p:stCondLst>
                                  <p:childTnLst>
                                    <p:animMotion origin="layout" path="M 2.44728E-7 -8.41813E-7 L 0.08123 0.70907 " pathEditMode="relative" rAng="0" ptsTypes="AA">
                                      <p:cBhvr>
                                        <p:cTn id="12" dur="500" spd="-100000" fill="hold"/>
                                        <p:tgtEl>
                                          <p:spTgt spid="7"/>
                                        </p:tgtEl>
                                        <p:attrNameLst>
                                          <p:attrName>ppt_x</p:attrName>
                                          <p:attrName>ppt_y</p:attrName>
                                        </p:attrNameLst>
                                      </p:cBhvr>
                                      <p:rCtr x="4061" y="35453"/>
                                    </p:animMotion>
                                  </p:childTnLst>
                                </p:cTn>
                              </p:par>
                              <p:par>
                                <p:cTn id="13" presetID="1" presetClass="entr" presetSubtype="0" fill="hold" grpId="0" nodeType="withEffect">
                                  <p:stCondLst>
                                    <p:cond delay="200"/>
                                  </p:stCondLst>
                                  <p:childTnLst>
                                    <p:set>
                                      <p:cBhvr>
                                        <p:cTn id="14" dur="1" fill="hold">
                                          <p:stCondLst>
                                            <p:cond delay="0"/>
                                          </p:stCondLst>
                                        </p:cTn>
                                        <p:tgtEl>
                                          <p:spTgt spid="5"/>
                                        </p:tgtEl>
                                        <p:attrNameLst>
                                          <p:attrName>style.visibility</p:attrName>
                                        </p:attrNameLst>
                                      </p:cBhvr>
                                      <p:to>
                                        <p:strVal val="visible"/>
                                      </p:to>
                                    </p:set>
                                  </p:childTnLst>
                                </p:cTn>
                              </p:par>
                              <p:par>
                                <p:cTn id="15" presetID="49" presetClass="path" presetSubtype="0" accel="50000" decel="50000" fill="hold" grpId="1" nodeType="withEffect">
                                  <p:stCondLst>
                                    <p:cond delay="200"/>
                                  </p:stCondLst>
                                  <p:childTnLst>
                                    <p:animMotion origin="layout" path="M -1.46056E-6 2.17391E-6 L -0.08422 0.53261 " pathEditMode="relative" rAng="0" ptsTypes="AA">
                                      <p:cBhvr>
                                        <p:cTn id="16" dur="500" spd="-100000" fill="hold"/>
                                        <p:tgtEl>
                                          <p:spTgt spid="5"/>
                                        </p:tgtEl>
                                        <p:attrNameLst>
                                          <p:attrName>ppt_x</p:attrName>
                                          <p:attrName>ppt_y</p:attrName>
                                        </p:attrNameLst>
                                      </p:cBhvr>
                                      <p:rCtr x="-4218" y="26619"/>
                                    </p:animMotion>
                                  </p:childTnLst>
                                </p:cTn>
                              </p:par>
                              <p:par>
                                <p:cTn id="17" presetID="1" presetClass="entr" presetSubtype="0" fill="hold" grpId="0" nodeType="withEffect">
                                  <p:stCondLst>
                                    <p:cond delay="300"/>
                                  </p:stCondLst>
                                  <p:childTnLst>
                                    <p:set>
                                      <p:cBhvr>
                                        <p:cTn id="18" dur="1" fill="hold">
                                          <p:stCondLst>
                                            <p:cond delay="0"/>
                                          </p:stCondLst>
                                        </p:cTn>
                                        <p:tgtEl>
                                          <p:spTgt spid="6"/>
                                        </p:tgtEl>
                                        <p:attrNameLst>
                                          <p:attrName>style.visibility</p:attrName>
                                        </p:attrNameLst>
                                      </p:cBhvr>
                                      <p:to>
                                        <p:strVal val="visible"/>
                                      </p:to>
                                    </p:set>
                                  </p:childTnLst>
                                </p:cTn>
                              </p:par>
                              <p:par>
                                <p:cTn id="19" presetID="49" presetClass="path" presetSubtype="0" accel="50000" decel="50000" fill="hold" grpId="1" nodeType="withEffect">
                                  <p:stCondLst>
                                    <p:cond delay="300"/>
                                  </p:stCondLst>
                                  <p:childTnLst>
                                    <p:animMotion origin="layout" path="M -4.87373E-6 -2.6457E-6 L 0.06249 0.43502 " pathEditMode="relative" rAng="0" ptsTypes="AA">
                                      <p:cBhvr>
                                        <p:cTn id="20" dur="500" spd="-100000" fill="hold"/>
                                        <p:tgtEl>
                                          <p:spTgt spid="6"/>
                                        </p:tgtEl>
                                        <p:attrNameLst>
                                          <p:attrName>ppt_x</p:attrName>
                                          <p:attrName>ppt_y</p:attrName>
                                        </p:attrNameLst>
                                      </p:cBhvr>
                                      <p:rCtr x="3124" y="21739"/>
                                    </p:animMotion>
                                  </p:childTnLst>
                                </p:cTn>
                              </p:par>
                              <p:par>
                                <p:cTn id="21" presetID="1" presetClass="entr" presetSubtype="0"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childTnLst>
                                </p:cTn>
                              </p:par>
                              <p:par>
                                <p:cTn id="23" presetID="49" presetClass="path" presetSubtype="0" accel="50000" decel="50000" fill="hold" grpId="1" nodeType="withEffect">
                                  <p:stCondLst>
                                    <p:cond delay="400"/>
                                  </p:stCondLst>
                                  <p:childTnLst>
                                    <p:animMotion origin="layout" path="M -1.1976E-7 6.47549E-7 L -0.05337 0.26226 " pathEditMode="relative" rAng="0" ptsTypes="AA">
                                      <p:cBhvr>
                                        <p:cTn id="24" dur="500" spd="-100000" fill="hold"/>
                                        <p:tgtEl>
                                          <p:spTgt spid="8"/>
                                        </p:tgtEl>
                                        <p:attrNameLst>
                                          <p:attrName>ppt_x</p:attrName>
                                          <p:attrName>ppt_y</p:attrName>
                                        </p:attrNameLst>
                                      </p:cBhvr>
                                      <p:rCtr x="-2669" y="13113"/>
                                    </p:animMotion>
                                  </p:childTnLst>
                                </p:cTn>
                              </p:par>
                            </p:childTnLst>
                          </p:cTn>
                        </p:par>
                        <p:par>
                          <p:cTn id="25" fill="hold">
                            <p:stCondLst>
                              <p:cond delay="0"/>
                            </p:stCondLst>
                            <p:childTnLst>
                              <p:par>
                                <p:cTn id="26" presetID="31"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400" fill="hold"/>
                                        <p:tgtEl>
                                          <p:spTgt spid="9"/>
                                        </p:tgtEl>
                                        <p:attrNameLst>
                                          <p:attrName>ppt_w</p:attrName>
                                        </p:attrNameLst>
                                      </p:cBhvr>
                                      <p:tavLst>
                                        <p:tav tm="0">
                                          <p:val>
                                            <p:fltVal val="0"/>
                                          </p:val>
                                        </p:tav>
                                        <p:tav tm="100000">
                                          <p:val>
                                            <p:strVal val="#ppt_w"/>
                                          </p:val>
                                        </p:tav>
                                      </p:tavLst>
                                    </p:anim>
                                    <p:anim calcmode="lin" valueType="num">
                                      <p:cBhvr>
                                        <p:cTn id="29" dur="400" fill="hold"/>
                                        <p:tgtEl>
                                          <p:spTgt spid="9"/>
                                        </p:tgtEl>
                                        <p:attrNameLst>
                                          <p:attrName>ppt_h</p:attrName>
                                        </p:attrNameLst>
                                      </p:cBhvr>
                                      <p:tavLst>
                                        <p:tav tm="0">
                                          <p:val>
                                            <p:fltVal val="0"/>
                                          </p:val>
                                        </p:tav>
                                        <p:tav tm="100000">
                                          <p:val>
                                            <p:strVal val="#ppt_h"/>
                                          </p:val>
                                        </p:tav>
                                      </p:tavLst>
                                    </p:anim>
                                    <p:anim calcmode="lin" valueType="num">
                                      <p:cBhvr>
                                        <p:cTn id="30" dur="400" fill="hold"/>
                                        <p:tgtEl>
                                          <p:spTgt spid="9"/>
                                        </p:tgtEl>
                                        <p:attrNameLst>
                                          <p:attrName>style.rotation</p:attrName>
                                        </p:attrNameLst>
                                      </p:cBhvr>
                                      <p:tavLst>
                                        <p:tav tm="0">
                                          <p:val>
                                            <p:fltVal val="90"/>
                                          </p:val>
                                        </p:tav>
                                        <p:tav tm="100000">
                                          <p:val>
                                            <p:fltVal val="0"/>
                                          </p:val>
                                        </p:tav>
                                      </p:tavLst>
                                    </p:anim>
                                    <p:animEffect transition="in" filter="fade">
                                      <p:cBhvr>
                                        <p:cTn id="31" dur="400"/>
                                        <p:tgtEl>
                                          <p:spTgt spid="9"/>
                                        </p:tgtEl>
                                      </p:cBhvr>
                                    </p:animEffect>
                                  </p:childTnLst>
                                </p:cTn>
                              </p:par>
                              <p:par>
                                <p:cTn id="32" presetID="8" presetClass="emph" presetSubtype="0" fill="hold" grpId="1" nodeType="withEffect">
                                  <p:stCondLst>
                                    <p:cond delay="0"/>
                                  </p:stCondLst>
                                  <p:childTnLst>
                                    <p:animRot by="21600000">
                                      <p:cBhvr>
                                        <p:cTn id="33" dur="400" fill="hold"/>
                                        <p:tgtEl>
                                          <p:spTgt spid="9"/>
                                        </p:tgtEl>
                                        <p:attrNameLst>
                                          <p:attrName>r</p:attrName>
                                        </p:attrNameLst>
                                      </p:cBhvr>
                                    </p:animRo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par>
                                <p:cTn id="41" presetID="31" presetClass="entr" presetSubtype="0" fill="hold" grpId="0" nodeType="withEffect">
                                  <p:stCondLst>
                                    <p:cond delay="400"/>
                                  </p:stCondLst>
                                  <p:childTnLst>
                                    <p:set>
                                      <p:cBhvr>
                                        <p:cTn id="42" dur="1" fill="hold">
                                          <p:stCondLst>
                                            <p:cond delay="0"/>
                                          </p:stCondLst>
                                        </p:cTn>
                                        <p:tgtEl>
                                          <p:spTgt spid="10"/>
                                        </p:tgtEl>
                                        <p:attrNameLst>
                                          <p:attrName>style.visibility</p:attrName>
                                        </p:attrNameLst>
                                      </p:cBhvr>
                                      <p:to>
                                        <p:strVal val="visible"/>
                                      </p:to>
                                    </p:set>
                                    <p:anim calcmode="lin" valueType="num">
                                      <p:cBhvr>
                                        <p:cTn id="43" dur="400" fill="hold"/>
                                        <p:tgtEl>
                                          <p:spTgt spid="10"/>
                                        </p:tgtEl>
                                        <p:attrNameLst>
                                          <p:attrName>ppt_w</p:attrName>
                                        </p:attrNameLst>
                                      </p:cBhvr>
                                      <p:tavLst>
                                        <p:tav tm="0">
                                          <p:val>
                                            <p:fltVal val="0"/>
                                          </p:val>
                                        </p:tav>
                                        <p:tav tm="100000">
                                          <p:val>
                                            <p:strVal val="#ppt_w"/>
                                          </p:val>
                                        </p:tav>
                                      </p:tavLst>
                                    </p:anim>
                                    <p:anim calcmode="lin" valueType="num">
                                      <p:cBhvr>
                                        <p:cTn id="44" dur="400" fill="hold"/>
                                        <p:tgtEl>
                                          <p:spTgt spid="10"/>
                                        </p:tgtEl>
                                        <p:attrNameLst>
                                          <p:attrName>ppt_h</p:attrName>
                                        </p:attrNameLst>
                                      </p:cBhvr>
                                      <p:tavLst>
                                        <p:tav tm="0">
                                          <p:val>
                                            <p:fltVal val="0"/>
                                          </p:val>
                                        </p:tav>
                                        <p:tav tm="100000">
                                          <p:val>
                                            <p:strVal val="#ppt_h"/>
                                          </p:val>
                                        </p:tav>
                                      </p:tavLst>
                                    </p:anim>
                                    <p:anim calcmode="lin" valueType="num">
                                      <p:cBhvr>
                                        <p:cTn id="45" dur="400" fill="hold"/>
                                        <p:tgtEl>
                                          <p:spTgt spid="10"/>
                                        </p:tgtEl>
                                        <p:attrNameLst>
                                          <p:attrName>style.rotation</p:attrName>
                                        </p:attrNameLst>
                                      </p:cBhvr>
                                      <p:tavLst>
                                        <p:tav tm="0">
                                          <p:val>
                                            <p:fltVal val="90"/>
                                          </p:val>
                                        </p:tav>
                                        <p:tav tm="100000">
                                          <p:val>
                                            <p:fltVal val="0"/>
                                          </p:val>
                                        </p:tav>
                                      </p:tavLst>
                                    </p:anim>
                                    <p:animEffect transition="in" filter="fade">
                                      <p:cBhvr>
                                        <p:cTn id="46" dur="400"/>
                                        <p:tgtEl>
                                          <p:spTgt spid="10"/>
                                        </p:tgtEl>
                                      </p:cBhvr>
                                    </p:animEffect>
                                  </p:childTnLst>
                                </p:cTn>
                              </p:par>
                              <p:par>
                                <p:cTn id="47" presetID="8" presetClass="emph" presetSubtype="0" fill="hold" grpId="1" nodeType="withEffect">
                                  <p:stCondLst>
                                    <p:cond delay="400"/>
                                  </p:stCondLst>
                                  <p:childTnLst>
                                    <p:animRot by="21600000">
                                      <p:cBhvr>
                                        <p:cTn id="48" dur="400" fill="hold"/>
                                        <p:tgtEl>
                                          <p:spTgt spid="10"/>
                                        </p:tgtEl>
                                        <p:attrNameLst>
                                          <p:attrName>r</p:attrName>
                                        </p:attrNameLst>
                                      </p:cBhvr>
                                    </p:animRot>
                                  </p:childTnLst>
                                </p:cTn>
                              </p:par>
                            </p:childTnLst>
                          </p:cTn>
                        </p:par>
                        <p:par>
                          <p:cTn id="49" fill="hold">
                            <p:stCondLst>
                              <p:cond delay="1000"/>
                            </p:stCondLst>
                            <p:childTnLst>
                              <p:par>
                                <p:cTn id="50" presetID="22" presetClass="entr" presetSubtype="2"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right)">
                                      <p:cBhvr>
                                        <p:cTn id="52" dur="500"/>
                                        <p:tgtEl>
                                          <p:spTgt spid="2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wipe(right)">
                                      <p:cBhvr>
                                        <p:cTn id="55" dur="500"/>
                                        <p:tgtEl>
                                          <p:spTgt spid="21"/>
                                        </p:tgtEl>
                                      </p:cBhvr>
                                    </p:animEffect>
                                  </p:childTnLst>
                                </p:cTn>
                              </p:par>
                              <p:par>
                                <p:cTn id="56" presetID="31" presetClass="entr" presetSubtype="0" fill="hold" grpId="0" nodeType="withEffect">
                                  <p:stCondLst>
                                    <p:cond delay="400"/>
                                  </p:stCondLst>
                                  <p:childTnLst>
                                    <p:set>
                                      <p:cBhvr>
                                        <p:cTn id="57" dur="1" fill="hold">
                                          <p:stCondLst>
                                            <p:cond delay="0"/>
                                          </p:stCondLst>
                                        </p:cTn>
                                        <p:tgtEl>
                                          <p:spTgt spid="11"/>
                                        </p:tgtEl>
                                        <p:attrNameLst>
                                          <p:attrName>style.visibility</p:attrName>
                                        </p:attrNameLst>
                                      </p:cBhvr>
                                      <p:to>
                                        <p:strVal val="visible"/>
                                      </p:to>
                                    </p:set>
                                    <p:anim calcmode="lin" valueType="num">
                                      <p:cBhvr>
                                        <p:cTn id="58" dur="400" fill="hold"/>
                                        <p:tgtEl>
                                          <p:spTgt spid="11"/>
                                        </p:tgtEl>
                                        <p:attrNameLst>
                                          <p:attrName>ppt_w</p:attrName>
                                        </p:attrNameLst>
                                      </p:cBhvr>
                                      <p:tavLst>
                                        <p:tav tm="0">
                                          <p:val>
                                            <p:fltVal val="0"/>
                                          </p:val>
                                        </p:tav>
                                        <p:tav tm="100000">
                                          <p:val>
                                            <p:strVal val="#ppt_w"/>
                                          </p:val>
                                        </p:tav>
                                      </p:tavLst>
                                    </p:anim>
                                    <p:anim calcmode="lin" valueType="num">
                                      <p:cBhvr>
                                        <p:cTn id="59" dur="400" fill="hold"/>
                                        <p:tgtEl>
                                          <p:spTgt spid="11"/>
                                        </p:tgtEl>
                                        <p:attrNameLst>
                                          <p:attrName>ppt_h</p:attrName>
                                        </p:attrNameLst>
                                      </p:cBhvr>
                                      <p:tavLst>
                                        <p:tav tm="0">
                                          <p:val>
                                            <p:fltVal val="0"/>
                                          </p:val>
                                        </p:tav>
                                        <p:tav tm="100000">
                                          <p:val>
                                            <p:strVal val="#ppt_h"/>
                                          </p:val>
                                        </p:tav>
                                      </p:tavLst>
                                    </p:anim>
                                    <p:anim calcmode="lin" valueType="num">
                                      <p:cBhvr>
                                        <p:cTn id="60" dur="400" fill="hold"/>
                                        <p:tgtEl>
                                          <p:spTgt spid="11"/>
                                        </p:tgtEl>
                                        <p:attrNameLst>
                                          <p:attrName>style.rotation</p:attrName>
                                        </p:attrNameLst>
                                      </p:cBhvr>
                                      <p:tavLst>
                                        <p:tav tm="0">
                                          <p:val>
                                            <p:fltVal val="90"/>
                                          </p:val>
                                        </p:tav>
                                        <p:tav tm="100000">
                                          <p:val>
                                            <p:fltVal val="0"/>
                                          </p:val>
                                        </p:tav>
                                      </p:tavLst>
                                    </p:anim>
                                    <p:animEffect transition="in" filter="fade">
                                      <p:cBhvr>
                                        <p:cTn id="61" dur="400"/>
                                        <p:tgtEl>
                                          <p:spTgt spid="11"/>
                                        </p:tgtEl>
                                      </p:cBhvr>
                                    </p:animEffect>
                                  </p:childTnLst>
                                </p:cTn>
                              </p:par>
                              <p:par>
                                <p:cTn id="62" presetID="8" presetClass="emph" presetSubtype="0" fill="hold" grpId="1" nodeType="withEffect">
                                  <p:stCondLst>
                                    <p:cond delay="400"/>
                                  </p:stCondLst>
                                  <p:childTnLst>
                                    <p:animRot by="21600000">
                                      <p:cBhvr>
                                        <p:cTn id="63" dur="400" fill="hold"/>
                                        <p:tgtEl>
                                          <p:spTgt spid="11"/>
                                        </p:tgtEl>
                                        <p:attrNameLst>
                                          <p:attrName>r</p:attrName>
                                        </p:attrNameLst>
                                      </p:cBhvr>
                                    </p:animRot>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par>
                                <p:cTn id="71" presetID="31" presetClass="entr" presetSubtype="0" fill="hold" grpId="0" nodeType="withEffect">
                                  <p:stCondLst>
                                    <p:cond delay="400"/>
                                  </p:stCondLst>
                                  <p:childTnLst>
                                    <p:set>
                                      <p:cBhvr>
                                        <p:cTn id="72" dur="1" fill="hold">
                                          <p:stCondLst>
                                            <p:cond delay="0"/>
                                          </p:stCondLst>
                                        </p:cTn>
                                        <p:tgtEl>
                                          <p:spTgt spid="12"/>
                                        </p:tgtEl>
                                        <p:attrNameLst>
                                          <p:attrName>style.visibility</p:attrName>
                                        </p:attrNameLst>
                                      </p:cBhvr>
                                      <p:to>
                                        <p:strVal val="visible"/>
                                      </p:to>
                                    </p:set>
                                    <p:anim calcmode="lin" valueType="num">
                                      <p:cBhvr>
                                        <p:cTn id="73" dur="400" fill="hold"/>
                                        <p:tgtEl>
                                          <p:spTgt spid="12"/>
                                        </p:tgtEl>
                                        <p:attrNameLst>
                                          <p:attrName>ppt_w</p:attrName>
                                        </p:attrNameLst>
                                      </p:cBhvr>
                                      <p:tavLst>
                                        <p:tav tm="0">
                                          <p:val>
                                            <p:fltVal val="0"/>
                                          </p:val>
                                        </p:tav>
                                        <p:tav tm="100000">
                                          <p:val>
                                            <p:strVal val="#ppt_w"/>
                                          </p:val>
                                        </p:tav>
                                      </p:tavLst>
                                    </p:anim>
                                    <p:anim calcmode="lin" valueType="num">
                                      <p:cBhvr>
                                        <p:cTn id="74" dur="400" fill="hold"/>
                                        <p:tgtEl>
                                          <p:spTgt spid="12"/>
                                        </p:tgtEl>
                                        <p:attrNameLst>
                                          <p:attrName>ppt_h</p:attrName>
                                        </p:attrNameLst>
                                      </p:cBhvr>
                                      <p:tavLst>
                                        <p:tav tm="0">
                                          <p:val>
                                            <p:fltVal val="0"/>
                                          </p:val>
                                        </p:tav>
                                        <p:tav tm="100000">
                                          <p:val>
                                            <p:strVal val="#ppt_h"/>
                                          </p:val>
                                        </p:tav>
                                      </p:tavLst>
                                    </p:anim>
                                    <p:anim calcmode="lin" valueType="num">
                                      <p:cBhvr>
                                        <p:cTn id="75" dur="400" fill="hold"/>
                                        <p:tgtEl>
                                          <p:spTgt spid="12"/>
                                        </p:tgtEl>
                                        <p:attrNameLst>
                                          <p:attrName>style.rotation</p:attrName>
                                        </p:attrNameLst>
                                      </p:cBhvr>
                                      <p:tavLst>
                                        <p:tav tm="0">
                                          <p:val>
                                            <p:fltVal val="90"/>
                                          </p:val>
                                        </p:tav>
                                        <p:tav tm="100000">
                                          <p:val>
                                            <p:fltVal val="0"/>
                                          </p:val>
                                        </p:tav>
                                      </p:tavLst>
                                    </p:anim>
                                    <p:animEffect transition="in" filter="fade">
                                      <p:cBhvr>
                                        <p:cTn id="76" dur="400"/>
                                        <p:tgtEl>
                                          <p:spTgt spid="12"/>
                                        </p:tgtEl>
                                      </p:cBhvr>
                                    </p:animEffect>
                                  </p:childTnLst>
                                </p:cTn>
                              </p:par>
                              <p:par>
                                <p:cTn id="77" presetID="8" presetClass="emph" presetSubtype="0" fill="hold" grpId="1" nodeType="withEffect">
                                  <p:stCondLst>
                                    <p:cond delay="400"/>
                                  </p:stCondLst>
                                  <p:childTnLst>
                                    <p:animRot by="21600000">
                                      <p:cBhvr>
                                        <p:cTn id="78" dur="400" fill="hold"/>
                                        <p:tgtEl>
                                          <p:spTgt spid="12"/>
                                        </p:tgtEl>
                                        <p:attrNameLst>
                                          <p:attrName>r</p:attrName>
                                        </p:attrNameLst>
                                      </p:cBhvr>
                                    </p:animRot>
                                  </p:childTnLst>
                                </p:cTn>
                              </p:par>
                            </p:childTnLst>
                          </p:cTn>
                        </p:par>
                        <p:par>
                          <p:cTn id="79" fill="hold">
                            <p:stCondLst>
                              <p:cond delay="2000"/>
                            </p:stCondLst>
                            <p:childTnLst>
                              <p:par>
                                <p:cTn id="80" presetID="22" presetClass="entr" presetSubtype="2"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right)">
                                      <p:cBhvr>
                                        <p:cTn id="82" dur="500"/>
                                        <p:tgtEl>
                                          <p:spTgt spid="2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right)">
                                      <p:cBhvr>
                                        <p:cTn id="85" dur="500"/>
                                        <p:tgtEl>
                                          <p:spTgt spid="23"/>
                                        </p:tgtEl>
                                      </p:cBhvr>
                                    </p:animEffect>
                                  </p:childTnLst>
                                </p:cTn>
                              </p:par>
                              <p:par>
                                <p:cTn id="86" presetID="31" presetClass="entr" presetSubtype="0" fill="hold" grpId="0" nodeType="withEffect">
                                  <p:stCondLst>
                                    <p:cond delay="400"/>
                                  </p:stCondLst>
                                  <p:childTnLst>
                                    <p:set>
                                      <p:cBhvr>
                                        <p:cTn id="87" dur="1" fill="hold">
                                          <p:stCondLst>
                                            <p:cond delay="0"/>
                                          </p:stCondLst>
                                        </p:cTn>
                                        <p:tgtEl>
                                          <p:spTgt spid="13"/>
                                        </p:tgtEl>
                                        <p:attrNameLst>
                                          <p:attrName>style.visibility</p:attrName>
                                        </p:attrNameLst>
                                      </p:cBhvr>
                                      <p:to>
                                        <p:strVal val="visible"/>
                                      </p:to>
                                    </p:set>
                                    <p:anim calcmode="lin" valueType="num">
                                      <p:cBhvr>
                                        <p:cTn id="88" dur="400" fill="hold"/>
                                        <p:tgtEl>
                                          <p:spTgt spid="13"/>
                                        </p:tgtEl>
                                        <p:attrNameLst>
                                          <p:attrName>ppt_w</p:attrName>
                                        </p:attrNameLst>
                                      </p:cBhvr>
                                      <p:tavLst>
                                        <p:tav tm="0">
                                          <p:val>
                                            <p:fltVal val="0"/>
                                          </p:val>
                                        </p:tav>
                                        <p:tav tm="100000">
                                          <p:val>
                                            <p:strVal val="#ppt_w"/>
                                          </p:val>
                                        </p:tav>
                                      </p:tavLst>
                                    </p:anim>
                                    <p:anim calcmode="lin" valueType="num">
                                      <p:cBhvr>
                                        <p:cTn id="89" dur="400" fill="hold"/>
                                        <p:tgtEl>
                                          <p:spTgt spid="13"/>
                                        </p:tgtEl>
                                        <p:attrNameLst>
                                          <p:attrName>ppt_h</p:attrName>
                                        </p:attrNameLst>
                                      </p:cBhvr>
                                      <p:tavLst>
                                        <p:tav tm="0">
                                          <p:val>
                                            <p:fltVal val="0"/>
                                          </p:val>
                                        </p:tav>
                                        <p:tav tm="100000">
                                          <p:val>
                                            <p:strVal val="#ppt_h"/>
                                          </p:val>
                                        </p:tav>
                                      </p:tavLst>
                                    </p:anim>
                                    <p:anim calcmode="lin" valueType="num">
                                      <p:cBhvr>
                                        <p:cTn id="90" dur="400" fill="hold"/>
                                        <p:tgtEl>
                                          <p:spTgt spid="13"/>
                                        </p:tgtEl>
                                        <p:attrNameLst>
                                          <p:attrName>style.rotation</p:attrName>
                                        </p:attrNameLst>
                                      </p:cBhvr>
                                      <p:tavLst>
                                        <p:tav tm="0">
                                          <p:val>
                                            <p:fltVal val="90"/>
                                          </p:val>
                                        </p:tav>
                                        <p:tav tm="100000">
                                          <p:val>
                                            <p:fltVal val="0"/>
                                          </p:val>
                                        </p:tav>
                                      </p:tavLst>
                                    </p:anim>
                                    <p:animEffect transition="in" filter="fade">
                                      <p:cBhvr>
                                        <p:cTn id="91" dur="400"/>
                                        <p:tgtEl>
                                          <p:spTgt spid="13"/>
                                        </p:tgtEl>
                                      </p:cBhvr>
                                    </p:animEffect>
                                  </p:childTnLst>
                                </p:cTn>
                              </p:par>
                              <p:par>
                                <p:cTn id="92" presetID="8" presetClass="emph" presetSubtype="0" fill="hold" grpId="1" nodeType="withEffect">
                                  <p:stCondLst>
                                    <p:cond delay="400"/>
                                  </p:stCondLst>
                                  <p:childTnLst>
                                    <p:animRot by="21600000">
                                      <p:cBhvr>
                                        <p:cTn id="93" dur="400" fill="hold"/>
                                        <p:tgtEl>
                                          <p:spTgt spid="13"/>
                                        </p:tgtEl>
                                        <p:attrNameLst>
                                          <p:attrName>r</p:attrName>
                                        </p:attrNameLst>
                                      </p:cBhvr>
                                    </p:animRot>
                                  </p:childTnLst>
                                </p:cTn>
                              </p:par>
                            </p:childTnLst>
                          </p:cTn>
                        </p:par>
                        <p:par>
                          <p:cTn id="94" fill="hold">
                            <p:stCondLst>
                              <p:cond delay="2500"/>
                            </p:stCondLst>
                            <p:childTnLst>
                              <p:par>
                                <p:cTn id="95" presetID="22" presetClass="entr" presetSubtype="8"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left)">
                                      <p:cBhvr>
                                        <p:cTn id="97" dur="500"/>
                                        <p:tgtEl>
                                          <p:spTgt spid="18"/>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500"/>
                                        <p:tgtEl>
                                          <p:spTgt spid="19"/>
                                        </p:tgtEl>
                                      </p:cBhvr>
                                    </p:animEffect>
                                  </p:childTnLst>
                                </p:cTn>
                              </p:par>
                            </p:childTnLst>
                          </p:cTn>
                        </p:par>
                        <p:par>
                          <p:cTn id="101" fill="hold">
                            <p:stCondLst>
                              <p:cond delay="3000"/>
                            </p:stCondLst>
                            <p:childTnLst>
                              <p:par>
                                <p:cTn id="102" presetID="22" presetClass="entr" presetSubtype="8"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left)">
                                      <p:cBhvr>
                                        <p:cTn id="104" dur="500"/>
                                        <p:tgtEl>
                                          <p:spTgt spid="24"/>
                                        </p:tgtEl>
                                      </p:cBhvr>
                                    </p:animEffect>
                                  </p:childTnLst>
                                </p:cTn>
                              </p:par>
                            </p:childTnLst>
                          </p:cTn>
                        </p:par>
                        <p:par>
                          <p:cTn id="105" fill="hold">
                            <p:stCondLst>
                              <p:cond delay="3500"/>
                            </p:stCondLst>
                            <p:childTnLst>
                              <p:par>
                                <p:cTn id="106" presetID="22" presetClass="entr" presetSubtype="8"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Effect transition="in" filter="wipe(left)">
                                      <p:cBhvr>
                                        <p:cTn id="108" dur="500"/>
                                        <p:tgtEl>
                                          <p:spTgt spid="25"/>
                                        </p:tgtEl>
                                      </p:cBhvr>
                                    </p:animEffect>
                                  </p:childTnLst>
                                </p:cTn>
                              </p:par>
                            </p:childTnLst>
                          </p:cTn>
                        </p:par>
                        <p:par>
                          <p:cTn id="109" fill="hold">
                            <p:stCondLst>
                              <p:cond delay="4000"/>
                            </p:stCondLst>
                            <p:childTnLst>
                              <p:par>
                                <p:cTn id="110" presetID="22" presetClass="entr" presetSubtype="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left)">
                                      <p:cBhvr>
                                        <p:cTn id="112" dur="500"/>
                                        <p:tgtEl>
                                          <p:spTgt spid="26"/>
                                        </p:tgtEl>
                                      </p:cBhvr>
                                    </p:animEffect>
                                  </p:childTnLst>
                                </p:cTn>
                              </p:par>
                            </p:childTnLst>
                          </p:cTn>
                        </p:par>
                        <p:par>
                          <p:cTn id="113" fill="hold">
                            <p:stCondLst>
                              <p:cond delay="4500"/>
                            </p:stCondLst>
                            <p:childTnLst>
                              <p:par>
                                <p:cTn id="114" presetID="22" presetClass="entr" presetSubtype="8"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Effect transition="in" filter="wipe(left)">
                                      <p:cBhvr>
                                        <p:cTn id="116" dur="500"/>
                                        <p:tgtEl>
                                          <p:spTgt spid="27"/>
                                        </p:tgtEl>
                                      </p:cBhvr>
                                    </p:animEffect>
                                  </p:childTnLst>
                                </p:cTn>
                              </p:par>
                            </p:childTnLst>
                          </p:cTn>
                        </p:par>
                        <p:par>
                          <p:cTn id="117" fill="hold">
                            <p:stCondLst>
                              <p:cond delay="5000"/>
                            </p:stCondLst>
                            <p:childTnLst>
                              <p:par>
                                <p:cTn id="118" presetID="22" presetClass="entr" presetSubtype="8" fill="hold" grpId="0" nodeType="afterEffect">
                                  <p:stCondLst>
                                    <p:cond delay="0"/>
                                  </p:stCondLst>
                                  <p:childTnLst>
                                    <p:set>
                                      <p:cBhvr>
                                        <p:cTn id="119" dur="1" fill="hold">
                                          <p:stCondLst>
                                            <p:cond delay="0"/>
                                          </p:stCondLst>
                                        </p:cTn>
                                        <p:tgtEl>
                                          <p:spTgt spid="28"/>
                                        </p:tgtEl>
                                        <p:attrNameLst>
                                          <p:attrName>style.visibility</p:attrName>
                                        </p:attrNameLst>
                                      </p:cBhvr>
                                      <p:to>
                                        <p:strVal val="visible"/>
                                      </p:to>
                                    </p:set>
                                    <p:animEffect transition="in" filter="wipe(left)">
                                      <p:cBhvr>
                                        <p:cTn id="12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7" grpId="0" bldLvl="0" animBg="1"/>
      <p:bldP spid="26" grpId="0" bldLvl="0" animBg="1"/>
      <p:bldP spid="25" grpId="0" bldLvl="0" animBg="1"/>
      <p:bldP spid="24" grpId="0" bldLvl="0" animBg="1"/>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8" grpId="0" bldLvl="0" animBg="1"/>
      <p:bldP spid="8" grpId="1" bldLvl="0" animBg="1"/>
      <p:bldP spid="9" grpId="0"/>
      <p:bldP spid="9" grpId="1"/>
      <p:bldP spid="10" grpId="0"/>
      <p:bldP spid="10" grpId="1"/>
      <p:bldP spid="11" grpId="0"/>
      <p:bldP spid="11" grpId="1"/>
      <p:bldP spid="12" grpId="0"/>
      <p:bldP spid="12" grpId="1"/>
      <p:bldP spid="13" grpId="0"/>
      <p:bldP spid="13" grpId="1"/>
      <p:bldP spid="14" grpId="0"/>
      <p:bldP spid="15" grpId="0"/>
      <p:bldP spid="16" grpId="0"/>
      <p:bldP spid="17" grpId="0"/>
      <p:bldP spid="18" grpId="0"/>
      <p:bldP spid="19" grpId="0"/>
      <p:bldP spid="20" grpId="0"/>
      <p:bldP spid="21" grpId="0"/>
      <p:bldP spid="22" grpId="0"/>
      <p:bldP spid="2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淘宝网Chenying0907出品 3"/>
          <p:cNvGrpSpPr>
            <a:grpSpLocks noChangeAspect="1"/>
          </p:cNvGrpSpPr>
          <p:nvPr/>
        </p:nvGrpSpPr>
        <p:grpSpPr>
          <a:xfrm>
            <a:off x="1807447" y="1543222"/>
            <a:ext cx="2393085" cy="4457731"/>
            <a:chOff x="1806920" y="1333321"/>
            <a:chExt cx="2393261" cy="4458058"/>
          </a:xfrm>
          <a:solidFill>
            <a:schemeClr val="accent1">
              <a:lumMod val="40000"/>
              <a:lumOff val="60000"/>
            </a:schemeClr>
          </a:solidFill>
        </p:grpSpPr>
        <p:sp>
          <p:nvSpPr>
            <p:cNvPr id="11" name="淘宝网Chenying0907出品 10"/>
            <p:cNvSpPr/>
            <p:nvPr/>
          </p:nvSpPr>
          <p:spPr>
            <a:xfrm rot="5400000">
              <a:off x="1806921" y="1333320"/>
              <a:ext cx="832730" cy="832731"/>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grp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13" name="淘宝网Chenying0907出品 12"/>
            <p:cNvSpPr/>
            <p:nvPr/>
          </p:nvSpPr>
          <p:spPr>
            <a:xfrm rot="5400000" flipH="1" flipV="1">
              <a:off x="3367451" y="4958648"/>
              <a:ext cx="832730" cy="832731"/>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grp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sp>
        <p:nvSpPr>
          <p:cNvPr id="5" name="对角圆角淘宝网Chenying0907出品 4"/>
          <p:cNvSpPr>
            <a:spLocks noChangeAspect="1"/>
          </p:cNvSpPr>
          <p:nvPr/>
        </p:nvSpPr>
        <p:spPr>
          <a:xfrm rot="5400000">
            <a:off x="935883" y="2739689"/>
            <a:ext cx="4134303" cy="2064674"/>
          </a:xfrm>
          <a:prstGeom prst="round2DiagRect">
            <a:avLst>
              <a:gd name="adj1" fmla="val 22105"/>
              <a:gd name="adj2" fmla="val 0"/>
            </a:avLst>
          </a:prstGeom>
          <a:pattFill prst="dkDnDiag">
            <a:fgClr>
              <a:srgbClr val="EEEEEE"/>
            </a:fgClr>
            <a:bgClr>
              <a:srgbClr val="F9F9F9"/>
            </a:bgClr>
          </a:pattFill>
          <a:ln w="15875">
            <a:gradFill flip="none" rotWithShape="1">
              <a:gsLst>
                <a:gs pos="0">
                  <a:schemeClr val="bg1"/>
                </a:gs>
                <a:gs pos="100000">
                  <a:srgbClr val="E2E2E2"/>
                </a:gs>
              </a:gsLst>
              <a:lin ang="2700000" scaled="1"/>
              <a:tileRect/>
            </a:gradFill>
          </a:ln>
          <a:effectLst>
            <a:outerShdw blurRad="1905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nvGrpSpPr>
          <p:cNvPr id="17" name="淘宝网Chenying0907出品 16"/>
          <p:cNvGrpSpPr>
            <a:grpSpLocks noChangeAspect="1"/>
          </p:cNvGrpSpPr>
          <p:nvPr/>
        </p:nvGrpSpPr>
        <p:grpSpPr>
          <a:xfrm>
            <a:off x="2128260" y="2836790"/>
            <a:ext cx="1749552" cy="596799"/>
            <a:chOff x="1873440" y="1872194"/>
            <a:chExt cx="1749680" cy="596843"/>
          </a:xfrm>
        </p:grpSpPr>
        <p:pic>
          <p:nvPicPr>
            <p:cNvPr id="15" name="图片 14"/>
            <p:cNvPicPr>
              <a:picLocks noChangeAspect="1"/>
            </p:cNvPicPr>
            <p:nvPr/>
          </p:nvPicPr>
          <p:blipFill rotWithShape="1">
            <a:blip r:embed="rId3" cstate="print">
              <a:grayscl/>
            </a:blip>
            <a:srcRect b="72279"/>
            <a:stretch>
              <a:fillRect/>
            </a:stretch>
          </p:blipFill>
          <p:spPr>
            <a:xfrm flipH="1">
              <a:off x="1873440" y="1872194"/>
              <a:ext cx="1749680" cy="92018"/>
            </a:xfrm>
            <a:prstGeom prst="rect">
              <a:avLst/>
            </a:prstGeom>
          </p:spPr>
        </p:pic>
        <p:pic>
          <p:nvPicPr>
            <p:cNvPr id="16" name="图片 15"/>
            <p:cNvPicPr>
              <a:picLocks noChangeAspect="1"/>
            </p:cNvPicPr>
            <p:nvPr/>
          </p:nvPicPr>
          <p:blipFill rotWithShape="1">
            <a:blip r:embed="rId4" cstate="print"/>
            <a:srcRect b="72279"/>
            <a:stretch>
              <a:fillRect/>
            </a:stretch>
          </p:blipFill>
          <p:spPr>
            <a:xfrm flipH="1" flipV="1">
              <a:off x="1873440" y="2377019"/>
              <a:ext cx="1749680" cy="92018"/>
            </a:xfrm>
            <a:prstGeom prst="rect">
              <a:avLst/>
            </a:prstGeom>
          </p:spPr>
        </p:pic>
      </p:grpSp>
      <p:grpSp>
        <p:nvGrpSpPr>
          <p:cNvPr id="6" name="淘宝网Chenying0907出品 5"/>
          <p:cNvGrpSpPr>
            <a:grpSpLocks noChangeAspect="1"/>
          </p:cNvGrpSpPr>
          <p:nvPr/>
        </p:nvGrpSpPr>
        <p:grpSpPr>
          <a:xfrm>
            <a:off x="4899671" y="1543222"/>
            <a:ext cx="2393085" cy="4457731"/>
            <a:chOff x="4899371" y="1333321"/>
            <a:chExt cx="2393261" cy="4458058"/>
          </a:xfrm>
        </p:grpSpPr>
        <p:sp>
          <p:nvSpPr>
            <p:cNvPr id="26" name="淘宝网Chenying0907出品 25"/>
            <p:cNvSpPr/>
            <p:nvPr/>
          </p:nvSpPr>
          <p:spPr>
            <a:xfrm rot="5400000">
              <a:off x="4899372" y="1333320"/>
              <a:ext cx="832730" cy="832731"/>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01ACBE"/>
            </a:solid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27" name="淘宝网Chenying0907出品 26"/>
            <p:cNvSpPr/>
            <p:nvPr/>
          </p:nvSpPr>
          <p:spPr>
            <a:xfrm rot="5400000" flipH="1" flipV="1">
              <a:off x="6459902" y="4958648"/>
              <a:ext cx="832730" cy="832731"/>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01ACBE"/>
            </a:solid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sp>
        <p:nvSpPr>
          <p:cNvPr id="28" name="对角圆角淘宝网Chenying0907出品 27"/>
          <p:cNvSpPr>
            <a:spLocks noChangeAspect="1"/>
          </p:cNvSpPr>
          <p:nvPr/>
        </p:nvSpPr>
        <p:spPr>
          <a:xfrm rot="5400000">
            <a:off x="4028108" y="2739689"/>
            <a:ext cx="4134303" cy="2064674"/>
          </a:xfrm>
          <a:prstGeom prst="round2DiagRect">
            <a:avLst>
              <a:gd name="adj1" fmla="val 22105"/>
              <a:gd name="adj2" fmla="val 0"/>
            </a:avLst>
          </a:prstGeom>
          <a:pattFill prst="dkDnDiag">
            <a:fgClr>
              <a:srgbClr val="EEEEEE"/>
            </a:fgClr>
            <a:bgClr>
              <a:srgbClr val="F9F9F9"/>
            </a:bgClr>
          </a:pattFill>
          <a:ln w="15875">
            <a:gradFill flip="none" rotWithShape="1">
              <a:gsLst>
                <a:gs pos="0">
                  <a:schemeClr val="bg1"/>
                </a:gs>
                <a:gs pos="100000">
                  <a:srgbClr val="E2E2E2"/>
                </a:gs>
              </a:gsLst>
              <a:lin ang="2700000" scaled="1"/>
              <a:tileRect/>
            </a:gradFill>
          </a:ln>
          <a:effectLst>
            <a:outerShdw blurRad="1905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nvGrpSpPr>
          <p:cNvPr id="29" name="淘宝网Chenying0907出品 28"/>
          <p:cNvGrpSpPr>
            <a:grpSpLocks noChangeAspect="1"/>
          </p:cNvGrpSpPr>
          <p:nvPr/>
        </p:nvGrpSpPr>
        <p:grpSpPr>
          <a:xfrm>
            <a:off x="5220484" y="2836790"/>
            <a:ext cx="1749552" cy="596799"/>
            <a:chOff x="1873440" y="1872194"/>
            <a:chExt cx="1749680" cy="596843"/>
          </a:xfrm>
        </p:grpSpPr>
        <p:pic>
          <p:nvPicPr>
            <p:cNvPr id="34" name="图片 33"/>
            <p:cNvPicPr>
              <a:picLocks noChangeAspect="1"/>
            </p:cNvPicPr>
            <p:nvPr/>
          </p:nvPicPr>
          <p:blipFill rotWithShape="1">
            <a:blip r:embed="rId3" cstate="print">
              <a:grayscl/>
            </a:blip>
            <a:srcRect b="72279"/>
            <a:stretch>
              <a:fillRect/>
            </a:stretch>
          </p:blipFill>
          <p:spPr>
            <a:xfrm flipH="1">
              <a:off x="1873440" y="1872194"/>
              <a:ext cx="1749680" cy="92018"/>
            </a:xfrm>
            <a:prstGeom prst="rect">
              <a:avLst/>
            </a:prstGeom>
          </p:spPr>
        </p:pic>
        <p:pic>
          <p:nvPicPr>
            <p:cNvPr id="35" name="图片 34"/>
            <p:cNvPicPr>
              <a:picLocks noChangeAspect="1"/>
            </p:cNvPicPr>
            <p:nvPr/>
          </p:nvPicPr>
          <p:blipFill rotWithShape="1">
            <a:blip r:embed="rId4" cstate="print"/>
            <a:srcRect b="72279"/>
            <a:stretch>
              <a:fillRect/>
            </a:stretch>
          </p:blipFill>
          <p:spPr>
            <a:xfrm flipH="1" flipV="1">
              <a:off x="1873440" y="2377019"/>
              <a:ext cx="1749680" cy="92018"/>
            </a:xfrm>
            <a:prstGeom prst="rect">
              <a:avLst/>
            </a:prstGeom>
          </p:spPr>
        </p:pic>
      </p:grpSp>
      <p:grpSp>
        <p:nvGrpSpPr>
          <p:cNvPr id="7" name="淘宝网Chenying0907出品 6"/>
          <p:cNvGrpSpPr>
            <a:grpSpLocks noChangeAspect="1"/>
          </p:cNvGrpSpPr>
          <p:nvPr/>
        </p:nvGrpSpPr>
        <p:grpSpPr>
          <a:xfrm>
            <a:off x="7991893" y="1543222"/>
            <a:ext cx="2393085" cy="4457731"/>
            <a:chOff x="7991820" y="1333321"/>
            <a:chExt cx="2393261" cy="4458058"/>
          </a:xfrm>
          <a:solidFill>
            <a:schemeClr val="accent4"/>
          </a:solidFill>
        </p:grpSpPr>
        <p:sp>
          <p:nvSpPr>
            <p:cNvPr id="37" name="淘宝网Chenying0907出品 36"/>
            <p:cNvSpPr/>
            <p:nvPr/>
          </p:nvSpPr>
          <p:spPr>
            <a:xfrm rot="5400000">
              <a:off x="7991821" y="1333320"/>
              <a:ext cx="832730" cy="832731"/>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grp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sp>
          <p:nvSpPr>
            <p:cNvPr id="38" name="淘宝网Chenying0907出品 37"/>
            <p:cNvSpPr/>
            <p:nvPr/>
          </p:nvSpPr>
          <p:spPr>
            <a:xfrm rot="5400000" flipH="1" flipV="1">
              <a:off x="9552351" y="4958648"/>
              <a:ext cx="832730" cy="832731"/>
            </a:xfrm>
            <a:custGeom>
              <a:avLst/>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grp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sp>
        <p:nvSpPr>
          <p:cNvPr id="39" name="对角圆角淘宝网Chenying0907出品 38"/>
          <p:cNvSpPr>
            <a:spLocks noChangeAspect="1"/>
          </p:cNvSpPr>
          <p:nvPr/>
        </p:nvSpPr>
        <p:spPr>
          <a:xfrm rot="5400000">
            <a:off x="7120331" y="2739689"/>
            <a:ext cx="4134303" cy="2064674"/>
          </a:xfrm>
          <a:prstGeom prst="round2DiagRect">
            <a:avLst>
              <a:gd name="adj1" fmla="val 22105"/>
              <a:gd name="adj2" fmla="val 0"/>
            </a:avLst>
          </a:prstGeom>
          <a:pattFill prst="dkDnDiag">
            <a:fgClr>
              <a:srgbClr val="EEEEEE"/>
            </a:fgClr>
            <a:bgClr>
              <a:srgbClr val="F9F9F9"/>
            </a:bgClr>
          </a:pattFill>
          <a:ln w="15875">
            <a:gradFill flip="none" rotWithShape="1">
              <a:gsLst>
                <a:gs pos="0">
                  <a:schemeClr val="bg1"/>
                </a:gs>
                <a:gs pos="100000">
                  <a:srgbClr val="E2E2E2"/>
                </a:gs>
              </a:gsLst>
              <a:lin ang="2700000" scaled="1"/>
              <a:tileRect/>
            </a:gradFill>
          </a:ln>
          <a:effectLst>
            <a:outerShdw blurRad="1905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nvGrpSpPr>
          <p:cNvPr id="40" name="淘宝网Chenying0907出品 39"/>
          <p:cNvGrpSpPr>
            <a:grpSpLocks noChangeAspect="1"/>
          </p:cNvGrpSpPr>
          <p:nvPr/>
        </p:nvGrpSpPr>
        <p:grpSpPr>
          <a:xfrm>
            <a:off x="8312706" y="2836790"/>
            <a:ext cx="1749552" cy="596799"/>
            <a:chOff x="1873440" y="1872194"/>
            <a:chExt cx="1749680" cy="596843"/>
          </a:xfrm>
        </p:grpSpPr>
        <p:pic>
          <p:nvPicPr>
            <p:cNvPr id="45" name="图片 44"/>
            <p:cNvPicPr>
              <a:picLocks noChangeAspect="1"/>
            </p:cNvPicPr>
            <p:nvPr/>
          </p:nvPicPr>
          <p:blipFill rotWithShape="1">
            <a:blip r:embed="rId3" cstate="print">
              <a:grayscl/>
            </a:blip>
            <a:srcRect b="72279"/>
            <a:stretch>
              <a:fillRect/>
            </a:stretch>
          </p:blipFill>
          <p:spPr>
            <a:xfrm flipH="1">
              <a:off x="1873440" y="1872194"/>
              <a:ext cx="1749680" cy="92018"/>
            </a:xfrm>
            <a:prstGeom prst="rect">
              <a:avLst/>
            </a:prstGeom>
          </p:spPr>
        </p:pic>
        <p:pic>
          <p:nvPicPr>
            <p:cNvPr id="46" name="图片 45"/>
            <p:cNvPicPr>
              <a:picLocks noChangeAspect="1"/>
            </p:cNvPicPr>
            <p:nvPr/>
          </p:nvPicPr>
          <p:blipFill rotWithShape="1">
            <a:blip r:embed="rId4" cstate="print"/>
            <a:srcRect b="72279"/>
            <a:stretch>
              <a:fillRect/>
            </a:stretch>
          </p:blipFill>
          <p:spPr>
            <a:xfrm flipH="1" flipV="1">
              <a:off x="1873440" y="2377019"/>
              <a:ext cx="1749680" cy="92018"/>
            </a:xfrm>
            <a:prstGeom prst="rect">
              <a:avLst/>
            </a:prstGeom>
          </p:spPr>
        </p:pic>
      </p:grpSp>
      <p:grpSp>
        <p:nvGrpSpPr>
          <p:cNvPr id="49" name="淘宝网Chenying0907出品 48"/>
          <p:cNvGrpSpPr>
            <a:grpSpLocks noChangeAspect="1"/>
          </p:cNvGrpSpPr>
          <p:nvPr/>
        </p:nvGrpSpPr>
        <p:grpSpPr>
          <a:xfrm>
            <a:off x="2128589" y="2088783"/>
            <a:ext cx="1906905" cy="3134045"/>
            <a:chOff x="210754" y="1821341"/>
            <a:chExt cx="1907045" cy="3134277"/>
          </a:xfrm>
        </p:grpSpPr>
        <p:sp>
          <p:nvSpPr>
            <p:cNvPr id="50" name="淘宝网Chenying0907出品 49"/>
            <p:cNvSpPr txBox="1"/>
            <p:nvPr/>
          </p:nvSpPr>
          <p:spPr>
            <a:xfrm>
              <a:off x="210754" y="1821341"/>
              <a:ext cx="1907045" cy="665529"/>
            </a:xfrm>
            <a:prstGeom prst="rect">
              <a:avLst/>
            </a:prstGeom>
            <a:noFill/>
          </p:spPr>
          <p:txBody>
            <a:bodyPr wrap="square" rtlCol="0">
              <a:spAutoFit/>
            </a:bodyPr>
            <a:lstStyle/>
            <a:p>
              <a:r>
                <a:rPr lang="zh-CN" altLang="en-US" sz="1865" b="1" dirty="0">
                  <a:solidFill>
                    <a:schemeClr val="accent1"/>
                  </a:solidFill>
                  <a:latin typeface="微软雅黑" panose="020B0503020204020204" charset="-122"/>
                  <a:ea typeface="微软雅黑" panose="020B0503020204020204" charset="-122"/>
                </a:rPr>
                <a:t>创业成功一次性奖励</a:t>
              </a:r>
              <a:r>
                <a:rPr lang="zh-CN" altLang="en-US" sz="1860" b="1" dirty="0">
                  <a:solidFill>
                    <a:schemeClr val="accent1"/>
                  </a:solidFill>
                  <a:latin typeface="微软雅黑" panose="020B0503020204020204" charset="-122"/>
                  <a:ea typeface="微软雅黑" panose="020B0503020204020204" charset="-122"/>
                  <a:sym typeface="+mn-ea"/>
                </a:rPr>
                <a:t>4000元</a:t>
              </a:r>
            </a:p>
          </p:txBody>
        </p:sp>
        <p:sp>
          <p:nvSpPr>
            <p:cNvPr id="51" name="淘宝网Chenying0907出品 50"/>
            <p:cNvSpPr txBox="1"/>
            <p:nvPr/>
          </p:nvSpPr>
          <p:spPr>
            <a:xfrm>
              <a:off x="241790" y="2648492"/>
              <a:ext cx="1686321" cy="2307126"/>
            </a:xfrm>
            <a:prstGeom prst="rect">
              <a:avLst/>
            </a:prstGeom>
            <a:noFill/>
          </p:spPr>
          <p:txBody>
            <a:bodyPr wrap="square" rtlCol="0">
              <a:spAutoFit/>
            </a:bodyPr>
            <a:lstStyle/>
            <a:p>
              <a:pPr algn="l">
                <a:lnSpc>
                  <a:spcPct val="150000"/>
                </a:lnSpc>
              </a:pPr>
              <a:endParaRPr lang="zh-CN" altLang="en-US" sz="1600" b="1" dirty="0">
                <a:solidFill>
                  <a:schemeClr val="bg2">
                    <a:lumMod val="25000"/>
                  </a:schemeClr>
                </a:solidFill>
                <a:latin typeface="微软雅黑" panose="020B0503020204020204" charset="-122"/>
                <a:ea typeface="微软雅黑" panose="020B0503020204020204" charset="-122"/>
              </a:endParaRPr>
            </a:p>
            <a:p>
              <a:pPr algn="l">
                <a:lnSpc>
                  <a:spcPct val="150000"/>
                </a:lnSpc>
              </a:pPr>
              <a:r>
                <a:rPr lang="zh-CN" altLang="en-US" sz="1600" b="1" dirty="0">
                  <a:solidFill>
                    <a:schemeClr val="bg2">
                      <a:lumMod val="25000"/>
                    </a:schemeClr>
                  </a:solidFill>
                  <a:latin typeface="微软雅黑" panose="020B0503020204020204" charset="-122"/>
                  <a:ea typeface="微软雅黑" panose="020B0503020204020204" charset="-122"/>
                </a:rPr>
                <a:t>青年大学生、就业困难人员在我市实现首次创业并正常经营纳税6个月以上。</a:t>
              </a:r>
            </a:p>
          </p:txBody>
        </p:sp>
      </p:grpSp>
      <p:grpSp>
        <p:nvGrpSpPr>
          <p:cNvPr id="52" name="淘宝网Chenying0907出品 51"/>
          <p:cNvGrpSpPr>
            <a:grpSpLocks noChangeAspect="1"/>
          </p:cNvGrpSpPr>
          <p:nvPr/>
        </p:nvGrpSpPr>
        <p:grpSpPr>
          <a:xfrm>
            <a:off x="5200448" y="2089058"/>
            <a:ext cx="1858645" cy="3503295"/>
            <a:chOff x="223455" y="1821341"/>
            <a:chExt cx="1859028" cy="3503554"/>
          </a:xfrm>
        </p:grpSpPr>
        <p:sp>
          <p:nvSpPr>
            <p:cNvPr id="53" name="淘宝网Chenying0907出品 52"/>
            <p:cNvSpPr txBox="1"/>
            <p:nvPr/>
          </p:nvSpPr>
          <p:spPr>
            <a:xfrm>
              <a:off x="223455" y="1821341"/>
              <a:ext cx="1780467" cy="665529"/>
            </a:xfrm>
            <a:prstGeom prst="rect">
              <a:avLst/>
            </a:prstGeom>
            <a:noFill/>
          </p:spPr>
          <p:txBody>
            <a:bodyPr wrap="square" rtlCol="0">
              <a:spAutoFit/>
            </a:bodyPr>
            <a:lstStyle/>
            <a:p>
              <a:r>
                <a:rPr lang="zh-CN" sz="1865" b="1" dirty="0">
                  <a:solidFill>
                    <a:srgbClr val="01ACBE"/>
                  </a:solidFill>
                  <a:latin typeface="微软雅黑" panose="020B0503020204020204" charset="-122"/>
                  <a:ea typeface="微软雅黑" panose="020B0503020204020204" charset="-122"/>
                </a:rPr>
                <a:t>创业失败社保</a:t>
              </a:r>
              <a:r>
                <a:rPr sz="1865" b="1" dirty="0">
                  <a:solidFill>
                    <a:srgbClr val="01ACBE"/>
                  </a:solidFill>
                  <a:latin typeface="微软雅黑" panose="020B0503020204020204" charset="-122"/>
                  <a:ea typeface="微软雅黑" panose="020B0503020204020204" charset="-122"/>
                </a:rPr>
                <a:t>补贴</a:t>
              </a:r>
              <a:r>
                <a:rPr lang="zh-CN" sz="1865" b="1" dirty="0">
                  <a:solidFill>
                    <a:srgbClr val="01ACBE"/>
                  </a:solidFill>
                  <a:latin typeface="微软雅黑" panose="020B0503020204020204" charset="-122"/>
                  <a:ea typeface="微软雅黑" panose="020B0503020204020204" charset="-122"/>
                </a:rPr>
                <a:t>最高</a:t>
              </a:r>
              <a:r>
                <a:rPr lang="en-US" altLang="zh-CN" sz="1865" b="1" dirty="0">
                  <a:solidFill>
                    <a:srgbClr val="01ACBE"/>
                  </a:solidFill>
                  <a:latin typeface="微软雅黑" panose="020B0503020204020204" charset="-122"/>
                  <a:ea typeface="微软雅黑" panose="020B0503020204020204" charset="-122"/>
                </a:rPr>
                <a:t>1</a:t>
              </a:r>
              <a:r>
                <a:rPr lang="zh-CN" altLang="en-US" sz="1865" b="1" dirty="0">
                  <a:solidFill>
                    <a:srgbClr val="01ACBE"/>
                  </a:solidFill>
                  <a:latin typeface="微软雅黑" panose="020B0503020204020204" charset="-122"/>
                  <a:ea typeface="微软雅黑" panose="020B0503020204020204" charset="-122"/>
                </a:rPr>
                <a:t>万元</a:t>
              </a:r>
            </a:p>
          </p:txBody>
        </p:sp>
        <p:sp>
          <p:nvSpPr>
            <p:cNvPr id="54" name="淘宝网Chenying0907出品 53"/>
            <p:cNvSpPr txBox="1"/>
            <p:nvPr/>
          </p:nvSpPr>
          <p:spPr>
            <a:xfrm>
              <a:off x="300941" y="2648172"/>
              <a:ext cx="1781542" cy="2676723"/>
            </a:xfrm>
            <a:prstGeom prst="rect">
              <a:avLst/>
            </a:prstGeom>
            <a:noFill/>
          </p:spPr>
          <p:txBody>
            <a:bodyPr wrap="square" rtlCol="0">
              <a:spAutoFit/>
            </a:bodyPr>
            <a:lstStyle/>
            <a:p>
              <a:pPr algn="l">
                <a:lnSpc>
                  <a:spcPct val="150000"/>
                </a:lnSpc>
              </a:pPr>
              <a:endParaRPr lang="zh-CN" altLang="en-US" sz="1600" b="1" dirty="0">
                <a:solidFill>
                  <a:schemeClr val="bg2">
                    <a:lumMod val="25000"/>
                  </a:schemeClr>
                </a:solidFill>
                <a:latin typeface="微软雅黑" panose="020B0503020204020204" charset="-122"/>
                <a:ea typeface="微软雅黑" panose="020B0503020204020204" charset="-122"/>
              </a:endParaRPr>
            </a:p>
            <a:p>
              <a:pPr algn="l">
                <a:lnSpc>
                  <a:spcPct val="150000"/>
                </a:lnSpc>
              </a:pPr>
              <a:r>
                <a:rPr lang="zh-CN" altLang="en-US" sz="1600" b="1" dirty="0">
                  <a:solidFill>
                    <a:schemeClr val="bg2">
                      <a:lumMod val="25000"/>
                    </a:schemeClr>
                  </a:solidFill>
                  <a:latin typeface="微软雅黑" panose="020B0503020204020204" charset="-122"/>
                  <a:ea typeface="微软雅黑" panose="020B0503020204020204" charset="-122"/>
                </a:rPr>
                <a:t>首次注册登记起</a:t>
              </a:r>
            </a:p>
            <a:p>
              <a:pPr algn="l">
                <a:lnSpc>
                  <a:spcPct val="150000"/>
                </a:lnSpc>
              </a:pPr>
              <a:r>
                <a:rPr lang="zh-CN" altLang="en-US" sz="1600" b="1" dirty="0">
                  <a:solidFill>
                    <a:schemeClr val="bg2">
                      <a:lumMod val="25000"/>
                    </a:schemeClr>
                  </a:solidFill>
                  <a:latin typeface="微软雅黑" panose="020B0503020204020204" charset="-122"/>
                  <a:ea typeface="微软雅黑" panose="020B0503020204020204" charset="-122"/>
                </a:rPr>
                <a:t>3年内的创业者，企业注销后登记失业并以个人身份缴纳社会保险费6个月以上。</a:t>
              </a:r>
            </a:p>
          </p:txBody>
        </p:sp>
      </p:grpSp>
      <p:grpSp>
        <p:nvGrpSpPr>
          <p:cNvPr id="55" name="淘宝网Chenying0907出品 54"/>
          <p:cNvGrpSpPr>
            <a:grpSpLocks noChangeAspect="1"/>
          </p:cNvGrpSpPr>
          <p:nvPr/>
        </p:nvGrpSpPr>
        <p:grpSpPr>
          <a:xfrm>
            <a:off x="8297314" y="2088783"/>
            <a:ext cx="1780336" cy="3542665"/>
            <a:chOff x="223455" y="1821341"/>
            <a:chExt cx="1780467" cy="3542927"/>
          </a:xfrm>
        </p:grpSpPr>
        <p:sp>
          <p:nvSpPr>
            <p:cNvPr id="56" name="淘宝网Chenying0907出品 55"/>
            <p:cNvSpPr txBox="1"/>
            <p:nvPr/>
          </p:nvSpPr>
          <p:spPr>
            <a:xfrm>
              <a:off x="223455" y="1821341"/>
              <a:ext cx="1780467" cy="665529"/>
            </a:xfrm>
            <a:prstGeom prst="rect">
              <a:avLst/>
            </a:prstGeom>
            <a:noFill/>
          </p:spPr>
          <p:txBody>
            <a:bodyPr wrap="square" rtlCol="0">
              <a:spAutoFit/>
            </a:bodyPr>
            <a:lstStyle/>
            <a:p>
              <a:r>
                <a:rPr sz="1865" b="1" dirty="0">
                  <a:solidFill>
                    <a:schemeClr val="accent5"/>
                  </a:solidFill>
                  <a:latin typeface="微软雅黑" panose="020B0503020204020204" charset="-122"/>
                  <a:ea typeface="微软雅黑" panose="020B0503020204020204" charset="-122"/>
                </a:rPr>
                <a:t>带动就业补贴</a:t>
              </a:r>
            </a:p>
            <a:p>
              <a:r>
                <a:rPr sz="1865" b="1" dirty="0">
                  <a:solidFill>
                    <a:schemeClr val="accent5"/>
                  </a:solidFill>
                  <a:latin typeface="微软雅黑" panose="020B0503020204020204" charset="-122"/>
                  <a:ea typeface="微软雅黑" panose="020B0503020204020204" charset="-122"/>
                </a:rPr>
                <a:t>每人2000元</a:t>
              </a:r>
            </a:p>
          </p:txBody>
        </p:sp>
        <p:sp>
          <p:nvSpPr>
            <p:cNvPr id="57" name="淘宝网Chenying0907出品 56"/>
            <p:cNvSpPr txBox="1"/>
            <p:nvPr/>
          </p:nvSpPr>
          <p:spPr>
            <a:xfrm>
              <a:off x="254573" y="2687545"/>
              <a:ext cx="1733677" cy="2676723"/>
            </a:xfrm>
            <a:prstGeom prst="rect">
              <a:avLst/>
            </a:prstGeom>
            <a:noFill/>
          </p:spPr>
          <p:txBody>
            <a:bodyPr wrap="square" rtlCol="0">
              <a:spAutoFit/>
            </a:bodyPr>
            <a:lstStyle/>
            <a:p>
              <a:pPr algn="l">
                <a:lnSpc>
                  <a:spcPct val="150000"/>
                </a:lnSpc>
              </a:pPr>
              <a:endParaRPr lang="zh-CN" altLang="en-US" sz="1600" b="1" dirty="0">
                <a:solidFill>
                  <a:schemeClr val="bg2">
                    <a:lumMod val="25000"/>
                  </a:schemeClr>
                </a:solidFill>
                <a:latin typeface="微软雅黑" panose="020B0503020204020204" charset="-122"/>
                <a:ea typeface="微软雅黑" panose="020B0503020204020204" charset="-122"/>
              </a:endParaRPr>
            </a:p>
            <a:p>
              <a:pPr algn="l">
                <a:lnSpc>
                  <a:spcPct val="150000"/>
                </a:lnSpc>
              </a:pPr>
              <a:r>
                <a:rPr lang="zh-CN" altLang="en-US" sz="1600" b="1" dirty="0">
                  <a:solidFill>
                    <a:schemeClr val="bg2">
                      <a:lumMod val="25000"/>
                    </a:schemeClr>
                  </a:solidFill>
                  <a:latin typeface="微软雅黑" panose="020B0503020204020204" charset="-122"/>
                  <a:ea typeface="微软雅黑" panose="020B0503020204020204" charset="-122"/>
                </a:rPr>
                <a:t>初创企业吸纳本市户籍失业人员就业，并与其签订1年以上劳动合同、足额缴纳社会保险费。</a:t>
              </a:r>
            </a:p>
          </p:txBody>
        </p:sp>
      </p:grpSp>
      <p:sp>
        <p:nvSpPr>
          <p:cNvPr id="3" name="标题 2"/>
          <p:cNvSpPr>
            <a:spLocks noGrp="1"/>
          </p:cNvSpPr>
          <p:nvPr>
            <p:ph type="title" idx="4294967295"/>
          </p:nvPr>
        </p:nvSpPr>
        <p:spPr>
          <a:xfrm>
            <a:off x="0" y="217170"/>
            <a:ext cx="12192000" cy="1325880"/>
          </a:xfrm>
          <a:prstGeom prst="rect">
            <a:avLst/>
          </a:prstGeom>
        </p:spPr>
        <p:txBody>
          <a:bodyPr vert="horz" lIns="91440" tIns="45720" rIns="91440" bIns="45720" rtlCol="0" anchor="ctr">
            <a:normAutofit/>
          </a:bodyPr>
          <a:lstStyle/>
          <a:p>
            <a:pPr algn="ctr"/>
            <a:r>
              <a:rPr lang="zh-CN" altLang="en-US"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落实创业扶持政策</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anim calcmode="lin" valueType="num">
                                      <p:cBhvr>
                                        <p:cTn id="18" dur="500" fill="hold"/>
                                        <p:tgtEl>
                                          <p:spTgt spid="39"/>
                                        </p:tgtEl>
                                        <p:attrNameLst>
                                          <p:attrName>ppt_x</p:attrName>
                                        </p:attrNameLst>
                                      </p:cBhvr>
                                      <p:tavLst>
                                        <p:tav tm="0">
                                          <p:val>
                                            <p:strVal val="#ppt_x"/>
                                          </p:val>
                                        </p:tav>
                                        <p:tav tm="100000">
                                          <p:val>
                                            <p:strVal val="#ppt_x"/>
                                          </p:val>
                                        </p:tav>
                                      </p:tavLst>
                                    </p:anim>
                                    <p:anim calcmode="lin" valueType="num">
                                      <p:cBhvr>
                                        <p:cTn id="19" dur="5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1500"/>
                            </p:stCondLst>
                            <p:childTnLst>
                              <p:par>
                                <p:cTn id="33" presetID="53" presetClass="entr" presetSubtype="16"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ppt_w</p:attrName>
                                        </p:attrNameLst>
                                      </p:cBhvr>
                                      <p:tavLst>
                                        <p:tav tm="0">
                                          <p:val>
                                            <p:fltVal val="0"/>
                                          </p:val>
                                        </p:tav>
                                        <p:tav tm="100000">
                                          <p:val>
                                            <p:strVal val="#ppt_w"/>
                                          </p:val>
                                        </p:tav>
                                      </p:tavLst>
                                    </p:anim>
                                    <p:anim calcmode="lin" valueType="num">
                                      <p:cBhvr>
                                        <p:cTn id="36" dur="500" fill="hold"/>
                                        <p:tgtEl>
                                          <p:spTgt spid="7"/>
                                        </p:tgtEl>
                                        <p:attrNameLst>
                                          <p:attrName>ppt_h</p:attrName>
                                        </p:attrNameLst>
                                      </p:cBhvr>
                                      <p:tavLst>
                                        <p:tav tm="0">
                                          <p:val>
                                            <p:fltVal val="0"/>
                                          </p:val>
                                        </p:tav>
                                        <p:tav tm="100000">
                                          <p:val>
                                            <p:strVal val="#ppt_h"/>
                                          </p:val>
                                        </p:tav>
                                      </p:tavLst>
                                    </p:anim>
                                    <p:animEffect transition="in" filter="fade">
                                      <p:cBhvr>
                                        <p:cTn id="37" dur="500"/>
                                        <p:tgtEl>
                                          <p:spTgt spid="7"/>
                                        </p:tgtEl>
                                      </p:cBhvr>
                                    </p:animEffect>
                                  </p:childTnLst>
                                </p:cTn>
                              </p:par>
                            </p:childTnLst>
                          </p:cTn>
                        </p:par>
                        <p:par>
                          <p:cTn id="38" fill="hold">
                            <p:stCondLst>
                              <p:cond delay="2000"/>
                            </p:stCondLst>
                            <p:childTnLst>
                              <p:par>
                                <p:cTn id="39" presetID="16" presetClass="entr" presetSubtype="37"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outVertical)">
                                      <p:cBhvr>
                                        <p:cTn id="41" dur="500"/>
                                        <p:tgtEl>
                                          <p:spTgt spid="17"/>
                                        </p:tgtEl>
                                      </p:cBhvr>
                                    </p:animEffect>
                                  </p:childTnLst>
                                </p:cTn>
                              </p:par>
                              <p:par>
                                <p:cTn id="42" presetID="16" presetClass="entr" presetSubtype="37"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barn(outVertical)">
                                      <p:cBhvr>
                                        <p:cTn id="44" dur="500"/>
                                        <p:tgtEl>
                                          <p:spTgt spid="29"/>
                                        </p:tgtEl>
                                      </p:cBhvr>
                                    </p:animEffect>
                                  </p:childTnLst>
                                </p:cTn>
                              </p:par>
                              <p:par>
                                <p:cTn id="45" presetID="16" presetClass="entr" presetSubtype="37"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barn(outVertical)">
                                      <p:cBhvr>
                                        <p:cTn id="47" dur="500"/>
                                        <p:tgtEl>
                                          <p:spTgt spid="40"/>
                                        </p:tgtEl>
                                      </p:cBhvr>
                                    </p:animEffect>
                                  </p:childTnLst>
                                </p:cTn>
                              </p:par>
                            </p:childTnLst>
                          </p:cTn>
                        </p:par>
                        <p:par>
                          <p:cTn id="48" fill="hold">
                            <p:stCondLst>
                              <p:cond delay="2500"/>
                            </p:stCondLst>
                            <p:childTnLst>
                              <p:par>
                                <p:cTn id="49" presetID="22" presetClass="entr" presetSubtype="1" fill="hold"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up)">
                                      <p:cBhvr>
                                        <p:cTn id="51" dur="500"/>
                                        <p:tgtEl>
                                          <p:spTgt spid="49"/>
                                        </p:tgtEl>
                                      </p:cBhvr>
                                    </p:animEffect>
                                  </p:childTnLst>
                                </p:cTn>
                              </p:par>
                            </p:childTnLst>
                          </p:cTn>
                        </p:par>
                        <p:par>
                          <p:cTn id="52" fill="hold">
                            <p:stCondLst>
                              <p:cond delay="3000"/>
                            </p:stCondLst>
                            <p:childTnLst>
                              <p:par>
                                <p:cTn id="53" presetID="22" presetClass="entr" presetSubtype="1" fill="hold"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3500"/>
                            </p:stCondLst>
                            <p:childTnLst>
                              <p:par>
                                <p:cTn id="57" presetID="22" presetClass="entr" presetSubtype="1"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wipe(up)">
                                      <p:cBhvr>
                                        <p:cTn id="5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8" grpId="0" bldLvl="0" animBg="1"/>
      <p:bldP spid="39" grpId="0" bldLvl="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983886" y="3142927"/>
            <a:ext cx="1338773" cy="1338773"/>
            <a:chOff x="6983886" y="3142927"/>
            <a:chExt cx="1338773" cy="1338773"/>
          </a:xfrm>
        </p:grpSpPr>
        <p:sp>
          <p:nvSpPr>
            <p:cNvPr id="52" name="Oval 7"/>
            <p:cNvSpPr/>
            <p:nvPr/>
          </p:nvSpPr>
          <p:spPr>
            <a:xfrm>
              <a:off x="6983886" y="3142927"/>
              <a:ext cx="1338773" cy="1338773"/>
            </a:xfrm>
            <a:prstGeom prst="ellipse">
              <a:avLst/>
            </a:prstGeom>
            <a:solidFill>
              <a:srgbClr val="A9A9A9"/>
            </a:solidFill>
            <a:ln w="25400">
              <a:solidFill>
                <a:schemeClr val="bg2"/>
              </a:solidFill>
            </a:ln>
            <a:effectLst>
              <a:outerShdw blurRad="381000" dist="292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grpSp>
          <p:nvGrpSpPr>
            <p:cNvPr id="53" name="Group 20"/>
            <p:cNvGrpSpPr/>
            <p:nvPr/>
          </p:nvGrpSpPr>
          <p:grpSpPr>
            <a:xfrm>
              <a:off x="7421245" y="3515995"/>
              <a:ext cx="520700" cy="525780"/>
              <a:chOff x="7287419" y="3505994"/>
              <a:chExt cx="464344" cy="465138"/>
            </a:xfrm>
            <a:solidFill>
              <a:schemeClr val="bg2"/>
            </a:solidFill>
          </p:grpSpPr>
          <p:sp>
            <p:nvSpPr>
              <p:cNvPr id="54"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Gill Sans" charset="0"/>
                </a:endParaRPr>
              </a:p>
            </p:txBody>
          </p:sp>
          <p:sp>
            <p:nvSpPr>
              <p:cNvPr id="55"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Gill Sans" charset="0"/>
                </a:endParaRPr>
              </a:p>
            </p:txBody>
          </p:sp>
          <p:sp>
            <p:nvSpPr>
              <p:cNvPr id="56"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Gill Sans" charset="0"/>
                </a:endParaRPr>
              </a:p>
            </p:txBody>
          </p:sp>
          <p:sp>
            <p:nvSpPr>
              <p:cNvPr id="57"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Gill Sans" charset="0"/>
                </a:endParaRPr>
              </a:p>
            </p:txBody>
          </p:sp>
          <p:sp>
            <p:nvSpPr>
              <p:cNvPr id="58"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Gill Sans" charset="0"/>
                </a:endParaRPr>
              </a:p>
            </p:txBody>
          </p:sp>
          <p:sp>
            <p:nvSpPr>
              <p:cNvPr id="59"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sym typeface="Gill Sans" charset="0"/>
                </a:endParaRPr>
              </a:p>
            </p:txBody>
          </p:sp>
        </p:grpSp>
      </p:grpSp>
      <p:grpSp>
        <p:nvGrpSpPr>
          <p:cNvPr id="4" name="组合 3"/>
          <p:cNvGrpSpPr/>
          <p:nvPr/>
        </p:nvGrpSpPr>
        <p:grpSpPr>
          <a:xfrm>
            <a:off x="6159855" y="2346652"/>
            <a:ext cx="1338773" cy="1338773"/>
            <a:chOff x="6159855" y="2346652"/>
            <a:chExt cx="1338773" cy="1338773"/>
          </a:xfrm>
        </p:grpSpPr>
        <p:sp>
          <p:nvSpPr>
            <p:cNvPr id="47" name="Oval 6"/>
            <p:cNvSpPr/>
            <p:nvPr/>
          </p:nvSpPr>
          <p:spPr>
            <a:xfrm>
              <a:off x="6159855" y="2346652"/>
              <a:ext cx="1338773" cy="1338773"/>
            </a:xfrm>
            <a:prstGeom prst="ellipse">
              <a:avLst/>
            </a:prstGeom>
            <a:solidFill>
              <a:schemeClr val="bg1">
                <a:alpha val="80000"/>
              </a:schemeClr>
            </a:solidFill>
            <a:ln w="25400">
              <a:solidFill>
                <a:schemeClr val="bg1">
                  <a:lumMod val="85000"/>
                </a:schemeClr>
              </a:solidFill>
            </a:ln>
            <a:effectLst>
              <a:outerShdw blurRad="381000" dist="292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grpSp>
          <p:nvGrpSpPr>
            <p:cNvPr id="48" name="Group 27"/>
            <p:cNvGrpSpPr/>
            <p:nvPr/>
          </p:nvGrpSpPr>
          <p:grpSpPr>
            <a:xfrm>
              <a:off x="6615833" y="2783866"/>
              <a:ext cx="434975" cy="464344"/>
              <a:chOff x="9159875" y="1647825"/>
              <a:chExt cx="434975" cy="464344"/>
            </a:xfrm>
            <a:solidFill>
              <a:srgbClr val="1F5786"/>
            </a:solidFill>
          </p:grpSpPr>
          <p:sp>
            <p:nvSpPr>
              <p:cNvPr id="49"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charset="-122"/>
                  <a:cs typeface="Arial" panose="020B0604020202020204" pitchFamily="34" charset="0"/>
                  <a:sym typeface="Gill Sans" charset="0"/>
                </a:endParaRPr>
              </a:p>
            </p:txBody>
          </p:sp>
          <p:sp>
            <p:nvSpPr>
              <p:cNvPr id="50"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charset="-122"/>
                  <a:cs typeface="Arial" panose="020B0604020202020204" pitchFamily="34" charset="0"/>
                  <a:sym typeface="Gill Sans" charset="0"/>
                </a:endParaRPr>
              </a:p>
            </p:txBody>
          </p:sp>
          <p:sp>
            <p:nvSpPr>
              <p:cNvPr id="51"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xmlns="" w="12700">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Arial" panose="020B0604020202020204" pitchFamily="34" charset="0"/>
                  <a:ea typeface="微软雅黑" panose="020B0503020204020204" charset="-122"/>
                  <a:cs typeface="Arial" panose="020B0604020202020204" pitchFamily="34" charset="0"/>
                  <a:sym typeface="Gill Sans" charset="0"/>
                </a:endParaRPr>
              </a:p>
            </p:txBody>
          </p:sp>
        </p:grpSp>
      </p:grpSp>
      <p:grpSp>
        <p:nvGrpSpPr>
          <p:cNvPr id="3" name="组合 2"/>
          <p:cNvGrpSpPr/>
          <p:nvPr/>
        </p:nvGrpSpPr>
        <p:grpSpPr>
          <a:xfrm>
            <a:off x="4426009" y="1556352"/>
            <a:ext cx="1960098" cy="1960098"/>
            <a:chOff x="4426009" y="1556352"/>
            <a:chExt cx="1960098" cy="1960098"/>
          </a:xfrm>
        </p:grpSpPr>
        <p:sp>
          <p:nvSpPr>
            <p:cNvPr id="45" name="Oval 5"/>
            <p:cNvSpPr/>
            <p:nvPr/>
          </p:nvSpPr>
          <p:spPr>
            <a:xfrm>
              <a:off x="4426009" y="1556352"/>
              <a:ext cx="1960098" cy="1960098"/>
            </a:xfrm>
            <a:prstGeom prst="ellipse">
              <a:avLst/>
            </a:prstGeom>
            <a:solidFill>
              <a:schemeClr val="accent1"/>
            </a:solidFill>
            <a:ln w="25400">
              <a:solidFill>
                <a:schemeClr val="bg2"/>
              </a:solidFill>
            </a:ln>
            <a:effectLst>
              <a:outerShdw blurRad="381000" dist="292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sp>
          <p:nvSpPr>
            <p:cNvPr id="46" name="Freeform 43"/>
            <p:cNvSpPr>
              <a:spLocks noEditPoints="1"/>
            </p:cNvSpPr>
            <p:nvPr/>
          </p:nvSpPr>
          <p:spPr bwMode="auto">
            <a:xfrm>
              <a:off x="4917440" y="2268220"/>
              <a:ext cx="950595" cy="573405"/>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2"/>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latin typeface="Arial" panose="020B0604020202020204" pitchFamily="34" charset="0"/>
                <a:ea typeface="微软雅黑" panose="020B0503020204020204" charset="-122"/>
                <a:cs typeface="Arial" panose="020B0604020202020204" pitchFamily="34" charset="0"/>
              </a:endParaRPr>
            </a:p>
          </p:txBody>
        </p:sp>
      </p:grpSp>
      <p:sp>
        <p:nvSpPr>
          <p:cNvPr id="39" name="TextBox 48"/>
          <p:cNvSpPr txBox="1"/>
          <p:nvPr/>
        </p:nvSpPr>
        <p:spPr>
          <a:xfrm>
            <a:off x="7630073" y="1556534"/>
            <a:ext cx="2840990" cy="3371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smtClean="0">
                <a:solidFill>
                  <a:schemeClr val="accent2"/>
                </a:solidFill>
                <a:latin typeface="微软雅黑" panose="020B0503020204020204" charset="-122"/>
                <a:ea typeface="微软雅黑" panose="020B0503020204020204" charset="-122"/>
              </a:rPr>
              <a:t>促进农村一二三产业融合发展</a:t>
            </a:r>
          </a:p>
        </p:txBody>
      </p:sp>
      <p:sp>
        <p:nvSpPr>
          <p:cNvPr id="40" name="Rectangle 49"/>
          <p:cNvSpPr/>
          <p:nvPr/>
        </p:nvSpPr>
        <p:spPr>
          <a:xfrm>
            <a:off x="7473228" y="1902453"/>
            <a:ext cx="3927279" cy="105029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GB"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引导返乡人员因地制宜发展现代规模种植、特色养殖、农产品加工、农村服务业以及农技推广等现代农业产业，大力发展农业农村电子商务和乡村旅游、特色乡村经济，拓展农民创业增收空间。</a:t>
            </a:r>
          </a:p>
        </p:txBody>
      </p:sp>
      <p:sp>
        <p:nvSpPr>
          <p:cNvPr id="37" name="TextBox 52"/>
          <p:cNvSpPr txBox="1"/>
          <p:nvPr/>
        </p:nvSpPr>
        <p:spPr>
          <a:xfrm>
            <a:off x="8553601" y="3281103"/>
            <a:ext cx="2636520" cy="3371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smtClean="0">
                <a:solidFill>
                  <a:schemeClr val="accent2"/>
                </a:solidFill>
                <a:latin typeface="微软雅黑" panose="020B0503020204020204" charset="-122"/>
                <a:ea typeface="微软雅黑" panose="020B0503020204020204" charset="-122"/>
              </a:rPr>
              <a:t>鼓励实验室经济产学研合作</a:t>
            </a:r>
          </a:p>
        </p:txBody>
      </p:sp>
      <p:sp>
        <p:nvSpPr>
          <p:cNvPr id="38" name="Rectangle 53"/>
          <p:cNvSpPr/>
          <p:nvPr/>
        </p:nvSpPr>
        <p:spPr>
          <a:xfrm>
            <a:off x="8378977" y="3624482"/>
            <a:ext cx="3262590" cy="7550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en-GB"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发挥实验室经济在产学研合作中的创新引领作用，鼓励高校院所科研人员到企业依法依规兼职并取得薪酬。</a:t>
            </a:r>
          </a:p>
        </p:txBody>
      </p:sp>
      <p:sp>
        <p:nvSpPr>
          <p:cNvPr id="35" name="TextBox 55"/>
          <p:cNvSpPr txBox="1"/>
          <p:nvPr/>
        </p:nvSpPr>
        <p:spPr>
          <a:xfrm>
            <a:off x="8264624" y="4930966"/>
            <a:ext cx="2636520" cy="5835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zh-CN" altLang="en-US" sz="1600" b="1" dirty="0" smtClean="0">
                <a:solidFill>
                  <a:schemeClr val="accent2"/>
                </a:solidFill>
                <a:latin typeface="微软雅黑" panose="020B0503020204020204" charset="-122"/>
                <a:ea typeface="微软雅黑" panose="020B0503020204020204" charset="-122"/>
              </a:rPr>
              <a:t>大力扶持退役士兵和妇女、</a:t>
            </a:r>
          </a:p>
          <a:p>
            <a:pPr algn="l"/>
            <a:r>
              <a:rPr lang="zh-CN" altLang="en-US" sz="1600" b="1" dirty="0" smtClean="0">
                <a:solidFill>
                  <a:schemeClr val="accent2"/>
                </a:solidFill>
                <a:latin typeface="微软雅黑" panose="020B0503020204020204" charset="-122"/>
                <a:ea typeface="微软雅黑" panose="020B0503020204020204" charset="-122"/>
              </a:rPr>
              <a:t>残疾人创业就业</a:t>
            </a:r>
            <a:endParaRPr lang="en-US"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36" name="Rectangle 56"/>
          <p:cNvSpPr/>
          <p:nvPr/>
        </p:nvSpPr>
        <p:spPr>
          <a:xfrm>
            <a:off x="8119845" y="5575970"/>
            <a:ext cx="3262590" cy="5708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GB"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落实税费减免、创业补贴、创业担保贷款等优惠政策，强化创业培训和指导服务。</a:t>
            </a:r>
          </a:p>
        </p:txBody>
      </p:sp>
      <p:sp>
        <p:nvSpPr>
          <p:cNvPr id="33" name="TextBox 58"/>
          <p:cNvSpPr txBox="1"/>
          <p:nvPr/>
        </p:nvSpPr>
        <p:spPr>
          <a:xfrm flipH="1">
            <a:off x="1282460" y="1662579"/>
            <a:ext cx="2840990" cy="3371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smtClean="0">
                <a:solidFill>
                  <a:schemeClr val="accent2"/>
                </a:solidFill>
                <a:latin typeface="微软雅黑" panose="020B0503020204020204" charset="-122"/>
                <a:ea typeface="微软雅黑" panose="020B0503020204020204" charset="-122"/>
              </a:rPr>
              <a:t>深入实施大学生创业引领计划</a:t>
            </a:r>
          </a:p>
        </p:txBody>
      </p:sp>
      <p:sp>
        <p:nvSpPr>
          <p:cNvPr id="34" name="Rectangle 59"/>
          <p:cNvSpPr/>
          <p:nvPr/>
        </p:nvSpPr>
        <p:spPr>
          <a:xfrm flipH="1">
            <a:off x="760730" y="2030730"/>
            <a:ext cx="3569335" cy="6076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40000"/>
              </a:lnSpc>
            </a:pPr>
            <a:r>
              <a:rPr lang="en-GB"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加大对优秀大学生创业项目的遴选资助，扩大遴选资助范围，增设10万元的资助等次，扩大覆盖面。</a:t>
            </a:r>
          </a:p>
        </p:txBody>
      </p:sp>
      <p:sp>
        <p:nvSpPr>
          <p:cNvPr id="31" name="TextBox 61"/>
          <p:cNvSpPr txBox="1"/>
          <p:nvPr/>
        </p:nvSpPr>
        <p:spPr>
          <a:xfrm flipH="1">
            <a:off x="1074269" y="3132513"/>
            <a:ext cx="2636520" cy="5835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smtClean="0">
                <a:solidFill>
                  <a:schemeClr val="accent2"/>
                </a:solidFill>
                <a:latin typeface="微软雅黑" panose="020B0503020204020204" charset="-122"/>
                <a:ea typeface="微软雅黑" panose="020B0503020204020204" charset="-122"/>
              </a:rPr>
              <a:t>支持科研人员和高校教师</a:t>
            </a:r>
          </a:p>
          <a:p>
            <a:pPr algn="ctr"/>
            <a:r>
              <a:rPr lang="zh-CN" altLang="en-US" sz="1600" b="1" dirty="0" smtClean="0">
                <a:solidFill>
                  <a:schemeClr val="accent2"/>
                </a:solidFill>
                <a:latin typeface="微软雅黑" panose="020B0503020204020204" charset="-122"/>
                <a:ea typeface="微软雅黑" panose="020B0503020204020204" charset="-122"/>
              </a:rPr>
              <a:t>从事科技成果转化中介服务</a:t>
            </a:r>
            <a:endParaRPr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32" name="Rectangle 62"/>
          <p:cNvSpPr/>
          <p:nvPr/>
        </p:nvSpPr>
        <p:spPr>
          <a:xfrm flipH="1">
            <a:off x="965200" y="3794125"/>
            <a:ext cx="2890520" cy="75501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GB"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无合同约定的可按科技成果成交价格的3—5%提取报酬，取得的合法报酬按有关规定缴纳个人所得税。</a:t>
            </a:r>
          </a:p>
        </p:txBody>
      </p:sp>
      <p:sp>
        <p:nvSpPr>
          <p:cNvPr id="29" name="TextBox 64"/>
          <p:cNvSpPr txBox="1"/>
          <p:nvPr/>
        </p:nvSpPr>
        <p:spPr>
          <a:xfrm flipH="1">
            <a:off x="1386165" y="4930966"/>
            <a:ext cx="2840990" cy="33718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600" b="1" dirty="0" smtClean="0">
                <a:solidFill>
                  <a:schemeClr val="accent2"/>
                </a:solidFill>
                <a:latin typeface="微软雅黑" panose="020B0503020204020204" charset="-122"/>
                <a:ea typeface="微软雅黑" panose="020B0503020204020204" charset="-122"/>
              </a:rPr>
              <a:t>扶持和促进留学回国人员创业</a:t>
            </a:r>
            <a:endParaRPr lang="zh-CN" altLang="en-GB" dirty="0">
              <a:solidFill>
                <a:schemeClr val="tx1">
                  <a:lumMod val="50000"/>
                  <a:lumOff val="50000"/>
                </a:schemeClr>
              </a:solidFill>
              <a:latin typeface="微软雅黑" panose="020B0503020204020204" charset="-122"/>
              <a:ea typeface="微软雅黑" panose="020B0503020204020204" charset="-122"/>
              <a:cs typeface="Arial" panose="020B0604020202020204" pitchFamily="34" charset="0"/>
            </a:endParaRPr>
          </a:p>
        </p:txBody>
      </p:sp>
      <p:sp>
        <p:nvSpPr>
          <p:cNvPr id="30" name="Rectangle 65"/>
          <p:cNvSpPr/>
          <p:nvPr/>
        </p:nvSpPr>
        <p:spPr>
          <a:xfrm flipH="1">
            <a:off x="1093470" y="5259705"/>
            <a:ext cx="3133725" cy="53340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n-GB"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Arial" panose="020B0604020202020204" pitchFamily="34" charset="0"/>
              </a:rPr>
              <a:t>扶持和促进留学回国人员转化科技成果及在现代服务业领域创业。</a:t>
            </a:r>
          </a:p>
        </p:txBody>
      </p:sp>
      <p:sp>
        <p:nvSpPr>
          <p:cNvPr id="71" name="矩形 70"/>
          <p:cNvSpPr/>
          <p:nvPr/>
        </p:nvSpPr>
        <p:spPr>
          <a:xfrm>
            <a:off x="8325228" y="6545425"/>
            <a:ext cx="775136" cy="245110"/>
          </a:xfrm>
          <a:prstGeom prst="rect">
            <a:avLst/>
          </a:prstGeom>
        </p:spPr>
        <p:txBody>
          <a:bodyPr wrap="square">
            <a:spAutoFit/>
          </a:bodyPr>
          <a:lstStyle/>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模板下载：</a:t>
            </a:r>
            <a:r>
              <a:rPr lang="en-US" altLang="zh-CN" sz="100" dirty="0">
                <a:solidFill>
                  <a:prstClr val="white"/>
                </a:solidFill>
                <a:ea typeface="宋体" panose="02010600030101010101" pitchFamily="2" charset="-122"/>
              </a:rPr>
              <a:t>www.1ppt.com/moban/     </a:t>
            </a:r>
            <a:r>
              <a:rPr lang="zh-CN" altLang="en-US" sz="100" dirty="0">
                <a:solidFill>
                  <a:prstClr val="white"/>
                </a:solidFill>
                <a:ea typeface="宋体" panose="02010600030101010101" pitchFamily="2" charset="-122"/>
              </a:rPr>
              <a:t>行业</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www.1ppt.com/hangye/ </a:t>
            </a:r>
          </a:p>
          <a:p>
            <a:r>
              <a:rPr lang="zh-CN" altLang="en-US" sz="100" dirty="0">
                <a:solidFill>
                  <a:prstClr val="white"/>
                </a:solidFill>
                <a:ea typeface="宋体" panose="02010600030101010101" pitchFamily="2" charset="-122"/>
              </a:rPr>
              <a:t>节日</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模板：</a:t>
            </a:r>
            <a:r>
              <a:rPr lang="en-US" altLang="zh-CN" sz="100" dirty="0">
                <a:solidFill>
                  <a:prstClr val="white"/>
                </a:solidFill>
                <a:ea typeface="宋体" panose="02010600030101010101" pitchFamily="2" charset="-122"/>
              </a:rPr>
              <a:t>www.1ppt.com/jieri/           PPT</a:t>
            </a:r>
            <a:r>
              <a:rPr lang="zh-CN" altLang="en-US" sz="100" dirty="0">
                <a:solidFill>
                  <a:prstClr val="white"/>
                </a:solidFill>
                <a:ea typeface="宋体" panose="02010600030101010101" pitchFamily="2" charset="-122"/>
              </a:rPr>
              <a:t>素材下载：</a:t>
            </a:r>
            <a:r>
              <a:rPr lang="en-US" altLang="zh-CN" sz="100" dirty="0">
                <a:solidFill>
                  <a:prstClr val="white"/>
                </a:solidFill>
                <a:ea typeface="宋体" panose="02010600030101010101" pitchFamily="2" charset="-122"/>
              </a:rPr>
              <a:t>www.1ppt.com/sucai/</a:t>
            </a:r>
          </a:p>
          <a:p>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背景图片：</a:t>
            </a:r>
            <a:r>
              <a:rPr lang="en-US" altLang="zh-CN" sz="100" dirty="0">
                <a:solidFill>
                  <a:prstClr val="white"/>
                </a:solidFill>
                <a:ea typeface="宋体" panose="02010600030101010101" pitchFamily="2" charset="-122"/>
              </a:rPr>
              <a:t>www.1ppt.com/beijing/      PPT</a:t>
            </a:r>
            <a:r>
              <a:rPr lang="zh-CN" altLang="en-US" sz="100" dirty="0">
                <a:solidFill>
                  <a:prstClr val="white"/>
                </a:solidFill>
                <a:ea typeface="宋体" panose="02010600030101010101" pitchFamily="2" charset="-122"/>
              </a:rPr>
              <a:t>图表下载：</a:t>
            </a:r>
            <a:r>
              <a:rPr lang="en-US" altLang="zh-CN" sz="100" dirty="0">
                <a:solidFill>
                  <a:prstClr val="white"/>
                </a:solidFill>
                <a:ea typeface="宋体" panose="02010600030101010101" pitchFamily="2" charset="-122"/>
              </a:rPr>
              <a:t>www.1ppt.com/tubiao/      </a:t>
            </a:r>
          </a:p>
          <a:p>
            <a:r>
              <a:rPr lang="zh-CN" altLang="en-US" sz="100" dirty="0">
                <a:solidFill>
                  <a:prstClr val="white"/>
                </a:solidFill>
                <a:ea typeface="宋体" panose="02010600030101010101" pitchFamily="2" charset="-122"/>
              </a:rPr>
              <a:t>优秀</a:t>
            </a:r>
            <a:r>
              <a:rPr lang="en-US" altLang="zh-CN" sz="100" dirty="0">
                <a:solidFill>
                  <a:prstClr val="white"/>
                </a:solidFill>
                <a:ea typeface="宋体" panose="02010600030101010101" pitchFamily="2" charset="-122"/>
              </a:rPr>
              <a:t>PPT</a:t>
            </a:r>
            <a:r>
              <a:rPr lang="zh-CN" altLang="en-US" sz="100" dirty="0">
                <a:solidFill>
                  <a:prstClr val="white"/>
                </a:solidFill>
                <a:ea typeface="宋体" panose="02010600030101010101" pitchFamily="2" charset="-122"/>
              </a:rPr>
              <a:t>下载：</a:t>
            </a:r>
            <a:r>
              <a:rPr lang="en-US" altLang="zh-CN" sz="100" dirty="0">
                <a:solidFill>
                  <a:prstClr val="white"/>
                </a:solidFill>
                <a:ea typeface="宋体" panose="02010600030101010101" pitchFamily="2" charset="-122"/>
              </a:rPr>
              <a:t>www.1ppt.com/xiazai/        PPT</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www.1ppt.com/powerpoint/      </a:t>
            </a:r>
          </a:p>
          <a:p>
            <a:r>
              <a:rPr lang="en-US" altLang="zh-CN" sz="100" dirty="0">
                <a:solidFill>
                  <a:prstClr val="white"/>
                </a:solidFill>
                <a:ea typeface="宋体" panose="02010600030101010101" pitchFamily="2" charset="-122"/>
              </a:rPr>
              <a:t>Word</a:t>
            </a:r>
            <a:r>
              <a:rPr lang="zh-CN" altLang="en-US" sz="100" dirty="0">
                <a:solidFill>
                  <a:prstClr val="white"/>
                </a:solidFill>
                <a:ea typeface="宋体" panose="02010600030101010101" pitchFamily="2" charset="-122"/>
              </a:rPr>
              <a:t>教程： </a:t>
            </a:r>
            <a:r>
              <a:rPr lang="en-US" altLang="zh-CN" sz="100" dirty="0">
                <a:solidFill>
                  <a:prstClr val="white"/>
                </a:solidFill>
                <a:ea typeface="宋体" panose="02010600030101010101" pitchFamily="2" charset="-122"/>
              </a:rPr>
              <a:t>www.1ppt.com/word/              Excel</a:t>
            </a:r>
            <a:r>
              <a:rPr lang="zh-CN" altLang="en-US" sz="100" dirty="0">
                <a:solidFill>
                  <a:prstClr val="white"/>
                </a:solidFill>
                <a:ea typeface="宋体" panose="02010600030101010101" pitchFamily="2" charset="-122"/>
              </a:rPr>
              <a:t>教程：</a:t>
            </a:r>
            <a:r>
              <a:rPr lang="en-US" altLang="zh-CN" sz="100" dirty="0">
                <a:solidFill>
                  <a:prstClr val="white"/>
                </a:solidFill>
                <a:ea typeface="宋体" panose="02010600030101010101" pitchFamily="2" charset="-122"/>
              </a:rPr>
              <a:t>www.1ppt.com/excel/  </a:t>
            </a:r>
          </a:p>
          <a:p>
            <a:r>
              <a:rPr lang="zh-CN" altLang="en-US" sz="100" dirty="0">
                <a:solidFill>
                  <a:prstClr val="white"/>
                </a:solidFill>
                <a:ea typeface="宋体" panose="02010600030101010101" pitchFamily="2" charset="-122"/>
              </a:rPr>
              <a:t>资料下载：</a:t>
            </a:r>
            <a:r>
              <a:rPr lang="en-US" altLang="zh-CN" sz="100" dirty="0">
                <a:solidFill>
                  <a:prstClr val="white"/>
                </a:solidFill>
                <a:ea typeface="宋体" panose="02010600030101010101" pitchFamily="2" charset="-122"/>
              </a:rPr>
              <a:t>www.1ppt.com/ziliao/                PPT</a:t>
            </a:r>
            <a:r>
              <a:rPr lang="zh-CN" altLang="en-US" sz="100" dirty="0">
                <a:solidFill>
                  <a:prstClr val="white"/>
                </a:solidFill>
                <a:ea typeface="宋体" panose="02010600030101010101" pitchFamily="2" charset="-122"/>
              </a:rPr>
              <a:t>课件下载：</a:t>
            </a:r>
            <a:r>
              <a:rPr lang="en-US" altLang="zh-CN" sz="100" dirty="0">
                <a:solidFill>
                  <a:prstClr val="white"/>
                </a:solidFill>
                <a:ea typeface="宋体" panose="02010600030101010101" pitchFamily="2" charset="-122"/>
              </a:rPr>
              <a:t>www.1ppt.com/kejian/ </a:t>
            </a:r>
          </a:p>
          <a:p>
            <a:r>
              <a:rPr lang="zh-CN" altLang="en-US" sz="100" dirty="0">
                <a:solidFill>
                  <a:prstClr val="white"/>
                </a:solidFill>
                <a:ea typeface="宋体" panose="02010600030101010101" pitchFamily="2" charset="-122"/>
              </a:rPr>
              <a:t>范文下载：</a:t>
            </a:r>
            <a:r>
              <a:rPr lang="en-US" altLang="zh-CN" sz="100" dirty="0">
                <a:solidFill>
                  <a:prstClr val="white"/>
                </a:solidFill>
                <a:ea typeface="宋体" panose="02010600030101010101" pitchFamily="2" charset="-122"/>
              </a:rPr>
              <a:t>www.1ppt.com/fanwen/             </a:t>
            </a:r>
            <a:r>
              <a:rPr lang="zh-CN" altLang="en-US" sz="100" dirty="0">
                <a:solidFill>
                  <a:prstClr val="white"/>
                </a:solidFill>
                <a:ea typeface="宋体" panose="02010600030101010101" pitchFamily="2" charset="-122"/>
              </a:rPr>
              <a:t>试卷下载：</a:t>
            </a:r>
            <a:r>
              <a:rPr lang="en-US" altLang="zh-CN" sz="100" dirty="0">
                <a:solidFill>
                  <a:prstClr val="white"/>
                </a:solidFill>
                <a:ea typeface="宋体" panose="02010600030101010101" pitchFamily="2" charset="-122"/>
              </a:rPr>
              <a:t>www.1ppt.com/shiti/  </a:t>
            </a:r>
          </a:p>
          <a:p>
            <a:r>
              <a:rPr lang="zh-CN" altLang="en-US" sz="100" dirty="0">
                <a:solidFill>
                  <a:prstClr val="white"/>
                </a:solidFill>
                <a:ea typeface="宋体" panose="02010600030101010101" pitchFamily="2" charset="-122"/>
              </a:rPr>
              <a:t>教案下载：</a:t>
            </a:r>
            <a:r>
              <a:rPr lang="en-US" altLang="zh-CN" sz="100" dirty="0">
                <a:solidFill>
                  <a:prstClr val="white"/>
                </a:solidFill>
                <a:ea typeface="宋体" panose="02010600030101010101" pitchFamily="2" charset="-122"/>
              </a:rPr>
              <a:t>www.1ppt.com/jiaoan/  </a:t>
            </a:r>
            <a:r>
              <a:rPr lang="en-US" altLang="zh-CN" sz="100" dirty="0" smtClean="0">
                <a:solidFill>
                  <a:prstClr val="white"/>
                </a:solidFill>
                <a:ea typeface="宋体" panose="02010600030101010101" pitchFamily="2" charset="-122"/>
              </a:rPr>
              <a:t>      </a:t>
            </a:r>
            <a:endParaRPr lang="en-US" altLang="zh-CN" sz="100" dirty="0">
              <a:solidFill>
                <a:prstClr val="white"/>
              </a:solidFill>
              <a:ea typeface="宋体" panose="02010600030101010101" pitchFamily="2" charset="-122"/>
            </a:endParaRPr>
          </a:p>
          <a:p>
            <a:r>
              <a:rPr lang="zh-CN" altLang="en-US" sz="100" dirty="0" smtClean="0">
                <a:solidFill>
                  <a:prstClr val="white"/>
                </a:solidFill>
                <a:ea typeface="宋体" panose="02010600030101010101" pitchFamily="2" charset="-122"/>
              </a:rPr>
              <a:t>字体下载：</a:t>
            </a:r>
            <a:r>
              <a:rPr lang="en-US" altLang="zh-CN" sz="100" dirty="0" smtClean="0">
                <a:solidFill>
                  <a:prstClr val="white"/>
                </a:solidFill>
                <a:ea typeface="宋体" panose="02010600030101010101" pitchFamily="2" charset="-122"/>
              </a:rPr>
              <a:t>www.1ppt.com/ziti/</a:t>
            </a:r>
            <a:endParaRPr lang="en-US" altLang="zh-CN" sz="100" dirty="0">
              <a:solidFill>
                <a:prstClr val="white"/>
              </a:solidFill>
              <a:ea typeface="宋体" panose="02010600030101010101" pitchFamily="2" charset="-122"/>
            </a:endParaRPr>
          </a:p>
          <a:p>
            <a:r>
              <a:rPr lang="en-US" altLang="zh-CN" sz="100" dirty="0">
                <a:solidFill>
                  <a:prstClr val="white"/>
                </a:solidFill>
                <a:ea typeface="宋体" panose="02010600030101010101" pitchFamily="2" charset="-122"/>
              </a:rPr>
              <a:t> </a:t>
            </a:r>
            <a:endParaRPr lang="zh-CN" altLang="en-US" sz="100" dirty="0">
              <a:solidFill>
                <a:prstClr val="white"/>
              </a:solidFill>
              <a:ea typeface="宋体" panose="02010600030101010101" pitchFamily="2" charset="-122"/>
            </a:endParaRPr>
          </a:p>
        </p:txBody>
      </p:sp>
      <p:sp>
        <p:nvSpPr>
          <p:cNvPr id="2" name="标题 1"/>
          <p:cNvSpPr>
            <a:spLocks noGrp="1"/>
          </p:cNvSpPr>
          <p:nvPr>
            <p:ph type="title" idx="4294967295"/>
          </p:nvPr>
        </p:nvSpPr>
        <p:spPr>
          <a:xfrm>
            <a:off x="0" y="230472"/>
            <a:ext cx="12192000" cy="1325880"/>
          </a:xfrm>
          <a:prstGeom prst="rect">
            <a:avLst/>
          </a:prstGeom>
        </p:spPr>
        <p:txBody>
          <a:bodyPr vert="horz" lIns="91440" tIns="45720" rIns="91440" bIns="45720" rtlCol="0" anchor="ctr">
            <a:normAutofit/>
          </a:bodyPr>
          <a:lstStyle/>
          <a:p>
            <a:pPr algn="ctr"/>
            <a:r>
              <a:rPr lang="en-US" altLang="zh-CN" sz="2800" dirty="0" err="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统筹推进各类群体创业</a:t>
            </a:r>
            <a:endPar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nvGrpSpPr>
        <p:grpSpPr>
          <a:xfrm>
            <a:off x="4329984" y="4342089"/>
            <a:ext cx="1005840" cy="1005840"/>
            <a:chOff x="4329984" y="4342089"/>
            <a:chExt cx="1005840" cy="1005840"/>
          </a:xfrm>
        </p:grpSpPr>
        <p:sp>
          <p:nvSpPr>
            <p:cNvPr id="15" name="Oval 3"/>
            <p:cNvSpPr/>
            <p:nvPr/>
          </p:nvSpPr>
          <p:spPr>
            <a:xfrm>
              <a:off x="4329984" y="4342089"/>
              <a:ext cx="1005840" cy="1005840"/>
            </a:xfrm>
            <a:prstGeom prst="ellipse">
              <a:avLst/>
            </a:prstGeom>
            <a:solidFill>
              <a:srgbClr val="1F5786">
                <a:alpha val="80000"/>
              </a:srgbClr>
            </a:solidFill>
            <a:ln w="25400">
              <a:solidFill>
                <a:schemeClr val="bg2"/>
              </a:solidFill>
            </a:ln>
            <a:effectLst>
              <a:outerShdw blurRad="381000" dist="292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sp>
          <p:nvSpPr>
            <p:cNvPr id="9" name="Freeform 9"/>
            <p:cNvSpPr>
              <a:spLocks noEditPoints="1"/>
            </p:cNvSpPr>
            <p:nvPr/>
          </p:nvSpPr>
          <p:spPr bwMode="auto">
            <a:xfrm>
              <a:off x="4608195" y="4697095"/>
              <a:ext cx="471805" cy="353060"/>
            </a:xfrm>
            <a:custGeom>
              <a:avLst/>
              <a:gdLst>
                <a:gd name="T0" fmla="*/ 208 w 210"/>
                <a:gd name="T1" fmla="*/ 38 h 141"/>
                <a:gd name="T2" fmla="*/ 106 w 210"/>
                <a:gd name="T3" fmla="*/ 70 h 141"/>
                <a:gd name="T4" fmla="*/ 105 w 210"/>
                <a:gd name="T5" fmla="*/ 71 h 141"/>
                <a:gd name="T6" fmla="*/ 104 w 210"/>
                <a:gd name="T7" fmla="*/ 70 h 141"/>
                <a:gd name="T8" fmla="*/ 44 w 210"/>
                <a:gd name="T9" fmla="*/ 52 h 141"/>
                <a:gd name="T10" fmla="*/ 35 w 210"/>
                <a:gd name="T11" fmla="*/ 78 h 141"/>
                <a:gd name="T12" fmla="*/ 41 w 210"/>
                <a:gd name="T13" fmla="*/ 88 h 141"/>
                <a:gd name="T14" fmla="*/ 35 w 210"/>
                <a:gd name="T15" fmla="*/ 98 h 141"/>
                <a:gd name="T16" fmla="*/ 41 w 210"/>
                <a:gd name="T17" fmla="*/ 138 h 141"/>
                <a:gd name="T18" fmla="*/ 40 w 210"/>
                <a:gd name="T19" fmla="*/ 140 h 141"/>
                <a:gd name="T20" fmla="*/ 38 w 210"/>
                <a:gd name="T21" fmla="*/ 141 h 141"/>
                <a:gd name="T22" fmla="*/ 20 w 210"/>
                <a:gd name="T23" fmla="*/ 141 h 141"/>
                <a:gd name="T24" fmla="*/ 18 w 210"/>
                <a:gd name="T25" fmla="*/ 140 h 141"/>
                <a:gd name="T26" fmla="*/ 17 w 210"/>
                <a:gd name="T27" fmla="*/ 138 h 141"/>
                <a:gd name="T28" fmla="*/ 22 w 210"/>
                <a:gd name="T29" fmla="*/ 98 h 141"/>
                <a:gd name="T30" fmla="*/ 17 w 210"/>
                <a:gd name="T31" fmla="*/ 88 h 141"/>
                <a:gd name="T32" fmla="*/ 23 w 210"/>
                <a:gd name="T33" fmla="*/ 78 h 141"/>
                <a:gd name="T34" fmla="*/ 32 w 210"/>
                <a:gd name="T35" fmla="*/ 48 h 141"/>
                <a:gd name="T36" fmla="*/ 2 w 210"/>
                <a:gd name="T37" fmla="*/ 38 h 141"/>
                <a:gd name="T38" fmla="*/ 0 w 210"/>
                <a:gd name="T39" fmla="*/ 35 h 141"/>
                <a:gd name="T40" fmla="*/ 2 w 210"/>
                <a:gd name="T41" fmla="*/ 33 h 141"/>
                <a:gd name="T42" fmla="*/ 104 w 210"/>
                <a:gd name="T43" fmla="*/ 0 h 141"/>
                <a:gd name="T44" fmla="*/ 105 w 210"/>
                <a:gd name="T45" fmla="*/ 0 h 141"/>
                <a:gd name="T46" fmla="*/ 106 w 210"/>
                <a:gd name="T47" fmla="*/ 0 h 141"/>
                <a:gd name="T48" fmla="*/ 208 w 210"/>
                <a:gd name="T49" fmla="*/ 33 h 141"/>
                <a:gd name="T50" fmla="*/ 210 w 210"/>
                <a:gd name="T51" fmla="*/ 35 h 141"/>
                <a:gd name="T52" fmla="*/ 208 w 210"/>
                <a:gd name="T53" fmla="*/ 38 h 141"/>
                <a:gd name="T54" fmla="*/ 164 w 210"/>
                <a:gd name="T55" fmla="*/ 94 h 141"/>
                <a:gd name="T56" fmla="*/ 105 w 210"/>
                <a:gd name="T57" fmla="*/ 117 h 141"/>
                <a:gd name="T58" fmla="*/ 46 w 210"/>
                <a:gd name="T59" fmla="*/ 94 h 141"/>
                <a:gd name="T60" fmla="*/ 48 w 210"/>
                <a:gd name="T61" fmla="*/ 65 h 141"/>
                <a:gd name="T62" fmla="*/ 101 w 210"/>
                <a:gd name="T63" fmla="*/ 82 h 141"/>
                <a:gd name="T64" fmla="*/ 105 w 210"/>
                <a:gd name="T65" fmla="*/ 82 h 141"/>
                <a:gd name="T66" fmla="*/ 109 w 210"/>
                <a:gd name="T67" fmla="*/ 82 h 141"/>
                <a:gd name="T68" fmla="*/ 162 w 210"/>
                <a:gd name="T69" fmla="*/ 65 h 141"/>
                <a:gd name="T70" fmla="*/ 164 w 210"/>
                <a:gd name="T71" fmla="*/ 94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0" h="141">
                  <a:moveTo>
                    <a:pt x="208" y="38"/>
                  </a:moveTo>
                  <a:cubicBezTo>
                    <a:pt x="106" y="70"/>
                    <a:pt x="106" y="70"/>
                    <a:pt x="106" y="70"/>
                  </a:cubicBezTo>
                  <a:cubicBezTo>
                    <a:pt x="106" y="71"/>
                    <a:pt x="105" y="71"/>
                    <a:pt x="105" y="71"/>
                  </a:cubicBezTo>
                  <a:cubicBezTo>
                    <a:pt x="105" y="71"/>
                    <a:pt x="104" y="71"/>
                    <a:pt x="104" y="70"/>
                  </a:cubicBezTo>
                  <a:cubicBezTo>
                    <a:pt x="44" y="52"/>
                    <a:pt x="44" y="52"/>
                    <a:pt x="44" y="52"/>
                  </a:cubicBezTo>
                  <a:cubicBezTo>
                    <a:pt x="39" y="56"/>
                    <a:pt x="36" y="66"/>
                    <a:pt x="35" y="78"/>
                  </a:cubicBezTo>
                  <a:cubicBezTo>
                    <a:pt x="38" y="80"/>
                    <a:pt x="41" y="84"/>
                    <a:pt x="41" y="88"/>
                  </a:cubicBezTo>
                  <a:cubicBezTo>
                    <a:pt x="41" y="92"/>
                    <a:pt x="38" y="96"/>
                    <a:pt x="35" y="98"/>
                  </a:cubicBezTo>
                  <a:cubicBezTo>
                    <a:pt x="41" y="138"/>
                    <a:pt x="41" y="138"/>
                    <a:pt x="41" y="138"/>
                  </a:cubicBezTo>
                  <a:cubicBezTo>
                    <a:pt x="41" y="138"/>
                    <a:pt x="40" y="139"/>
                    <a:pt x="40" y="140"/>
                  </a:cubicBezTo>
                  <a:cubicBezTo>
                    <a:pt x="39" y="141"/>
                    <a:pt x="38" y="141"/>
                    <a:pt x="38" y="141"/>
                  </a:cubicBezTo>
                  <a:cubicBezTo>
                    <a:pt x="20" y="141"/>
                    <a:pt x="20" y="141"/>
                    <a:pt x="20" y="141"/>
                  </a:cubicBezTo>
                  <a:cubicBezTo>
                    <a:pt x="19" y="141"/>
                    <a:pt x="18" y="141"/>
                    <a:pt x="18" y="140"/>
                  </a:cubicBezTo>
                  <a:cubicBezTo>
                    <a:pt x="17" y="139"/>
                    <a:pt x="17" y="138"/>
                    <a:pt x="17" y="138"/>
                  </a:cubicBezTo>
                  <a:cubicBezTo>
                    <a:pt x="22" y="98"/>
                    <a:pt x="22" y="98"/>
                    <a:pt x="22" y="98"/>
                  </a:cubicBezTo>
                  <a:cubicBezTo>
                    <a:pt x="19" y="96"/>
                    <a:pt x="17" y="92"/>
                    <a:pt x="17" y="88"/>
                  </a:cubicBezTo>
                  <a:cubicBezTo>
                    <a:pt x="17" y="84"/>
                    <a:pt x="20" y="80"/>
                    <a:pt x="23" y="78"/>
                  </a:cubicBezTo>
                  <a:cubicBezTo>
                    <a:pt x="24" y="67"/>
                    <a:pt x="26" y="56"/>
                    <a:pt x="32" y="48"/>
                  </a:cubicBezTo>
                  <a:cubicBezTo>
                    <a:pt x="2" y="38"/>
                    <a:pt x="2" y="38"/>
                    <a:pt x="2" y="38"/>
                  </a:cubicBezTo>
                  <a:cubicBezTo>
                    <a:pt x="0" y="38"/>
                    <a:pt x="0" y="37"/>
                    <a:pt x="0" y="35"/>
                  </a:cubicBezTo>
                  <a:cubicBezTo>
                    <a:pt x="0" y="34"/>
                    <a:pt x="0" y="33"/>
                    <a:pt x="2" y="33"/>
                  </a:cubicBezTo>
                  <a:cubicBezTo>
                    <a:pt x="104" y="0"/>
                    <a:pt x="104" y="0"/>
                    <a:pt x="104" y="0"/>
                  </a:cubicBezTo>
                  <a:cubicBezTo>
                    <a:pt x="104" y="0"/>
                    <a:pt x="105" y="0"/>
                    <a:pt x="105" y="0"/>
                  </a:cubicBezTo>
                  <a:cubicBezTo>
                    <a:pt x="105" y="0"/>
                    <a:pt x="106" y="0"/>
                    <a:pt x="106" y="0"/>
                  </a:cubicBezTo>
                  <a:cubicBezTo>
                    <a:pt x="208" y="33"/>
                    <a:pt x="208" y="33"/>
                    <a:pt x="208" y="33"/>
                  </a:cubicBezTo>
                  <a:cubicBezTo>
                    <a:pt x="210" y="33"/>
                    <a:pt x="210" y="34"/>
                    <a:pt x="210" y="35"/>
                  </a:cubicBezTo>
                  <a:cubicBezTo>
                    <a:pt x="210" y="37"/>
                    <a:pt x="210" y="38"/>
                    <a:pt x="208" y="38"/>
                  </a:cubicBezTo>
                  <a:close/>
                  <a:moveTo>
                    <a:pt x="164" y="94"/>
                  </a:moveTo>
                  <a:cubicBezTo>
                    <a:pt x="164" y="107"/>
                    <a:pt x="137" y="117"/>
                    <a:pt x="105" y="117"/>
                  </a:cubicBezTo>
                  <a:cubicBezTo>
                    <a:pt x="73" y="117"/>
                    <a:pt x="46" y="107"/>
                    <a:pt x="46" y="94"/>
                  </a:cubicBezTo>
                  <a:cubicBezTo>
                    <a:pt x="48" y="65"/>
                    <a:pt x="48" y="65"/>
                    <a:pt x="48" y="65"/>
                  </a:cubicBezTo>
                  <a:cubicBezTo>
                    <a:pt x="101" y="82"/>
                    <a:pt x="101" y="82"/>
                    <a:pt x="101" y="82"/>
                  </a:cubicBezTo>
                  <a:cubicBezTo>
                    <a:pt x="102" y="82"/>
                    <a:pt x="104" y="82"/>
                    <a:pt x="105" y="82"/>
                  </a:cubicBezTo>
                  <a:cubicBezTo>
                    <a:pt x="106" y="82"/>
                    <a:pt x="108" y="82"/>
                    <a:pt x="109" y="82"/>
                  </a:cubicBezTo>
                  <a:cubicBezTo>
                    <a:pt x="162" y="65"/>
                    <a:pt x="162" y="65"/>
                    <a:pt x="162" y="65"/>
                  </a:cubicBezTo>
                  <a:lnTo>
                    <a:pt x="164" y="94"/>
                  </a:lnTo>
                  <a:close/>
                </a:path>
              </a:pathLst>
            </a:custGeom>
            <a:solidFill>
              <a:schemeClr val="bg1"/>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charset="-122"/>
                <a:ea typeface="微软雅黑" panose="020B0503020204020204" charset="-122"/>
                <a:sym typeface="Gill Sans" charset="0"/>
              </a:endParaRPr>
            </a:p>
          </p:txBody>
        </p:sp>
      </p:grpSp>
      <p:grpSp>
        <p:nvGrpSpPr>
          <p:cNvPr id="8" name="组合 7"/>
          <p:cNvGrpSpPr/>
          <p:nvPr/>
        </p:nvGrpSpPr>
        <p:grpSpPr>
          <a:xfrm>
            <a:off x="3997051" y="3117447"/>
            <a:ext cx="1338773" cy="1338773"/>
            <a:chOff x="3997051" y="3117447"/>
            <a:chExt cx="1338773" cy="1338773"/>
          </a:xfrm>
        </p:grpSpPr>
        <p:sp>
          <p:nvSpPr>
            <p:cNvPr id="24" name="Oval 4"/>
            <p:cNvSpPr/>
            <p:nvPr/>
          </p:nvSpPr>
          <p:spPr>
            <a:xfrm>
              <a:off x="3997051" y="3117447"/>
              <a:ext cx="1338773" cy="1338773"/>
            </a:xfrm>
            <a:prstGeom prst="ellipse">
              <a:avLst/>
            </a:prstGeom>
            <a:solidFill>
              <a:srgbClr val="A9A9A9">
                <a:alpha val="80000"/>
              </a:srgbClr>
            </a:solidFill>
            <a:ln w="25400">
              <a:solidFill>
                <a:schemeClr val="bg2"/>
              </a:solidFill>
            </a:ln>
            <a:effectLst>
              <a:outerShdw blurRad="381000" dist="292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sp>
          <p:nvSpPr>
            <p:cNvPr id="11" name="Freeform 12"/>
            <p:cNvSpPr/>
            <p:nvPr/>
          </p:nvSpPr>
          <p:spPr bwMode="auto">
            <a:xfrm>
              <a:off x="4414220" y="3593057"/>
              <a:ext cx="503520" cy="438965"/>
            </a:xfrm>
            <a:custGeom>
              <a:avLst/>
              <a:gdLst>
                <a:gd name="T0" fmla="*/ 64 w 148"/>
                <a:gd name="T1" fmla="*/ 121 h 128"/>
                <a:gd name="T2" fmla="*/ 64 w 148"/>
                <a:gd name="T3" fmla="*/ 123 h 128"/>
                <a:gd name="T4" fmla="*/ 74 w 148"/>
                <a:gd name="T5" fmla="*/ 128 h 128"/>
                <a:gd name="T6" fmla="*/ 83 w 148"/>
                <a:gd name="T7" fmla="*/ 123 h 128"/>
                <a:gd name="T8" fmla="*/ 83 w 148"/>
                <a:gd name="T9" fmla="*/ 121 h 128"/>
                <a:gd name="T10" fmla="*/ 93 w 148"/>
                <a:gd name="T11" fmla="*/ 118 h 128"/>
                <a:gd name="T12" fmla="*/ 148 w 148"/>
                <a:gd name="T13" fmla="*/ 123 h 128"/>
                <a:gd name="T14" fmla="*/ 148 w 148"/>
                <a:gd name="T15" fmla="*/ 24 h 128"/>
                <a:gd name="T16" fmla="*/ 139 w 148"/>
                <a:gd name="T17" fmla="*/ 23 h 128"/>
                <a:gd name="T18" fmla="*/ 139 w 148"/>
                <a:gd name="T19" fmla="*/ 109 h 128"/>
                <a:gd name="T20" fmla="*/ 94 w 148"/>
                <a:gd name="T21" fmla="*/ 104 h 128"/>
                <a:gd name="T22" fmla="*/ 77 w 148"/>
                <a:gd name="T23" fmla="*/ 119 h 128"/>
                <a:gd name="T24" fmla="*/ 75 w 148"/>
                <a:gd name="T25" fmla="*/ 118 h 128"/>
                <a:gd name="T26" fmla="*/ 89 w 148"/>
                <a:gd name="T27" fmla="*/ 99 h 128"/>
                <a:gd name="T28" fmla="*/ 131 w 148"/>
                <a:gd name="T29" fmla="*/ 96 h 128"/>
                <a:gd name="T30" fmla="*/ 131 w 148"/>
                <a:gd name="T31" fmla="*/ 0 h 128"/>
                <a:gd name="T32" fmla="*/ 111 w 148"/>
                <a:gd name="T33" fmla="*/ 5 h 128"/>
                <a:gd name="T34" fmla="*/ 111 w 148"/>
                <a:gd name="T35" fmla="*/ 76 h 128"/>
                <a:gd name="T36" fmla="*/ 100 w 148"/>
                <a:gd name="T37" fmla="*/ 70 h 128"/>
                <a:gd name="T38" fmla="*/ 90 w 148"/>
                <a:gd name="T39" fmla="*/ 83 h 128"/>
                <a:gd name="T40" fmla="*/ 90 w 148"/>
                <a:gd name="T41" fmla="*/ 11 h 128"/>
                <a:gd name="T42" fmla="*/ 90 w 148"/>
                <a:gd name="T43" fmla="*/ 12 h 128"/>
                <a:gd name="T44" fmla="*/ 74 w 148"/>
                <a:gd name="T45" fmla="*/ 26 h 128"/>
                <a:gd name="T46" fmla="*/ 57 w 148"/>
                <a:gd name="T47" fmla="*/ 12 h 128"/>
                <a:gd name="T48" fmla="*/ 16 w 148"/>
                <a:gd name="T49" fmla="*/ 0 h 128"/>
                <a:gd name="T50" fmla="*/ 16 w 148"/>
                <a:gd name="T51" fmla="*/ 96 h 128"/>
                <a:gd name="T52" fmla="*/ 57 w 148"/>
                <a:gd name="T53" fmla="*/ 99 h 128"/>
                <a:gd name="T54" fmla="*/ 72 w 148"/>
                <a:gd name="T55" fmla="*/ 118 h 128"/>
                <a:gd name="T56" fmla="*/ 70 w 148"/>
                <a:gd name="T57" fmla="*/ 119 h 128"/>
                <a:gd name="T58" fmla="*/ 53 w 148"/>
                <a:gd name="T59" fmla="*/ 104 h 128"/>
                <a:gd name="T60" fmla="*/ 8 w 148"/>
                <a:gd name="T61" fmla="*/ 109 h 128"/>
                <a:gd name="T62" fmla="*/ 8 w 148"/>
                <a:gd name="T63" fmla="*/ 23 h 128"/>
                <a:gd name="T64" fmla="*/ 0 w 148"/>
                <a:gd name="T65" fmla="*/ 24 h 128"/>
                <a:gd name="T66" fmla="*/ 0 w 148"/>
                <a:gd name="T67" fmla="*/ 123 h 128"/>
                <a:gd name="T68" fmla="*/ 54 w 148"/>
                <a:gd name="T69" fmla="*/ 118 h 128"/>
                <a:gd name="T70" fmla="*/ 64 w 148"/>
                <a:gd name="T71"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8" h="128">
                  <a:moveTo>
                    <a:pt x="64" y="121"/>
                  </a:moveTo>
                  <a:cubicBezTo>
                    <a:pt x="64" y="122"/>
                    <a:pt x="64" y="122"/>
                    <a:pt x="64" y="123"/>
                  </a:cubicBezTo>
                  <a:cubicBezTo>
                    <a:pt x="64" y="126"/>
                    <a:pt x="68" y="128"/>
                    <a:pt x="74" y="128"/>
                  </a:cubicBezTo>
                  <a:cubicBezTo>
                    <a:pt x="79" y="128"/>
                    <a:pt x="83" y="126"/>
                    <a:pt x="83" y="123"/>
                  </a:cubicBezTo>
                  <a:cubicBezTo>
                    <a:pt x="83" y="122"/>
                    <a:pt x="83" y="122"/>
                    <a:pt x="83" y="121"/>
                  </a:cubicBezTo>
                  <a:cubicBezTo>
                    <a:pt x="86" y="120"/>
                    <a:pt x="89" y="118"/>
                    <a:pt x="93" y="118"/>
                  </a:cubicBezTo>
                  <a:cubicBezTo>
                    <a:pt x="115" y="118"/>
                    <a:pt x="148" y="123"/>
                    <a:pt x="148" y="123"/>
                  </a:cubicBezTo>
                  <a:cubicBezTo>
                    <a:pt x="148" y="24"/>
                    <a:pt x="148" y="24"/>
                    <a:pt x="148" y="24"/>
                  </a:cubicBezTo>
                  <a:cubicBezTo>
                    <a:pt x="148" y="24"/>
                    <a:pt x="144" y="23"/>
                    <a:pt x="139" y="23"/>
                  </a:cubicBezTo>
                  <a:cubicBezTo>
                    <a:pt x="139" y="109"/>
                    <a:pt x="139" y="109"/>
                    <a:pt x="139" y="109"/>
                  </a:cubicBezTo>
                  <a:cubicBezTo>
                    <a:pt x="139" y="109"/>
                    <a:pt x="113" y="98"/>
                    <a:pt x="94" y="104"/>
                  </a:cubicBezTo>
                  <a:cubicBezTo>
                    <a:pt x="87" y="106"/>
                    <a:pt x="81" y="114"/>
                    <a:pt x="77" y="119"/>
                  </a:cubicBezTo>
                  <a:cubicBezTo>
                    <a:pt x="76" y="118"/>
                    <a:pt x="76" y="118"/>
                    <a:pt x="75" y="118"/>
                  </a:cubicBezTo>
                  <a:cubicBezTo>
                    <a:pt x="78" y="113"/>
                    <a:pt x="83" y="103"/>
                    <a:pt x="89" y="99"/>
                  </a:cubicBezTo>
                  <a:cubicBezTo>
                    <a:pt x="107" y="91"/>
                    <a:pt x="131" y="96"/>
                    <a:pt x="131" y="96"/>
                  </a:cubicBezTo>
                  <a:cubicBezTo>
                    <a:pt x="131" y="0"/>
                    <a:pt x="131" y="0"/>
                    <a:pt x="131" y="0"/>
                  </a:cubicBezTo>
                  <a:cubicBezTo>
                    <a:pt x="131" y="0"/>
                    <a:pt x="122" y="2"/>
                    <a:pt x="111" y="5"/>
                  </a:cubicBezTo>
                  <a:cubicBezTo>
                    <a:pt x="111" y="76"/>
                    <a:pt x="111" y="76"/>
                    <a:pt x="111" y="76"/>
                  </a:cubicBezTo>
                  <a:cubicBezTo>
                    <a:pt x="100" y="70"/>
                    <a:pt x="100" y="70"/>
                    <a:pt x="100" y="70"/>
                  </a:cubicBezTo>
                  <a:cubicBezTo>
                    <a:pt x="90" y="83"/>
                    <a:pt x="90" y="83"/>
                    <a:pt x="90" y="83"/>
                  </a:cubicBezTo>
                  <a:cubicBezTo>
                    <a:pt x="90" y="11"/>
                    <a:pt x="90" y="11"/>
                    <a:pt x="90" y="11"/>
                  </a:cubicBezTo>
                  <a:cubicBezTo>
                    <a:pt x="90" y="11"/>
                    <a:pt x="90" y="11"/>
                    <a:pt x="90" y="12"/>
                  </a:cubicBezTo>
                  <a:cubicBezTo>
                    <a:pt x="81" y="15"/>
                    <a:pt x="74" y="26"/>
                    <a:pt x="74" y="26"/>
                  </a:cubicBezTo>
                  <a:cubicBezTo>
                    <a:pt x="74" y="26"/>
                    <a:pt x="66" y="15"/>
                    <a:pt x="57" y="12"/>
                  </a:cubicBezTo>
                  <a:cubicBezTo>
                    <a:pt x="40" y="5"/>
                    <a:pt x="16" y="0"/>
                    <a:pt x="16" y="0"/>
                  </a:cubicBezTo>
                  <a:cubicBezTo>
                    <a:pt x="16" y="96"/>
                    <a:pt x="16" y="96"/>
                    <a:pt x="16" y="96"/>
                  </a:cubicBezTo>
                  <a:cubicBezTo>
                    <a:pt x="16" y="96"/>
                    <a:pt x="40" y="91"/>
                    <a:pt x="57" y="99"/>
                  </a:cubicBezTo>
                  <a:cubicBezTo>
                    <a:pt x="64" y="103"/>
                    <a:pt x="69" y="113"/>
                    <a:pt x="72" y="118"/>
                  </a:cubicBezTo>
                  <a:cubicBezTo>
                    <a:pt x="71" y="118"/>
                    <a:pt x="71" y="118"/>
                    <a:pt x="70" y="119"/>
                  </a:cubicBezTo>
                  <a:cubicBezTo>
                    <a:pt x="67" y="114"/>
                    <a:pt x="60" y="106"/>
                    <a:pt x="53" y="104"/>
                  </a:cubicBezTo>
                  <a:cubicBezTo>
                    <a:pt x="34" y="98"/>
                    <a:pt x="8" y="109"/>
                    <a:pt x="8" y="109"/>
                  </a:cubicBezTo>
                  <a:cubicBezTo>
                    <a:pt x="8" y="23"/>
                    <a:pt x="8" y="23"/>
                    <a:pt x="8" y="23"/>
                  </a:cubicBezTo>
                  <a:cubicBezTo>
                    <a:pt x="3" y="23"/>
                    <a:pt x="0" y="24"/>
                    <a:pt x="0" y="24"/>
                  </a:cubicBezTo>
                  <a:cubicBezTo>
                    <a:pt x="0" y="123"/>
                    <a:pt x="0" y="123"/>
                    <a:pt x="0" y="123"/>
                  </a:cubicBezTo>
                  <a:cubicBezTo>
                    <a:pt x="0" y="123"/>
                    <a:pt x="32" y="118"/>
                    <a:pt x="54" y="118"/>
                  </a:cubicBezTo>
                  <a:cubicBezTo>
                    <a:pt x="58" y="118"/>
                    <a:pt x="61" y="120"/>
                    <a:pt x="64" y="121"/>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ea typeface="微软雅黑" panose="020B0503020204020204" charset="-122"/>
              </a:endParaRPr>
            </a:p>
          </p:txBody>
        </p:sp>
      </p:grpSp>
      <p:grpSp>
        <p:nvGrpSpPr>
          <p:cNvPr id="6" name="组合 5"/>
          <p:cNvGrpSpPr/>
          <p:nvPr/>
        </p:nvGrpSpPr>
        <p:grpSpPr>
          <a:xfrm>
            <a:off x="6159855" y="4180141"/>
            <a:ext cx="1781907" cy="1781907"/>
            <a:chOff x="6159855" y="4180141"/>
            <a:chExt cx="1781907" cy="1781907"/>
          </a:xfrm>
        </p:grpSpPr>
        <p:sp>
          <p:nvSpPr>
            <p:cNvPr id="41" name="Oval 8"/>
            <p:cNvSpPr/>
            <p:nvPr/>
          </p:nvSpPr>
          <p:spPr>
            <a:xfrm>
              <a:off x="6159855" y="4180141"/>
              <a:ext cx="1781907" cy="1781907"/>
            </a:xfrm>
            <a:prstGeom prst="ellipse">
              <a:avLst/>
            </a:prstGeom>
            <a:solidFill>
              <a:schemeClr val="accent2"/>
            </a:solidFill>
            <a:ln w="25400">
              <a:solidFill>
                <a:schemeClr val="bg2"/>
              </a:solidFill>
            </a:ln>
            <a:effectLst>
              <a:outerShdw blurRad="381000" dist="292100" dir="8100000" algn="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dirty="0">
                <a:latin typeface="Arial" panose="020B0604020202020204" pitchFamily="34" charset="0"/>
                <a:ea typeface="微软雅黑" panose="020B0503020204020204" charset="-122"/>
                <a:cs typeface="Arial" panose="020B0604020202020204" pitchFamily="34" charset="0"/>
              </a:endParaRPr>
            </a:p>
          </p:txBody>
        </p:sp>
        <p:sp>
          <p:nvSpPr>
            <p:cNvPr id="10" name="Freeform 34"/>
            <p:cNvSpPr>
              <a:spLocks noEditPoints="1"/>
            </p:cNvSpPr>
            <p:nvPr/>
          </p:nvSpPr>
          <p:spPr bwMode="auto">
            <a:xfrm flipH="1">
              <a:off x="6660515" y="4593590"/>
              <a:ext cx="837565" cy="975995"/>
            </a:xfrm>
            <a:custGeom>
              <a:avLst/>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6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a:lstStyle/>
            <a:p>
              <a:pPr>
                <a:lnSpc>
                  <a:spcPct val="150000"/>
                </a:lnSpc>
              </a:pPr>
              <a:endParaRPr lang="zh-CN" altLang="en-US" sz="2000" dirty="0">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xmlns="" Requires="p14">
      <p:transition spd="slow" p14:dur="8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5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5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5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50"/>
                                        <p:tgtEl>
                                          <p:spTgt spid="8"/>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0-#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0-#ppt_w/2"/>
                                          </p:val>
                                        </p:tav>
                                        <p:tav tm="100000">
                                          <p:val>
                                            <p:strVal val="#ppt_x"/>
                                          </p:val>
                                        </p:tav>
                                      </p:tavLst>
                                    </p:anim>
                                    <p:anim calcmode="lin" valueType="num">
                                      <p:cBhvr additive="base">
                                        <p:cTn id="37" dur="500" fill="hold"/>
                                        <p:tgtEl>
                                          <p:spTgt spid="34"/>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 calcmode="lin" valueType="num">
                                      <p:cBhvr additive="base">
                                        <p:cTn id="50" dur="500" fill="hold"/>
                                        <p:tgtEl>
                                          <p:spTgt spid="37"/>
                                        </p:tgtEl>
                                        <p:attrNameLst>
                                          <p:attrName>ppt_x</p:attrName>
                                        </p:attrNameLst>
                                      </p:cBhvr>
                                      <p:tavLst>
                                        <p:tav tm="0">
                                          <p:val>
                                            <p:strVal val="1+#ppt_w/2"/>
                                          </p:val>
                                        </p:tav>
                                        <p:tav tm="100000">
                                          <p:val>
                                            <p:strVal val="#ppt_x"/>
                                          </p:val>
                                        </p:tav>
                                      </p:tavLst>
                                    </p:anim>
                                    <p:anim calcmode="lin" valueType="num">
                                      <p:cBhvr additive="base">
                                        <p:cTn id="51" dur="500" fill="hold"/>
                                        <p:tgtEl>
                                          <p:spTgt spid="37"/>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0"/>
                                  </p:stCondLst>
                                  <p:childTnLst>
                                    <p:set>
                                      <p:cBhvr>
                                        <p:cTn id="53" dur="1" fill="hold">
                                          <p:stCondLst>
                                            <p:cond delay="0"/>
                                          </p:stCondLst>
                                        </p:cTn>
                                        <p:tgtEl>
                                          <p:spTgt spid="38"/>
                                        </p:tgtEl>
                                        <p:attrNameLst>
                                          <p:attrName>style.visibility</p:attrName>
                                        </p:attrNameLst>
                                      </p:cBhvr>
                                      <p:to>
                                        <p:strVal val="visible"/>
                                      </p:to>
                                    </p:set>
                                    <p:anim calcmode="lin" valueType="num">
                                      <p:cBhvr additive="base">
                                        <p:cTn id="54" dur="500" fill="hold"/>
                                        <p:tgtEl>
                                          <p:spTgt spid="38"/>
                                        </p:tgtEl>
                                        <p:attrNameLst>
                                          <p:attrName>ppt_x</p:attrName>
                                        </p:attrNameLst>
                                      </p:cBhvr>
                                      <p:tavLst>
                                        <p:tav tm="0">
                                          <p:val>
                                            <p:strVal val="1+#ppt_w/2"/>
                                          </p:val>
                                        </p:tav>
                                        <p:tav tm="100000">
                                          <p:val>
                                            <p:strVal val="#ppt_x"/>
                                          </p:val>
                                        </p:tav>
                                      </p:tavLst>
                                    </p:anim>
                                    <p:anim calcmode="lin" valueType="num">
                                      <p:cBhvr additive="base">
                                        <p:cTn id="55" dur="500" fill="hold"/>
                                        <p:tgtEl>
                                          <p:spTgt spid="38"/>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2"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500" fill="hold"/>
                                        <p:tgtEl>
                                          <p:spTgt spid="35"/>
                                        </p:tgtEl>
                                        <p:attrNameLst>
                                          <p:attrName>ppt_x</p:attrName>
                                        </p:attrNameLst>
                                      </p:cBhvr>
                                      <p:tavLst>
                                        <p:tav tm="0">
                                          <p:val>
                                            <p:strVal val="1+#ppt_w/2"/>
                                          </p:val>
                                        </p:tav>
                                        <p:tav tm="100000">
                                          <p:val>
                                            <p:strVal val="#ppt_x"/>
                                          </p:val>
                                        </p:tav>
                                      </p:tavLst>
                                    </p:anim>
                                    <p:anim calcmode="lin" valueType="num">
                                      <p:cBhvr additive="base">
                                        <p:cTn id="60" dur="500" fill="hold"/>
                                        <p:tgtEl>
                                          <p:spTgt spid="35"/>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additive="base">
                                        <p:cTn id="64" dur="500" fill="hold"/>
                                        <p:tgtEl>
                                          <p:spTgt spid="36"/>
                                        </p:tgtEl>
                                        <p:attrNameLst>
                                          <p:attrName>ppt_x</p:attrName>
                                        </p:attrNameLst>
                                      </p:cBhvr>
                                      <p:tavLst>
                                        <p:tav tm="0">
                                          <p:val>
                                            <p:strVal val="1+#ppt_w/2"/>
                                          </p:val>
                                        </p:tav>
                                        <p:tav tm="100000">
                                          <p:val>
                                            <p:strVal val="#ppt_x"/>
                                          </p:val>
                                        </p:tav>
                                      </p:tavLst>
                                    </p:anim>
                                    <p:anim calcmode="lin" valueType="num">
                                      <p:cBhvr additive="base">
                                        <p:cTn id="65" dur="500" fill="hold"/>
                                        <p:tgtEl>
                                          <p:spTgt spid="36"/>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8"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0-#ppt_w/2"/>
                                          </p:val>
                                        </p:tav>
                                        <p:tav tm="100000">
                                          <p:val>
                                            <p:strVal val="#ppt_x"/>
                                          </p:val>
                                        </p:tav>
                                      </p:tavLst>
                                    </p:anim>
                                    <p:anim calcmode="lin" valueType="num">
                                      <p:cBhvr additive="base">
                                        <p:cTn id="70" dur="500" fill="hold"/>
                                        <p:tgtEl>
                                          <p:spTgt spid="29"/>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additive="base">
                                        <p:cTn id="73" dur="500" fill="hold"/>
                                        <p:tgtEl>
                                          <p:spTgt spid="30"/>
                                        </p:tgtEl>
                                        <p:attrNameLst>
                                          <p:attrName>ppt_x</p:attrName>
                                        </p:attrNameLst>
                                      </p:cBhvr>
                                      <p:tavLst>
                                        <p:tav tm="0">
                                          <p:val>
                                            <p:strVal val="0-#ppt_w/2"/>
                                          </p:val>
                                        </p:tav>
                                        <p:tav tm="100000">
                                          <p:val>
                                            <p:strVal val="#ppt_x"/>
                                          </p:val>
                                        </p:tav>
                                      </p:tavLst>
                                    </p:anim>
                                    <p:anim calcmode="lin" valueType="num">
                                      <p:cBhvr additive="base">
                                        <p:cTn id="74" dur="500" fill="hold"/>
                                        <p:tgtEl>
                                          <p:spTgt spid="30"/>
                                        </p:tgtEl>
                                        <p:attrNameLst>
                                          <p:attrName>ppt_y</p:attrName>
                                        </p:attrNameLst>
                                      </p:cBhvr>
                                      <p:tavLst>
                                        <p:tav tm="0">
                                          <p:val>
                                            <p:strVal val="#ppt_y"/>
                                          </p:val>
                                        </p:tav>
                                        <p:tav tm="100000">
                                          <p:val>
                                            <p:strVal val="#ppt_y"/>
                                          </p:val>
                                        </p:tav>
                                      </p:tavLst>
                                    </p:anim>
                                  </p:childTnLst>
                                </p:cTn>
                              </p:par>
                            </p:childTnLst>
                          </p:cTn>
                        </p:par>
                        <p:par>
                          <p:cTn id="75" fill="hold">
                            <p:stCondLst>
                              <p:cond delay="6500"/>
                            </p:stCondLst>
                            <p:childTnLst>
                              <p:par>
                                <p:cTn id="76" presetID="2" presetClass="entr" presetSubtype="8"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additive="base">
                                        <p:cTn id="78" dur="500" fill="hold"/>
                                        <p:tgtEl>
                                          <p:spTgt spid="31"/>
                                        </p:tgtEl>
                                        <p:attrNameLst>
                                          <p:attrName>ppt_x</p:attrName>
                                        </p:attrNameLst>
                                      </p:cBhvr>
                                      <p:tavLst>
                                        <p:tav tm="0">
                                          <p:val>
                                            <p:strVal val="0-#ppt_w/2"/>
                                          </p:val>
                                        </p:tav>
                                        <p:tav tm="100000">
                                          <p:val>
                                            <p:strVal val="#ppt_x"/>
                                          </p:val>
                                        </p:tav>
                                      </p:tavLst>
                                    </p:anim>
                                    <p:anim calcmode="lin" valueType="num">
                                      <p:cBhvr additive="base">
                                        <p:cTn id="79" dur="500" fill="hold"/>
                                        <p:tgtEl>
                                          <p:spTgt spid="31"/>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37" grpId="0"/>
      <p:bldP spid="38" grpId="0"/>
      <p:bldP spid="35" grpId="0"/>
      <p:bldP spid="36" grpId="0"/>
      <p:bldP spid="33" grpId="0"/>
      <p:bldP spid="34" grpId="0"/>
      <p:bldP spid="31" grpId="0"/>
      <p:bldP spid="32" grpId="0"/>
      <p:bldP spid="29" grpId="0"/>
      <p:bldP spid="3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4381500" y="3835400"/>
            <a:ext cx="3124200" cy="2628900"/>
            <a:chOff x="4381500" y="3835400"/>
            <a:chExt cx="3124200" cy="2628900"/>
          </a:xfrm>
        </p:grpSpPr>
        <p:grpSp>
          <p:nvGrpSpPr>
            <p:cNvPr id="23" name="组合 22"/>
            <p:cNvGrpSpPr/>
            <p:nvPr/>
          </p:nvGrpSpPr>
          <p:grpSpPr>
            <a:xfrm>
              <a:off x="4381500" y="3835400"/>
              <a:ext cx="3124200" cy="2628900"/>
              <a:chOff x="4381500" y="3835400"/>
              <a:chExt cx="3124200" cy="2628900"/>
            </a:xfrm>
          </p:grpSpPr>
          <p:sp>
            <p:nvSpPr>
              <p:cNvPr id="3" name="矩形 2"/>
              <p:cNvSpPr/>
              <p:nvPr/>
            </p:nvSpPr>
            <p:spPr>
              <a:xfrm>
                <a:off x="4381500" y="3835400"/>
                <a:ext cx="3124200" cy="2628900"/>
              </a:xfrm>
              <a:prstGeom prst="rect">
                <a:avLst/>
              </a:prstGeom>
              <a:solidFill>
                <a:srgbClr val="1F5684"/>
              </a:solidFill>
              <a:ln>
                <a:noFill/>
              </a:ln>
              <a:effectLst>
                <a:outerShdw blurRad="3048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 name="文本框 6"/>
              <p:cNvSpPr txBox="1"/>
              <p:nvPr/>
            </p:nvSpPr>
            <p:spPr>
              <a:xfrm>
                <a:off x="4867275" y="3985260"/>
                <a:ext cx="2181860" cy="645160"/>
              </a:xfrm>
              <a:prstGeom prst="rect">
                <a:avLst/>
              </a:prstGeom>
              <a:noFill/>
            </p:spPr>
            <p:txBody>
              <a:bodyPr wrap="square" rtlCol="0">
                <a:spAutoFit/>
              </a:bodyPr>
              <a:lstStyle/>
              <a:p>
                <a:pPr algn="ctr"/>
                <a:r>
                  <a:rPr lang="zh-CN" altLang="en-US" dirty="0">
                    <a:solidFill>
                      <a:schemeClr val="bg1"/>
                    </a:solidFill>
                    <a:latin typeface="微软雅黑" panose="020B0503020204020204" charset="-122"/>
                    <a:ea typeface="微软雅黑" panose="020B0503020204020204" charset="-122"/>
                  </a:rPr>
                  <a:t>持续打造</a:t>
                </a:r>
              </a:p>
              <a:p>
                <a:pPr algn="ctr"/>
                <a:r>
                  <a:rPr lang="zh-CN" altLang="en-US" dirty="0">
                    <a:solidFill>
                      <a:schemeClr val="bg1"/>
                    </a:solidFill>
                    <a:latin typeface="微软雅黑" panose="020B0503020204020204" charset="-122"/>
                    <a:ea typeface="微软雅黑" panose="020B0503020204020204" charset="-122"/>
                  </a:rPr>
                  <a:t>科技创业大赛品牌</a:t>
                </a:r>
              </a:p>
            </p:txBody>
          </p:sp>
          <p:sp>
            <p:nvSpPr>
              <p:cNvPr id="8" name="矩形 7"/>
              <p:cNvSpPr/>
              <p:nvPr/>
            </p:nvSpPr>
            <p:spPr>
              <a:xfrm>
                <a:off x="4489450" y="4735195"/>
                <a:ext cx="2910205" cy="1510665"/>
              </a:xfrm>
              <a:prstGeom prst="rect">
                <a:avLst/>
              </a:prstGeom>
            </p:spPr>
            <p:txBody>
              <a:bodyPr wrap="square">
                <a:spAutoFit/>
              </a:bodyPr>
              <a:lstStyle/>
              <a:p>
                <a:pPr marL="285750" indent="-285750" algn="l">
                  <a:lnSpc>
                    <a:spcPct val="110000"/>
                  </a:lnSpc>
                  <a:buFont typeface="Arial" panose="020B0604020202020204" pitchFamily="34" charset="0"/>
                  <a:buChar char="•"/>
                </a:pP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rPr>
                  <a:t>中国留学人员南京国际交流与合作大会</a:t>
                </a:r>
                <a:endParaRPr lang="en-US" altLang="zh-CN" sz="1400" dirty="0">
                  <a:solidFill>
                    <a:schemeClr val="bg1"/>
                  </a:solidFill>
                  <a:latin typeface="微软雅黑" panose="020B0503020204020204" charset="-122"/>
                  <a:ea typeface="微软雅黑" panose="020B0503020204020204" charset="-122"/>
                  <a:cs typeface="微软雅黑" panose="020B0503020204020204" charset="-122"/>
                </a:endParaRPr>
              </a:p>
              <a:p>
                <a:pPr marL="285750" indent="-285750" algn="l">
                  <a:lnSpc>
                    <a:spcPct val="110000"/>
                  </a:lnSpc>
                  <a:buFont typeface="Arial" panose="020B0604020202020204" pitchFamily="34" charset="0"/>
                  <a:buChar char="•"/>
                </a:pPr>
                <a:r>
                  <a:rPr lang="en-US" altLang="zh-CN" sz="1400" dirty="0">
                    <a:solidFill>
                      <a:schemeClr val="bg1"/>
                    </a:solidFill>
                    <a:latin typeface="微软雅黑" panose="020B0503020204020204" charset="-122"/>
                    <a:ea typeface="微软雅黑" panose="020B0503020204020204" charset="-122"/>
                    <a:cs typeface="微软雅黑" panose="020B0503020204020204" charset="-122"/>
                  </a:rPr>
                  <a:t>“赢在南京”青年大学生创业大赛暨“</a:t>
                </a: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rPr>
                  <a:t>互联网</a:t>
                </a:r>
                <a:r>
                  <a:rPr lang="en-US" altLang="zh-CN" sz="1400" dirty="0">
                    <a:solidFill>
                      <a:schemeClr val="bg1"/>
                    </a:solidFill>
                    <a:latin typeface="微软雅黑" panose="020B0503020204020204" charset="-122"/>
                    <a:ea typeface="微软雅黑" panose="020B0503020204020204" charset="-122"/>
                    <a:cs typeface="微软雅黑" panose="020B0503020204020204" charset="-122"/>
                  </a:rPr>
                  <a:t>+”</a:t>
                </a: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rPr>
                  <a:t>科技创业大赛</a:t>
                </a:r>
                <a:endParaRPr lang="en-US" altLang="zh-CN" sz="1400" dirty="0">
                  <a:solidFill>
                    <a:schemeClr val="bg1"/>
                  </a:solidFill>
                  <a:latin typeface="微软雅黑" panose="020B0503020204020204" charset="-122"/>
                  <a:ea typeface="微软雅黑" panose="020B0503020204020204" charset="-122"/>
                  <a:cs typeface="微软雅黑" panose="020B0503020204020204" charset="-122"/>
                </a:endParaRPr>
              </a:p>
              <a:p>
                <a:pPr marL="285750" indent="-285750" algn="l">
                  <a:lnSpc>
                    <a:spcPct val="110000"/>
                  </a:lnSpc>
                  <a:buFont typeface="Arial" panose="020B0604020202020204" pitchFamily="34" charset="0"/>
                  <a:buChar char="•"/>
                </a:pPr>
                <a:r>
                  <a:rPr lang="en-US" altLang="zh-CN" sz="1400" dirty="0" err="1">
                    <a:solidFill>
                      <a:schemeClr val="bg1"/>
                    </a:solidFill>
                    <a:latin typeface="微软雅黑" panose="020B0503020204020204" charset="-122"/>
                    <a:ea typeface="微软雅黑" panose="020B0503020204020204" charset="-122"/>
                    <a:cs typeface="微软雅黑" panose="020B0503020204020204" charset="-122"/>
                  </a:rPr>
                  <a:t>按赛事层级及获得奖项给予配套奖励</a:t>
                </a:r>
                <a:endParaRPr lang="en-US" altLang="zh-CN" sz="1400" dirty="0">
                  <a:solidFill>
                    <a:schemeClr val="bg1"/>
                  </a:solidFill>
                  <a:latin typeface="微软雅黑" panose="020B0503020204020204" charset="-122"/>
                  <a:ea typeface="微软雅黑" panose="020B0503020204020204" charset="-122"/>
                  <a:cs typeface="微软雅黑" panose="020B0503020204020204" charset="-122"/>
                </a:endParaRPr>
              </a:p>
            </p:txBody>
          </p:sp>
        </p:grpSp>
        <p:cxnSp>
          <p:nvCxnSpPr>
            <p:cNvPr id="9" name="直接连接符 8"/>
            <p:cNvCxnSpPr/>
            <p:nvPr/>
          </p:nvCxnSpPr>
          <p:spPr>
            <a:xfrm>
              <a:off x="5783194" y="4630201"/>
              <a:ext cx="3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4375150" y="1205230"/>
            <a:ext cx="3145455" cy="2465070"/>
            <a:chOff x="4375150" y="1205230"/>
            <a:chExt cx="3145455" cy="2465070"/>
          </a:xfrm>
        </p:grpSpPr>
        <p:sp>
          <p:nvSpPr>
            <p:cNvPr id="4" name="矩形 3"/>
            <p:cNvSpPr/>
            <p:nvPr/>
          </p:nvSpPr>
          <p:spPr>
            <a:xfrm>
              <a:off x="4375150" y="1206500"/>
              <a:ext cx="3124800" cy="2463800"/>
            </a:xfrm>
            <a:prstGeom prst="rect">
              <a:avLst/>
            </a:prstGeom>
            <a:solidFill>
              <a:srgbClr val="F4F5F7"/>
            </a:solidFill>
            <a:ln>
              <a:noFill/>
            </a:ln>
            <a:effectLst>
              <a:outerShdw blurRad="3048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grpSp>
          <p:nvGrpSpPr>
            <p:cNvPr id="22" name="组合 21"/>
            <p:cNvGrpSpPr/>
            <p:nvPr/>
          </p:nvGrpSpPr>
          <p:grpSpPr>
            <a:xfrm>
              <a:off x="4395805" y="1205230"/>
              <a:ext cx="3124800" cy="2463800"/>
              <a:chOff x="4375150" y="1206500"/>
              <a:chExt cx="3124800" cy="2463800"/>
            </a:xfrm>
          </p:grpSpPr>
          <p:sp>
            <p:nvSpPr>
              <p:cNvPr id="6" name="矩形 5"/>
              <p:cNvSpPr/>
              <p:nvPr/>
            </p:nvSpPr>
            <p:spPr>
              <a:xfrm>
                <a:off x="4375150" y="1206500"/>
                <a:ext cx="3124800" cy="2463800"/>
              </a:xfrm>
              <a:prstGeom prst="rect">
                <a:avLst/>
              </a:prstGeom>
              <a:solidFill>
                <a:srgbClr val="F4F5F7"/>
              </a:solidFill>
              <a:ln>
                <a:noFill/>
              </a:ln>
              <a:effectLst>
                <a:outerShdw blurRad="546100" dir="18900000" algn="bl"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0" name="文本框 9"/>
              <p:cNvSpPr txBox="1"/>
              <p:nvPr/>
            </p:nvSpPr>
            <p:spPr>
              <a:xfrm>
                <a:off x="4958715" y="1471930"/>
                <a:ext cx="1919605" cy="645160"/>
              </a:xfrm>
              <a:prstGeom prst="rect">
                <a:avLst/>
              </a:prstGeom>
              <a:noFill/>
            </p:spPr>
            <p:txBody>
              <a:bodyPr wrap="square" rtlCol="0">
                <a:spAutoFit/>
              </a:bodyPr>
              <a:lstStyle/>
              <a:p>
                <a:pPr algn="ctr"/>
                <a:r>
                  <a:rPr lang="zh-CN" altLang="en-US" dirty="0">
                    <a:solidFill>
                      <a:schemeClr val="tx1">
                        <a:lumMod val="85000"/>
                        <a:lumOff val="15000"/>
                      </a:schemeClr>
                    </a:solidFill>
                    <a:latin typeface="微软雅黑" panose="020B0503020204020204" charset="-122"/>
                    <a:ea typeface="微软雅黑" panose="020B0503020204020204" charset="-122"/>
                  </a:rPr>
                  <a:t>持续推进</a:t>
                </a:r>
              </a:p>
              <a:p>
                <a:pPr algn="ctr"/>
                <a:r>
                  <a:rPr lang="zh-CN" altLang="en-US" dirty="0">
                    <a:solidFill>
                      <a:schemeClr val="tx1">
                        <a:lumMod val="85000"/>
                        <a:lumOff val="15000"/>
                      </a:schemeClr>
                    </a:solidFill>
                    <a:latin typeface="微软雅黑" panose="020B0503020204020204" charset="-122"/>
                    <a:ea typeface="微软雅黑" panose="020B0503020204020204" charset="-122"/>
                  </a:rPr>
                  <a:t>校地融合发展</a:t>
                </a:r>
              </a:p>
            </p:txBody>
          </p:sp>
          <p:sp>
            <p:nvSpPr>
              <p:cNvPr id="11" name="矩形 10"/>
              <p:cNvSpPr/>
              <p:nvPr/>
            </p:nvSpPr>
            <p:spPr>
              <a:xfrm>
                <a:off x="4662805" y="2296795"/>
                <a:ext cx="2562860" cy="1209675"/>
              </a:xfrm>
              <a:prstGeom prst="rect">
                <a:avLst/>
              </a:prstGeom>
            </p:spPr>
            <p:txBody>
              <a:bodyPr wrap="square">
                <a:spAutoFit/>
              </a:bodyPr>
              <a:lstStyle/>
              <a:p>
                <a:pPr marL="285750" indent="-285750" algn="l">
                  <a:lnSpc>
                    <a:spcPct val="130000"/>
                  </a:lnSpc>
                  <a:buFont typeface="Arial" panose="020B0604020202020204" pitchFamily="34" charset="0"/>
                  <a:buChar char="•"/>
                </a:pPr>
                <a:r>
                  <a:rPr lang="en-US" altLang="zh-CN" sz="1400" dirty="0" err="1">
                    <a:solidFill>
                      <a:schemeClr val="tx1">
                        <a:lumMod val="85000"/>
                        <a:lumOff val="15000"/>
                      </a:schemeClr>
                    </a:solidFill>
                    <a:latin typeface="微软雅黑" panose="020B0503020204020204" charset="-122"/>
                    <a:ea typeface="微软雅黑" panose="020B0503020204020204" charset="-122"/>
                  </a:rPr>
                  <a:t>确保在宁高校就业创业指导站全覆盖和常态化运行</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a:p>
                <a:pPr marL="285750" indent="-285750" algn="l">
                  <a:lnSpc>
                    <a:spcPct val="130000"/>
                  </a:lnSpc>
                  <a:buFont typeface="Arial" panose="020B0604020202020204" pitchFamily="34" charset="0"/>
                  <a:buChar char="•"/>
                </a:pPr>
                <a:r>
                  <a:rPr lang="en-US" altLang="zh-CN" sz="1400" dirty="0" err="1">
                    <a:solidFill>
                      <a:schemeClr val="tx1">
                        <a:lumMod val="85000"/>
                        <a:lumOff val="15000"/>
                      </a:schemeClr>
                    </a:solidFill>
                    <a:latin typeface="微软雅黑" panose="020B0503020204020204" charset="-122"/>
                    <a:ea typeface="微软雅黑" panose="020B0503020204020204" charset="-122"/>
                  </a:rPr>
                  <a:t>落实指导站服务评价机制和补贴资助机制</a:t>
                </a:r>
                <a:endParaRPr lang="en-US" altLang="zh-CN" sz="1400" dirty="0">
                  <a:solidFill>
                    <a:schemeClr val="tx1">
                      <a:lumMod val="85000"/>
                      <a:lumOff val="15000"/>
                    </a:schemeClr>
                  </a:solidFill>
                  <a:latin typeface="微软雅黑" panose="020B0503020204020204" charset="-122"/>
                  <a:ea typeface="微软雅黑" panose="020B0503020204020204" charset="-122"/>
                </a:endParaRPr>
              </a:p>
            </p:txBody>
          </p:sp>
        </p:grpSp>
        <p:cxnSp>
          <p:nvCxnSpPr>
            <p:cNvPr id="12" name="直接连接符 11"/>
            <p:cNvCxnSpPr/>
            <p:nvPr/>
          </p:nvCxnSpPr>
          <p:spPr>
            <a:xfrm>
              <a:off x="5772734" y="2115601"/>
              <a:ext cx="360000" cy="0"/>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787400" y="1206500"/>
            <a:ext cx="3124200" cy="2463800"/>
            <a:chOff x="787400" y="1206500"/>
            <a:chExt cx="3124200" cy="2463800"/>
          </a:xfrm>
        </p:grpSpPr>
        <p:grpSp>
          <p:nvGrpSpPr>
            <p:cNvPr id="21" name="组合 20"/>
            <p:cNvGrpSpPr/>
            <p:nvPr/>
          </p:nvGrpSpPr>
          <p:grpSpPr>
            <a:xfrm>
              <a:off x="787400" y="1206500"/>
              <a:ext cx="3124200" cy="2463800"/>
              <a:chOff x="787400" y="1206500"/>
              <a:chExt cx="3124200" cy="2463800"/>
            </a:xfrm>
          </p:grpSpPr>
          <p:sp>
            <p:nvSpPr>
              <p:cNvPr id="2" name="矩形 1"/>
              <p:cNvSpPr/>
              <p:nvPr/>
            </p:nvSpPr>
            <p:spPr>
              <a:xfrm>
                <a:off x="787400" y="1206500"/>
                <a:ext cx="3124200" cy="2463800"/>
              </a:xfrm>
              <a:prstGeom prst="rect">
                <a:avLst/>
              </a:prstGeom>
              <a:solidFill>
                <a:schemeClr val="accent2"/>
              </a:solidFill>
              <a:ln>
                <a:noFill/>
              </a:ln>
              <a:effectLst>
                <a:outerShdw blurRad="3048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3" name="文本框 12"/>
              <p:cNvSpPr txBox="1"/>
              <p:nvPr/>
            </p:nvSpPr>
            <p:spPr>
              <a:xfrm>
                <a:off x="1584472" y="1684495"/>
                <a:ext cx="1458851" cy="368300"/>
              </a:xfrm>
              <a:prstGeom prst="rect">
                <a:avLst/>
              </a:prstGeom>
              <a:noFill/>
            </p:spPr>
            <p:txBody>
              <a:bodyPr wrap="square" rtlCol="0">
                <a:spAutoFit/>
              </a:bodyPr>
              <a:lstStyle/>
              <a:p>
                <a:r>
                  <a:rPr lang="zh-CN" altLang="en-US" dirty="0">
                    <a:solidFill>
                      <a:schemeClr val="bg1"/>
                    </a:solidFill>
                    <a:latin typeface="微软雅黑" panose="020B0503020204020204" charset="-122"/>
                    <a:ea typeface="微软雅黑" panose="020B0503020204020204" charset="-122"/>
                  </a:rPr>
                  <a:t>高标准建设</a:t>
                </a:r>
              </a:p>
            </p:txBody>
          </p:sp>
          <p:sp>
            <p:nvSpPr>
              <p:cNvPr id="14" name="矩形 13"/>
              <p:cNvSpPr/>
              <p:nvPr/>
            </p:nvSpPr>
            <p:spPr>
              <a:xfrm>
                <a:off x="984250" y="2296795"/>
                <a:ext cx="2429510" cy="779780"/>
              </a:xfrm>
              <a:prstGeom prst="rect">
                <a:avLst/>
              </a:prstGeom>
            </p:spPr>
            <p:txBody>
              <a:bodyPr wrap="square">
                <a:spAutoFit/>
              </a:bodyPr>
              <a:lstStyle/>
              <a:p>
                <a:pPr algn="ctr">
                  <a:lnSpc>
                    <a:spcPct val="160000"/>
                  </a:lnSpc>
                </a:pPr>
                <a:r>
                  <a:rPr lang="en-US" altLang="zh-CN" sz="1400" dirty="0" err="1">
                    <a:solidFill>
                      <a:schemeClr val="bg1"/>
                    </a:solidFill>
                    <a:latin typeface="微软雅黑" panose="020B0503020204020204" charset="-122"/>
                    <a:ea typeface="微软雅黑" panose="020B0503020204020204" charset="-122"/>
                  </a:rPr>
                  <a:t>高标准建设创业型街道（镇</a:t>
                </a:r>
                <a:r>
                  <a:rPr lang="en-US" altLang="zh-CN" sz="1400" dirty="0">
                    <a:solidFill>
                      <a:schemeClr val="bg1"/>
                    </a:solidFill>
                    <a:latin typeface="微软雅黑" panose="020B0503020204020204" charset="-122"/>
                    <a:ea typeface="微软雅黑" panose="020B0503020204020204" charset="-122"/>
                  </a:rPr>
                  <a:t>）、</a:t>
                </a:r>
                <a:r>
                  <a:rPr lang="en-US" altLang="zh-CN" sz="1400" dirty="0" err="1">
                    <a:solidFill>
                      <a:schemeClr val="bg1"/>
                    </a:solidFill>
                    <a:latin typeface="微软雅黑" panose="020B0503020204020204" charset="-122"/>
                    <a:ea typeface="微软雅黑" panose="020B0503020204020204" charset="-122"/>
                  </a:rPr>
                  <a:t>社区（村</a:t>
                </a:r>
                <a:r>
                  <a:rPr lang="en-US" altLang="zh-CN" sz="1400" dirty="0">
                    <a:solidFill>
                      <a:schemeClr val="bg1"/>
                    </a:solidFill>
                    <a:latin typeface="微软雅黑" panose="020B0503020204020204" charset="-122"/>
                    <a:ea typeface="微软雅黑" panose="020B0503020204020204" charset="-122"/>
                  </a:rPr>
                  <a:t>）、</a:t>
                </a:r>
                <a:r>
                  <a:rPr lang="en-US" altLang="zh-CN" sz="1400" dirty="0" err="1">
                    <a:solidFill>
                      <a:schemeClr val="bg1"/>
                    </a:solidFill>
                    <a:latin typeface="微软雅黑" panose="020B0503020204020204" charset="-122"/>
                    <a:ea typeface="微软雅黑" panose="020B0503020204020204" charset="-122"/>
                  </a:rPr>
                  <a:t>园区</a:t>
                </a:r>
                <a:endParaRPr lang="en-US" altLang="zh-CN" sz="1400" dirty="0">
                  <a:solidFill>
                    <a:schemeClr val="bg1"/>
                  </a:solidFill>
                  <a:latin typeface="微软雅黑" panose="020B0503020204020204" charset="-122"/>
                  <a:ea typeface="微软雅黑" panose="020B0503020204020204" charset="-122"/>
                </a:endParaRPr>
              </a:p>
            </p:txBody>
          </p:sp>
        </p:grpSp>
        <p:cxnSp>
          <p:nvCxnSpPr>
            <p:cNvPr id="15" name="直接连接符 14"/>
            <p:cNvCxnSpPr/>
            <p:nvPr/>
          </p:nvCxnSpPr>
          <p:spPr>
            <a:xfrm>
              <a:off x="2094793" y="2116871"/>
              <a:ext cx="360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8143875" y="3799205"/>
            <a:ext cx="3124800" cy="2628900"/>
            <a:chOff x="8143875" y="3799205"/>
            <a:chExt cx="3124800" cy="2628900"/>
          </a:xfrm>
        </p:grpSpPr>
        <p:grpSp>
          <p:nvGrpSpPr>
            <p:cNvPr id="24" name="组合 23"/>
            <p:cNvGrpSpPr/>
            <p:nvPr/>
          </p:nvGrpSpPr>
          <p:grpSpPr>
            <a:xfrm>
              <a:off x="8143875" y="3799205"/>
              <a:ext cx="3124800" cy="2628900"/>
              <a:chOff x="8143875" y="3799205"/>
              <a:chExt cx="3124800" cy="2628900"/>
            </a:xfrm>
          </p:grpSpPr>
          <p:sp>
            <p:nvSpPr>
              <p:cNvPr id="5" name="矩形 4"/>
              <p:cNvSpPr/>
              <p:nvPr/>
            </p:nvSpPr>
            <p:spPr>
              <a:xfrm>
                <a:off x="8143875" y="3799205"/>
                <a:ext cx="3124800" cy="2628900"/>
              </a:xfrm>
              <a:prstGeom prst="rect">
                <a:avLst/>
              </a:prstGeom>
              <a:solidFill>
                <a:schemeClr val="bg1"/>
              </a:solidFill>
              <a:ln>
                <a:noFill/>
              </a:ln>
              <a:effectLst>
                <a:outerShdw blurRad="304800" dist="2032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latin typeface="微软雅黑" panose="020B0503020204020204" charset="-122"/>
                  <a:ea typeface="微软雅黑" panose="020B0503020204020204" charset="-122"/>
                </a:endParaRPr>
              </a:p>
            </p:txBody>
          </p:sp>
          <p:sp>
            <p:nvSpPr>
              <p:cNvPr id="16" name="文本框 15"/>
              <p:cNvSpPr txBox="1"/>
              <p:nvPr/>
            </p:nvSpPr>
            <p:spPr>
              <a:xfrm>
                <a:off x="8761095" y="4090035"/>
                <a:ext cx="1689735" cy="645160"/>
              </a:xfrm>
              <a:prstGeom prst="rect">
                <a:avLst/>
              </a:prstGeom>
              <a:noFill/>
            </p:spPr>
            <p:txBody>
              <a:bodyPr wrap="square" rtlCol="0">
                <a:spAutoFit/>
              </a:bodyPr>
              <a:lstStyle/>
              <a:p>
                <a:pPr algn="ctr"/>
                <a:r>
                  <a:rPr lang="zh-CN" altLang="en-US" dirty="0">
                    <a:solidFill>
                      <a:schemeClr val="tx1"/>
                    </a:solidFill>
                    <a:latin typeface="微软雅黑" panose="020B0503020204020204" charset="-122"/>
                    <a:ea typeface="微软雅黑" panose="020B0503020204020204" charset="-122"/>
                  </a:rPr>
                  <a:t>组织开展系列活动和服务</a:t>
                </a:r>
              </a:p>
            </p:txBody>
          </p:sp>
          <p:sp>
            <p:nvSpPr>
              <p:cNvPr id="17" name="矩形 16"/>
              <p:cNvSpPr/>
              <p:nvPr/>
            </p:nvSpPr>
            <p:spPr>
              <a:xfrm>
                <a:off x="8223250" y="4978400"/>
                <a:ext cx="2656840" cy="1383030"/>
              </a:xfrm>
              <a:prstGeom prst="rect">
                <a:avLst/>
              </a:prstGeom>
            </p:spPr>
            <p:txBody>
              <a:bodyPr wrap="square">
                <a:spAutoFit/>
              </a:bodyPr>
              <a:lstStyle/>
              <a:p>
                <a:pPr marL="285750" indent="-285750" algn="l">
                  <a:lnSpc>
                    <a:spcPct val="120000"/>
                  </a:lnSpc>
                  <a:buFont typeface="Arial" panose="020B0604020202020204" pitchFamily="34" charset="0"/>
                  <a:buChar char="•"/>
                </a:pPr>
                <a:r>
                  <a:rPr lang="en-US" altLang="zh-CN" sz="1400" dirty="0" err="1">
                    <a:solidFill>
                      <a:schemeClr val="tx1"/>
                    </a:solidFill>
                    <a:latin typeface="微软雅黑" panose="020B0503020204020204" charset="-122"/>
                    <a:ea typeface="微软雅黑" panose="020B0503020204020204" charset="-122"/>
                  </a:rPr>
                  <a:t>组织开展多种形式、创新场景体验的系列活动和服务</a:t>
                </a:r>
                <a:endParaRPr lang="en-US" altLang="zh-CN" sz="1400" dirty="0">
                  <a:solidFill>
                    <a:schemeClr val="tx1"/>
                  </a:solidFill>
                  <a:latin typeface="微软雅黑" panose="020B0503020204020204" charset="-122"/>
                  <a:ea typeface="微软雅黑" panose="020B0503020204020204" charset="-122"/>
                </a:endParaRPr>
              </a:p>
              <a:p>
                <a:pPr marL="285750" indent="-285750" algn="l">
                  <a:lnSpc>
                    <a:spcPct val="120000"/>
                  </a:lnSpc>
                  <a:buFont typeface="Arial" panose="020B0604020202020204" pitchFamily="34" charset="0"/>
                  <a:buChar char="•"/>
                </a:pPr>
                <a:r>
                  <a:rPr lang="en-US" altLang="zh-CN" sz="1400" dirty="0" err="1">
                    <a:solidFill>
                      <a:schemeClr val="tx1"/>
                    </a:solidFill>
                    <a:latin typeface="微软雅黑" panose="020B0503020204020204" charset="-122"/>
                    <a:ea typeface="微软雅黑" panose="020B0503020204020204" charset="-122"/>
                  </a:rPr>
                  <a:t>促进项目对接落地，进一步营造鼓励创业创新良好社会环境</a:t>
                </a:r>
                <a:endParaRPr lang="en-US" altLang="zh-CN" sz="1400" dirty="0">
                  <a:solidFill>
                    <a:schemeClr val="tx1"/>
                  </a:solidFill>
                  <a:latin typeface="微软雅黑" panose="020B0503020204020204" charset="-122"/>
                  <a:ea typeface="微软雅黑" panose="020B0503020204020204" charset="-122"/>
                </a:endParaRPr>
              </a:p>
            </p:txBody>
          </p:sp>
        </p:grpSp>
        <p:cxnSp>
          <p:nvCxnSpPr>
            <p:cNvPr id="18" name="直接连接符 17"/>
            <p:cNvCxnSpPr/>
            <p:nvPr/>
          </p:nvCxnSpPr>
          <p:spPr>
            <a:xfrm>
              <a:off x="9473814" y="4797962"/>
              <a:ext cx="360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矩形 19"/>
          <p:cNvSpPr>
            <a:spLocks noChangeAspect="1"/>
          </p:cNvSpPr>
          <p:nvPr/>
        </p:nvSpPr>
        <p:spPr>
          <a:xfrm>
            <a:off x="7681925" y="1308099"/>
            <a:ext cx="3846577" cy="2198371"/>
          </a:xfrm>
          <a:prstGeom prst="rect">
            <a:avLst/>
          </a:prstGeom>
          <a:blipFill dpi="0" rotWithShape="1">
            <a:blip r:embed="rId2" cstate="screen">
              <a:extLst>
                <a:ext uri="{BEBA8EAE-BF5A-486C-A8C5-ECC9F3942E4B}">
                  <a14:imgProps xmlns:a14="http://schemas.microsoft.com/office/drawing/2010/main" xmlns="">
                    <a14:imgLayer r:embed="rId3">
                      <a14:imgEffect>
                        <a14:brightnessContrast bright="6000" contrast="4000"/>
                      </a14:imgEffect>
                    </a14:imgLayer>
                  </a14:imgProps>
                </a:ext>
              </a:extLst>
            </a:blip>
            <a:srcRect/>
            <a:stretch>
              <a:fillRect l="-7909" t="-17062" r="-5449" b="-29135"/>
            </a:stretch>
          </a:blipFill>
          <a:ln w="12700">
            <a:solidFill>
              <a:schemeClr val="accent6">
                <a:lumMod val="75000"/>
              </a:schemeClr>
            </a:solidFill>
            <a:prstDash val="solid"/>
            <a:miter lim="800000"/>
          </a:ln>
          <a:effectLst>
            <a:outerShdw blurRad="381000" dist="241300" dir="8100000" algn="tr" rotWithShape="0">
              <a:schemeClr val="tx1">
                <a:lumMod val="65000"/>
                <a:lumOff val="35000"/>
                <a:alpha val="40000"/>
              </a:schemeClr>
            </a:outerShdw>
            <a:softEdge rad="3175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19" name="标题 18"/>
          <p:cNvSpPr>
            <a:spLocks noGrp="1"/>
          </p:cNvSpPr>
          <p:nvPr>
            <p:ph type="title" idx="4294967295"/>
          </p:nvPr>
        </p:nvSpPr>
        <p:spPr>
          <a:xfrm>
            <a:off x="0" y="-41910"/>
            <a:ext cx="12192000" cy="1325880"/>
          </a:xfrm>
          <a:prstGeom prst="rect">
            <a:avLst/>
          </a:prstGeom>
        </p:spPr>
        <p:txBody>
          <a:bodyPr vert="horz" lIns="91440" tIns="45720" rIns="91440" bIns="45720" rtlCol="0" anchor="ctr">
            <a:normAutofit/>
          </a:bodyPr>
          <a:lstStyle/>
          <a:p>
            <a:pPr algn="ctr"/>
            <a:r>
              <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2800" dirty="0" err="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营造大众创业创新浓厚氛围</a:t>
            </a:r>
            <a:endPar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33" name="矩形 32"/>
          <p:cNvSpPr>
            <a:spLocks noChangeAspect="1"/>
          </p:cNvSpPr>
          <p:nvPr/>
        </p:nvSpPr>
        <p:spPr>
          <a:xfrm>
            <a:off x="788035" y="3908425"/>
            <a:ext cx="3087370" cy="2453640"/>
          </a:xfrm>
          <a:prstGeom prst="rect">
            <a:avLst/>
          </a:prstGeom>
          <a:blipFill dpi="0" rotWithShape="1">
            <a:blip r:embed="rId4" cstate="screen"/>
            <a:srcRect/>
            <a:stretch>
              <a:fillRect/>
            </a:stretch>
          </a:blipFill>
          <a:ln w="12700">
            <a:solidFill>
              <a:schemeClr val="accent6"/>
            </a:solidFill>
            <a:prstDash val="solid"/>
            <a:miter lim="800000"/>
          </a:ln>
          <a:effectLst>
            <a:outerShdw blurRad="381000" dist="241300" dir="8100000" algn="tr" rotWithShape="0">
              <a:schemeClr val="tx1">
                <a:lumMod val="65000"/>
                <a:lumOff val="35000"/>
                <a:alpha val="40000"/>
              </a:schemeClr>
            </a:outerShdw>
            <a:softEdge rad="31750"/>
          </a:effectLst>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dirty="0">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xmlns="" Requires="p14">
      <p:transition spd="slow" p14:dur="8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31"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1000" fill="hold"/>
                                        <p:tgtEl>
                                          <p:spTgt spid="20"/>
                                        </p:tgtEl>
                                        <p:attrNameLst>
                                          <p:attrName>ppt_w</p:attrName>
                                        </p:attrNameLst>
                                      </p:cBhvr>
                                      <p:tavLst>
                                        <p:tav tm="0">
                                          <p:val>
                                            <p:fltVal val="0"/>
                                          </p:val>
                                        </p:tav>
                                        <p:tav tm="100000">
                                          <p:val>
                                            <p:strVal val="#ppt_w"/>
                                          </p:val>
                                        </p:tav>
                                      </p:tavLst>
                                    </p:anim>
                                    <p:anim calcmode="lin" valueType="num">
                                      <p:cBhvr>
                                        <p:cTn id="24" dur="1000" fill="hold"/>
                                        <p:tgtEl>
                                          <p:spTgt spid="20"/>
                                        </p:tgtEl>
                                        <p:attrNameLst>
                                          <p:attrName>ppt_h</p:attrName>
                                        </p:attrNameLst>
                                      </p:cBhvr>
                                      <p:tavLst>
                                        <p:tav tm="0">
                                          <p:val>
                                            <p:fltVal val="0"/>
                                          </p:val>
                                        </p:tav>
                                        <p:tav tm="100000">
                                          <p:val>
                                            <p:strVal val="#ppt_h"/>
                                          </p:val>
                                        </p:tav>
                                      </p:tavLst>
                                    </p:anim>
                                    <p:anim calcmode="lin" valueType="num">
                                      <p:cBhvr>
                                        <p:cTn id="25" dur="1000" fill="hold"/>
                                        <p:tgtEl>
                                          <p:spTgt spid="20"/>
                                        </p:tgtEl>
                                        <p:attrNameLst>
                                          <p:attrName>style.rotation</p:attrName>
                                        </p:attrNameLst>
                                      </p:cBhvr>
                                      <p:tavLst>
                                        <p:tav tm="0">
                                          <p:val>
                                            <p:fltVal val="90"/>
                                          </p:val>
                                        </p:tav>
                                        <p:tav tm="100000">
                                          <p:val>
                                            <p:fltVal val="0"/>
                                          </p:val>
                                        </p:tav>
                                      </p:tavLst>
                                    </p:anim>
                                    <p:animEffect transition="in" filter="fade">
                                      <p:cBhvr>
                                        <p:cTn id="26" dur="1000"/>
                                        <p:tgtEl>
                                          <p:spTgt spid="20"/>
                                        </p:tgtEl>
                                      </p:cBhvr>
                                    </p:animEffect>
                                  </p:childTnLst>
                                </p:cTn>
                              </p:par>
                            </p:childTnLst>
                          </p:cTn>
                        </p:par>
                        <p:par>
                          <p:cTn id="27" fill="hold">
                            <p:stCondLst>
                              <p:cond delay="3000"/>
                            </p:stCondLst>
                            <p:childTnLst>
                              <p:par>
                                <p:cTn id="28" presetID="31" presetClass="entr" presetSubtype="0"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 calcmode="lin" valueType="num">
                                      <p:cBhvr>
                                        <p:cTn id="32" dur="1000" fill="hold"/>
                                        <p:tgtEl>
                                          <p:spTgt spid="33"/>
                                        </p:tgtEl>
                                        <p:attrNameLst>
                                          <p:attrName>style.rotation</p:attrName>
                                        </p:attrNameLst>
                                      </p:cBhvr>
                                      <p:tavLst>
                                        <p:tav tm="0">
                                          <p:val>
                                            <p:fltVal val="90"/>
                                          </p:val>
                                        </p:tav>
                                        <p:tav tm="100000">
                                          <p:val>
                                            <p:fltVal val="0"/>
                                          </p:val>
                                        </p:tav>
                                      </p:tavLst>
                                    </p:anim>
                                    <p:animEffect transition="in" filter="fade">
                                      <p:cBhvr>
                                        <p:cTn id="33"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idx="4294967295"/>
          </p:nvPr>
        </p:nvSpPr>
        <p:spPr>
          <a:xfrm>
            <a:off x="0" y="516890"/>
            <a:ext cx="12191999" cy="535305"/>
          </a:xfrm>
        </p:spPr>
        <p:txBody>
          <a:bodyPr/>
          <a:lstStyle/>
          <a:p>
            <a:pPr algn="ctr"/>
            <a:r>
              <a:rPr lang="en-US" altLang="zh-CN" sz="2800" dirty="0">
                <a:solidFill>
                  <a:schemeClr val="tx1"/>
                </a:solidFill>
                <a:effectLst>
                  <a:outerShdw blurRad="38100" dist="19050" dir="2700000" algn="tl" rotWithShape="0">
                    <a:schemeClr val="dk1">
                      <a:alpha val="40000"/>
                    </a:schemeClr>
                  </a:outerShdw>
                </a:effectLst>
              </a:rPr>
              <a:t>5.3 突出抓好重点群体就业</a:t>
            </a:r>
          </a:p>
        </p:txBody>
      </p:sp>
      <p:sp>
        <p:nvSpPr>
          <p:cNvPr id="50" name="矩形 49"/>
          <p:cNvSpPr>
            <a:spLocks noChangeAspect="1"/>
          </p:cNvSpPr>
          <p:nvPr>
            <p:custDataLst>
              <p:tags r:id="rId1"/>
            </p:custDataLst>
          </p:nvPr>
        </p:nvSpPr>
        <p:spPr>
          <a:xfrm>
            <a:off x="711359" y="-348275"/>
            <a:ext cx="180000"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Freeform 5"/>
          <p:cNvSpPr/>
          <p:nvPr/>
        </p:nvSpPr>
        <p:spPr bwMode="auto">
          <a:xfrm rot="16200000">
            <a:off x="3924506" y="4573243"/>
            <a:ext cx="5045619" cy="447191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p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rgbClr val="FFFFFF"/>
              </a:solidFill>
              <a:latin typeface="微软雅黑" panose="020B0503020204020204" charset="-122"/>
              <a:ea typeface="微软雅黑" panose="020B0503020204020204" charset="-122"/>
              <a:sym typeface="Arial" panose="020B0604020202020204" pitchFamily="34" charset="0"/>
            </a:endParaRPr>
          </a:p>
        </p:txBody>
      </p:sp>
      <p:sp>
        <p:nvSpPr>
          <p:cNvPr id="52" name="Freeform 5"/>
          <p:cNvSpPr/>
          <p:nvPr/>
        </p:nvSpPr>
        <p:spPr bwMode="auto">
          <a:xfrm rot="16200000">
            <a:off x="5851734" y="2587153"/>
            <a:ext cx="996402" cy="981108"/>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Arial" panose="020B0604020202020204" pitchFamily="34" charset="0"/>
            </a:endParaRPr>
          </a:p>
        </p:txBody>
      </p:sp>
      <p:sp>
        <p:nvSpPr>
          <p:cNvPr id="53" name="Freeform 5"/>
          <p:cNvSpPr/>
          <p:nvPr/>
        </p:nvSpPr>
        <p:spPr bwMode="auto">
          <a:xfrm rot="16200000">
            <a:off x="8049591" y="3276518"/>
            <a:ext cx="996402" cy="981108"/>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Arial" panose="020B0604020202020204" pitchFamily="34" charset="0"/>
            </a:endParaRPr>
          </a:p>
        </p:txBody>
      </p:sp>
      <p:sp>
        <p:nvSpPr>
          <p:cNvPr id="54" name="Freeform 5"/>
          <p:cNvSpPr/>
          <p:nvPr/>
        </p:nvSpPr>
        <p:spPr bwMode="auto">
          <a:xfrm rot="16200000">
            <a:off x="9646443" y="4838836"/>
            <a:ext cx="996402" cy="981108"/>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Arial" panose="020B0604020202020204" pitchFamily="34" charset="0"/>
            </a:endParaRPr>
          </a:p>
        </p:txBody>
      </p:sp>
      <p:sp>
        <p:nvSpPr>
          <p:cNvPr id="55" name="Freeform 5"/>
          <p:cNvSpPr/>
          <p:nvPr/>
        </p:nvSpPr>
        <p:spPr bwMode="auto">
          <a:xfrm rot="5400000" flipH="1">
            <a:off x="3620295" y="3276518"/>
            <a:ext cx="996402" cy="981108"/>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Arial" panose="020B0604020202020204" pitchFamily="34" charset="0"/>
            </a:endParaRPr>
          </a:p>
        </p:txBody>
      </p:sp>
      <p:sp>
        <p:nvSpPr>
          <p:cNvPr id="56" name="Freeform 5"/>
          <p:cNvSpPr/>
          <p:nvPr/>
        </p:nvSpPr>
        <p:spPr bwMode="auto">
          <a:xfrm rot="5400000" flipH="1">
            <a:off x="2023443" y="4838836"/>
            <a:ext cx="996402" cy="981108"/>
          </a:xfrm>
          <a:prstGeom prst="cube">
            <a:avLst/>
          </a:prstGeom>
          <a:gradFill>
            <a:gsLst>
              <a:gs pos="1000">
                <a:schemeClr val="accent1">
                  <a:lumMod val="20000"/>
                  <a:lumOff val="80000"/>
                </a:schemeClr>
              </a:gs>
              <a:gs pos="60000">
                <a:schemeClr val="accent1">
                  <a:lumMod val="75000"/>
                </a:schemeClr>
              </a:gs>
              <a:gs pos="100000">
                <a:schemeClr val="accent1">
                  <a:lumMod val="50000"/>
                </a:schemeClr>
              </a:gs>
            </a:gsLst>
            <a:lin ang="5400000" scaled="1"/>
          </a:gradFill>
          <a:ln>
            <a:noFill/>
          </a:ln>
          <a:effectLst>
            <a:outerShdw blurRad="254000" dist="635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Arial" panose="020B0604020202020204" pitchFamily="34" charset="0"/>
            </a:endParaRPr>
          </a:p>
        </p:txBody>
      </p:sp>
      <p:grpSp>
        <p:nvGrpSpPr>
          <p:cNvPr id="57" name="组合 56"/>
          <p:cNvGrpSpPr/>
          <p:nvPr/>
        </p:nvGrpSpPr>
        <p:grpSpPr>
          <a:xfrm>
            <a:off x="1060451" y="3741084"/>
            <a:ext cx="2393790" cy="880385"/>
            <a:chOff x="8800323" y="2086375"/>
            <a:chExt cx="2587909" cy="951777"/>
          </a:xfrm>
        </p:grpSpPr>
        <p:sp>
          <p:nvSpPr>
            <p:cNvPr id="58" name="文本框 9"/>
            <p:cNvSpPr txBox="1"/>
            <p:nvPr/>
          </p:nvSpPr>
          <p:spPr bwMode="auto">
            <a:xfrm>
              <a:off x="8800323" y="2332755"/>
              <a:ext cx="2587909" cy="705397"/>
            </a:xfrm>
            <a:prstGeom prst="rect">
              <a:avLst/>
            </a:prstGeom>
            <a:noFill/>
          </p:spPr>
          <p:txBody>
            <a:bodyPr wrap="square">
              <a:spAutoFit/>
            </a:bodyPr>
            <a:lstStyle/>
            <a:p>
              <a:pPr algn="ctr">
                <a:lnSpc>
                  <a:spcPct val="130000"/>
                </a:lnSpc>
                <a:defRPr/>
              </a:pPr>
              <a:r>
                <a:rPr lang="zh-CN" altLang="en-US" sz="14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实施</a:t>
              </a:r>
              <a:r>
                <a:rPr lang="en-US" altLang="zh-CN" sz="14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r>
                <a:rPr lang="zh-CN" altLang="en-US" sz="14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离校未就业高校毕业生就业促进计划</a:t>
              </a:r>
              <a:r>
                <a:rPr lang="en-US" altLang="zh-CN" sz="14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p>
          </p:txBody>
        </p:sp>
        <p:sp>
          <p:nvSpPr>
            <p:cNvPr id="59" name="文本框 10"/>
            <p:cNvSpPr txBox="1"/>
            <p:nvPr/>
          </p:nvSpPr>
          <p:spPr bwMode="auto">
            <a:xfrm>
              <a:off x="9038448" y="2086375"/>
              <a:ext cx="2349784" cy="306705"/>
            </a:xfrm>
            <a:prstGeom prst="rect">
              <a:avLst/>
            </a:prstGeom>
            <a:noFill/>
          </p:spPr>
          <p:txBody>
            <a:bodyPr wrap="square">
              <a:spAutoFit/>
            </a:bodyPr>
            <a:lstStyle/>
            <a:p>
              <a:pPr algn="ctr">
                <a:defRPr/>
              </a:pPr>
              <a:endParaRPr lang="en-US" altLang="zh-CN" sz="1400" spc="300" dirty="0">
                <a:solidFill>
                  <a:schemeClr val="bg1">
                    <a:lumMod val="65000"/>
                  </a:schemeClr>
                </a:solidFill>
                <a:latin typeface="微软雅黑" panose="020B0503020204020204" charset="-122"/>
                <a:ea typeface="微软雅黑" panose="020B0503020204020204" charset="-122"/>
              </a:endParaRPr>
            </a:p>
          </p:txBody>
        </p:sp>
      </p:grpSp>
      <p:grpSp>
        <p:nvGrpSpPr>
          <p:cNvPr id="60" name="组合 59"/>
          <p:cNvGrpSpPr/>
          <p:nvPr/>
        </p:nvGrpSpPr>
        <p:grpSpPr>
          <a:xfrm>
            <a:off x="2970022" y="2083368"/>
            <a:ext cx="2349512" cy="773738"/>
            <a:chOff x="9038448" y="2086375"/>
            <a:chExt cx="2540041" cy="836481"/>
          </a:xfrm>
        </p:grpSpPr>
        <p:sp>
          <p:nvSpPr>
            <p:cNvPr id="61" name="文本框 12"/>
            <p:cNvSpPr txBox="1"/>
            <p:nvPr/>
          </p:nvSpPr>
          <p:spPr bwMode="auto">
            <a:xfrm>
              <a:off x="9269109" y="2217459"/>
              <a:ext cx="2309380" cy="705397"/>
            </a:xfrm>
            <a:prstGeom prst="rect">
              <a:avLst/>
            </a:prstGeom>
            <a:noFill/>
          </p:spPr>
          <p:txBody>
            <a:bodyPr wrap="square">
              <a:spAutoFit/>
            </a:bodyPr>
            <a:lstStyle/>
            <a:p>
              <a:pPr algn="ctr">
                <a:lnSpc>
                  <a:spcPct val="130000"/>
                </a:lnSpc>
                <a:defRPr/>
              </a:pPr>
              <a:r>
                <a:rPr lang="zh-CN" altLang="en-US" sz="14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鼓励高校毕业生面向基层就业和应征入伍</a:t>
              </a:r>
            </a:p>
          </p:txBody>
        </p:sp>
        <p:sp>
          <p:nvSpPr>
            <p:cNvPr id="62" name="文本框 13"/>
            <p:cNvSpPr txBox="1"/>
            <p:nvPr/>
          </p:nvSpPr>
          <p:spPr bwMode="auto">
            <a:xfrm>
              <a:off x="9038448" y="2086375"/>
              <a:ext cx="2349784" cy="306705"/>
            </a:xfrm>
            <a:prstGeom prst="rect">
              <a:avLst/>
            </a:prstGeom>
            <a:noFill/>
          </p:spPr>
          <p:txBody>
            <a:bodyPr wrap="square">
              <a:spAutoFit/>
            </a:bodyPr>
            <a:lstStyle/>
            <a:p>
              <a:pPr algn="ctr"/>
              <a:endParaRPr lang="en-US" altLang="zh-CN" sz="1400" spc="300" dirty="0">
                <a:solidFill>
                  <a:schemeClr val="bg1">
                    <a:lumMod val="65000"/>
                  </a:schemeClr>
                </a:solidFill>
                <a:latin typeface="微软雅黑" panose="020B0503020204020204" charset="-122"/>
                <a:ea typeface="微软雅黑" panose="020B0503020204020204" charset="-122"/>
              </a:endParaRPr>
            </a:p>
          </p:txBody>
        </p:sp>
      </p:grpSp>
      <p:grpSp>
        <p:nvGrpSpPr>
          <p:cNvPr id="63" name="组合 62"/>
          <p:cNvGrpSpPr/>
          <p:nvPr/>
        </p:nvGrpSpPr>
        <p:grpSpPr>
          <a:xfrm>
            <a:off x="5319536" y="1359185"/>
            <a:ext cx="2173527" cy="963906"/>
            <a:chOff x="9038448" y="2086375"/>
            <a:chExt cx="2349784" cy="1042071"/>
          </a:xfrm>
        </p:grpSpPr>
        <p:sp>
          <p:nvSpPr>
            <p:cNvPr id="64" name="文本框 15"/>
            <p:cNvSpPr txBox="1"/>
            <p:nvPr/>
          </p:nvSpPr>
          <p:spPr bwMode="auto">
            <a:xfrm>
              <a:off x="9128294" y="2198806"/>
              <a:ext cx="2171362" cy="929640"/>
            </a:xfrm>
            <a:prstGeom prst="rect">
              <a:avLst/>
            </a:prstGeom>
            <a:noFill/>
          </p:spPr>
          <p:txBody>
            <a:bodyPr wrap="square">
              <a:spAutoFit/>
            </a:bodyPr>
            <a:lstStyle/>
            <a:p>
              <a:pPr algn="ctr">
                <a:lnSpc>
                  <a:spcPct val="130000"/>
                </a:lnSpc>
                <a:defRPr/>
              </a:pPr>
              <a:r>
                <a:rPr lang="zh-CN" altLang="en-US" sz="14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有效落实住房租赁补贴政策，优化完善补贴申领程序</a:t>
              </a:r>
            </a:p>
          </p:txBody>
        </p:sp>
        <p:sp>
          <p:nvSpPr>
            <p:cNvPr id="65" name="文本框 16"/>
            <p:cNvSpPr txBox="1"/>
            <p:nvPr/>
          </p:nvSpPr>
          <p:spPr bwMode="auto">
            <a:xfrm>
              <a:off x="9038448" y="2086375"/>
              <a:ext cx="2349784" cy="306705"/>
            </a:xfrm>
            <a:prstGeom prst="rect">
              <a:avLst/>
            </a:prstGeom>
            <a:noFill/>
          </p:spPr>
          <p:txBody>
            <a:bodyPr wrap="square">
              <a:spAutoFit/>
            </a:bodyPr>
            <a:lstStyle/>
            <a:p>
              <a:pPr algn="ctr"/>
              <a:endParaRPr lang="en-US" altLang="zh-CN" sz="1400" spc="300" dirty="0">
                <a:solidFill>
                  <a:schemeClr val="bg1">
                    <a:lumMod val="65000"/>
                  </a:schemeClr>
                </a:solidFill>
                <a:latin typeface="微软雅黑" panose="020B0503020204020204" charset="-122"/>
                <a:ea typeface="微软雅黑" panose="020B0503020204020204" charset="-122"/>
              </a:endParaRPr>
            </a:p>
          </p:txBody>
        </p:sp>
      </p:grpSp>
      <p:sp>
        <p:nvSpPr>
          <p:cNvPr id="67" name="文本框 18"/>
          <p:cNvSpPr txBox="1"/>
          <p:nvPr/>
        </p:nvSpPr>
        <p:spPr bwMode="auto">
          <a:xfrm>
            <a:off x="8181747" y="2055578"/>
            <a:ext cx="2653893" cy="932563"/>
          </a:xfrm>
          <a:prstGeom prst="rect">
            <a:avLst/>
          </a:prstGeom>
          <a:noFill/>
        </p:spPr>
        <p:txBody>
          <a:bodyPr wrap="square">
            <a:spAutoFit/>
          </a:bodyPr>
          <a:lstStyle/>
          <a:p>
            <a:pPr algn="l">
              <a:lnSpc>
                <a:spcPct val="130000"/>
              </a:lnSpc>
              <a:defRPr/>
            </a:pPr>
            <a:r>
              <a:rPr lang="zh-CN" altLang="en-US" sz="14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开展青年大学生就业见习和创业见习，相应给予3到6个月见习生活补贴</a:t>
            </a:r>
          </a:p>
        </p:txBody>
      </p:sp>
      <p:sp>
        <p:nvSpPr>
          <p:cNvPr id="70" name="文本框 21"/>
          <p:cNvSpPr txBox="1"/>
          <p:nvPr/>
        </p:nvSpPr>
        <p:spPr bwMode="auto">
          <a:xfrm>
            <a:off x="9910595" y="4030625"/>
            <a:ext cx="2123289" cy="652486"/>
          </a:xfrm>
          <a:prstGeom prst="rect">
            <a:avLst/>
          </a:prstGeom>
          <a:noFill/>
        </p:spPr>
        <p:txBody>
          <a:bodyPr wrap="square">
            <a:spAutoFit/>
          </a:bodyPr>
          <a:lstStyle/>
          <a:p>
            <a:pPr algn="ctr">
              <a:lnSpc>
                <a:spcPct val="130000"/>
              </a:lnSpc>
              <a:defRPr/>
            </a:pPr>
            <a:r>
              <a:rPr lang="zh-CN" altLang="en-US" sz="1400" spc="3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加大对困难高校毕业生的帮扶力度</a:t>
            </a:r>
          </a:p>
        </p:txBody>
      </p:sp>
      <p:grpSp>
        <p:nvGrpSpPr>
          <p:cNvPr id="72" name="组合 71"/>
          <p:cNvGrpSpPr/>
          <p:nvPr/>
        </p:nvGrpSpPr>
        <p:grpSpPr>
          <a:xfrm>
            <a:off x="2077062" y="5111128"/>
            <a:ext cx="881053" cy="517218"/>
            <a:chOff x="5961444" y="1763817"/>
            <a:chExt cx="952500" cy="559160"/>
          </a:xfrm>
        </p:grpSpPr>
        <p:sp>
          <p:nvSpPr>
            <p:cNvPr id="73" name="文本框 24"/>
            <p:cNvSpPr txBox="1"/>
            <p:nvPr/>
          </p:nvSpPr>
          <p:spPr>
            <a:xfrm flipH="1">
              <a:off x="5961444" y="1763817"/>
              <a:ext cx="952500"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ea typeface="微软雅黑" panose="020B0503020204020204" charset="-122"/>
                </a:rPr>
                <a:t>01</a:t>
              </a:r>
              <a:endParaRPr lang="zh-CN" altLang="en-US" sz="2800" dirty="0">
                <a:solidFill>
                  <a:schemeClr val="bg1"/>
                </a:solidFill>
                <a:latin typeface="Agency FB" panose="020B0503020202020204" pitchFamily="34" charset="0"/>
                <a:ea typeface="微软雅黑" panose="020B0503020204020204" charset="-122"/>
              </a:endParaRPr>
            </a:p>
          </p:txBody>
        </p:sp>
        <p:sp>
          <p:nvSpPr>
            <p:cNvPr id="74" name="文本框 25"/>
            <p:cNvSpPr txBox="1"/>
            <p:nvPr/>
          </p:nvSpPr>
          <p:spPr>
            <a:xfrm flipH="1">
              <a:off x="6189054" y="2138311"/>
              <a:ext cx="511566" cy="184666"/>
            </a:xfrm>
            <a:prstGeom prst="rect">
              <a:avLst/>
            </a:prstGeom>
            <a:noFill/>
          </p:spPr>
          <p:txBody>
            <a:bodyPr wrap="square" rtlCol="0">
              <a:spAutoFit/>
            </a:bodyPr>
            <a:lstStyle/>
            <a:p>
              <a:pPr algn="dist"/>
              <a:r>
                <a:rPr lang="en-US" altLang="zh-CN" sz="600" dirty="0">
                  <a:solidFill>
                    <a:schemeClr val="bg1"/>
                  </a:solidFill>
                  <a:latin typeface="Agency FB" panose="020B0503020202020204" pitchFamily="34" charset="0"/>
                  <a:ea typeface="微软雅黑" panose="020B0503020204020204" charset="-122"/>
                </a:rPr>
                <a:t>OPTION</a:t>
              </a:r>
              <a:endParaRPr lang="zh-CN" altLang="en-US" sz="600" dirty="0">
                <a:solidFill>
                  <a:schemeClr val="bg1"/>
                </a:solidFill>
                <a:latin typeface="Agency FB" panose="020B0503020202020204" pitchFamily="34" charset="0"/>
                <a:ea typeface="微软雅黑" panose="020B0503020204020204" charset="-122"/>
              </a:endParaRPr>
            </a:p>
          </p:txBody>
        </p:sp>
      </p:grpSp>
      <p:grpSp>
        <p:nvGrpSpPr>
          <p:cNvPr id="75" name="组合 74"/>
          <p:cNvGrpSpPr/>
          <p:nvPr/>
        </p:nvGrpSpPr>
        <p:grpSpPr>
          <a:xfrm>
            <a:off x="3669394" y="3517192"/>
            <a:ext cx="881053" cy="517218"/>
            <a:chOff x="5961444" y="1763817"/>
            <a:chExt cx="952500" cy="559160"/>
          </a:xfrm>
        </p:grpSpPr>
        <p:sp>
          <p:nvSpPr>
            <p:cNvPr id="76" name="文本框 27"/>
            <p:cNvSpPr txBox="1"/>
            <p:nvPr/>
          </p:nvSpPr>
          <p:spPr>
            <a:xfrm flipH="1">
              <a:off x="5961444" y="1763817"/>
              <a:ext cx="952500"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ea typeface="微软雅黑" panose="020B0503020204020204" charset="-122"/>
                </a:rPr>
                <a:t>02</a:t>
              </a:r>
              <a:endParaRPr lang="zh-CN" altLang="en-US" sz="2800" dirty="0">
                <a:solidFill>
                  <a:schemeClr val="bg1"/>
                </a:solidFill>
                <a:latin typeface="Agency FB" panose="020B0503020202020204" pitchFamily="34" charset="0"/>
                <a:ea typeface="微软雅黑" panose="020B0503020204020204" charset="-122"/>
              </a:endParaRPr>
            </a:p>
          </p:txBody>
        </p:sp>
        <p:sp>
          <p:nvSpPr>
            <p:cNvPr id="77" name="文本框 28"/>
            <p:cNvSpPr txBox="1"/>
            <p:nvPr/>
          </p:nvSpPr>
          <p:spPr>
            <a:xfrm flipH="1">
              <a:off x="6189054" y="2138311"/>
              <a:ext cx="511566" cy="184666"/>
            </a:xfrm>
            <a:prstGeom prst="rect">
              <a:avLst/>
            </a:prstGeom>
            <a:noFill/>
          </p:spPr>
          <p:txBody>
            <a:bodyPr wrap="square" rtlCol="0">
              <a:spAutoFit/>
            </a:bodyPr>
            <a:lstStyle/>
            <a:p>
              <a:pPr algn="dist"/>
              <a:r>
                <a:rPr lang="en-US" altLang="zh-CN" sz="600" dirty="0">
                  <a:solidFill>
                    <a:schemeClr val="bg1"/>
                  </a:solidFill>
                  <a:latin typeface="Agency FB" panose="020B0503020202020204" pitchFamily="34" charset="0"/>
                  <a:ea typeface="微软雅黑" panose="020B0503020204020204" charset="-122"/>
                </a:rPr>
                <a:t>OPTION</a:t>
              </a:r>
              <a:endParaRPr lang="zh-CN" altLang="en-US" sz="600" dirty="0">
                <a:solidFill>
                  <a:schemeClr val="bg1"/>
                </a:solidFill>
                <a:latin typeface="Agency FB" panose="020B0503020202020204" pitchFamily="34" charset="0"/>
                <a:ea typeface="微软雅黑" panose="020B0503020204020204" charset="-122"/>
              </a:endParaRPr>
            </a:p>
          </p:txBody>
        </p:sp>
      </p:grpSp>
      <p:grpSp>
        <p:nvGrpSpPr>
          <p:cNvPr id="78" name="组合 77"/>
          <p:cNvGrpSpPr/>
          <p:nvPr/>
        </p:nvGrpSpPr>
        <p:grpSpPr>
          <a:xfrm>
            <a:off x="5902963" y="2863196"/>
            <a:ext cx="881053" cy="517218"/>
            <a:chOff x="5961444" y="1763817"/>
            <a:chExt cx="952500" cy="559160"/>
          </a:xfrm>
        </p:grpSpPr>
        <p:sp>
          <p:nvSpPr>
            <p:cNvPr id="79" name="文本框 30"/>
            <p:cNvSpPr txBox="1"/>
            <p:nvPr/>
          </p:nvSpPr>
          <p:spPr>
            <a:xfrm flipH="1">
              <a:off x="5961444" y="1763817"/>
              <a:ext cx="952500"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ea typeface="微软雅黑" panose="020B0503020204020204" charset="-122"/>
                </a:rPr>
                <a:t>03</a:t>
              </a:r>
              <a:endParaRPr lang="zh-CN" altLang="en-US" sz="2800" dirty="0">
                <a:solidFill>
                  <a:schemeClr val="bg1"/>
                </a:solidFill>
                <a:latin typeface="Agency FB" panose="020B0503020202020204" pitchFamily="34" charset="0"/>
                <a:ea typeface="微软雅黑" panose="020B0503020204020204" charset="-122"/>
              </a:endParaRPr>
            </a:p>
          </p:txBody>
        </p:sp>
        <p:sp>
          <p:nvSpPr>
            <p:cNvPr id="80" name="文本框 31"/>
            <p:cNvSpPr txBox="1"/>
            <p:nvPr/>
          </p:nvSpPr>
          <p:spPr>
            <a:xfrm flipH="1">
              <a:off x="6189054" y="2138311"/>
              <a:ext cx="511566" cy="184666"/>
            </a:xfrm>
            <a:prstGeom prst="rect">
              <a:avLst/>
            </a:prstGeom>
            <a:noFill/>
          </p:spPr>
          <p:txBody>
            <a:bodyPr wrap="square" rtlCol="0">
              <a:spAutoFit/>
            </a:bodyPr>
            <a:lstStyle/>
            <a:p>
              <a:pPr algn="dist"/>
              <a:r>
                <a:rPr lang="en-US" altLang="zh-CN" sz="600" dirty="0">
                  <a:solidFill>
                    <a:schemeClr val="bg1"/>
                  </a:solidFill>
                  <a:latin typeface="Agency FB" panose="020B0503020202020204" pitchFamily="34" charset="0"/>
                  <a:ea typeface="微软雅黑" panose="020B0503020204020204" charset="-122"/>
                </a:rPr>
                <a:t>OPTION</a:t>
              </a:r>
              <a:endParaRPr lang="zh-CN" altLang="en-US" sz="600" dirty="0">
                <a:solidFill>
                  <a:schemeClr val="bg1"/>
                </a:solidFill>
                <a:latin typeface="Agency FB" panose="020B0503020202020204" pitchFamily="34" charset="0"/>
                <a:ea typeface="微软雅黑" panose="020B0503020204020204" charset="-122"/>
              </a:endParaRPr>
            </a:p>
          </p:txBody>
        </p:sp>
      </p:grpSp>
      <p:grpSp>
        <p:nvGrpSpPr>
          <p:cNvPr id="81" name="组合 80"/>
          <p:cNvGrpSpPr/>
          <p:nvPr/>
        </p:nvGrpSpPr>
        <p:grpSpPr>
          <a:xfrm>
            <a:off x="8103206" y="3499222"/>
            <a:ext cx="881053" cy="517218"/>
            <a:chOff x="5961444" y="1763817"/>
            <a:chExt cx="952500" cy="559160"/>
          </a:xfrm>
        </p:grpSpPr>
        <p:sp>
          <p:nvSpPr>
            <p:cNvPr id="82" name="文本框 33"/>
            <p:cNvSpPr txBox="1"/>
            <p:nvPr/>
          </p:nvSpPr>
          <p:spPr>
            <a:xfrm flipH="1">
              <a:off x="5961444" y="1763817"/>
              <a:ext cx="952500"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ea typeface="微软雅黑" panose="020B0503020204020204" charset="-122"/>
                </a:rPr>
                <a:t>04</a:t>
              </a:r>
              <a:endParaRPr lang="zh-CN" altLang="en-US" sz="2800" dirty="0">
                <a:solidFill>
                  <a:schemeClr val="bg1"/>
                </a:solidFill>
                <a:latin typeface="Agency FB" panose="020B0503020202020204" pitchFamily="34" charset="0"/>
                <a:ea typeface="微软雅黑" panose="020B0503020204020204" charset="-122"/>
              </a:endParaRPr>
            </a:p>
          </p:txBody>
        </p:sp>
        <p:sp>
          <p:nvSpPr>
            <p:cNvPr id="83" name="文本框 34"/>
            <p:cNvSpPr txBox="1"/>
            <p:nvPr/>
          </p:nvSpPr>
          <p:spPr>
            <a:xfrm flipH="1">
              <a:off x="6189054" y="2138311"/>
              <a:ext cx="511566" cy="184666"/>
            </a:xfrm>
            <a:prstGeom prst="rect">
              <a:avLst/>
            </a:prstGeom>
            <a:noFill/>
          </p:spPr>
          <p:txBody>
            <a:bodyPr wrap="square" rtlCol="0">
              <a:spAutoFit/>
            </a:bodyPr>
            <a:lstStyle/>
            <a:p>
              <a:pPr algn="dist"/>
              <a:r>
                <a:rPr lang="en-US" altLang="zh-CN" sz="600" dirty="0">
                  <a:solidFill>
                    <a:schemeClr val="bg1"/>
                  </a:solidFill>
                  <a:latin typeface="Agency FB" panose="020B0503020202020204" pitchFamily="34" charset="0"/>
                  <a:ea typeface="微软雅黑" panose="020B0503020204020204" charset="-122"/>
                </a:rPr>
                <a:t>OPTION</a:t>
              </a:r>
              <a:endParaRPr lang="zh-CN" altLang="en-US" sz="600" dirty="0">
                <a:solidFill>
                  <a:schemeClr val="bg1"/>
                </a:solidFill>
                <a:latin typeface="Agency FB" panose="020B0503020202020204" pitchFamily="34" charset="0"/>
                <a:ea typeface="微软雅黑" panose="020B0503020204020204" charset="-122"/>
              </a:endParaRPr>
            </a:p>
          </p:txBody>
        </p:sp>
      </p:grpSp>
      <p:grpSp>
        <p:nvGrpSpPr>
          <p:cNvPr id="84" name="组合 83"/>
          <p:cNvGrpSpPr/>
          <p:nvPr/>
        </p:nvGrpSpPr>
        <p:grpSpPr>
          <a:xfrm>
            <a:off x="9700058" y="5107209"/>
            <a:ext cx="881053" cy="517218"/>
            <a:chOff x="5961444" y="1763817"/>
            <a:chExt cx="952500" cy="559160"/>
          </a:xfrm>
        </p:grpSpPr>
        <p:sp>
          <p:nvSpPr>
            <p:cNvPr id="85" name="文本框 36"/>
            <p:cNvSpPr txBox="1"/>
            <p:nvPr/>
          </p:nvSpPr>
          <p:spPr>
            <a:xfrm flipH="1">
              <a:off x="5961444" y="1763817"/>
              <a:ext cx="952500" cy="523220"/>
            </a:xfrm>
            <a:prstGeom prst="rect">
              <a:avLst/>
            </a:prstGeom>
            <a:noFill/>
          </p:spPr>
          <p:txBody>
            <a:bodyPr wrap="square" rtlCol="0">
              <a:spAutoFit/>
            </a:bodyPr>
            <a:lstStyle/>
            <a:p>
              <a:pPr algn="ctr"/>
              <a:r>
                <a:rPr lang="en-US" altLang="zh-CN" sz="2800" dirty="0">
                  <a:solidFill>
                    <a:schemeClr val="bg1"/>
                  </a:solidFill>
                  <a:latin typeface="Agency FB" panose="020B0503020202020204" pitchFamily="34" charset="0"/>
                  <a:ea typeface="微软雅黑" panose="020B0503020204020204" charset="-122"/>
                </a:rPr>
                <a:t>05</a:t>
              </a:r>
              <a:endParaRPr lang="zh-CN" altLang="en-US" sz="2800" dirty="0">
                <a:solidFill>
                  <a:schemeClr val="bg1"/>
                </a:solidFill>
                <a:latin typeface="Agency FB" panose="020B0503020202020204" pitchFamily="34" charset="0"/>
                <a:ea typeface="微软雅黑" panose="020B0503020204020204" charset="-122"/>
              </a:endParaRPr>
            </a:p>
          </p:txBody>
        </p:sp>
        <p:sp>
          <p:nvSpPr>
            <p:cNvPr id="86" name="文本框 37"/>
            <p:cNvSpPr txBox="1"/>
            <p:nvPr/>
          </p:nvSpPr>
          <p:spPr>
            <a:xfrm flipH="1">
              <a:off x="6189054" y="2138311"/>
              <a:ext cx="511566" cy="184666"/>
            </a:xfrm>
            <a:prstGeom prst="rect">
              <a:avLst/>
            </a:prstGeom>
            <a:noFill/>
          </p:spPr>
          <p:txBody>
            <a:bodyPr wrap="square" rtlCol="0">
              <a:spAutoFit/>
            </a:bodyPr>
            <a:lstStyle/>
            <a:p>
              <a:pPr algn="dist"/>
              <a:r>
                <a:rPr lang="en-US" altLang="zh-CN" sz="600" dirty="0">
                  <a:solidFill>
                    <a:schemeClr val="bg1"/>
                  </a:solidFill>
                  <a:latin typeface="Agency FB" panose="020B0503020202020204" pitchFamily="34" charset="0"/>
                  <a:ea typeface="微软雅黑" panose="020B0503020204020204" charset="-122"/>
                </a:rPr>
                <a:t>OPTION</a:t>
              </a:r>
              <a:endParaRPr lang="zh-CN" altLang="en-US" sz="600" dirty="0">
                <a:solidFill>
                  <a:schemeClr val="bg1"/>
                </a:solidFill>
                <a:latin typeface="Agency FB" panose="020B0503020202020204" pitchFamily="34" charset="0"/>
                <a:ea typeface="微软雅黑" panose="020B0503020204020204" charset="-122"/>
              </a:endParaRPr>
            </a:p>
          </p:txBody>
        </p:sp>
      </p:grpSp>
      <p:sp>
        <p:nvSpPr>
          <p:cNvPr id="87" name="文本框 38"/>
          <p:cNvSpPr txBox="1"/>
          <p:nvPr/>
        </p:nvSpPr>
        <p:spPr>
          <a:xfrm>
            <a:off x="5155780" y="5287168"/>
            <a:ext cx="2512496" cy="954107"/>
          </a:xfrm>
          <a:prstGeom prst="rect">
            <a:avLst/>
          </a:prstGeom>
          <a:noFill/>
        </p:spPr>
        <p:txBody>
          <a:bodyPr wrap="square" rtlCol="0">
            <a:spAutoFit/>
          </a:bodyPr>
          <a:lstStyle/>
          <a:p>
            <a:pPr algn="ctr"/>
            <a:r>
              <a:rPr lang="en-US" altLang="zh-CN" sz="2800" dirty="0">
                <a:solidFill>
                  <a:schemeClr val="tx1"/>
                </a:solidFill>
                <a:effectLst>
                  <a:outerShdw blurRad="38100" dist="19050" dir="2700000" algn="tl" rotWithShape="0">
                    <a:schemeClr val="dk1">
                      <a:alpha val="40000"/>
                    </a:schemeClr>
                  </a:outerShdw>
                </a:effectLst>
                <a:latin typeface="Agency FB" panose="020B0503020202020204" pitchFamily="34" charset="0"/>
                <a:ea typeface="微软雅黑" panose="020B0503020204020204" charset="-122"/>
              </a:rPr>
              <a:t>鼓励高校毕业生多渠道就业</a:t>
            </a:r>
          </a:p>
        </p:txBody>
      </p:sp>
      <p:pic>
        <p:nvPicPr>
          <p:cNvPr id="2" name="图片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1382" y="1445198"/>
            <a:ext cx="2572933" cy="1929700"/>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xmlns="" Requires="p14">
      <p:transition spd="slow" p14:dur="1250">
        <p:push dir="u"/>
      </p:transition>
    </mc:Choice>
    <mc:Fallback>
      <p:transition spd="slow">
        <p:push dir="u"/>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anim calcmode="lin" valueType="num">
                                          <p:cBhvr>
                                            <p:cTn id="12" dur="500" fill="hold"/>
                                            <p:tgtEl>
                                              <p:spTgt spid="51"/>
                                            </p:tgtEl>
                                            <p:attrNameLst>
                                              <p:attrName>ppt_x</p:attrName>
                                            </p:attrNameLst>
                                          </p:cBhvr>
                                          <p:tavLst>
                                            <p:tav tm="0">
                                              <p:val>
                                                <p:strVal val="#ppt_x"/>
                                              </p:val>
                                            </p:tav>
                                            <p:tav tm="100000">
                                              <p:val>
                                                <p:strVal val="#ppt_x"/>
                                              </p:val>
                                            </p:tav>
                                          </p:tavLst>
                                        </p:anim>
                                        <p:anim calcmode="lin" valueType="num">
                                          <p:cBhvr>
                                            <p:cTn id="13" dur="500" fill="hold"/>
                                            <p:tgtEl>
                                              <p:spTgt spid="5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par>
                                    <p:cTn id="20" presetID="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fill="hold"/>
                                            <p:tgtEl>
                                              <p:spTgt spid="2"/>
                                            </p:tgtEl>
                                            <p:attrNameLst>
                                              <p:attrName>ppt_x</p:attrName>
                                            </p:attrNameLst>
                                          </p:cBhvr>
                                          <p:tavLst>
                                            <p:tav tm="0">
                                              <p:val>
                                                <p:strVal val="#ppt_x"/>
                                              </p:val>
                                            </p:tav>
                                            <p:tav tm="100000">
                                              <p:val>
                                                <p:strVal val="#ppt_x"/>
                                              </p:val>
                                            </p:tav>
                                          </p:tavLst>
                                        </p:anim>
                                        <p:anim calcmode="lin" valueType="num">
                                          <p:cBhvr additive="base">
                                            <p:cTn id="23" dur="10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49"/>
                                </p:stCondLst>
                                <p:childTnLst>
                                  <p:par>
                                    <p:cTn id="25" presetID="2" presetClass="entr" presetSubtype="4" accel="60000" fill="hold" grpId="0" nodeType="afterEffect" p14:presetBounceEnd="40000">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14:bounceEnd="40000">
                                          <p:cBhvr additive="base">
                                            <p:cTn id="27" dur="500" fill="hold"/>
                                            <p:tgtEl>
                                              <p:spTgt spid="56"/>
                                            </p:tgtEl>
                                            <p:attrNameLst>
                                              <p:attrName>ppt_x</p:attrName>
                                            </p:attrNameLst>
                                          </p:cBhvr>
                                          <p:tavLst>
                                            <p:tav tm="0">
                                              <p:val>
                                                <p:strVal val="#ppt_x"/>
                                              </p:val>
                                            </p:tav>
                                            <p:tav tm="100000">
                                              <p:val>
                                                <p:strVal val="#ppt_x"/>
                                              </p:val>
                                            </p:tav>
                                          </p:tavLst>
                                        </p:anim>
                                        <p:anim calcmode="lin" valueType="num" p14:bounceEnd="40000">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accel="60000" fill="hold" grpId="0" nodeType="withEffect" p14:presetBounceEnd="40000">
                                      <p:stCondLst>
                                        <p:cond delay="200"/>
                                      </p:stCondLst>
                                      <p:childTnLst>
                                        <p:set>
                                          <p:cBhvr>
                                            <p:cTn id="30" dur="1" fill="hold">
                                              <p:stCondLst>
                                                <p:cond delay="0"/>
                                              </p:stCondLst>
                                            </p:cTn>
                                            <p:tgtEl>
                                              <p:spTgt spid="55"/>
                                            </p:tgtEl>
                                            <p:attrNameLst>
                                              <p:attrName>style.visibility</p:attrName>
                                            </p:attrNameLst>
                                          </p:cBhvr>
                                          <p:to>
                                            <p:strVal val="visible"/>
                                          </p:to>
                                        </p:set>
                                        <p:anim calcmode="lin" valueType="num" p14:bounceEnd="40000">
                                          <p:cBhvr additive="base">
                                            <p:cTn id="31" dur="500" fill="hold"/>
                                            <p:tgtEl>
                                              <p:spTgt spid="55"/>
                                            </p:tgtEl>
                                            <p:attrNameLst>
                                              <p:attrName>ppt_x</p:attrName>
                                            </p:attrNameLst>
                                          </p:cBhvr>
                                          <p:tavLst>
                                            <p:tav tm="0">
                                              <p:val>
                                                <p:strVal val="#ppt_x"/>
                                              </p:val>
                                            </p:tav>
                                            <p:tav tm="100000">
                                              <p:val>
                                                <p:strVal val="#ppt_x"/>
                                              </p:val>
                                            </p:tav>
                                          </p:tavLst>
                                        </p:anim>
                                        <p:anim calcmode="lin" valueType="num" p14:bounceEnd="40000">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accel="60000" fill="hold" grpId="0" nodeType="withEffect" p14:presetBounceEnd="40000">
                                      <p:stCondLst>
                                        <p:cond delay="400"/>
                                      </p:stCondLst>
                                      <p:childTnLst>
                                        <p:set>
                                          <p:cBhvr>
                                            <p:cTn id="34" dur="1" fill="hold">
                                              <p:stCondLst>
                                                <p:cond delay="0"/>
                                              </p:stCondLst>
                                            </p:cTn>
                                            <p:tgtEl>
                                              <p:spTgt spid="52"/>
                                            </p:tgtEl>
                                            <p:attrNameLst>
                                              <p:attrName>style.visibility</p:attrName>
                                            </p:attrNameLst>
                                          </p:cBhvr>
                                          <p:to>
                                            <p:strVal val="visible"/>
                                          </p:to>
                                        </p:set>
                                        <p:anim calcmode="lin" valueType="num" p14:bounceEnd="40000">
                                          <p:cBhvr additive="base">
                                            <p:cTn id="35" dur="500" fill="hold"/>
                                            <p:tgtEl>
                                              <p:spTgt spid="52"/>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accel="60000" fill="hold" grpId="0" nodeType="withEffect" p14:presetBounceEnd="40000">
                                      <p:stCondLst>
                                        <p:cond delay="600"/>
                                      </p:stCondLst>
                                      <p:childTnLst>
                                        <p:set>
                                          <p:cBhvr>
                                            <p:cTn id="38" dur="1" fill="hold">
                                              <p:stCondLst>
                                                <p:cond delay="0"/>
                                              </p:stCondLst>
                                            </p:cTn>
                                            <p:tgtEl>
                                              <p:spTgt spid="53"/>
                                            </p:tgtEl>
                                            <p:attrNameLst>
                                              <p:attrName>style.visibility</p:attrName>
                                            </p:attrNameLst>
                                          </p:cBhvr>
                                          <p:to>
                                            <p:strVal val="visible"/>
                                          </p:to>
                                        </p:set>
                                        <p:anim calcmode="lin" valueType="num" p14:bounceEnd="40000">
                                          <p:cBhvr additive="base">
                                            <p:cTn id="39"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accel="60000" fill="hold" grpId="0" nodeType="withEffect" p14:presetBounceEnd="40000">
                                      <p:stCondLst>
                                        <p:cond delay="800"/>
                                      </p:stCondLst>
                                      <p:childTnLst>
                                        <p:set>
                                          <p:cBhvr>
                                            <p:cTn id="42" dur="1" fill="hold">
                                              <p:stCondLst>
                                                <p:cond delay="0"/>
                                              </p:stCondLst>
                                            </p:cTn>
                                            <p:tgtEl>
                                              <p:spTgt spid="54"/>
                                            </p:tgtEl>
                                            <p:attrNameLst>
                                              <p:attrName>style.visibility</p:attrName>
                                            </p:attrNameLst>
                                          </p:cBhvr>
                                          <p:to>
                                            <p:strVal val="visible"/>
                                          </p:to>
                                        </p:set>
                                        <p:anim calcmode="lin" valueType="num" p14:bounceEnd="40000">
                                          <p:cBhvr additive="base">
                                            <p:cTn id="43" dur="500" fill="hold"/>
                                            <p:tgtEl>
                                              <p:spTgt spid="54"/>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54"/>
                                            </p:tgtEl>
                                            <p:attrNameLst>
                                              <p:attrName>ppt_y</p:attrName>
                                            </p:attrNameLst>
                                          </p:cBhvr>
                                          <p:tavLst>
                                            <p:tav tm="0">
                                              <p:val>
                                                <p:strVal val="1+#ppt_h/2"/>
                                              </p:val>
                                            </p:tav>
                                            <p:tav tm="100000">
                                              <p:val>
                                                <p:strVal val="#ppt_y"/>
                                              </p:val>
                                            </p:tav>
                                          </p:tavLst>
                                        </p:anim>
                                      </p:childTnLst>
                                    </p:cTn>
                                  </p:par>
                                </p:childTnLst>
                              </p:cTn>
                            </p:par>
                            <p:par>
                              <p:cTn id="45" fill="hold">
                                <p:stCondLst>
                                  <p:cond delay="2549"/>
                                </p:stCondLst>
                                <p:childTnLst>
                                  <p:par>
                                    <p:cTn id="46" presetID="53" presetClass="entr" presetSubtype="16" fill="hold" nodeType="afterEffect">
                                      <p:stCondLst>
                                        <p:cond delay="0"/>
                                      </p:stCondLst>
                                      <p:childTnLst>
                                        <p:set>
                                          <p:cBhvr>
                                            <p:cTn id="47" dur="1" fill="hold">
                                              <p:stCondLst>
                                                <p:cond delay="0"/>
                                              </p:stCondLst>
                                            </p:cTn>
                                            <p:tgtEl>
                                              <p:spTgt spid="72"/>
                                            </p:tgtEl>
                                            <p:attrNameLst>
                                              <p:attrName>style.visibility</p:attrName>
                                            </p:attrNameLst>
                                          </p:cBhvr>
                                          <p:to>
                                            <p:strVal val="visible"/>
                                          </p:to>
                                        </p:set>
                                        <p:anim calcmode="lin" valueType="num">
                                          <p:cBhvr>
                                            <p:cTn id="48" dur="500" fill="hold"/>
                                            <p:tgtEl>
                                              <p:spTgt spid="72"/>
                                            </p:tgtEl>
                                            <p:attrNameLst>
                                              <p:attrName>ppt_w</p:attrName>
                                            </p:attrNameLst>
                                          </p:cBhvr>
                                          <p:tavLst>
                                            <p:tav tm="0">
                                              <p:val>
                                                <p:fltVal val="0"/>
                                              </p:val>
                                            </p:tav>
                                            <p:tav tm="100000">
                                              <p:val>
                                                <p:strVal val="#ppt_w"/>
                                              </p:val>
                                            </p:tav>
                                          </p:tavLst>
                                        </p:anim>
                                        <p:anim calcmode="lin" valueType="num">
                                          <p:cBhvr>
                                            <p:cTn id="49" dur="500" fill="hold"/>
                                            <p:tgtEl>
                                              <p:spTgt spid="72"/>
                                            </p:tgtEl>
                                            <p:attrNameLst>
                                              <p:attrName>ppt_h</p:attrName>
                                            </p:attrNameLst>
                                          </p:cBhvr>
                                          <p:tavLst>
                                            <p:tav tm="0">
                                              <p:val>
                                                <p:fltVal val="0"/>
                                              </p:val>
                                            </p:tav>
                                            <p:tav tm="100000">
                                              <p:val>
                                                <p:strVal val="#ppt_h"/>
                                              </p:val>
                                            </p:tav>
                                          </p:tavLst>
                                        </p:anim>
                                        <p:animEffect transition="in" filter="fade">
                                          <p:cBhvr>
                                            <p:cTn id="50" dur="500"/>
                                            <p:tgtEl>
                                              <p:spTgt spid="72"/>
                                            </p:tgtEl>
                                          </p:cBhvr>
                                        </p:animEffect>
                                      </p:childTnLst>
                                    </p:cTn>
                                  </p:par>
                                </p:childTnLst>
                              </p:cTn>
                            </p:par>
                            <p:par>
                              <p:cTn id="51" fill="hold">
                                <p:stCondLst>
                                  <p:cond delay="3049"/>
                                </p:stCondLst>
                                <p:childTnLst>
                                  <p:par>
                                    <p:cTn id="52" presetID="16" presetClass="entr" presetSubtype="37"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arn(outVertical)">
                                          <p:cBhvr>
                                            <p:cTn id="54" dur="500"/>
                                            <p:tgtEl>
                                              <p:spTgt spid="57"/>
                                            </p:tgtEl>
                                          </p:cBhvr>
                                        </p:animEffect>
                                      </p:childTnLst>
                                    </p:cTn>
                                  </p:par>
                                </p:childTnLst>
                              </p:cTn>
                            </p:par>
                            <p:par>
                              <p:cTn id="55" fill="hold">
                                <p:stCondLst>
                                  <p:cond delay="3549"/>
                                </p:stCondLst>
                                <p:childTnLst>
                                  <p:par>
                                    <p:cTn id="56" presetID="53" presetClass="entr" presetSubtype="16" fill="hold" nodeType="afterEffect">
                                      <p:stCondLst>
                                        <p:cond delay="0"/>
                                      </p:stCondLst>
                                      <p:childTnLst>
                                        <p:set>
                                          <p:cBhvr>
                                            <p:cTn id="57" dur="1" fill="hold">
                                              <p:stCondLst>
                                                <p:cond delay="0"/>
                                              </p:stCondLst>
                                            </p:cTn>
                                            <p:tgtEl>
                                              <p:spTgt spid="75"/>
                                            </p:tgtEl>
                                            <p:attrNameLst>
                                              <p:attrName>style.visibility</p:attrName>
                                            </p:attrNameLst>
                                          </p:cBhvr>
                                          <p:to>
                                            <p:strVal val="visible"/>
                                          </p:to>
                                        </p:set>
                                        <p:anim calcmode="lin" valueType="num">
                                          <p:cBhvr>
                                            <p:cTn id="58" dur="500" fill="hold"/>
                                            <p:tgtEl>
                                              <p:spTgt spid="75"/>
                                            </p:tgtEl>
                                            <p:attrNameLst>
                                              <p:attrName>ppt_w</p:attrName>
                                            </p:attrNameLst>
                                          </p:cBhvr>
                                          <p:tavLst>
                                            <p:tav tm="0">
                                              <p:val>
                                                <p:fltVal val="0"/>
                                              </p:val>
                                            </p:tav>
                                            <p:tav tm="100000">
                                              <p:val>
                                                <p:strVal val="#ppt_w"/>
                                              </p:val>
                                            </p:tav>
                                          </p:tavLst>
                                        </p:anim>
                                        <p:anim calcmode="lin" valueType="num">
                                          <p:cBhvr>
                                            <p:cTn id="59" dur="500" fill="hold"/>
                                            <p:tgtEl>
                                              <p:spTgt spid="75"/>
                                            </p:tgtEl>
                                            <p:attrNameLst>
                                              <p:attrName>ppt_h</p:attrName>
                                            </p:attrNameLst>
                                          </p:cBhvr>
                                          <p:tavLst>
                                            <p:tav tm="0">
                                              <p:val>
                                                <p:fltVal val="0"/>
                                              </p:val>
                                            </p:tav>
                                            <p:tav tm="100000">
                                              <p:val>
                                                <p:strVal val="#ppt_h"/>
                                              </p:val>
                                            </p:tav>
                                          </p:tavLst>
                                        </p:anim>
                                        <p:animEffect transition="in" filter="fade">
                                          <p:cBhvr>
                                            <p:cTn id="60" dur="500"/>
                                            <p:tgtEl>
                                              <p:spTgt spid="75"/>
                                            </p:tgtEl>
                                          </p:cBhvr>
                                        </p:animEffect>
                                      </p:childTnLst>
                                    </p:cTn>
                                  </p:par>
                                </p:childTnLst>
                              </p:cTn>
                            </p:par>
                            <p:par>
                              <p:cTn id="61" fill="hold">
                                <p:stCondLst>
                                  <p:cond delay="4049"/>
                                </p:stCondLst>
                                <p:childTnLst>
                                  <p:par>
                                    <p:cTn id="62" presetID="16" presetClass="entr" presetSubtype="37"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barn(outVertical)">
                                          <p:cBhvr>
                                            <p:cTn id="64" dur="500"/>
                                            <p:tgtEl>
                                              <p:spTgt spid="60"/>
                                            </p:tgtEl>
                                          </p:cBhvr>
                                        </p:animEffect>
                                      </p:childTnLst>
                                    </p:cTn>
                                  </p:par>
                                </p:childTnLst>
                              </p:cTn>
                            </p:par>
                            <p:par>
                              <p:cTn id="65" fill="hold">
                                <p:stCondLst>
                                  <p:cond delay="4549"/>
                                </p:stCondLst>
                                <p:childTnLst>
                                  <p:par>
                                    <p:cTn id="66" presetID="53" presetClass="entr" presetSubtype="16" fill="hold" nodeType="after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animEffect transition="in" filter="fade">
                                          <p:cBhvr>
                                            <p:cTn id="70" dur="500"/>
                                            <p:tgtEl>
                                              <p:spTgt spid="78"/>
                                            </p:tgtEl>
                                          </p:cBhvr>
                                        </p:animEffect>
                                      </p:childTnLst>
                                    </p:cTn>
                                  </p:par>
                                </p:childTnLst>
                              </p:cTn>
                            </p:par>
                            <p:par>
                              <p:cTn id="71" fill="hold">
                                <p:stCondLst>
                                  <p:cond delay="5049"/>
                                </p:stCondLst>
                                <p:childTnLst>
                                  <p:par>
                                    <p:cTn id="72" presetID="16" presetClass="entr" presetSubtype="37"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barn(outVertical)">
                                          <p:cBhvr>
                                            <p:cTn id="74" dur="500"/>
                                            <p:tgtEl>
                                              <p:spTgt spid="63"/>
                                            </p:tgtEl>
                                          </p:cBhvr>
                                        </p:animEffect>
                                      </p:childTnLst>
                                    </p:cTn>
                                  </p:par>
                                </p:childTnLst>
                              </p:cTn>
                            </p:par>
                            <p:par>
                              <p:cTn id="75" fill="hold">
                                <p:stCondLst>
                                  <p:cond delay="5549"/>
                                </p:stCondLst>
                                <p:childTnLst>
                                  <p:par>
                                    <p:cTn id="76" presetID="53" presetClass="entr" presetSubtype="16"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childTnLst>
                                    </p:cTn>
                                  </p:par>
                                </p:childTnLst>
                              </p:cTn>
                            </p:par>
                            <p:par>
                              <p:cTn id="81" fill="hold">
                                <p:stCondLst>
                                  <p:cond delay="6049"/>
                                </p:stCondLst>
                                <p:childTnLst>
                                  <p:par>
                                    <p:cTn id="82" presetID="55" presetClass="entr" presetSubtype="0" fill="hold" grpId="2"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1000" fill="hold"/>
                                            <p:tgtEl>
                                              <p:spTgt spid="67"/>
                                            </p:tgtEl>
                                            <p:attrNameLst>
                                              <p:attrName>ppt_w</p:attrName>
                                            </p:attrNameLst>
                                          </p:cBhvr>
                                          <p:tavLst>
                                            <p:tav tm="0">
                                              <p:val>
                                                <p:strVal val="#ppt_w*0.70"/>
                                              </p:val>
                                            </p:tav>
                                            <p:tav tm="100000">
                                              <p:val>
                                                <p:strVal val="#ppt_w"/>
                                              </p:val>
                                            </p:tav>
                                          </p:tavLst>
                                        </p:anim>
                                        <p:anim calcmode="lin" valueType="num">
                                          <p:cBhvr>
                                            <p:cTn id="85" dur="1000" fill="hold"/>
                                            <p:tgtEl>
                                              <p:spTgt spid="67"/>
                                            </p:tgtEl>
                                            <p:attrNameLst>
                                              <p:attrName>ppt_h</p:attrName>
                                            </p:attrNameLst>
                                          </p:cBhvr>
                                          <p:tavLst>
                                            <p:tav tm="0">
                                              <p:val>
                                                <p:strVal val="#ppt_h"/>
                                              </p:val>
                                            </p:tav>
                                            <p:tav tm="100000">
                                              <p:val>
                                                <p:strVal val="#ppt_h"/>
                                              </p:val>
                                            </p:tav>
                                          </p:tavLst>
                                        </p:anim>
                                        <p:animEffect transition="in" filter="fade">
                                          <p:cBhvr>
                                            <p:cTn id="86" dur="1000"/>
                                            <p:tgtEl>
                                              <p:spTgt spid="67"/>
                                            </p:tgtEl>
                                          </p:cBhvr>
                                        </p:animEffect>
                                      </p:childTnLst>
                                    </p:cTn>
                                  </p:par>
                                </p:childTnLst>
                              </p:cTn>
                            </p:par>
                            <p:par>
                              <p:cTn id="87" fill="hold">
                                <p:stCondLst>
                                  <p:cond delay="7049"/>
                                </p:stCondLst>
                                <p:childTnLst>
                                  <p:par>
                                    <p:cTn id="88" presetID="53" presetClass="entr" presetSubtype="16" fill="hold"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500" fill="hold"/>
                                            <p:tgtEl>
                                              <p:spTgt spid="84"/>
                                            </p:tgtEl>
                                            <p:attrNameLst>
                                              <p:attrName>ppt_w</p:attrName>
                                            </p:attrNameLst>
                                          </p:cBhvr>
                                          <p:tavLst>
                                            <p:tav tm="0">
                                              <p:val>
                                                <p:fltVal val="0"/>
                                              </p:val>
                                            </p:tav>
                                            <p:tav tm="100000">
                                              <p:val>
                                                <p:strVal val="#ppt_w"/>
                                              </p:val>
                                            </p:tav>
                                          </p:tavLst>
                                        </p:anim>
                                        <p:anim calcmode="lin" valueType="num">
                                          <p:cBhvr>
                                            <p:cTn id="91" dur="500" fill="hold"/>
                                            <p:tgtEl>
                                              <p:spTgt spid="84"/>
                                            </p:tgtEl>
                                            <p:attrNameLst>
                                              <p:attrName>ppt_h</p:attrName>
                                            </p:attrNameLst>
                                          </p:cBhvr>
                                          <p:tavLst>
                                            <p:tav tm="0">
                                              <p:val>
                                                <p:fltVal val="0"/>
                                              </p:val>
                                            </p:tav>
                                            <p:tav tm="100000">
                                              <p:val>
                                                <p:strVal val="#ppt_h"/>
                                              </p:val>
                                            </p:tav>
                                          </p:tavLst>
                                        </p:anim>
                                        <p:animEffect transition="in" filter="fade">
                                          <p:cBhvr>
                                            <p:cTn id="92" dur="500"/>
                                            <p:tgtEl>
                                              <p:spTgt spid="84"/>
                                            </p:tgtEl>
                                          </p:cBhvr>
                                        </p:animEffect>
                                      </p:childTnLst>
                                    </p:cTn>
                                  </p:par>
                                </p:childTnLst>
                              </p:cTn>
                            </p:par>
                            <p:par>
                              <p:cTn id="93" fill="hold">
                                <p:stCondLst>
                                  <p:cond delay="7549"/>
                                </p:stCondLst>
                                <p:childTnLst>
                                  <p:par>
                                    <p:cTn id="94" presetID="55" presetClass="entr" presetSubtype="0" fill="hold" grpId="2" nodeType="afterEffect">
                                      <p:stCondLst>
                                        <p:cond delay="0"/>
                                      </p:stCondLst>
                                      <p:childTnLst>
                                        <p:set>
                                          <p:cBhvr>
                                            <p:cTn id="95" dur="1" fill="hold">
                                              <p:stCondLst>
                                                <p:cond delay="0"/>
                                              </p:stCondLst>
                                            </p:cTn>
                                            <p:tgtEl>
                                              <p:spTgt spid="70"/>
                                            </p:tgtEl>
                                            <p:attrNameLst>
                                              <p:attrName>style.visibility</p:attrName>
                                            </p:attrNameLst>
                                          </p:cBhvr>
                                          <p:to>
                                            <p:strVal val="visible"/>
                                          </p:to>
                                        </p:set>
                                        <p:anim calcmode="lin" valueType="num">
                                          <p:cBhvr>
                                            <p:cTn id="96" dur="1000" fill="hold"/>
                                            <p:tgtEl>
                                              <p:spTgt spid="70"/>
                                            </p:tgtEl>
                                            <p:attrNameLst>
                                              <p:attrName>ppt_w</p:attrName>
                                            </p:attrNameLst>
                                          </p:cBhvr>
                                          <p:tavLst>
                                            <p:tav tm="0">
                                              <p:val>
                                                <p:strVal val="#ppt_w*0.70"/>
                                              </p:val>
                                            </p:tav>
                                            <p:tav tm="100000">
                                              <p:val>
                                                <p:strVal val="#ppt_w"/>
                                              </p:val>
                                            </p:tav>
                                          </p:tavLst>
                                        </p:anim>
                                        <p:anim calcmode="lin" valueType="num">
                                          <p:cBhvr>
                                            <p:cTn id="97" dur="1000" fill="hold"/>
                                            <p:tgtEl>
                                              <p:spTgt spid="70"/>
                                            </p:tgtEl>
                                            <p:attrNameLst>
                                              <p:attrName>ppt_h</p:attrName>
                                            </p:attrNameLst>
                                          </p:cBhvr>
                                          <p:tavLst>
                                            <p:tav tm="0">
                                              <p:val>
                                                <p:strVal val="#ppt_h"/>
                                              </p:val>
                                            </p:tav>
                                            <p:tav tm="100000">
                                              <p:val>
                                                <p:strVal val="#ppt_h"/>
                                              </p:val>
                                            </p:tav>
                                          </p:tavLst>
                                        </p:anim>
                                        <p:animEffect transition="in" filter="fade">
                                          <p:cBhvr>
                                            <p:cTn id="9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1" grpId="0" bldLvl="0" animBg="1"/>
          <p:bldP spid="52" grpId="0" bldLvl="0" animBg="1"/>
          <p:bldP spid="53" grpId="0" bldLvl="0" animBg="1"/>
          <p:bldP spid="54" grpId="0" bldLvl="0" animBg="1"/>
          <p:bldP spid="55" grpId="0" bldLvl="0" animBg="1"/>
          <p:bldP spid="56" grpId="0" bldLvl="0" animBg="1"/>
          <p:bldP spid="67" grpId="0"/>
          <p:bldP spid="67" grpId="1"/>
          <p:bldP spid="67" grpId="2"/>
          <p:bldP spid="70" grpId="0"/>
          <p:bldP spid="70" grpId="1"/>
          <p:bldP spid="70" grpId="2"/>
          <p:bldP spid="8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anim calcmode="lin" valueType="num">
                                          <p:cBhvr>
                                            <p:cTn id="12" dur="500" fill="hold"/>
                                            <p:tgtEl>
                                              <p:spTgt spid="51"/>
                                            </p:tgtEl>
                                            <p:attrNameLst>
                                              <p:attrName>ppt_x</p:attrName>
                                            </p:attrNameLst>
                                          </p:cBhvr>
                                          <p:tavLst>
                                            <p:tav tm="0">
                                              <p:val>
                                                <p:strVal val="#ppt_x"/>
                                              </p:val>
                                            </p:tav>
                                            <p:tav tm="100000">
                                              <p:val>
                                                <p:strVal val="#ppt_x"/>
                                              </p:val>
                                            </p:tav>
                                          </p:tavLst>
                                        </p:anim>
                                        <p:anim calcmode="lin" valueType="num">
                                          <p:cBhvr>
                                            <p:cTn id="13" dur="500" fill="hold"/>
                                            <p:tgtEl>
                                              <p:spTgt spid="5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87"/>
                                            </p:tgtEl>
                                            <p:attrNameLst>
                                              <p:attrName>style.visibility</p:attrName>
                                            </p:attrNameLst>
                                          </p:cBhvr>
                                          <p:to>
                                            <p:strVal val="visible"/>
                                          </p:to>
                                        </p:set>
                                        <p:anim calcmode="lin" valueType="num">
                                          <p:cBhvr>
                                            <p:cTn id="17" dur="500" fill="hold"/>
                                            <p:tgtEl>
                                              <p:spTgt spid="87"/>
                                            </p:tgtEl>
                                            <p:attrNameLst>
                                              <p:attrName>ppt_w</p:attrName>
                                            </p:attrNameLst>
                                          </p:cBhvr>
                                          <p:tavLst>
                                            <p:tav tm="0">
                                              <p:val>
                                                <p:fltVal val="0"/>
                                              </p:val>
                                            </p:tav>
                                            <p:tav tm="100000">
                                              <p:val>
                                                <p:strVal val="#ppt_w"/>
                                              </p:val>
                                            </p:tav>
                                          </p:tavLst>
                                        </p:anim>
                                        <p:anim calcmode="lin" valueType="num">
                                          <p:cBhvr>
                                            <p:cTn id="18" dur="500" fill="hold"/>
                                            <p:tgtEl>
                                              <p:spTgt spid="87"/>
                                            </p:tgtEl>
                                            <p:attrNameLst>
                                              <p:attrName>ppt_h</p:attrName>
                                            </p:attrNameLst>
                                          </p:cBhvr>
                                          <p:tavLst>
                                            <p:tav tm="0">
                                              <p:val>
                                                <p:fltVal val="0"/>
                                              </p:val>
                                            </p:tav>
                                            <p:tav tm="100000">
                                              <p:val>
                                                <p:strVal val="#ppt_h"/>
                                              </p:val>
                                            </p:tav>
                                          </p:tavLst>
                                        </p:anim>
                                        <p:animEffect transition="in" filter="fade">
                                          <p:cBhvr>
                                            <p:cTn id="19" dur="500"/>
                                            <p:tgtEl>
                                              <p:spTgt spid="87"/>
                                            </p:tgtEl>
                                          </p:cBhvr>
                                        </p:animEffect>
                                      </p:childTnLst>
                                    </p:cTn>
                                  </p:par>
                                  <p:par>
                                    <p:cTn id="20" presetID="2" presetClass="entr" presetSubtype="4"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fill="hold"/>
                                            <p:tgtEl>
                                              <p:spTgt spid="2"/>
                                            </p:tgtEl>
                                            <p:attrNameLst>
                                              <p:attrName>ppt_x</p:attrName>
                                            </p:attrNameLst>
                                          </p:cBhvr>
                                          <p:tavLst>
                                            <p:tav tm="0">
                                              <p:val>
                                                <p:strVal val="#ppt_x"/>
                                              </p:val>
                                            </p:tav>
                                            <p:tav tm="100000">
                                              <p:val>
                                                <p:strVal val="#ppt_x"/>
                                              </p:val>
                                            </p:tav>
                                          </p:tavLst>
                                        </p:anim>
                                        <p:anim calcmode="lin" valueType="num">
                                          <p:cBhvr additive="base">
                                            <p:cTn id="23" dur="10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49"/>
                                </p:stCondLst>
                                <p:childTnLst>
                                  <p:par>
                                    <p:cTn id="25" presetID="2" presetClass="entr" presetSubtype="4" accel="60000" fill="hold" grpId="0" nodeType="afterEffect">
                                      <p:stCondLst>
                                        <p:cond delay="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ppt_x"/>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par>
                                    <p:cTn id="29" presetID="2" presetClass="entr" presetSubtype="4" accel="60000" fill="hold" grpId="0" nodeType="withEffect">
                                      <p:stCondLst>
                                        <p:cond delay="20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accel="60000" fill="hold" grpId="0" nodeType="withEffect">
                                      <p:stCondLst>
                                        <p:cond delay="40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500" fill="hold"/>
                                            <p:tgtEl>
                                              <p:spTgt spid="52"/>
                                            </p:tgtEl>
                                            <p:attrNameLst>
                                              <p:attrName>ppt_x</p:attrName>
                                            </p:attrNameLst>
                                          </p:cBhvr>
                                          <p:tavLst>
                                            <p:tav tm="0">
                                              <p:val>
                                                <p:strVal val="#ppt_x"/>
                                              </p:val>
                                            </p:tav>
                                            <p:tav tm="100000">
                                              <p:val>
                                                <p:strVal val="#ppt_x"/>
                                              </p:val>
                                            </p:tav>
                                          </p:tavLst>
                                        </p:anim>
                                        <p:anim calcmode="lin" valueType="num">
                                          <p:cBhvr additive="base">
                                            <p:cTn id="36" dur="500" fill="hold"/>
                                            <p:tgtEl>
                                              <p:spTgt spid="52"/>
                                            </p:tgtEl>
                                            <p:attrNameLst>
                                              <p:attrName>ppt_y</p:attrName>
                                            </p:attrNameLst>
                                          </p:cBhvr>
                                          <p:tavLst>
                                            <p:tav tm="0">
                                              <p:val>
                                                <p:strVal val="1+#ppt_h/2"/>
                                              </p:val>
                                            </p:tav>
                                            <p:tav tm="100000">
                                              <p:val>
                                                <p:strVal val="#ppt_y"/>
                                              </p:val>
                                            </p:tav>
                                          </p:tavLst>
                                        </p:anim>
                                      </p:childTnLst>
                                    </p:cTn>
                                  </p:par>
                                  <p:par>
                                    <p:cTn id="37" presetID="2" presetClass="entr" presetSubtype="4" accel="60000" fill="hold" grpId="0" nodeType="withEffect">
                                      <p:stCondLst>
                                        <p:cond delay="60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500" fill="hold"/>
                                            <p:tgtEl>
                                              <p:spTgt spid="53"/>
                                            </p:tgtEl>
                                            <p:attrNameLst>
                                              <p:attrName>ppt_x</p:attrName>
                                            </p:attrNameLst>
                                          </p:cBhvr>
                                          <p:tavLst>
                                            <p:tav tm="0">
                                              <p:val>
                                                <p:strVal val="#ppt_x"/>
                                              </p:val>
                                            </p:tav>
                                            <p:tav tm="100000">
                                              <p:val>
                                                <p:strVal val="#ppt_x"/>
                                              </p:val>
                                            </p:tav>
                                          </p:tavLst>
                                        </p:anim>
                                        <p:anim calcmode="lin" valueType="num">
                                          <p:cBhvr additive="base">
                                            <p:cTn id="40" dur="500" fill="hold"/>
                                            <p:tgtEl>
                                              <p:spTgt spid="53"/>
                                            </p:tgtEl>
                                            <p:attrNameLst>
                                              <p:attrName>ppt_y</p:attrName>
                                            </p:attrNameLst>
                                          </p:cBhvr>
                                          <p:tavLst>
                                            <p:tav tm="0">
                                              <p:val>
                                                <p:strVal val="1+#ppt_h/2"/>
                                              </p:val>
                                            </p:tav>
                                            <p:tav tm="100000">
                                              <p:val>
                                                <p:strVal val="#ppt_y"/>
                                              </p:val>
                                            </p:tav>
                                          </p:tavLst>
                                        </p:anim>
                                      </p:childTnLst>
                                    </p:cTn>
                                  </p:par>
                                  <p:par>
                                    <p:cTn id="41" presetID="2" presetClass="entr" presetSubtype="4" accel="60000" fill="hold" grpId="0" nodeType="withEffect">
                                      <p:stCondLst>
                                        <p:cond delay="80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ppt_x"/>
                                              </p:val>
                                            </p:tav>
                                            <p:tav tm="100000">
                                              <p:val>
                                                <p:strVal val="#ppt_x"/>
                                              </p:val>
                                            </p:tav>
                                          </p:tavLst>
                                        </p:anim>
                                        <p:anim calcmode="lin" valueType="num">
                                          <p:cBhvr additive="base">
                                            <p:cTn id="44" dur="500" fill="hold"/>
                                            <p:tgtEl>
                                              <p:spTgt spid="54"/>
                                            </p:tgtEl>
                                            <p:attrNameLst>
                                              <p:attrName>ppt_y</p:attrName>
                                            </p:attrNameLst>
                                          </p:cBhvr>
                                          <p:tavLst>
                                            <p:tav tm="0">
                                              <p:val>
                                                <p:strVal val="1+#ppt_h/2"/>
                                              </p:val>
                                            </p:tav>
                                            <p:tav tm="100000">
                                              <p:val>
                                                <p:strVal val="#ppt_y"/>
                                              </p:val>
                                            </p:tav>
                                          </p:tavLst>
                                        </p:anim>
                                      </p:childTnLst>
                                    </p:cTn>
                                  </p:par>
                                </p:childTnLst>
                              </p:cTn>
                            </p:par>
                            <p:par>
                              <p:cTn id="45" fill="hold">
                                <p:stCondLst>
                                  <p:cond delay="2549"/>
                                </p:stCondLst>
                                <p:childTnLst>
                                  <p:par>
                                    <p:cTn id="46" presetID="53" presetClass="entr" presetSubtype="16" fill="hold" nodeType="afterEffect">
                                      <p:stCondLst>
                                        <p:cond delay="0"/>
                                      </p:stCondLst>
                                      <p:childTnLst>
                                        <p:set>
                                          <p:cBhvr>
                                            <p:cTn id="47" dur="1" fill="hold">
                                              <p:stCondLst>
                                                <p:cond delay="0"/>
                                              </p:stCondLst>
                                            </p:cTn>
                                            <p:tgtEl>
                                              <p:spTgt spid="72"/>
                                            </p:tgtEl>
                                            <p:attrNameLst>
                                              <p:attrName>style.visibility</p:attrName>
                                            </p:attrNameLst>
                                          </p:cBhvr>
                                          <p:to>
                                            <p:strVal val="visible"/>
                                          </p:to>
                                        </p:set>
                                        <p:anim calcmode="lin" valueType="num">
                                          <p:cBhvr>
                                            <p:cTn id="48" dur="500" fill="hold"/>
                                            <p:tgtEl>
                                              <p:spTgt spid="72"/>
                                            </p:tgtEl>
                                            <p:attrNameLst>
                                              <p:attrName>ppt_w</p:attrName>
                                            </p:attrNameLst>
                                          </p:cBhvr>
                                          <p:tavLst>
                                            <p:tav tm="0">
                                              <p:val>
                                                <p:fltVal val="0"/>
                                              </p:val>
                                            </p:tav>
                                            <p:tav tm="100000">
                                              <p:val>
                                                <p:strVal val="#ppt_w"/>
                                              </p:val>
                                            </p:tav>
                                          </p:tavLst>
                                        </p:anim>
                                        <p:anim calcmode="lin" valueType="num">
                                          <p:cBhvr>
                                            <p:cTn id="49" dur="500" fill="hold"/>
                                            <p:tgtEl>
                                              <p:spTgt spid="72"/>
                                            </p:tgtEl>
                                            <p:attrNameLst>
                                              <p:attrName>ppt_h</p:attrName>
                                            </p:attrNameLst>
                                          </p:cBhvr>
                                          <p:tavLst>
                                            <p:tav tm="0">
                                              <p:val>
                                                <p:fltVal val="0"/>
                                              </p:val>
                                            </p:tav>
                                            <p:tav tm="100000">
                                              <p:val>
                                                <p:strVal val="#ppt_h"/>
                                              </p:val>
                                            </p:tav>
                                          </p:tavLst>
                                        </p:anim>
                                        <p:animEffect transition="in" filter="fade">
                                          <p:cBhvr>
                                            <p:cTn id="50" dur="500"/>
                                            <p:tgtEl>
                                              <p:spTgt spid="72"/>
                                            </p:tgtEl>
                                          </p:cBhvr>
                                        </p:animEffect>
                                      </p:childTnLst>
                                    </p:cTn>
                                  </p:par>
                                </p:childTnLst>
                              </p:cTn>
                            </p:par>
                            <p:par>
                              <p:cTn id="51" fill="hold">
                                <p:stCondLst>
                                  <p:cond delay="3049"/>
                                </p:stCondLst>
                                <p:childTnLst>
                                  <p:par>
                                    <p:cTn id="52" presetID="16" presetClass="entr" presetSubtype="37"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barn(outVertical)">
                                          <p:cBhvr>
                                            <p:cTn id="54" dur="500"/>
                                            <p:tgtEl>
                                              <p:spTgt spid="57"/>
                                            </p:tgtEl>
                                          </p:cBhvr>
                                        </p:animEffect>
                                      </p:childTnLst>
                                    </p:cTn>
                                  </p:par>
                                </p:childTnLst>
                              </p:cTn>
                            </p:par>
                            <p:par>
                              <p:cTn id="55" fill="hold">
                                <p:stCondLst>
                                  <p:cond delay="3549"/>
                                </p:stCondLst>
                                <p:childTnLst>
                                  <p:par>
                                    <p:cTn id="56" presetID="53" presetClass="entr" presetSubtype="16" fill="hold" nodeType="afterEffect">
                                      <p:stCondLst>
                                        <p:cond delay="0"/>
                                      </p:stCondLst>
                                      <p:childTnLst>
                                        <p:set>
                                          <p:cBhvr>
                                            <p:cTn id="57" dur="1" fill="hold">
                                              <p:stCondLst>
                                                <p:cond delay="0"/>
                                              </p:stCondLst>
                                            </p:cTn>
                                            <p:tgtEl>
                                              <p:spTgt spid="75"/>
                                            </p:tgtEl>
                                            <p:attrNameLst>
                                              <p:attrName>style.visibility</p:attrName>
                                            </p:attrNameLst>
                                          </p:cBhvr>
                                          <p:to>
                                            <p:strVal val="visible"/>
                                          </p:to>
                                        </p:set>
                                        <p:anim calcmode="lin" valueType="num">
                                          <p:cBhvr>
                                            <p:cTn id="58" dur="500" fill="hold"/>
                                            <p:tgtEl>
                                              <p:spTgt spid="75"/>
                                            </p:tgtEl>
                                            <p:attrNameLst>
                                              <p:attrName>ppt_w</p:attrName>
                                            </p:attrNameLst>
                                          </p:cBhvr>
                                          <p:tavLst>
                                            <p:tav tm="0">
                                              <p:val>
                                                <p:fltVal val="0"/>
                                              </p:val>
                                            </p:tav>
                                            <p:tav tm="100000">
                                              <p:val>
                                                <p:strVal val="#ppt_w"/>
                                              </p:val>
                                            </p:tav>
                                          </p:tavLst>
                                        </p:anim>
                                        <p:anim calcmode="lin" valueType="num">
                                          <p:cBhvr>
                                            <p:cTn id="59" dur="500" fill="hold"/>
                                            <p:tgtEl>
                                              <p:spTgt spid="75"/>
                                            </p:tgtEl>
                                            <p:attrNameLst>
                                              <p:attrName>ppt_h</p:attrName>
                                            </p:attrNameLst>
                                          </p:cBhvr>
                                          <p:tavLst>
                                            <p:tav tm="0">
                                              <p:val>
                                                <p:fltVal val="0"/>
                                              </p:val>
                                            </p:tav>
                                            <p:tav tm="100000">
                                              <p:val>
                                                <p:strVal val="#ppt_h"/>
                                              </p:val>
                                            </p:tav>
                                          </p:tavLst>
                                        </p:anim>
                                        <p:animEffect transition="in" filter="fade">
                                          <p:cBhvr>
                                            <p:cTn id="60" dur="500"/>
                                            <p:tgtEl>
                                              <p:spTgt spid="75"/>
                                            </p:tgtEl>
                                          </p:cBhvr>
                                        </p:animEffect>
                                      </p:childTnLst>
                                    </p:cTn>
                                  </p:par>
                                </p:childTnLst>
                              </p:cTn>
                            </p:par>
                            <p:par>
                              <p:cTn id="61" fill="hold">
                                <p:stCondLst>
                                  <p:cond delay="4049"/>
                                </p:stCondLst>
                                <p:childTnLst>
                                  <p:par>
                                    <p:cTn id="62" presetID="16" presetClass="entr" presetSubtype="37"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barn(outVertical)">
                                          <p:cBhvr>
                                            <p:cTn id="64" dur="500"/>
                                            <p:tgtEl>
                                              <p:spTgt spid="60"/>
                                            </p:tgtEl>
                                          </p:cBhvr>
                                        </p:animEffect>
                                      </p:childTnLst>
                                    </p:cTn>
                                  </p:par>
                                </p:childTnLst>
                              </p:cTn>
                            </p:par>
                            <p:par>
                              <p:cTn id="65" fill="hold">
                                <p:stCondLst>
                                  <p:cond delay="4549"/>
                                </p:stCondLst>
                                <p:childTnLst>
                                  <p:par>
                                    <p:cTn id="66" presetID="53" presetClass="entr" presetSubtype="16" fill="hold" nodeType="after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animEffect transition="in" filter="fade">
                                          <p:cBhvr>
                                            <p:cTn id="70" dur="500"/>
                                            <p:tgtEl>
                                              <p:spTgt spid="78"/>
                                            </p:tgtEl>
                                          </p:cBhvr>
                                        </p:animEffect>
                                      </p:childTnLst>
                                    </p:cTn>
                                  </p:par>
                                </p:childTnLst>
                              </p:cTn>
                            </p:par>
                            <p:par>
                              <p:cTn id="71" fill="hold">
                                <p:stCondLst>
                                  <p:cond delay="5049"/>
                                </p:stCondLst>
                                <p:childTnLst>
                                  <p:par>
                                    <p:cTn id="72" presetID="16" presetClass="entr" presetSubtype="37" fill="hold" nodeType="afterEffect">
                                      <p:stCondLst>
                                        <p:cond delay="0"/>
                                      </p:stCondLst>
                                      <p:childTnLst>
                                        <p:set>
                                          <p:cBhvr>
                                            <p:cTn id="73" dur="1" fill="hold">
                                              <p:stCondLst>
                                                <p:cond delay="0"/>
                                              </p:stCondLst>
                                            </p:cTn>
                                            <p:tgtEl>
                                              <p:spTgt spid="63"/>
                                            </p:tgtEl>
                                            <p:attrNameLst>
                                              <p:attrName>style.visibility</p:attrName>
                                            </p:attrNameLst>
                                          </p:cBhvr>
                                          <p:to>
                                            <p:strVal val="visible"/>
                                          </p:to>
                                        </p:set>
                                        <p:animEffect transition="in" filter="barn(outVertical)">
                                          <p:cBhvr>
                                            <p:cTn id="74" dur="500"/>
                                            <p:tgtEl>
                                              <p:spTgt spid="63"/>
                                            </p:tgtEl>
                                          </p:cBhvr>
                                        </p:animEffect>
                                      </p:childTnLst>
                                    </p:cTn>
                                  </p:par>
                                </p:childTnLst>
                              </p:cTn>
                            </p:par>
                            <p:par>
                              <p:cTn id="75" fill="hold">
                                <p:stCondLst>
                                  <p:cond delay="5549"/>
                                </p:stCondLst>
                                <p:childTnLst>
                                  <p:par>
                                    <p:cTn id="76" presetID="53" presetClass="entr" presetSubtype="16"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childTnLst>
                                    </p:cTn>
                                  </p:par>
                                </p:childTnLst>
                              </p:cTn>
                            </p:par>
                            <p:par>
                              <p:cTn id="81" fill="hold">
                                <p:stCondLst>
                                  <p:cond delay="6049"/>
                                </p:stCondLst>
                                <p:childTnLst>
                                  <p:par>
                                    <p:cTn id="82" presetID="55" presetClass="entr" presetSubtype="0" fill="hold" grpId="2"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1000" fill="hold"/>
                                            <p:tgtEl>
                                              <p:spTgt spid="67"/>
                                            </p:tgtEl>
                                            <p:attrNameLst>
                                              <p:attrName>ppt_w</p:attrName>
                                            </p:attrNameLst>
                                          </p:cBhvr>
                                          <p:tavLst>
                                            <p:tav tm="0">
                                              <p:val>
                                                <p:strVal val="#ppt_w*0.70"/>
                                              </p:val>
                                            </p:tav>
                                            <p:tav tm="100000">
                                              <p:val>
                                                <p:strVal val="#ppt_w"/>
                                              </p:val>
                                            </p:tav>
                                          </p:tavLst>
                                        </p:anim>
                                        <p:anim calcmode="lin" valueType="num">
                                          <p:cBhvr>
                                            <p:cTn id="85" dur="1000" fill="hold"/>
                                            <p:tgtEl>
                                              <p:spTgt spid="67"/>
                                            </p:tgtEl>
                                            <p:attrNameLst>
                                              <p:attrName>ppt_h</p:attrName>
                                            </p:attrNameLst>
                                          </p:cBhvr>
                                          <p:tavLst>
                                            <p:tav tm="0">
                                              <p:val>
                                                <p:strVal val="#ppt_h"/>
                                              </p:val>
                                            </p:tav>
                                            <p:tav tm="100000">
                                              <p:val>
                                                <p:strVal val="#ppt_h"/>
                                              </p:val>
                                            </p:tav>
                                          </p:tavLst>
                                        </p:anim>
                                        <p:animEffect transition="in" filter="fade">
                                          <p:cBhvr>
                                            <p:cTn id="86" dur="1000"/>
                                            <p:tgtEl>
                                              <p:spTgt spid="67"/>
                                            </p:tgtEl>
                                          </p:cBhvr>
                                        </p:animEffect>
                                      </p:childTnLst>
                                    </p:cTn>
                                  </p:par>
                                </p:childTnLst>
                              </p:cTn>
                            </p:par>
                            <p:par>
                              <p:cTn id="87" fill="hold">
                                <p:stCondLst>
                                  <p:cond delay="7049"/>
                                </p:stCondLst>
                                <p:childTnLst>
                                  <p:par>
                                    <p:cTn id="88" presetID="53" presetClass="entr" presetSubtype="16" fill="hold" nodeType="afterEffect">
                                      <p:stCondLst>
                                        <p:cond delay="0"/>
                                      </p:stCondLst>
                                      <p:childTnLst>
                                        <p:set>
                                          <p:cBhvr>
                                            <p:cTn id="89" dur="1" fill="hold">
                                              <p:stCondLst>
                                                <p:cond delay="0"/>
                                              </p:stCondLst>
                                            </p:cTn>
                                            <p:tgtEl>
                                              <p:spTgt spid="84"/>
                                            </p:tgtEl>
                                            <p:attrNameLst>
                                              <p:attrName>style.visibility</p:attrName>
                                            </p:attrNameLst>
                                          </p:cBhvr>
                                          <p:to>
                                            <p:strVal val="visible"/>
                                          </p:to>
                                        </p:set>
                                        <p:anim calcmode="lin" valueType="num">
                                          <p:cBhvr>
                                            <p:cTn id="90" dur="500" fill="hold"/>
                                            <p:tgtEl>
                                              <p:spTgt spid="84"/>
                                            </p:tgtEl>
                                            <p:attrNameLst>
                                              <p:attrName>ppt_w</p:attrName>
                                            </p:attrNameLst>
                                          </p:cBhvr>
                                          <p:tavLst>
                                            <p:tav tm="0">
                                              <p:val>
                                                <p:fltVal val="0"/>
                                              </p:val>
                                            </p:tav>
                                            <p:tav tm="100000">
                                              <p:val>
                                                <p:strVal val="#ppt_w"/>
                                              </p:val>
                                            </p:tav>
                                          </p:tavLst>
                                        </p:anim>
                                        <p:anim calcmode="lin" valueType="num">
                                          <p:cBhvr>
                                            <p:cTn id="91" dur="500" fill="hold"/>
                                            <p:tgtEl>
                                              <p:spTgt spid="84"/>
                                            </p:tgtEl>
                                            <p:attrNameLst>
                                              <p:attrName>ppt_h</p:attrName>
                                            </p:attrNameLst>
                                          </p:cBhvr>
                                          <p:tavLst>
                                            <p:tav tm="0">
                                              <p:val>
                                                <p:fltVal val="0"/>
                                              </p:val>
                                            </p:tav>
                                            <p:tav tm="100000">
                                              <p:val>
                                                <p:strVal val="#ppt_h"/>
                                              </p:val>
                                            </p:tav>
                                          </p:tavLst>
                                        </p:anim>
                                        <p:animEffect transition="in" filter="fade">
                                          <p:cBhvr>
                                            <p:cTn id="92" dur="500"/>
                                            <p:tgtEl>
                                              <p:spTgt spid="84"/>
                                            </p:tgtEl>
                                          </p:cBhvr>
                                        </p:animEffect>
                                      </p:childTnLst>
                                    </p:cTn>
                                  </p:par>
                                </p:childTnLst>
                              </p:cTn>
                            </p:par>
                            <p:par>
                              <p:cTn id="93" fill="hold">
                                <p:stCondLst>
                                  <p:cond delay="7549"/>
                                </p:stCondLst>
                                <p:childTnLst>
                                  <p:par>
                                    <p:cTn id="94" presetID="55" presetClass="entr" presetSubtype="0" fill="hold" grpId="2" nodeType="afterEffect">
                                      <p:stCondLst>
                                        <p:cond delay="0"/>
                                      </p:stCondLst>
                                      <p:childTnLst>
                                        <p:set>
                                          <p:cBhvr>
                                            <p:cTn id="95" dur="1" fill="hold">
                                              <p:stCondLst>
                                                <p:cond delay="0"/>
                                              </p:stCondLst>
                                            </p:cTn>
                                            <p:tgtEl>
                                              <p:spTgt spid="70"/>
                                            </p:tgtEl>
                                            <p:attrNameLst>
                                              <p:attrName>style.visibility</p:attrName>
                                            </p:attrNameLst>
                                          </p:cBhvr>
                                          <p:to>
                                            <p:strVal val="visible"/>
                                          </p:to>
                                        </p:set>
                                        <p:anim calcmode="lin" valueType="num">
                                          <p:cBhvr>
                                            <p:cTn id="96" dur="1000" fill="hold"/>
                                            <p:tgtEl>
                                              <p:spTgt spid="70"/>
                                            </p:tgtEl>
                                            <p:attrNameLst>
                                              <p:attrName>ppt_w</p:attrName>
                                            </p:attrNameLst>
                                          </p:cBhvr>
                                          <p:tavLst>
                                            <p:tav tm="0">
                                              <p:val>
                                                <p:strVal val="#ppt_w*0.70"/>
                                              </p:val>
                                            </p:tav>
                                            <p:tav tm="100000">
                                              <p:val>
                                                <p:strVal val="#ppt_w"/>
                                              </p:val>
                                            </p:tav>
                                          </p:tavLst>
                                        </p:anim>
                                        <p:anim calcmode="lin" valueType="num">
                                          <p:cBhvr>
                                            <p:cTn id="97" dur="1000" fill="hold"/>
                                            <p:tgtEl>
                                              <p:spTgt spid="70"/>
                                            </p:tgtEl>
                                            <p:attrNameLst>
                                              <p:attrName>ppt_h</p:attrName>
                                            </p:attrNameLst>
                                          </p:cBhvr>
                                          <p:tavLst>
                                            <p:tav tm="0">
                                              <p:val>
                                                <p:strVal val="#ppt_h"/>
                                              </p:val>
                                            </p:tav>
                                            <p:tav tm="100000">
                                              <p:val>
                                                <p:strVal val="#ppt_h"/>
                                              </p:val>
                                            </p:tav>
                                          </p:tavLst>
                                        </p:anim>
                                        <p:animEffect transition="in" filter="fade">
                                          <p:cBhvr>
                                            <p:cTn id="98"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bldLvl="0" animBg="1"/>
          <p:bldP spid="51" grpId="0" bldLvl="0" animBg="1"/>
          <p:bldP spid="52" grpId="0" bldLvl="0" animBg="1"/>
          <p:bldP spid="53" grpId="0" bldLvl="0" animBg="1"/>
          <p:bldP spid="54" grpId="0" bldLvl="0" animBg="1"/>
          <p:bldP spid="55" grpId="0" bldLvl="0" animBg="1"/>
          <p:bldP spid="56" grpId="0" bldLvl="0" animBg="1"/>
          <p:bldP spid="67" grpId="0"/>
          <p:bldP spid="67" grpId="1"/>
          <p:bldP spid="67" grpId="2"/>
          <p:bldP spid="70" grpId="0"/>
          <p:bldP spid="70" grpId="1"/>
          <p:bldP spid="70" grpId="2"/>
          <p:bldP spid="87" grpId="0"/>
        </p:bldLst>
      </p:timing>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6"/>
          <p:cNvSpPr>
            <a:spLocks noChangeArrowheads="1"/>
          </p:cNvSpPr>
          <p:nvPr/>
        </p:nvSpPr>
        <p:spPr bwMode="auto">
          <a:xfrm flipV="1">
            <a:off x="0" y="4078289"/>
            <a:ext cx="4595813" cy="369887"/>
          </a:xfrm>
          <a:prstGeom prst="rect">
            <a:avLst/>
          </a:prstGeom>
          <a:solidFill>
            <a:schemeClr val="tx1">
              <a:lumMod val="65000"/>
              <a:lumOff val="35000"/>
              <a:alpha val="39999"/>
            </a:schemeClr>
          </a:solidFill>
          <a:ln>
            <a:noFill/>
          </a:ln>
        </p:spPr>
        <p:txBody>
          <a:bodyPr lIns="91430" tIns="45716" rIns="91430" bIns="4571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charset="-122"/>
              <a:sym typeface="Arial" panose="020B0604020202020204" pitchFamily="34" charset="0"/>
            </a:endParaRPr>
          </a:p>
        </p:txBody>
      </p:sp>
      <p:grpSp>
        <p:nvGrpSpPr>
          <p:cNvPr id="14" name="组合 8"/>
          <p:cNvGrpSpPr/>
          <p:nvPr/>
        </p:nvGrpSpPr>
        <p:grpSpPr bwMode="auto">
          <a:xfrm flipV="1">
            <a:off x="3454401" y="4078289"/>
            <a:ext cx="2314575" cy="2312987"/>
            <a:chOff x="0" y="0"/>
            <a:chExt cx="1970470" cy="1970470"/>
          </a:xfrm>
        </p:grpSpPr>
        <p:sp>
          <p:nvSpPr>
            <p:cNvPr id="15" name="任意多边形 9"/>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solidFill>
              <a:schemeClr val="tx1">
                <a:lumMod val="65000"/>
                <a:lumOff val="35000"/>
                <a:alpha val="39999"/>
              </a:schemeClr>
            </a:solidFill>
            <a:ln>
              <a:noFill/>
            </a:ln>
            <a:extLst>
              <a:ext uri="{91240B29-F687-4F45-9708-019B960494DF}">
                <a14:hiddenLine xmlns:a14="http://schemas.microsoft.com/office/drawing/2010/main" xmlns=""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6" name="任意多边形 10"/>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chemeClr val="accent1"/>
            </a:solidFill>
            <a:ln>
              <a:noFill/>
            </a:ln>
            <a:extLst>
              <a:ext uri="{91240B29-F687-4F45-9708-019B960494DF}">
                <a14:hiddenLine xmlns:a14="http://schemas.microsoft.com/office/drawing/2010/main" xmlns=""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grpSp>
      <p:sp>
        <p:nvSpPr>
          <p:cNvPr id="17" name="矩形 11"/>
          <p:cNvSpPr>
            <a:spLocks noChangeArrowheads="1"/>
          </p:cNvSpPr>
          <p:nvPr/>
        </p:nvSpPr>
        <p:spPr bwMode="auto">
          <a:xfrm flipV="1">
            <a:off x="6991349" y="4078289"/>
            <a:ext cx="5200651" cy="369887"/>
          </a:xfrm>
          <a:prstGeom prst="rect">
            <a:avLst/>
          </a:prstGeom>
          <a:solidFill>
            <a:schemeClr val="tx1">
              <a:lumMod val="65000"/>
              <a:lumOff val="35000"/>
              <a:alpha val="39999"/>
            </a:schemeClr>
          </a:solidFill>
          <a:ln>
            <a:noFill/>
          </a:ln>
        </p:spPr>
        <p:txBody>
          <a:bodyPr lIns="91430" tIns="45716" rIns="91430" bIns="4571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charset="-122"/>
              <a:sym typeface="Arial" panose="020B0604020202020204" pitchFamily="34" charset="0"/>
            </a:endParaRPr>
          </a:p>
        </p:txBody>
      </p:sp>
      <p:grpSp>
        <p:nvGrpSpPr>
          <p:cNvPr id="19" name="组合 13"/>
          <p:cNvGrpSpPr/>
          <p:nvPr/>
        </p:nvGrpSpPr>
        <p:grpSpPr bwMode="auto">
          <a:xfrm flipV="1">
            <a:off x="5899151" y="4078289"/>
            <a:ext cx="2312988" cy="2312987"/>
            <a:chOff x="0" y="0"/>
            <a:chExt cx="1970470" cy="1970470"/>
          </a:xfrm>
          <a:solidFill>
            <a:schemeClr val="accent1"/>
          </a:solidFill>
        </p:grpSpPr>
        <p:sp>
          <p:nvSpPr>
            <p:cNvPr id="20" name="任意多边形 1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a:extLst>
              <a:ext uri="{91240B29-F687-4F45-9708-019B960494DF}">
                <a14:hiddenLine xmlns:a14="http://schemas.microsoft.com/office/drawing/2010/main" xmlns=""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21" name="任意多边形 1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BDBDBD"/>
            </a:solidFill>
            <a:ln>
              <a:noFill/>
            </a:ln>
            <a:extLst>
              <a:ext uri="{91240B29-F687-4F45-9708-019B960494DF}">
                <a14:hiddenLine xmlns:a14="http://schemas.microsoft.com/office/drawing/2010/main" xmlns=""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grpSp>
      <p:sp>
        <p:nvSpPr>
          <p:cNvPr id="7" name="矩形 6"/>
          <p:cNvSpPr>
            <a:spLocks noChangeArrowheads="1"/>
          </p:cNvSpPr>
          <p:nvPr/>
        </p:nvSpPr>
        <p:spPr bwMode="auto">
          <a:xfrm>
            <a:off x="0" y="3375025"/>
            <a:ext cx="6738939" cy="368300"/>
          </a:xfrm>
          <a:prstGeom prst="rect">
            <a:avLst/>
          </a:prstGeom>
          <a:solidFill>
            <a:schemeClr val="tx1">
              <a:lumMod val="65000"/>
              <a:lumOff val="35000"/>
              <a:alpha val="39999"/>
            </a:schemeClr>
          </a:solidFill>
          <a:ln>
            <a:noFill/>
          </a:ln>
        </p:spPr>
        <p:txBody>
          <a:bodyPr lIns="91430" tIns="45716" rIns="91430" bIns="45716"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2400">
              <a:solidFill>
                <a:srgbClr val="FFFFFF"/>
              </a:solidFill>
              <a:latin typeface="Arial" panose="020B0604020202020204" pitchFamily="34" charset="0"/>
              <a:ea typeface="微软雅黑" panose="020B0503020204020204" charset="-122"/>
              <a:sym typeface="Arial" panose="020B0604020202020204" pitchFamily="34" charset="0"/>
            </a:endParaRPr>
          </a:p>
        </p:txBody>
      </p:sp>
      <p:grpSp>
        <p:nvGrpSpPr>
          <p:cNvPr id="9" name="组合 3"/>
          <p:cNvGrpSpPr/>
          <p:nvPr/>
        </p:nvGrpSpPr>
        <p:grpSpPr bwMode="auto">
          <a:xfrm>
            <a:off x="5619751" y="1428751"/>
            <a:ext cx="2312988" cy="2314575"/>
            <a:chOff x="0" y="0"/>
            <a:chExt cx="1970470" cy="1970470"/>
          </a:xfrm>
          <a:solidFill>
            <a:srgbClr val="15889F"/>
          </a:solidFill>
        </p:grpSpPr>
        <p:sp>
          <p:nvSpPr>
            <p:cNvPr id="10" name="任意多边形 4"/>
            <p:cNvSpPr>
              <a:spLocks noChangeArrowheads="1"/>
            </p:cNvSpPr>
            <p:nvPr/>
          </p:nvSpPr>
          <p:spPr bwMode="auto">
            <a:xfrm>
              <a:off x="0" y="0"/>
              <a:ext cx="1970470" cy="1523844"/>
            </a:xfrm>
            <a:custGeom>
              <a:avLst/>
              <a:gdLst>
                <a:gd name="T0" fmla="*/ 985235 w 1970470"/>
                <a:gd name="T1" fmla="*/ 0 h 1523844"/>
                <a:gd name="T2" fmla="*/ 1970470 w 1970470"/>
                <a:gd name="T3" fmla="*/ 985235 h 1523844"/>
                <a:gd name="T4" fmla="*/ 1851557 w 1970470"/>
                <a:gd name="T5" fmla="*/ 1454856 h 1523844"/>
                <a:gd name="T6" fmla="*/ 1809646 w 1970470"/>
                <a:gd name="T7" fmla="*/ 1523844 h 1523844"/>
                <a:gd name="T8" fmla="*/ 1380307 w 1970470"/>
                <a:gd name="T9" fmla="*/ 1523844 h 1523844"/>
                <a:gd name="T10" fmla="*/ 1458954 w 1970470"/>
                <a:gd name="T11" fmla="*/ 1458954 h 1523844"/>
                <a:gd name="T12" fmla="*/ 1655175 w 1970470"/>
                <a:gd name="T13" fmla="*/ 985235 h 1523844"/>
                <a:gd name="T14" fmla="*/ 985235 w 1970470"/>
                <a:gd name="T15" fmla="*/ 315295 h 1523844"/>
                <a:gd name="T16" fmla="*/ 315295 w 1970470"/>
                <a:gd name="T17" fmla="*/ 985235 h 1523844"/>
                <a:gd name="T18" fmla="*/ 511516 w 1970470"/>
                <a:gd name="T19" fmla="*/ 1458954 h 1523844"/>
                <a:gd name="T20" fmla="*/ 590163 w 1970470"/>
                <a:gd name="T21" fmla="*/ 1523844 h 1523844"/>
                <a:gd name="T22" fmla="*/ 160824 w 1970470"/>
                <a:gd name="T23" fmla="*/ 1523844 h 1523844"/>
                <a:gd name="T24" fmla="*/ 118913 w 1970470"/>
                <a:gd name="T25" fmla="*/ 1454856 h 1523844"/>
                <a:gd name="T26" fmla="*/ 0 w 1970470"/>
                <a:gd name="T27" fmla="*/ 985235 h 1523844"/>
                <a:gd name="T28" fmla="*/ 985235 w 1970470"/>
                <a:gd name="T29" fmla="*/ 0 h 15238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70470"/>
                <a:gd name="T46" fmla="*/ 0 h 1523844"/>
                <a:gd name="T47" fmla="*/ 1970470 w 1970470"/>
                <a:gd name="T48" fmla="*/ 1523844 h 15238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70470" h="1523844">
                  <a:moveTo>
                    <a:pt x="985235" y="0"/>
                  </a:moveTo>
                  <a:cubicBezTo>
                    <a:pt x="1529365" y="0"/>
                    <a:pt x="1970470" y="441105"/>
                    <a:pt x="1970470" y="985235"/>
                  </a:cubicBezTo>
                  <a:cubicBezTo>
                    <a:pt x="1970470" y="1155276"/>
                    <a:pt x="1927393" y="1315255"/>
                    <a:pt x="1851557" y="1454856"/>
                  </a:cubicBezTo>
                  <a:lnTo>
                    <a:pt x="1809646" y="1523844"/>
                  </a:lnTo>
                  <a:lnTo>
                    <a:pt x="1380307" y="1523844"/>
                  </a:lnTo>
                  <a:lnTo>
                    <a:pt x="1458954" y="1458954"/>
                  </a:lnTo>
                  <a:cubicBezTo>
                    <a:pt x="1580189" y="1337719"/>
                    <a:pt x="1655175" y="1170234"/>
                    <a:pt x="1655175" y="985235"/>
                  </a:cubicBezTo>
                  <a:cubicBezTo>
                    <a:pt x="1655175" y="615237"/>
                    <a:pt x="1355233" y="315295"/>
                    <a:pt x="985235" y="315295"/>
                  </a:cubicBezTo>
                  <a:cubicBezTo>
                    <a:pt x="615237" y="315295"/>
                    <a:pt x="315295" y="615237"/>
                    <a:pt x="315295" y="985235"/>
                  </a:cubicBezTo>
                  <a:cubicBezTo>
                    <a:pt x="315295" y="1170234"/>
                    <a:pt x="390281" y="1337719"/>
                    <a:pt x="511516" y="1458954"/>
                  </a:cubicBezTo>
                  <a:lnTo>
                    <a:pt x="590163" y="1523844"/>
                  </a:lnTo>
                  <a:lnTo>
                    <a:pt x="160824" y="1523844"/>
                  </a:lnTo>
                  <a:lnTo>
                    <a:pt x="118913" y="1454856"/>
                  </a:lnTo>
                  <a:cubicBezTo>
                    <a:pt x="43077" y="1315255"/>
                    <a:pt x="0" y="1155276"/>
                    <a:pt x="0" y="985235"/>
                  </a:cubicBezTo>
                  <a:cubicBezTo>
                    <a:pt x="0" y="441105"/>
                    <a:pt x="441105" y="0"/>
                    <a:pt x="985235" y="0"/>
                  </a:cubicBezTo>
                  <a:close/>
                </a:path>
              </a:pathLst>
            </a:custGeom>
            <a:grpFill/>
            <a:ln>
              <a:noFill/>
            </a:ln>
            <a:extLst>
              <a:ext uri="{91240B29-F687-4F45-9708-019B960494DF}">
                <a14:hiddenLine xmlns:a14="http://schemas.microsoft.com/office/drawing/2010/main" xmlns=""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11" name="任意多边形 5"/>
            <p:cNvSpPr>
              <a:spLocks noChangeArrowheads="1"/>
            </p:cNvSpPr>
            <p:nvPr/>
          </p:nvSpPr>
          <p:spPr bwMode="auto">
            <a:xfrm>
              <a:off x="160824" y="1523844"/>
              <a:ext cx="1648822" cy="446626"/>
            </a:xfrm>
            <a:custGeom>
              <a:avLst/>
              <a:gdLst>
                <a:gd name="T0" fmla="*/ 0 w 1648822"/>
                <a:gd name="T1" fmla="*/ 0 h 446626"/>
                <a:gd name="T2" fmla="*/ 429339 w 1648822"/>
                <a:gd name="T3" fmla="*/ 0 h 446626"/>
                <a:gd name="T4" fmla="*/ 449841 w 1648822"/>
                <a:gd name="T5" fmla="*/ 16916 h 446626"/>
                <a:gd name="T6" fmla="*/ 824411 w 1648822"/>
                <a:gd name="T7" fmla="*/ 131331 h 446626"/>
                <a:gd name="T8" fmla="*/ 1198981 w 1648822"/>
                <a:gd name="T9" fmla="*/ 16916 h 446626"/>
                <a:gd name="T10" fmla="*/ 1219483 w 1648822"/>
                <a:gd name="T11" fmla="*/ 0 h 446626"/>
                <a:gd name="T12" fmla="*/ 1648822 w 1648822"/>
                <a:gd name="T13" fmla="*/ 0 h 446626"/>
                <a:gd name="T14" fmla="*/ 1641383 w 1648822"/>
                <a:gd name="T15" fmla="*/ 12245 h 446626"/>
                <a:gd name="T16" fmla="*/ 824411 w 1648822"/>
                <a:gd name="T17" fmla="*/ 446626 h 446626"/>
                <a:gd name="T18" fmla="*/ 7439 w 1648822"/>
                <a:gd name="T19" fmla="*/ 12245 h 446626"/>
                <a:gd name="T20" fmla="*/ 0 w 1648822"/>
                <a:gd name="T21" fmla="*/ 0 h 4466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48822"/>
                <a:gd name="T34" fmla="*/ 0 h 446626"/>
                <a:gd name="T35" fmla="*/ 1648822 w 1648822"/>
                <a:gd name="T36" fmla="*/ 446626 h 4466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48822" h="446626">
                  <a:moveTo>
                    <a:pt x="0" y="0"/>
                  </a:moveTo>
                  <a:lnTo>
                    <a:pt x="429339" y="0"/>
                  </a:lnTo>
                  <a:lnTo>
                    <a:pt x="449841" y="16916"/>
                  </a:lnTo>
                  <a:cubicBezTo>
                    <a:pt x="556764" y="89152"/>
                    <a:pt x="685662" y="131331"/>
                    <a:pt x="824411" y="131331"/>
                  </a:cubicBezTo>
                  <a:cubicBezTo>
                    <a:pt x="963160" y="131331"/>
                    <a:pt x="1092058" y="89152"/>
                    <a:pt x="1198981" y="16916"/>
                  </a:cubicBezTo>
                  <a:lnTo>
                    <a:pt x="1219483" y="0"/>
                  </a:lnTo>
                  <a:lnTo>
                    <a:pt x="1648822" y="0"/>
                  </a:lnTo>
                  <a:lnTo>
                    <a:pt x="1641383" y="12245"/>
                  </a:lnTo>
                  <a:cubicBezTo>
                    <a:pt x="1464329" y="274319"/>
                    <a:pt x="1164492" y="446626"/>
                    <a:pt x="824411" y="446626"/>
                  </a:cubicBezTo>
                  <a:cubicBezTo>
                    <a:pt x="484330" y="446626"/>
                    <a:pt x="184493" y="274319"/>
                    <a:pt x="7439" y="12245"/>
                  </a:cubicBezTo>
                  <a:lnTo>
                    <a:pt x="0" y="0"/>
                  </a:lnTo>
                  <a:close/>
                </a:path>
              </a:pathLst>
            </a:custGeom>
            <a:solidFill>
              <a:srgbClr val="BDBDBD"/>
            </a:solidFill>
            <a:ln>
              <a:noFill/>
            </a:ln>
            <a:extLst>
              <a:ext uri="{91240B29-F687-4F45-9708-019B960494DF}">
                <a14:hiddenLine xmlns:a14="http://schemas.microsoft.com/office/drawing/2010/main" xmlns="" w="12700">
                  <a:solidFill>
                    <a:srgbClr val="42719B"/>
                  </a:solidFill>
                  <a:bevel/>
                </a14:hiddenLine>
              </a:ext>
            </a:extLst>
          </p:spPr>
          <p:txBody>
            <a:bodyPr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grpSp>
      <p:sp>
        <p:nvSpPr>
          <p:cNvPr id="5" name="任意多边形 4"/>
          <p:cNvSpPr>
            <a:spLocks noChangeArrowheads="1"/>
          </p:cNvSpPr>
          <p:nvPr/>
        </p:nvSpPr>
        <p:spPr bwMode="auto">
          <a:xfrm>
            <a:off x="11658600" y="6162675"/>
            <a:ext cx="635000" cy="400051"/>
          </a:xfrm>
          <a:custGeom>
            <a:avLst/>
            <a:gdLst>
              <a:gd name="T0" fmla="*/ 154365 w 808522"/>
              <a:gd name="T1" fmla="*/ 0 h 510140"/>
              <a:gd name="T2" fmla="*/ 157334 w 808522"/>
              <a:gd name="T3" fmla="*/ 0 h 510140"/>
              <a:gd name="T4" fmla="*/ 498719 w 808522"/>
              <a:gd name="T5" fmla="*/ 0 h 510140"/>
              <a:gd name="T6" fmla="*/ 498719 w 808522"/>
              <a:gd name="T7" fmla="*/ 313717 h 510140"/>
              <a:gd name="T8" fmla="*/ 157341 w 808522"/>
              <a:gd name="T9" fmla="*/ 313717 h 510140"/>
              <a:gd name="T10" fmla="*/ 157334 w 808522"/>
              <a:gd name="T11" fmla="*/ 313718 h 510140"/>
              <a:gd name="T12" fmla="*/ 157328 w 808522"/>
              <a:gd name="T13" fmla="*/ 313717 h 510140"/>
              <a:gd name="T14" fmla="*/ 154365 w 808522"/>
              <a:gd name="T15" fmla="*/ 313717 h 510140"/>
              <a:gd name="T16" fmla="*/ 154365 w 808522"/>
              <a:gd name="T17" fmla="*/ 313420 h 510140"/>
              <a:gd name="T18" fmla="*/ 125625 w 808522"/>
              <a:gd name="T19" fmla="*/ 310531 h 510140"/>
              <a:gd name="T20" fmla="*/ 0 w 808522"/>
              <a:gd name="T21" fmla="*/ 156859 h 510140"/>
              <a:gd name="T22" fmla="*/ 125625 w 808522"/>
              <a:gd name="T23" fmla="*/ 3187 h 510140"/>
              <a:gd name="T24" fmla="*/ 154365 w 808522"/>
              <a:gd name="T25" fmla="*/ 298 h 510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8522"/>
              <a:gd name="T40" fmla="*/ 0 h 510140"/>
              <a:gd name="T41" fmla="*/ 808522 w 808522"/>
              <a:gd name="T42" fmla="*/ 510140 h 510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8522" h="510140">
                <a:moveTo>
                  <a:pt x="250256" y="0"/>
                </a:moveTo>
                <a:lnTo>
                  <a:pt x="255070" y="0"/>
                </a:lnTo>
                <a:lnTo>
                  <a:pt x="808522" y="0"/>
                </a:lnTo>
                <a:lnTo>
                  <a:pt x="808522" y="510139"/>
                </a:lnTo>
                <a:lnTo>
                  <a:pt x="255080" y="510139"/>
                </a:lnTo>
                <a:lnTo>
                  <a:pt x="255070" y="510140"/>
                </a:lnTo>
                <a:lnTo>
                  <a:pt x="255060" y="510139"/>
                </a:lnTo>
                <a:lnTo>
                  <a:pt x="250256" y="510139"/>
                </a:lnTo>
                <a:lnTo>
                  <a:pt x="250256" y="509655"/>
                </a:lnTo>
                <a:lnTo>
                  <a:pt x="203664" y="504958"/>
                </a:lnTo>
                <a:cubicBezTo>
                  <a:pt x="87433" y="481174"/>
                  <a:pt x="0" y="378332"/>
                  <a:pt x="0" y="255070"/>
                </a:cubicBezTo>
                <a:cubicBezTo>
                  <a:pt x="0" y="131808"/>
                  <a:pt x="87433" y="28967"/>
                  <a:pt x="203664" y="5182"/>
                </a:cubicBezTo>
                <a:lnTo>
                  <a:pt x="250256" y="485"/>
                </a:lnTo>
                <a:lnTo>
                  <a:pt x="250256" y="0"/>
                </a:lnTo>
                <a:close/>
              </a:path>
            </a:pathLst>
          </a:custGeom>
          <a:solidFill>
            <a:srgbClr val="F2F2F2">
              <a:alpha val="29803"/>
            </a:srgbClr>
          </a:solidFill>
          <a:ln>
            <a:noFill/>
          </a:ln>
          <a:extLst>
            <a:ext uri="{91240B29-F687-4F45-9708-019B960494DF}">
              <a14:hiddenLine xmlns:a14="http://schemas.microsoft.com/office/drawing/2010/main" xmlns="" w="12700">
                <a:solidFill>
                  <a:srgbClr val="42719B"/>
                </a:solidFill>
                <a:bevel/>
              </a14:hiddenLine>
            </a:ext>
          </a:extLst>
        </p:spPr>
        <p:txBody>
          <a:bodyPr lIns="91440" tIns="45720" rIns="91440" bIns="45720" anchor="ctr"/>
          <a:lstStyle/>
          <a:p>
            <a:endParaRPr lang="zh-CN" altLang="en-US" sz="2400">
              <a:latin typeface="Arial" panose="020B0604020202020204" pitchFamily="34" charset="0"/>
              <a:ea typeface="微软雅黑" panose="020B0503020204020204" charset="-122"/>
              <a:sym typeface="Arial" panose="020B0604020202020204" pitchFamily="34" charset="0"/>
            </a:endParaRPr>
          </a:p>
        </p:txBody>
      </p:sp>
      <p:sp>
        <p:nvSpPr>
          <p:cNvPr id="6" name="TextBox 15"/>
          <p:cNvSpPr>
            <a:spLocks noChangeArrowheads="1"/>
          </p:cNvSpPr>
          <p:nvPr/>
        </p:nvSpPr>
        <p:spPr bwMode="auto">
          <a:xfrm>
            <a:off x="11737976" y="6208713"/>
            <a:ext cx="454025" cy="2927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8558" tIns="34278" rIns="68558" bIns="34278">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zh-CN" sz="1465">
                <a:solidFill>
                  <a:schemeClr val="bg1"/>
                </a:solidFill>
                <a:latin typeface="Arial" panose="020B0604020202020204" pitchFamily="34" charset="0"/>
                <a:ea typeface="微软雅黑" panose="020B0503020204020204" charset="-122"/>
                <a:cs typeface="Arial Unicode MS" panose="020B0604020202020204" charset="-122"/>
                <a:sym typeface="Arial" panose="020B0604020202020204" pitchFamily="34" charset="0"/>
              </a:rPr>
              <a:t>* </a:t>
            </a:r>
            <a:endParaRPr lang="zh-CN" altLang="zh-CN" sz="1465" b="1">
              <a:solidFill>
                <a:schemeClr val="bg1"/>
              </a:solidFill>
              <a:latin typeface="Arial" panose="020B0604020202020204" pitchFamily="34" charset="0"/>
              <a:ea typeface="微软雅黑" panose="020B0503020204020204" charset="-122"/>
              <a:cs typeface="Arial Unicode MS" panose="020B0604020202020204" charset="-122"/>
              <a:sym typeface="Arial" panose="020B0604020202020204" pitchFamily="34" charset="0"/>
            </a:endParaRPr>
          </a:p>
        </p:txBody>
      </p:sp>
      <p:grpSp>
        <p:nvGrpSpPr>
          <p:cNvPr id="48" name="组合 47"/>
          <p:cNvGrpSpPr/>
          <p:nvPr/>
        </p:nvGrpSpPr>
        <p:grpSpPr>
          <a:xfrm>
            <a:off x="5974685" y="1760791"/>
            <a:ext cx="1658680" cy="1658684"/>
            <a:chOff x="4481014" y="1320593"/>
            <a:chExt cx="1244010" cy="1244013"/>
          </a:xfrm>
        </p:grpSpPr>
        <p:grpSp>
          <p:nvGrpSpPr>
            <p:cNvPr id="29" name="组合 28"/>
            <p:cNvGrpSpPr/>
            <p:nvPr/>
          </p:nvGrpSpPr>
          <p:grpSpPr>
            <a:xfrm>
              <a:off x="4481014" y="1320593"/>
              <a:ext cx="1244010" cy="1244013"/>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charset="-122"/>
                  <a:sym typeface="Arial" panose="020B0604020202020204" pitchFamily="34" charset="0"/>
                </a:endParaRPr>
              </a:p>
            </p:txBody>
          </p:sp>
          <p:sp>
            <p:nvSpPr>
              <p:cNvPr id="32" name="椭圆 3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charset="-122"/>
                  <a:sym typeface="Arial" panose="020B0604020202020204" pitchFamily="34" charset="0"/>
                </a:endParaRPr>
              </a:p>
            </p:txBody>
          </p:sp>
        </p:grpSp>
        <p:sp>
          <p:nvSpPr>
            <p:cNvPr id="8" name="文本框 3"/>
            <p:cNvSpPr>
              <a:spLocks noChangeArrowheads="1"/>
            </p:cNvSpPr>
            <p:nvPr/>
          </p:nvSpPr>
          <p:spPr bwMode="auto">
            <a:xfrm>
              <a:off x="4752022" y="1497806"/>
              <a:ext cx="701993" cy="898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6" rIns="91430"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665" dirty="0">
                  <a:solidFill>
                    <a:schemeClr val="accent1"/>
                  </a:solidFill>
                  <a:latin typeface="Arial" panose="020B0604020202020204" pitchFamily="34" charset="0"/>
                  <a:ea typeface="微软雅黑" panose="020B0503020204020204" charset="-122"/>
                  <a:sym typeface="Arial" panose="020B0604020202020204" pitchFamily="34" charset="0"/>
                </a:rPr>
                <a:t>Step</a:t>
              </a:r>
              <a:endParaRPr lang="en-US" altLang="zh-CN" sz="3600" dirty="0">
                <a:solidFill>
                  <a:schemeClr val="accent1"/>
                </a:solidFill>
                <a:latin typeface="Arial" panose="020B0604020202020204" pitchFamily="34" charset="0"/>
                <a:ea typeface="微软雅黑" panose="020B050302020402020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5335" dirty="0">
                  <a:solidFill>
                    <a:schemeClr val="accent1"/>
                  </a:solidFill>
                  <a:latin typeface="Arial" panose="020B0604020202020204" pitchFamily="34" charset="0"/>
                  <a:ea typeface="微软雅黑" panose="020B0503020204020204" charset="-122"/>
                  <a:sym typeface="Arial" panose="020B0604020202020204" pitchFamily="34" charset="0"/>
                </a:rPr>
                <a:t>01</a:t>
              </a:r>
            </a:p>
          </p:txBody>
        </p:sp>
      </p:grpSp>
      <p:grpSp>
        <p:nvGrpSpPr>
          <p:cNvPr id="49" name="组合 48"/>
          <p:cNvGrpSpPr/>
          <p:nvPr/>
        </p:nvGrpSpPr>
        <p:grpSpPr>
          <a:xfrm>
            <a:off x="3766473" y="4393220"/>
            <a:ext cx="1658680" cy="1658684"/>
            <a:chOff x="2824855" y="3294915"/>
            <a:chExt cx="1244010" cy="1244013"/>
          </a:xfrm>
        </p:grpSpPr>
        <p:grpSp>
          <p:nvGrpSpPr>
            <p:cNvPr id="40" name="组合 39"/>
            <p:cNvGrpSpPr/>
            <p:nvPr/>
          </p:nvGrpSpPr>
          <p:grpSpPr>
            <a:xfrm>
              <a:off x="2824855" y="3294915"/>
              <a:ext cx="1244010" cy="1244013"/>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charset="-122"/>
                  <a:sym typeface="Arial" panose="020B0604020202020204" pitchFamily="34" charset="0"/>
                </a:endParaRPr>
              </a:p>
            </p:txBody>
          </p:sp>
          <p:sp>
            <p:nvSpPr>
              <p:cNvPr id="42" name="椭圆 41"/>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3A9F3"/>
                  </a:solidFill>
                  <a:latin typeface="Arial" panose="020B0604020202020204" pitchFamily="34" charset="0"/>
                  <a:ea typeface="微软雅黑" panose="020B0503020204020204" charset="-122"/>
                  <a:sym typeface="Arial" panose="020B0604020202020204" pitchFamily="34" charset="0"/>
                </a:endParaRPr>
              </a:p>
            </p:txBody>
          </p:sp>
        </p:grpSp>
        <p:sp>
          <p:nvSpPr>
            <p:cNvPr id="13" name="文本框 16"/>
            <p:cNvSpPr>
              <a:spLocks noChangeArrowheads="1"/>
            </p:cNvSpPr>
            <p:nvPr/>
          </p:nvSpPr>
          <p:spPr bwMode="auto">
            <a:xfrm>
              <a:off x="3095625" y="3452337"/>
              <a:ext cx="701993" cy="898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6" rIns="91430"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665" dirty="0">
                  <a:solidFill>
                    <a:schemeClr val="accent3"/>
                  </a:solidFill>
                  <a:latin typeface="Arial" panose="020B0604020202020204" pitchFamily="34" charset="0"/>
                  <a:ea typeface="微软雅黑" panose="020B0503020204020204" charset="-122"/>
                  <a:sym typeface="Arial" panose="020B0604020202020204" pitchFamily="34" charset="0"/>
                </a:rPr>
                <a:t>Step</a:t>
              </a:r>
            </a:p>
            <a:p>
              <a:pPr algn="ctr" eaLnBrk="1" hangingPunct="1">
                <a:spcBef>
                  <a:spcPct val="0"/>
                </a:spcBef>
                <a:buFont typeface="Arial" panose="020B0604020202020204" pitchFamily="34" charset="0"/>
                <a:buNone/>
              </a:pPr>
              <a:r>
                <a:rPr lang="en-US" altLang="zh-CN" sz="5335" dirty="0">
                  <a:solidFill>
                    <a:schemeClr val="accent3"/>
                  </a:solidFill>
                  <a:latin typeface="Arial" panose="020B0604020202020204" pitchFamily="34" charset="0"/>
                  <a:ea typeface="微软雅黑" panose="020B0503020204020204" charset="-122"/>
                  <a:sym typeface="Arial" panose="020B0604020202020204" pitchFamily="34" charset="0"/>
                </a:rPr>
                <a:t>02</a:t>
              </a:r>
            </a:p>
          </p:txBody>
        </p:sp>
      </p:grpSp>
      <p:grpSp>
        <p:nvGrpSpPr>
          <p:cNvPr id="50" name="组合 49"/>
          <p:cNvGrpSpPr/>
          <p:nvPr/>
        </p:nvGrpSpPr>
        <p:grpSpPr>
          <a:xfrm>
            <a:off x="6266944" y="4392867"/>
            <a:ext cx="1658680" cy="1658684"/>
            <a:chOff x="4700208" y="3294650"/>
            <a:chExt cx="1244010" cy="1244013"/>
          </a:xfrm>
        </p:grpSpPr>
        <p:grpSp>
          <p:nvGrpSpPr>
            <p:cNvPr id="37" name="组合 36"/>
            <p:cNvGrpSpPr/>
            <p:nvPr/>
          </p:nvGrpSpPr>
          <p:grpSpPr>
            <a:xfrm>
              <a:off x="4700208" y="3294650"/>
              <a:ext cx="1244010" cy="1244013"/>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39" name="椭圆 3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0067B0"/>
                  </a:solidFill>
                  <a:latin typeface="Arial" panose="020B0604020202020204" pitchFamily="34" charset="0"/>
                  <a:ea typeface="微软雅黑" panose="020B0503020204020204" charset="-122"/>
                  <a:sym typeface="Arial" panose="020B0604020202020204" pitchFamily="34" charset="0"/>
                </a:endParaRPr>
              </a:p>
            </p:txBody>
          </p:sp>
        </p:grpSp>
        <p:sp>
          <p:nvSpPr>
            <p:cNvPr id="18" name="文本框 24"/>
            <p:cNvSpPr>
              <a:spLocks noChangeArrowheads="1"/>
            </p:cNvSpPr>
            <p:nvPr/>
          </p:nvSpPr>
          <p:spPr bwMode="auto">
            <a:xfrm>
              <a:off x="4945379" y="3483769"/>
              <a:ext cx="758190" cy="9539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30" tIns="45716" rIns="91430"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665" dirty="0">
                  <a:solidFill>
                    <a:schemeClr val="accent3"/>
                  </a:solidFill>
                  <a:latin typeface="Arial" panose="020B0604020202020204" pitchFamily="34" charset="0"/>
                  <a:ea typeface="微软雅黑" panose="020B0503020204020204" charset="-122"/>
                  <a:sym typeface="Arial" panose="020B0604020202020204" pitchFamily="34" charset="0"/>
                </a:rPr>
                <a:t>Step</a:t>
              </a:r>
              <a:endParaRPr lang="en-US" altLang="zh-CN" sz="3600" dirty="0">
                <a:solidFill>
                  <a:schemeClr val="accent3"/>
                </a:solidFill>
                <a:latin typeface="Arial" panose="020B0604020202020204" pitchFamily="34" charset="0"/>
                <a:ea typeface="微软雅黑" panose="020B0503020204020204" charset="-122"/>
                <a:sym typeface="Arial" panose="020B0604020202020204" pitchFamily="34" charset="0"/>
              </a:endParaRPr>
            </a:p>
            <a:p>
              <a:pPr algn="ctr" eaLnBrk="1" hangingPunct="1">
                <a:spcBef>
                  <a:spcPct val="0"/>
                </a:spcBef>
                <a:buFont typeface="Arial" panose="020B0604020202020204" pitchFamily="34" charset="0"/>
                <a:buNone/>
              </a:pPr>
              <a:r>
                <a:rPr lang="en-US" altLang="zh-CN" sz="5865" dirty="0">
                  <a:solidFill>
                    <a:schemeClr val="accent3"/>
                  </a:solidFill>
                  <a:latin typeface="Arial" panose="020B0604020202020204" pitchFamily="34" charset="0"/>
                  <a:ea typeface="微软雅黑" panose="020B0503020204020204" charset="-122"/>
                  <a:sym typeface="Arial" panose="020B0604020202020204" pitchFamily="34" charset="0"/>
                </a:rPr>
                <a:t>03</a:t>
              </a:r>
            </a:p>
          </p:txBody>
        </p:sp>
      </p:grpSp>
      <p:sp>
        <p:nvSpPr>
          <p:cNvPr id="22" name="TextBox 59"/>
          <p:cNvSpPr>
            <a:spLocks noChangeArrowheads="1"/>
          </p:cNvSpPr>
          <p:nvPr/>
        </p:nvSpPr>
        <p:spPr bwMode="auto">
          <a:xfrm flipH="1">
            <a:off x="2194560" y="1428750"/>
            <a:ext cx="3126740" cy="397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30" tIns="45716" rIns="91430"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r">
              <a:lnSpc>
                <a:spcPct val="100000"/>
              </a:lnSpc>
              <a:spcBef>
                <a:spcPct val="0"/>
              </a:spcBef>
              <a:buFont typeface="Arial" panose="020B0604020202020204" pitchFamily="34" charset="0"/>
              <a:buNone/>
            </a:pPr>
            <a:r>
              <a:rPr lang="zh-CN" altLang="en-US" sz="2000" b="1" dirty="0">
                <a:solidFill>
                  <a:schemeClr val="accent1"/>
                </a:solidFill>
                <a:latin typeface="Arial" panose="020B0604020202020204" pitchFamily="34" charset="0"/>
                <a:ea typeface="微软雅黑" panose="020B0503020204020204" charset="-122"/>
                <a:sym typeface="Arial" panose="020B0604020202020204" pitchFamily="34" charset="0"/>
              </a:rPr>
              <a:t>给予稳岗补贴</a:t>
            </a:r>
          </a:p>
        </p:txBody>
      </p:sp>
      <p:sp>
        <p:nvSpPr>
          <p:cNvPr id="23" name="矩形 17"/>
          <p:cNvSpPr>
            <a:spLocks noChangeArrowheads="1"/>
          </p:cNvSpPr>
          <p:nvPr/>
        </p:nvSpPr>
        <p:spPr bwMode="auto">
          <a:xfrm>
            <a:off x="1288415" y="1826260"/>
            <a:ext cx="4331335" cy="1328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30" tIns="45716" rIns="91430"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44000"/>
              </a:lnSpc>
              <a:spcBef>
                <a:spcPct val="0"/>
              </a:spcBef>
              <a:buFont typeface="Arial" panose="020B0604020202020204" pitchFamily="34" charset="0"/>
              <a:buNone/>
            </a:pPr>
            <a:r>
              <a:rPr lang="zh-CN" altLang="en-US" sz="1400"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对我市各类参加失业保险、足额缴纳失业保险费，且补贴年度未裁员或裁员率低于本市年末城镇登记失业率的企业，按该企业及其职工上年度实际缴纳失业保险费总额的50%给予稳岗补贴。</a:t>
            </a:r>
          </a:p>
        </p:txBody>
      </p:sp>
      <p:sp>
        <p:nvSpPr>
          <p:cNvPr id="24" name="TextBox 59"/>
          <p:cNvSpPr>
            <a:spLocks noChangeArrowheads="1"/>
          </p:cNvSpPr>
          <p:nvPr/>
        </p:nvSpPr>
        <p:spPr bwMode="auto">
          <a:xfrm flipH="1">
            <a:off x="8239125" y="4602163"/>
            <a:ext cx="2587625" cy="397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lIns="91430" tIns="45716" rIns="91430"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dirty="0">
                <a:solidFill>
                  <a:schemeClr val="accent1"/>
                </a:solidFill>
                <a:latin typeface="Arial" panose="020B0604020202020204" pitchFamily="34" charset="0"/>
                <a:ea typeface="微软雅黑" panose="020B0503020204020204" charset="-122"/>
                <a:sym typeface="Arial" panose="020B0604020202020204" pitchFamily="34" charset="0"/>
              </a:rPr>
              <a:t>支持消化安置</a:t>
            </a:r>
          </a:p>
        </p:txBody>
      </p:sp>
      <p:sp>
        <p:nvSpPr>
          <p:cNvPr id="25" name="矩形 17"/>
          <p:cNvSpPr>
            <a:spLocks noChangeArrowheads="1"/>
          </p:cNvSpPr>
          <p:nvPr/>
        </p:nvSpPr>
        <p:spPr bwMode="auto">
          <a:xfrm>
            <a:off x="8439150" y="4987925"/>
            <a:ext cx="3071495" cy="1120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30" tIns="45716" rIns="91430"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14000"/>
              </a:lnSpc>
              <a:spcBef>
                <a:spcPct val="0"/>
              </a:spcBef>
              <a:buFont typeface="Arial" panose="020B0604020202020204" pitchFamily="34" charset="0"/>
              <a:buNone/>
            </a:pPr>
            <a:r>
              <a:rPr lang="zh-CN" altLang="en-US" sz="1465">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支持企业通过内部分流、内部退养、转岗就业创业以及其他企业吸纳等方式，积极稳妥做好富余职工的消化安置。</a:t>
            </a:r>
          </a:p>
        </p:txBody>
      </p:sp>
      <p:sp>
        <p:nvSpPr>
          <p:cNvPr id="26" name="TextBox 59"/>
          <p:cNvSpPr>
            <a:spLocks noChangeArrowheads="1"/>
          </p:cNvSpPr>
          <p:nvPr/>
        </p:nvSpPr>
        <p:spPr bwMode="auto">
          <a:xfrm flipH="1">
            <a:off x="990600" y="4572000"/>
            <a:ext cx="2589213" cy="397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lIns="91430" tIns="45716" rIns="91430"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ctr">
              <a:lnSpc>
                <a:spcPct val="100000"/>
              </a:lnSpc>
              <a:spcBef>
                <a:spcPct val="0"/>
              </a:spcBef>
              <a:buFont typeface="Arial" panose="020B0604020202020204" pitchFamily="34" charset="0"/>
              <a:buNone/>
            </a:pPr>
            <a:r>
              <a:rPr lang="zh-CN" altLang="en-US" sz="2000" b="1" dirty="0">
                <a:solidFill>
                  <a:srgbClr val="03A9F3"/>
                </a:solidFill>
                <a:latin typeface="Arial" panose="020B0604020202020204" pitchFamily="34" charset="0"/>
                <a:ea typeface="微软雅黑" panose="020B0503020204020204" charset="-122"/>
                <a:sym typeface="Arial" panose="020B0604020202020204" pitchFamily="34" charset="0"/>
              </a:rPr>
              <a:t>企业社会保险补贴</a:t>
            </a:r>
          </a:p>
        </p:txBody>
      </p:sp>
      <p:sp>
        <p:nvSpPr>
          <p:cNvPr id="27" name="矩形 17"/>
          <p:cNvSpPr>
            <a:spLocks noChangeArrowheads="1"/>
          </p:cNvSpPr>
          <p:nvPr/>
        </p:nvSpPr>
        <p:spPr bwMode="auto">
          <a:xfrm>
            <a:off x="333375" y="4958080"/>
            <a:ext cx="3121660" cy="1378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txBody>
          <a:bodyPr wrap="square" lIns="91430" tIns="45716" rIns="91430" bIns="45716">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l" eaLnBrk="1" hangingPunct="1">
              <a:lnSpc>
                <a:spcPct val="114000"/>
              </a:lnSpc>
              <a:spcBef>
                <a:spcPct val="0"/>
              </a:spcBef>
              <a:buFont typeface="Arial" panose="020B0604020202020204" pitchFamily="34" charset="0"/>
              <a:buNone/>
            </a:pPr>
            <a:r>
              <a:rPr lang="zh-CN" altLang="en-US" sz="1465" dirty="0">
                <a:solidFill>
                  <a:schemeClr val="tx1">
                    <a:lumMod val="85000"/>
                    <a:lumOff val="15000"/>
                  </a:schemeClr>
                </a:solidFill>
                <a:latin typeface="Arial" panose="020B0604020202020204" pitchFamily="34" charset="0"/>
                <a:ea typeface="微软雅黑" panose="020B0503020204020204" charset="-122"/>
                <a:sym typeface="Arial" panose="020B0604020202020204" pitchFamily="34" charset="0"/>
              </a:rPr>
              <a:t>对企业多渠道分流安置富余人员稳定就业，给予最长不超过3年的企业社会保险补贴；对其他用人单位吸纳分流职工稳定就业，给予最长不超过3年的企业社会保险补贴。</a:t>
            </a:r>
          </a:p>
        </p:txBody>
      </p:sp>
      <p:sp>
        <p:nvSpPr>
          <p:cNvPr id="2" name="标题 1"/>
          <p:cNvSpPr>
            <a:spLocks noGrp="1"/>
          </p:cNvSpPr>
          <p:nvPr>
            <p:ph type="title" idx="4294967295"/>
          </p:nvPr>
        </p:nvSpPr>
        <p:spPr>
          <a:xfrm>
            <a:off x="0" y="102870"/>
            <a:ext cx="12192000" cy="1325880"/>
          </a:xfrm>
          <a:prstGeom prst="rect">
            <a:avLst/>
          </a:prstGeom>
        </p:spPr>
        <p:txBody>
          <a:bodyPr vert="horz" lIns="91440" tIns="45720" rIns="91440" bIns="45720" rtlCol="0" anchor="ctr">
            <a:normAutofit/>
          </a:bodyPr>
          <a:lstStyle/>
          <a:p>
            <a:pPr algn="ctr"/>
            <a:r>
              <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 </a:t>
            </a:r>
            <a:r>
              <a:rPr lang="en-US" altLang="zh-CN" sz="2800" dirty="0" err="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妥善做好“去产能”职工安置工作</a:t>
            </a:r>
            <a:endPar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15299" y="1023620"/>
            <a:ext cx="3810000" cy="2933700"/>
          </a:xfrm>
          <a:prstGeom prst="rect">
            <a:avLst/>
          </a:prstGeom>
          <a:effectLst>
            <a:softEdge rad="3175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250" fill="hold"/>
                                        <p:tgtEl>
                                          <p:spTgt spid="48"/>
                                        </p:tgtEl>
                                        <p:attrNameLst>
                                          <p:attrName>ppt_w</p:attrName>
                                        </p:attrNameLst>
                                      </p:cBhvr>
                                      <p:tavLst>
                                        <p:tav tm="0">
                                          <p:val>
                                            <p:fltVal val="0"/>
                                          </p:val>
                                        </p:tav>
                                        <p:tav tm="100000">
                                          <p:val>
                                            <p:strVal val="#ppt_w"/>
                                          </p:val>
                                        </p:tav>
                                      </p:tavLst>
                                    </p:anim>
                                    <p:anim calcmode="lin" valueType="num">
                                      <p:cBhvr>
                                        <p:cTn id="13" dur="250" fill="hold"/>
                                        <p:tgtEl>
                                          <p:spTgt spid="48"/>
                                        </p:tgtEl>
                                        <p:attrNameLst>
                                          <p:attrName>ppt_h</p:attrName>
                                        </p:attrNameLst>
                                      </p:cBhvr>
                                      <p:tavLst>
                                        <p:tav tm="0">
                                          <p:val>
                                            <p:fltVal val="0"/>
                                          </p:val>
                                        </p:tav>
                                        <p:tav tm="100000">
                                          <p:val>
                                            <p:strVal val="#ppt_h"/>
                                          </p:val>
                                        </p:tav>
                                      </p:tavLst>
                                    </p:anim>
                                    <p:animEffect transition="in" filter="fade">
                                      <p:cBhvr>
                                        <p:cTn id="14" dur="250"/>
                                        <p:tgtEl>
                                          <p:spTgt spid="48"/>
                                        </p:tgtEl>
                                      </p:cBhvr>
                                    </p:animEffect>
                                  </p:childTnLst>
                                </p:cTn>
                              </p:par>
                            </p:childTnLst>
                          </p:cTn>
                        </p:par>
                        <p:par>
                          <p:cTn id="15" fill="hold">
                            <p:stCondLst>
                              <p:cond delay="1000"/>
                            </p:stCondLst>
                            <p:childTnLst>
                              <p:par>
                                <p:cTn id="16" presetID="21" presetClass="entr" presetSubtype="1"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heel(1)">
                                      <p:cBhvr>
                                        <p:cTn id="18" dur="800"/>
                                        <p:tgtEl>
                                          <p:spTgt spid="9"/>
                                        </p:tgtEl>
                                      </p:cBhvr>
                                    </p:animEffect>
                                  </p:childTnLst>
                                </p:cTn>
                              </p:par>
                            </p:childTnLst>
                          </p:cTn>
                        </p:par>
                        <p:par>
                          <p:cTn id="19" fill="hold">
                            <p:stCondLst>
                              <p:cond delay="2000"/>
                            </p:stCondLst>
                            <p:childTnLst>
                              <p:par>
                                <p:cTn id="20" presetID="53" presetClass="entr" presetSubtype="16" fill="hold" nodeType="afterEffect">
                                  <p:stCondLst>
                                    <p:cond delay="300"/>
                                  </p:stCondLst>
                                  <p:childTnLst>
                                    <p:set>
                                      <p:cBhvr>
                                        <p:cTn id="21" dur="1" fill="hold">
                                          <p:stCondLst>
                                            <p:cond delay="0"/>
                                          </p:stCondLst>
                                        </p:cTn>
                                        <p:tgtEl>
                                          <p:spTgt spid="49"/>
                                        </p:tgtEl>
                                        <p:attrNameLst>
                                          <p:attrName>style.visibility</p:attrName>
                                        </p:attrNameLst>
                                      </p:cBhvr>
                                      <p:to>
                                        <p:strVal val="visible"/>
                                      </p:to>
                                    </p:set>
                                    <p:anim calcmode="lin" valueType="num">
                                      <p:cBhvr>
                                        <p:cTn id="22" dur="250" fill="hold"/>
                                        <p:tgtEl>
                                          <p:spTgt spid="49"/>
                                        </p:tgtEl>
                                        <p:attrNameLst>
                                          <p:attrName>ppt_w</p:attrName>
                                        </p:attrNameLst>
                                      </p:cBhvr>
                                      <p:tavLst>
                                        <p:tav tm="0">
                                          <p:val>
                                            <p:fltVal val="0"/>
                                          </p:val>
                                        </p:tav>
                                        <p:tav tm="100000">
                                          <p:val>
                                            <p:strVal val="#ppt_w"/>
                                          </p:val>
                                        </p:tav>
                                      </p:tavLst>
                                    </p:anim>
                                    <p:anim calcmode="lin" valueType="num">
                                      <p:cBhvr>
                                        <p:cTn id="23" dur="250" fill="hold"/>
                                        <p:tgtEl>
                                          <p:spTgt spid="49"/>
                                        </p:tgtEl>
                                        <p:attrNameLst>
                                          <p:attrName>ppt_h</p:attrName>
                                        </p:attrNameLst>
                                      </p:cBhvr>
                                      <p:tavLst>
                                        <p:tav tm="0">
                                          <p:val>
                                            <p:fltVal val="0"/>
                                          </p:val>
                                        </p:tav>
                                        <p:tav tm="100000">
                                          <p:val>
                                            <p:strVal val="#ppt_h"/>
                                          </p:val>
                                        </p:tav>
                                      </p:tavLst>
                                    </p:anim>
                                    <p:animEffect transition="in" filter="fade">
                                      <p:cBhvr>
                                        <p:cTn id="24" dur="250"/>
                                        <p:tgtEl>
                                          <p:spTgt spid="49"/>
                                        </p:tgtEl>
                                      </p:cBhvr>
                                    </p:animEffect>
                                  </p:childTnLst>
                                </p:cTn>
                              </p:par>
                            </p:childTnLst>
                          </p:cTn>
                        </p:par>
                        <p:par>
                          <p:cTn id="25" fill="hold">
                            <p:stCondLst>
                              <p:cond delay="2800"/>
                            </p:stCondLst>
                            <p:childTnLst>
                              <p:par>
                                <p:cTn id="26" presetID="21" presetClass="entr" presetSubtype="1"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800"/>
                                        <p:tgtEl>
                                          <p:spTgt spid="14"/>
                                        </p:tgtEl>
                                      </p:cBhvr>
                                    </p:animEffect>
                                  </p:childTnLst>
                                </p:cTn>
                              </p:par>
                            </p:childTnLst>
                          </p:cTn>
                        </p:par>
                        <p:par>
                          <p:cTn id="29" fill="hold">
                            <p:stCondLst>
                              <p:cond delay="3800"/>
                            </p:stCondLst>
                            <p:childTnLst>
                              <p:par>
                                <p:cTn id="30" presetID="53" presetClass="entr" presetSubtype="16" fill="hold" nodeType="afterEffect">
                                  <p:stCondLst>
                                    <p:cond delay="600"/>
                                  </p:stCondLst>
                                  <p:childTnLst>
                                    <p:set>
                                      <p:cBhvr>
                                        <p:cTn id="31" dur="1" fill="hold">
                                          <p:stCondLst>
                                            <p:cond delay="0"/>
                                          </p:stCondLst>
                                        </p:cTn>
                                        <p:tgtEl>
                                          <p:spTgt spid="50"/>
                                        </p:tgtEl>
                                        <p:attrNameLst>
                                          <p:attrName>style.visibility</p:attrName>
                                        </p:attrNameLst>
                                      </p:cBhvr>
                                      <p:to>
                                        <p:strVal val="visible"/>
                                      </p:to>
                                    </p:set>
                                    <p:anim calcmode="lin" valueType="num">
                                      <p:cBhvr>
                                        <p:cTn id="32" dur="250" fill="hold"/>
                                        <p:tgtEl>
                                          <p:spTgt spid="50"/>
                                        </p:tgtEl>
                                        <p:attrNameLst>
                                          <p:attrName>ppt_w</p:attrName>
                                        </p:attrNameLst>
                                      </p:cBhvr>
                                      <p:tavLst>
                                        <p:tav tm="0">
                                          <p:val>
                                            <p:fltVal val="0"/>
                                          </p:val>
                                        </p:tav>
                                        <p:tav tm="100000">
                                          <p:val>
                                            <p:strVal val="#ppt_w"/>
                                          </p:val>
                                        </p:tav>
                                      </p:tavLst>
                                    </p:anim>
                                    <p:anim calcmode="lin" valueType="num">
                                      <p:cBhvr>
                                        <p:cTn id="33" dur="250" fill="hold"/>
                                        <p:tgtEl>
                                          <p:spTgt spid="50"/>
                                        </p:tgtEl>
                                        <p:attrNameLst>
                                          <p:attrName>ppt_h</p:attrName>
                                        </p:attrNameLst>
                                      </p:cBhvr>
                                      <p:tavLst>
                                        <p:tav tm="0">
                                          <p:val>
                                            <p:fltVal val="0"/>
                                          </p:val>
                                        </p:tav>
                                        <p:tav tm="100000">
                                          <p:val>
                                            <p:strVal val="#ppt_h"/>
                                          </p:val>
                                        </p:tav>
                                      </p:tavLst>
                                    </p:anim>
                                    <p:animEffect transition="in" filter="fade">
                                      <p:cBhvr>
                                        <p:cTn id="34" dur="250"/>
                                        <p:tgtEl>
                                          <p:spTgt spid="50"/>
                                        </p:tgtEl>
                                      </p:cBhvr>
                                    </p:animEffect>
                                  </p:childTnLst>
                                </p:cTn>
                              </p:par>
                            </p:childTnLst>
                          </p:cTn>
                        </p:par>
                        <p:par>
                          <p:cTn id="35" fill="hold">
                            <p:stCondLst>
                              <p:cond delay="4900"/>
                            </p:stCondLst>
                            <p:childTnLst>
                              <p:par>
                                <p:cTn id="36" presetID="21" presetClass="entr" presetSubtype="1"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heel(1)">
                                      <p:cBhvr>
                                        <p:cTn id="38" dur="800"/>
                                        <p:tgtEl>
                                          <p:spTgt spid="19"/>
                                        </p:tgtEl>
                                      </p:cBhvr>
                                    </p:animEffect>
                                  </p:childTnLst>
                                </p:cTn>
                              </p:par>
                            </p:childTnLst>
                          </p:cTn>
                        </p:par>
                        <p:par>
                          <p:cTn id="39" fill="hold">
                            <p:stCondLst>
                              <p:cond delay="5900"/>
                            </p:stCondLst>
                            <p:childTnLst>
                              <p:par>
                                <p:cTn id="40" presetID="22" presetClass="entr" presetSubtype="2"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right)">
                                      <p:cBhvr>
                                        <p:cTn id="42" dur="500"/>
                                        <p:tgtEl>
                                          <p:spTgt spid="7"/>
                                        </p:tgtEl>
                                      </p:cBhvr>
                                    </p:animEffect>
                                  </p:childTnLst>
                                </p:cTn>
                              </p:par>
                            </p:childTnLst>
                          </p:cTn>
                        </p:par>
                        <p:par>
                          <p:cTn id="43" fill="hold">
                            <p:stCondLst>
                              <p:cond delay="6400"/>
                            </p:stCondLst>
                            <p:childTnLst>
                              <p:par>
                                <p:cTn id="44" presetID="22" presetClass="entr" presetSubtype="2"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500"/>
                                        <p:tgtEl>
                                          <p:spTgt spid="12"/>
                                        </p:tgtEl>
                                      </p:cBhvr>
                                    </p:animEffect>
                                  </p:childTnLst>
                                </p:cTn>
                              </p:par>
                            </p:childTnLst>
                          </p:cTn>
                        </p:par>
                        <p:par>
                          <p:cTn id="47" fill="hold">
                            <p:stCondLst>
                              <p:cond delay="6900"/>
                            </p:stCondLst>
                            <p:childTnLst>
                              <p:par>
                                <p:cTn id="48" presetID="2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par>
                          <p:cTn id="51" fill="hold">
                            <p:stCondLst>
                              <p:cond delay="7400"/>
                            </p:stCondLst>
                            <p:childTnLst>
                              <p:par>
                                <p:cTn id="52" presetID="22" presetClass="entr" presetSubtype="2"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right)">
                                      <p:cBhvr>
                                        <p:cTn id="54" dur="500"/>
                                        <p:tgtEl>
                                          <p:spTgt spid="22"/>
                                        </p:tgtEl>
                                      </p:cBhvr>
                                    </p:animEffect>
                                  </p:childTnLst>
                                </p:cTn>
                              </p:par>
                            </p:childTnLst>
                          </p:cTn>
                        </p:par>
                        <p:par>
                          <p:cTn id="55" fill="hold">
                            <p:stCondLst>
                              <p:cond delay="79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childTnLst>
                          </p:cTn>
                        </p:par>
                        <p:par>
                          <p:cTn id="59" fill="hold">
                            <p:stCondLst>
                              <p:cond delay="8400"/>
                            </p:stCondLst>
                            <p:childTnLst>
                              <p:par>
                                <p:cTn id="60" presetID="22" presetClass="entr" presetSubtype="2" fill="hold" grpId="0" nodeType="afterEffect">
                                  <p:stCondLst>
                                    <p:cond delay="400"/>
                                  </p:stCondLst>
                                  <p:childTnLst>
                                    <p:set>
                                      <p:cBhvr>
                                        <p:cTn id="61" dur="1" fill="hold">
                                          <p:stCondLst>
                                            <p:cond delay="0"/>
                                          </p:stCondLst>
                                        </p:cTn>
                                        <p:tgtEl>
                                          <p:spTgt spid="26"/>
                                        </p:tgtEl>
                                        <p:attrNameLst>
                                          <p:attrName>style.visibility</p:attrName>
                                        </p:attrNameLst>
                                      </p:cBhvr>
                                      <p:to>
                                        <p:strVal val="visible"/>
                                      </p:to>
                                    </p:set>
                                    <p:animEffect transition="in" filter="wipe(right)">
                                      <p:cBhvr>
                                        <p:cTn id="62" dur="500"/>
                                        <p:tgtEl>
                                          <p:spTgt spid="26"/>
                                        </p:tgtEl>
                                      </p:cBhvr>
                                    </p:animEffect>
                                  </p:childTnLst>
                                </p:cTn>
                              </p:par>
                            </p:childTnLst>
                          </p:cTn>
                        </p:par>
                        <p:par>
                          <p:cTn id="63" fill="hold">
                            <p:stCondLst>
                              <p:cond delay="9300"/>
                            </p:stCondLst>
                            <p:childTnLst>
                              <p:par>
                                <p:cTn id="64" presetID="22" presetClass="entr" presetSubtype="2" fill="hold" grpId="0" nodeType="afterEffect">
                                  <p:stCondLst>
                                    <p:cond delay="400"/>
                                  </p:stCondLst>
                                  <p:childTnLst>
                                    <p:set>
                                      <p:cBhvr>
                                        <p:cTn id="65" dur="1" fill="hold">
                                          <p:stCondLst>
                                            <p:cond delay="0"/>
                                          </p:stCondLst>
                                        </p:cTn>
                                        <p:tgtEl>
                                          <p:spTgt spid="27"/>
                                        </p:tgtEl>
                                        <p:attrNameLst>
                                          <p:attrName>style.visibility</p:attrName>
                                        </p:attrNameLst>
                                      </p:cBhvr>
                                      <p:to>
                                        <p:strVal val="visible"/>
                                      </p:to>
                                    </p:set>
                                    <p:animEffect transition="in" filter="wipe(right)">
                                      <p:cBhvr>
                                        <p:cTn id="66" dur="500"/>
                                        <p:tgtEl>
                                          <p:spTgt spid="27"/>
                                        </p:tgtEl>
                                      </p:cBhvr>
                                    </p:animEffect>
                                  </p:childTnLst>
                                </p:cTn>
                              </p:par>
                            </p:childTnLst>
                          </p:cTn>
                        </p:par>
                        <p:par>
                          <p:cTn id="67" fill="hold">
                            <p:stCondLst>
                              <p:cond delay="10200"/>
                            </p:stCondLst>
                            <p:childTnLst>
                              <p:par>
                                <p:cTn id="68" presetID="22" presetClass="entr" presetSubtype="8" fill="hold" grpId="0" nodeType="afterEffect">
                                  <p:stCondLst>
                                    <p:cond delay="80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par>
                          <p:cTn id="71" fill="hold">
                            <p:stCondLst>
                              <p:cond delay="11500"/>
                            </p:stCondLst>
                            <p:childTnLst>
                              <p:par>
                                <p:cTn id="72" presetID="22" presetClass="entr" presetSubtype="8" fill="hold" grpId="0" nodeType="afterEffect">
                                  <p:stCondLst>
                                    <p:cond delay="800"/>
                                  </p:stCondLst>
                                  <p:childTnLst>
                                    <p:set>
                                      <p:cBhvr>
                                        <p:cTn id="73" dur="1" fill="hold">
                                          <p:stCondLst>
                                            <p:cond delay="0"/>
                                          </p:stCondLst>
                                        </p:cTn>
                                        <p:tgtEl>
                                          <p:spTgt spid="25"/>
                                        </p:tgtEl>
                                        <p:attrNameLst>
                                          <p:attrName>style.visibility</p:attrName>
                                        </p:attrNameLst>
                                      </p:cBhvr>
                                      <p:to>
                                        <p:strVal val="visible"/>
                                      </p:to>
                                    </p:set>
                                    <p:animEffect transition="in" filter="wipe(left)">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7" grpId="0" bldLvl="0" animBg="1"/>
      <p:bldP spid="7" grpId="0" bldLvl="0" animBg="1"/>
      <p:bldP spid="22" grpId="0"/>
      <p:bldP spid="23" grpId="0"/>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916680" y="2938780"/>
            <a:ext cx="6828790" cy="1583055"/>
            <a:chOff x="6805165" y="2998818"/>
            <a:chExt cx="3702050" cy="1066800"/>
          </a:xfrm>
          <a:solidFill>
            <a:srgbClr val="FFC000"/>
          </a:solidFill>
        </p:grpSpPr>
        <p:sp>
          <p:nvSpPr>
            <p:cNvPr id="8" name="AutoShape 3"/>
            <p:cNvSpPr>
              <a:spLocks noChangeArrowheads="1"/>
            </p:cNvSpPr>
            <p:nvPr/>
          </p:nvSpPr>
          <p:spPr bwMode="ltGray">
            <a:xfrm>
              <a:off x="6805165" y="2998818"/>
              <a:ext cx="3702050" cy="1066800"/>
            </a:xfrm>
            <a:prstGeom prst="roundRect">
              <a:avLst>
                <a:gd name="adj" fmla="val 11921"/>
              </a:avLst>
            </a:prstGeom>
            <a:solidFill>
              <a:schemeClr val="tx2"/>
            </a:solidFill>
            <a:ln w="25400">
              <a:solidFill>
                <a:srgbClr val="FEFFFF"/>
              </a:solidFill>
              <a:round/>
            </a:ln>
            <a:effectLst/>
          </p:spPr>
          <p:txBody>
            <a:bodyPr wrap="none" anchor="ctr"/>
            <a:lstStyle/>
            <a:p>
              <a:endParaRPr lang="zh-CN" altLang="en-US" sz="1600">
                <a:ea typeface="宋体" panose="02010600030101010101" pitchFamily="2" charset="-122"/>
              </a:endParaRPr>
            </a:p>
          </p:txBody>
        </p:sp>
        <p:sp>
          <p:nvSpPr>
            <p:cNvPr id="31" name="Rectangle 38"/>
            <p:cNvSpPr>
              <a:spLocks noChangeArrowheads="1"/>
            </p:cNvSpPr>
            <p:nvPr/>
          </p:nvSpPr>
          <p:spPr bwMode="black">
            <a:xfrm>
              <a:off x="6940103" y="3054972"/>
              <a:ext cx="3425825" cy="95410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smtClean="0">
                  <a:solidFill>
                    <a:schemeClr val="bg1"/>
                  </a:solidFill>
                  <a:latin typeface="楷体" panose="02010609060101010101" charset="-122"/>
                  <a:ea typeface="楷体" panose="02010609060101010101" charset="-122"/>
                </a:rPr>
                <a:t>    作为政府促进就业的</a:t>
              </a:r>
              <a:r>
                <a:rPr lang="zh-CN" altLang="en-US" b="1" dirty="0">
                  <a:solidFill>
                    <a:schemeClr val="bg1"/>
                  </a:solidFill>
                  <a:latin typeface="楷体" panose="02010609060101010101" charset="-122"/>
                  <a:ea typeface="楷体" panose="02010609060101010101" charset="-122"/>
                </a:rPr>
                <a:t>职能部门</a:t>
              </a:r>
              <a:r>
                <a:rPr lang="zh-CN" altLang="en-US" b="1" dirty="0" smtClean="0">
                  <a:solidFill>
                    <a:schemeClr val="bg1"/>
                  </a:solidFill>
                  <a:latin typeface="楷体" panose="02010609060101010101" charset="-122"/>
                  <a:ea typeface="楷体" panose="02010609060101010101" charset="-122"/>
                </a:rPr>
                <a:t>，各级人</a:t>
              </a:r>
              <a:r>
                <a:rPr lang="zh-CN" altLang="en-US" b="1" dirty="0">
                  <a:solidFill>
                    <a:schemeClr val="bg1"/>
                  </a:solidFill>
                  <a:latin typeface="楷体" panose="02010609060101010101" charset="-122"/>
                  <a:ea typeface="楷体" panose="02010609060101010101" charset="-122"/>
                </a:rPr>
                <a:t>社部门制定</a:t>
              </a:r>
              <a:r>
                <a:rPr lang="zh-CN" altLang="en-US" b="1" dirty="0" smtClean="0">
                  <a:solidFill>
                    <a:schemeClr val="bg1"/>
                  </a:solidFill>
                  <a:latin typeface="楷体" panose="02010609060101010101" charset="-122"/>
                  <a:ea typeface="楷体" panose="02010609060101010101" charset="-122"/>
                </a:rPr>
                <a:t>更高质量</a:t>
              </a:r>
              <a:r>
                <a:rPr lang="zh-CN" altLang="en-US" b="1" dirty="0">
                  <a:solidFill>
                    <a:schemeClr val="bg1"/>
                  </a:solidFill>
                  <a:latin typeface="楷体" panose="02010609060101010101" charset="-122"/>
                  <a:ea typeface="楷体" panose="02010609060101010101" charset="-122"/>
                </a:rPr>
                <a:t>的就业政策，创造更高质量的就业环境，提供更高质量的就业公共服务，促进更</a:t>
              </a:r>
              <a:r>
                <a:rPr lang="zh-CN" altLang="en-US" b="1" dirty="0" smtClean="0">
                  <a:solidFill>
                    <a:schemeClr val="bg1"/>
                  </a:solidFill>
                  <a:latin typeface="楷体" panose="02010609060101010101" charset="-122"/>
                  <a:ea typeface="楷体" panose="02010609060101010101" charset="-122"/>
                </a:rPr>
                <a:t>高质量更充分就业，责无旁贷。</a:t>
              </a:r>
              <a:endParaRPr lang="zh-CN" altLang="en-US" b="1" dirty="0">
                <a:solidFill>
                  <a:schemeClr val="bg1"/>
                </a:solidFill>
                <a:latin typeface="楷体" panose="02010609060101010101" charset="-122"/>
                <a:ea typeface="楷体" panose="02010609060101010101" charset="-122"/>
              </a:endParaRPr>
            </a:p>
          </p:txBody>
        </p:sp>
      </p:grpSp>
      <p:grpSp>
        <p:nvGrpSpPr>
          <p:cNvPr id="9" name="组合 8"/>
          <p:cNvGrpSpPr/>
          <p:nvPr/>
        </p:nvGrpSpPr>
        <p:grpSpPr>
          <a:xfrm>
            <a:off x="3928745" y="1068070"/>
            <a:ext cx="6828155" cy="1647190"/>
            <a:chOff x="6805165" y="1667223"/>
            <a:chExt cx="3702050" cy="1066800"/>
          </a:xfrm>
          <a:solidFill>
            <a:schemeClr val="accent1"/>
          </a:solidFill>
        </p:grpSpPr>
        <p:sp>
          <p:nvSpPr>
            <p:cNvPr id="10" name="AutoShape 2"/>
            <p:cNvSpPr>
              <a:spLocks noChangeArrowheads="1"/>
            </p:cNvSpPr>
            <p:nvPr/>
          </p:nvSpPr>
          <p:spPr bwMode="ltGray">
            <a:xfrm>
              <a:off x="6805165" y="1667223"/>
              <a:ext cx="3702050" cy="1066800"/>
            </a:xfrm>
            <a:prstGeom prst="roundRect">
              <a:avLst>
                <a:gd name="adj" fmla="val 1192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latin typeface="微软雅黑" panose="020B0503020204020204" charset="-122"/>
                <a:ea typeface="微软雅黑" panose="020B0503020204020204" charset="-122"/>
              </a:endParaRPr>
            </a:p>
          </p:txBody>
        </p:sp>
        <p:sp>
          <p:nvSpPr>
            <p:cNvPr id="34" name="Rectangle 39"/>
            <p:cNvSpPr>
              <a:spLocks noChangeArrowheads="1"/>
            </p:cNvSpPr>
            <p:nvPr/>
          </p:nvSpPr>
          <p:spPr bwMode="black">
            <a:xfrm>
              <a:off x="6940102" y="1791048"/>
              <a:ext cx="3425825" cy="83099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lnSpc>
                  <a:spcPct val="120000"/>
                </a:lnSpc>
                <a:buFont typeface="Wingdings" panose="05000000000000000000" charset="0"/>
                <a:buChar char="l"/>
              </a:pPr>
              <a:r>
                <a:rPr lang="zh-CN" altLang="en-US" sz="1600" dirty="0">
                  <a:solidFill>
                    <a:schemeClr val="bg1"/>
                  </a:solidFill>
                  <a:latin typeface="微软雅黑" panose="020B0503020204020204" charset="-122"/>
                  <a:ea typeface="微软雅黑" panose="020B0503020204020204" charset="-122"/>
                </a:rPr>
                <a:t>劳动权，即有劳动能力的公民有获得参与社会劳动和领取相应的报酬的权利。</a:t>
              </a:r>
            </a:p>
            <a:p>
              <a:pPr marL="285750" indent="-285750" algn="l">
                <a:lnSpc>
                  <a:spcPct val="120000"/>
                </a:lnSpc>
                <a:buFont typeface="Wingdings" panose="05000000000000000000" charset="0"/>
                <a:buChar char="l"/>
              </a:pPr>
              <a:r>
                <a:rPr lang="zh-CN" altLang="en-US" sz="1600" b="1" dirty="0">
                  <a:solidFill>
                    <a:schemeClr val="bg1"/>
                  </a:solidFill>
                  <a:latin typeface="微软雅黑" panose="020B0503020204020204" charset="-122"/>
                  <a:ea typeface="微软雅黑" panose="020B0503020204020204" charset="-122"/>
                </a:rPr>
                <a:t>我国宪法第四十二条规定：中华人民共和国公民有劳动的权利和义务。</a:t>
              </a:r>
              <a:endParaRPr lang="zh-CN" altLang="en-US" sz="1600" dirty="0">
                <a:solidFill>
                  <a:schemeClr val="bg1"/>
                </a:solidFill>
                <a:latin typeface="微软雅黑" panose="020B0503020204020204" charset="-122"/>
                <a:ea typeface="微软雅黑" panose="020B0503020204020204" charset="-122"/>
              </a:endParaRPr>
            </a:p>
          </p:txBody>
        </p:sp>
      </p:grpSp>
      <p:grpSp>
        <p:nvGrpSpPr>
          <p:cNvPr id="11" name="组合 10"/>
          <p:cNvGrpSpPr/>
          <p:nvPr/>
        </p:nvGrpSpPr>
        <p:grpSpPr>
          <a:xfrm>
            <a:off x="3923030" y="4757420"/>
            <a:ext cx="6823075" cy="1535430"/>
            <a:chOff x="6811515" y="4392119"/>
            <a:chExt cx="3702050" cy="1066800"/>
          </a:xfrm>
          <a:solidFill>
            <a:schemeClr val="accent2"/>
          </a:solidFill>
        </p:grpSpPr>
        <p:sp>
          <p:nvSpPr>
            <p:cNvPr id="36" name="AutoShape 4"/>
            <p:cNvSpPr>
              <a:spLocks noChangeArrowheads="1"/>
            </p:cNvSpPr>
            <p:nvPr/>
          </p:nvSpPr>
          <p:spPr bwMode="ltGray">
            <a:xfrm>
              <a:off x="6811515" y="4392119"/>
              <a:ext cx="3702050" cy="1066800"/>
            </a:xfrm>
            <a:prstGeom prst="roundRect">
              <a:avLst>
                <a:gd name="adj" fmla="val 11921"/>
              </a:avLst>
            </a:prstGeom>
            <a:grp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charset="-122"/>
                <a:ea typeface="微软雅黑" panose="020B0503020204020204" charset="-122"/>
              </a:endParaRPr>
            </a:p>
          </p:txBody>
        </p:sp>
        <p:sp>
          <p:nvSpPr>
            <p:cNvPr id="12" name="Rectangle 40"/>
            <p:cNvSpPr>
              <a:spLocks noChangeArrowheads="1"/>
            </p:cNvSpPr>
            <p:nvPr/>
          </p:nvSpPr>
          <p:spPr bwMode="black">
            <a:xfrm>
              <a:off x="6940027" y="4523594"/>
              <a:ext cx="3527714" cy="831204"/>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l">
                <a:lnSpc>
                  <a:spcPct val="140000"/>
                </a:lnSpc>
                <a:buFont typeface="Wingdings" panose="05000000000000000000" charset="0"/>
                <a:buChar char="l"/>
              </a:pPr>
              <a:r>
                <a:rPr lang="zh-CN" altLang="en-US" sz="1600" dirty="0">
                  <a:solidFill>
                    <a:schemeClr val="bg1"/>
                  </a:solidFill>
                  <a:latin typeface="微软雅黑" panose="020B0503020204020204" charset="-122"/>
                  <a:ea typeface="微软雅黑" panose="020B0503020204020204" charset="-122"/>
                </a:rPr>
                <a:t>创业，是更高层次的就业。创业的过程</a:t>
              </a:r>
              <a:r>
                <a:rPr lang="zh-CN" altLang="en-US" sz="1600" dirty="0" smtClean="0">
                  <a:solidFill>
                    <a:schemeClr val="bg1"/>
                  </a:solidFill>
                  <a:latin typeface="微软雅黑" panose="020B0503020204020204" charset="-122"/>
                  <a:ea typeface="微软雅黑" panose="020B0503020204020204" charset="-122"/>
                </a:rPr>
                <a:t>，就是</a:t>
              </a:r>
              <a:r>
                <a:rPr lang="zh-CN" altLang="en-US" sz="1600" dirty="0">
                  <a:solidFill>
                    <a:schemeClr val="bg1"/>
                  </a:solidFill>
                  <a:latin typeface="微软雅黑" panose="020B0503020204020204" charset="-122"/>
                  <a:ea typeface="微软雅黑" panose="020B0503020204020204" charset="-122"/>
                </a:rPr>
                <a:t>创造就业的过程。</a:t>
              </a:r>
            </a:p>
            <a:p>
              <a:pPr marL="285750" indent="-285750" algn="l">
                <a:lnSpc>
                  <a:spcPct val="140000"/>
                </a:lnSpc>
                <a:buFont typeface="Wingdings" panose="05000000000000000000" charset="0"/>
                <a:buChar char="l"/>
              </a:pPr>
              <a:r>
                <a:rPr lang="zh-CN" altLang="en-US" sz="1600" dirty="0" smtClean="0">
                  <a:solidFill>
                    <a:schemeClr val="bg1"/>
                  </a:solidFill>
                  <a:latin typeface="微软雅黑" panose="020B0503020204020204" charset="-122"/>
                  <a:ea typeface="微软雅黑" panose="020B0503020204020204" charset="-122"/>
                </a:rPr>
                <a:t>党和国家大力</a:t>
              </a:r>
              <a:r>
                <a:rPr lang="zh-CN" altLang="en-US" sz="1600" dirty="0">
                  <a:solidFill>
                    <a:schemeClr val="bg1"/>
                  </a:solidFill>
                  <a:latin typeface="微软雅黑" panose="020B0503020204020204" charset="-122"/>
                  <a:ea typeface="微软雅黑" panose="020B0503020204020204" charset="-122"/>
                </a:rPr>
                <a:t>倡导“大众创业、万众创新”，正是希望发挥 “创业”的倍增效应，创造出更多就业机会。</a:t>
              </a:r>
            </a:p>
          </p:txBody>
        </p:sp>
      </p:grpSp>
      <p:grpSp>
        <p:nvGrpSpPr>
          <p:cNvPr id="13" name="组合 12"/>
          <p:cNvGrpSpPr/>
          <p:nvPr/>
        </p:nvGrpSpPr>
        <p:grpSpPr>
          <a:xfrm>
            <a:off x="566420" y="1467485"/>
            <a:ext cx="3092423" cy="1656012"/>
            <a:chOff x="3679937" y="1512218"/>
            <a:chExt cx="1905000" cy="1505025"/>
          </a:xfrm>
        </p:grpSpPr>
        <p:sp>
          <p:nvSpPr>
            <p:cNvPr id="14" name="椭圆 13"/>
            <p:cNvSpPr/>
            <p:nvPr/>
          </p:nvSpPr>
          <p:spPr>
            <a:xfrm>
              <a:off x="3895972" y="1512218"/>
              <a:ext cx="1505025" cy="1505025"/>
            </a:xfrm>
            <a:prstGeom prst="ellipse">
              <a:avLst/>
            </a:prstGeom>
            <a:solidFill>
              <a:schemeClr val="accent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latin typeface="微软雅黑" panose="020B0503020204020204" charset="-122"/>
                <a:ea typeface="微软雅黑" panose="020B0503020204020204" charset="-122"/>
              </a:endParaRPr>
            </a:p>
          </p:txBody>
        </p:sp>
        <p:sp>
          <p:nvSpPr>
            <p:cNvPr id="16" name="Text Box 41"/>
            <p:cNvSpPr txBox="1">
              <a:spLocks noChangeArrowheads="1"/>
            </p:cNvSpPr>
            <p:nvPr/>
          </p:nvSpPr>
          <p:spPr bwMode="auto">
            <a:xfrm>
              <a:off x="3679937" y="1873808"/>
              <a:ext cx="1905000" cy="76174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b="1" dirty="0"/>
                <a:t>劳动权和就业</a:t>
              </a:r>
            </a:p>
          </p:txBody>
        </p:sp>
      </p:grpSp>
      <p:grpSp>
        <p:nvGrpSpPr>
          <p:cNvPr id="19" name="组合 18"/>
          <p:cNvGrpSpPr/>
          <p:nvPr/>
        </p:nvGrpSpPr>
        <p:grpSpPr>
          <a:xfrm>
            <a:off x="566420" y="3780155"/>
            <a:ext cx="3092450" cy="1656012"/>
            <a:chOff x="3700182" y="3975596"/>
            <a:chExt cx="1905000" cy="1041099"/>
          </a:xfrm>
        </p:grpSpPr>
        <p:sp>
          <p:nvSpPr>
            <p:cNvPr id="21" name="椭圆 20"/>
            <p:cNvSpPr/>
            <p:nvPr/>
          </p:nvSpPr>
          <p:spPr>
            <a:xfrm>
              <a:off x="3919854" y="3975596"/>
              <a:ext cx="1505025" cy="1041099"/>
            </a:xfrm>
            <a:prstGeom prst="ellipse">
              <a:avLst/>
            </a:prstGeom>
            <a:solidFill>
              <a:schemeClr val="accent2"/>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latin typeface="微软雅黑" panose="020B0503020204020204" charset="-122"/>
                <a:ea typeface="微软雅黑" panose="020B0503020204020204" charset="-122"/>
              </a:endParaRPr>
            </a:p>
          </p:txBody>
        </p:sp>
        <p:sp>
          <p:nvSpPr>
            <p:cNvPr id="24" name="Text Box 42"/>
            <p:cNvSpPr txBox="1">
              <a:spLocks noChangeArrowheads="1"/>
            </p:cNvSpPr>
            <p:nvPr/>
          </p:nvSpPr>
          <p:spPr bwMode="auto">
            <a:xfrm>
              <a:off x="3700182" y="4115634"/>
              <a:ext cx="1905000" cy="761747"/>
            </a:xfrm>
            <a:prstGeom prst="rect">
              <a:avLst/>
            </a:prstGeom>
            <a:no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4000">
                  <a:solidFill>
                    <a:schemeClr val="bg1"/>
                  </a:solidFill>
                  <a:latin typeface="微软雅黑" panose="020B0503020204020204" charset="-122"/>
                  <a:ea typeface="微软雅黑" panose="020B050302020402020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400" b="1" dirty="0"/>
                <a:t>创业和就业</a:t>
              </a:r>
            </a:p>
          </p:txBody>
        </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1+#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1+#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rot="1400643">
            <a:off x="6397331" y="5908408"/>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8" name="矩形 27"/>
          <p:cNvSpPr/>
          <p:nvPr/>
        </p:nvSpPr>
        <p:spPr>
          <a:xfrm rot="1400643">
            <a:off x="5368098" y="4703277"/>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7" name="矩形 26"/>
          <p:cNvSpPr/>
          <p:nvPr/>
        </p:nvSpPr>
        <p:spPr>
          <a:xfrm rot="1400643">
            <a:off x="6644644" y="3657876"/>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26" name="矩形 25"/>
          <p:cNvSpPr/>
          <p:nvPr/>
        </p:nvSpPr>
        <p:spPr>
          <a:xfrm rot="1400643">
            <a:off x="5384264" y="2378325"/>
            <a:ext cx="4434795" cy="1147800"/>
          </a:xfrm>
          <a:prstGeom prst="rect">
            <a:avLst/>
          </a:prstGeom>
          <a:gradFill flip="none" rotWithShape="1">
            <a:gsLst>
              <a:gs pos="54000">
                <a:schemeClr val="bg1">
                  <a:lumMod val="65000"/>
                  <a:lumOff val="35000"/>
                  <a:alpha val="0"/>
                </a:schemeClr>
              </a:gs>
              <a:gs pos="0">
                <a:schemeClr val="accent1">
                  <a:alpha val="54000"/>
                  <a:lumMod val="65000"/>
                  <a:lumOff val="35000"/>
                </a:schemeClr>
              </a:gs>
              <a:gs pos="0">
                <a:schemeClr val="bg1">
                  <a:lumMod val="7500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nvGrpSpPr>
          <p:cNvPr id="2" name="淘宝店chenying0907 1"/>
          <p:cNvGrpSpPr/>
          <p:nvPr/>
        </p:nvGrpSpPr>
        <p:grpSpPr>
          <a:xfrm>
            <a:off x="4898338" y="1508787"/>
            <a:ext cx="1288653" cy="1289050"/>
            <a:chOff x="3673476" y="1131590"/>
            <a:chExt cx="966788" cy="966788"/>
          </a:xfrm>
        </p:grpSpPr>
        <p:sp>
          <p:nvSpPr>
            <p:cNvPr id="6" name="淘宝店chenying0907 5"/>
            <p:cNvSpPr/>
            <p:nvPr/>
          </p:nvSpPr>
          <p:spPr bwMode="auto">
            <a:xfrm>
              <a:off x="3673476" y="1131590"/>
              <a:ext cx="966788" cy="966788"/>
            </a:xfrm>
            <a:custGeom>
              <a:avLst/>
              <a:gdLst>
                <a:gd name="T0" fmla="*/ 4869 w 4870"/>
                <a:gd name="T1" fmla="*/ 2493 h 4872"/>
                <a:gd name="T2" fmla="*/ 4866 w 4870"/>
                <a:gd name="T3" fmla="*/ 2310 h 4872"/>
                <a:gd name="T4" fmla="*/ 4793 w 4870"/>
                <a:gd name="T5" fmla="*/ 1827 h 4872"/>
                <a:gd name="T6" fmla="*/ 4630 w 4870"/>
                <a:gd name="T7" fmla="*/ 1380 h 4872"/>
                <a:gd name="T8" fmla="*/ 4386 w 4870"/>
                <a:gd name="T9" fmla="*/ 979 h 4872"/>
                <a:gd name="T10" fmla="*/ 4072 w 4870"/>
                <a:gd name="T11" fmla="*/ 633 h 4872"/>
                <a:gd name="T12" fmla="*/ 3698 w 4870"/>
                <a:gd name="T13" fmla="*/ 353 h 4872"/>
                <a:gd name="T14" fmla="*/ 3272 w 4870"/>
                <a:gd name="T15" fmla="*/ 148 h 4872"/>
                <a:gd name="T16" fmla="*/ 2805 w 4870"/>
                <a:gd name="T17" fmla="*/ 28 h 4872"/>
                <a:gd name="T18" fmla="*/ 2309 w 4870"/>
                <a:gd name="T19" fmla="*/ 3 h 4872"/>
                <a:gd name="T20" fmla="*/ 1826 w 4870"/>
                <a:gd name="T21" fmla="*/ 77 h 4872"/>
                <a:gd name="T22" fmla="*/ 1380 w 4870"/>
                <a:gd name="T23" fmla="*/ 240 h 4872"/>
                <a:gd name="T24" fmla="*/ 979 w 4870"/>
                <a:gd name="T25" fmla="*/ 484 h 4872"/>
                <a:gd name="T26" fmla="*/ 633 w 4870"/>
                <a:gd name="T27" fmla="*/ 798 h 4872"/>
                <a:gd name="T28" fmla="*/ 353 w 4870"/>
                <a:gd name="T29" fmla="*/ 1173 h 4872"/>
                <a:gd name="T30" fmla="*/ 148 w 4870"/>
                <a:gd name="T31" fmla="*/ 1599 h 4872"/>
                <a:gd name="T32" fmla="*/ 29 w 4870"/>
                <a:gd name="T33" fmla="*/ 2064 h 4872"/>
                <a:gd name="T34" fmla="*/ 4 w 4870"/>
                <a:gd name="T35" fmla="*/ 2562 h 4872"/>
                <a:gd name="T36" fmla="*/ 77 w 4870"/>
                <a:gd name="T37" fmla="*/ 3044 h 4872"/>
                <a:gd name="T38" fmla="*/ 240 w 4870"/>
                <a:gd name="T39" fmla="*/ 3492 h 4872"/>
                <a:gd name="T40" fmla="*/ 484 w 4870"/>
                <a:gd name="T41" fmla="*/ 3893 h 4872"/>
                <a:gd name="T42" fmla="*/ 798 w 4870"/>
                <a:gd name="T43" fmla="*/ 4238 h 4872"/>
                <a:gd name="T44" fmla="*/ 1172 w 4870"/>
                <a:gd name="T45" fmla="*/ 4519 h 4872"/>
                <a:gd name="T46" fmla="*/ 1598 w 4870"/>
                <a:gd name="T47" fmla="*/ 4724 h 4872"/>
                <a:gd name="T48" fmla="*/ 2064 w 4870"/>
                <a:gd name="T49" fmla="*/ 4844 h 4872"/>
                <a:gd name="T50" fmla="*/ 2480 w 4870"/>
                <a:gd name="T51" fmla="*/ 4871 h 4872"/>
                <a:gd name="T52" fmla="*/ 2656 w 4870"/>
                <a:gd name="T53" fmla="*/ 4862 h 4872"/>
                <a:gd name="T54" fmla="*/ 2829 w 4870"/>
                <a:gd name="T55" fmla="*/ 4840 h 4872"/>
                <a:gd name="T56" fmla="*/ 2997 w 4870"/>
                <a:gd name="T57" fmla="*/ 4807 h 4872"/>
                <a:gd name="T58" fmla="*/ 3160 w 4870"/>
                <a:gd name="T59" fmla="*/ 4761 h 4872"/>
                <a:gd name="T60" fmla="*/ 3320 w 4870"/>
                <a:gd name="T61" fmla="*/ 4704 h 4872"/>
                <a:gd name="T62" fmla="*/ 3477 w 4870"/>
                <a:gd name="T63" fmla="*/ 4636 h 4872"/>
                <a:gd name="T64" fmla="*/ 3630 w 4870"/>
                <a:gd name="T65" fmla="*/ 4556 h 4872"/>
                <a:gd name="T66" fmla="*/ 3763 w 4870"/>
                <a:gd name="T67" fmla="*/ 4477 h 4872"/>
                <a:gd name="T68" fmla="*/ 3863 w 4870"/>
                <a:gd name="T69" fmla="*/ 4415 h 4872"/>
                <a:gd name="T70" fmla="*/ 3937 w 4870"/>
                <a:gd name="T71" fmla="*/ 4396 h 4872"/>
                <a:gd name="T72" fmla="*/ 3997 w 4870"/>
                <a:gd name="T73" fmla="*/ 4415 h 4872"/>
                <a:gd name="T74" fmla="*/ 4077 w 4870"/>
                <a:gd name="T75" fmla="*/ 4475 h 4872"/>
                <a:gd name="T76" fmla="*/ 4178 w 4870"/>
                <a:gd name="T77" fmla="*/ 4554 h 4872"/>
                <a:gd name="T78" fmla="*/ 4289 w 4870"/>
                <a:gd name="T79" fmla="*/ 4616 h 4872"/>
                <a:gd name="T80" fmla="*/ 4439 w 4870"/>
                <a:gd name="T81" fmla="*/ 4663 h 4872"/>
                <a:gd name="T82" fmla="*/ 4639 w 4870"/>
                <a:gd name="T83" fmla="*/ 4686 h 4872"/>
                <a:gd name="T84" fmla="*/ 4639 w 4870"/>
                <a:gd name="T85" fmla="*/ 4649 h 4872"/>
                <a:gd name="T86" fmla="*/ 4574 w 4870"/>
                <a:gd name="T87" fmla="*/ 4590 h 4872"/>
                <a:gd name="T88" fmla="*/ 4525 w 4870"/>
                <a:gd name="T89" fmla="*/ 4522 h 4872"/>
                <a:gd name="T90" fmla="*/ 4489 w 4870"/>
                <a:gd name="T91" fmla="*/ 4448 h 4872"/>
                <a:gd name="T92" fmla="*/ 4466 w 4870"/>
                <a:gd name="T93" fmla="*/ 4370 h 4872"/>
                <a:gd name="T94" fmla="*/ 4453 w 4870"/>
                <a:gd name="T95" fmla="*/ 4292 h 4872"/>
                <a:gd name="T96" fmla="*/ 4453 w 4870"/>
                <a:gd name="T97" fmla="*/ 4163 h 4872"/>
                <a:gd name="T98" fmla="*/ 4480 w 4870"/>
                <a:gd name="T99" fmla="*/ 4020 h 4872"/>
                <a:gd name="T100" fmla="*/ 4529 w 4870"/>
                <a:gd name="T101" fmla="*/ 3866 h 4872"/>
                <a:gd name="T102" fmla="*/ 4648 w 4870"/>
                <a:gd name="T103" fmla="*/ 3566 h 4872"/>
                <a:gd name="T104" fmla="*/ 4737 w 4870"/>
                <a:gd name="T105" fmla="*/ 3319 h 4872"/>
                <a:gd name="T106" fmla="*/ 4800 w 4870"/>
                <a:gd name="T107" fmla="*/ 3098 h 4872"/>
                <a:gd name="T108" fmla="*/ 4846 w 4870"/>
                <a:gd name="T109" fmla="*/ 2853 h 4872"/>
                <a:gd name="T110" fmla="*/ 4869 w 4870"/>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70" h="4872">
                  <a:moveTo>
                    <a:pt x="4870" y="2508"/>
                  </a:moveTo>
                  <a:lnTo>
                    <a:pt x="4869" y="2510"/>
                  </a:lnTo>
                  <a:lnTo>
                    <a:pt x="4867" y="2512"/>
                  </a:lnTo>
                  <a:lnTo>
                    <a:pt x="4869" y="2493"/>
                  </a:lnTo>
                  <a:lnTo>
                    <a:pt x="4869" y="2474"/>
                  </a:lnTo>
                  <a:lnTo>
                    <a:pt x="4870" y="2455"/>
                  </a:lnTo>
                  <a:lnTo>
                    <a:pt x="4870" y="2435"/>
                  </a:lnTo>
                  <a:lnTo>
                    <a:pt x="4866" y="2310"/>
                  </a:lnTo>
                  <a:lnTo>
                    <a:pt x="4857" y="2186"/>
                  </a:lnTo>
                  <a:lnTo>
                    <a:pt x="4842" y="2064"/>
                  </a:lnTo>
                  <a:lnTo>
                    <a:pt x="4820" y="1945"/>
                  </a:lnTo>
                  <a:lnTo>
                    <a:pt x="4793" y="1827"/>
                  </a:lnTo>
                  <a:lnTo>
                    <a:pt x="4760" y="1712"/>
                  </a:lnTo>
                  <a:lnTo>
                    <a:pt x="4722" y="1599"/>
                  </a:lnTo>
                  <a:lnTo>
                    <a:pt x="4678" y="1487"/>
                  </a:lnTo>
                  <a:lnTo>
                    <a:pt x="4630" y="1380"/>
                  </a:lnTo>
                  <a:lnTo>
                    <a:pt x="4576" y="1275"/>
                  </a:lnTo>
                  <a:lnTo>
                    <a:pt x="4517" y="1173"/>
                  </a:lnTo>
                  <a:lnTo>
                    <a:pt x="4454" y="1073"/>
                  </a:lnTo>
                  <a:lnTo>
                    <a:pt x="4386" y="979"/>
                  </a:lnTo>
                  <a:lnTo>
                    <a:pt x="4313" y="886"/>
                  </a:lnTo>
                  <a:lnTo>
                    <a:pt x="4238" y="798"/>
                  </a:lnTo>
                  <a:lnTo>
                    <a:pt x="4156" y="714"/>
                  </a:lnTo>
                  <a:lnTo>
                    <a:pt x="4072" y="633"/>
                  </a:lnTo>
                  <a:lnTo>
                    <a:pt x="3984" y="556"/>
                  </a:lnTo>
                  <a:lnTo>
                    <a:pt x="3892" y="484"/>
                  </a:lnTo>
                  <a:lnTo>
                    <a:pt x="3796" y="416"/>
                  </a:lnTo>
                  <a:lnTo>
                    <a:pt x="3698" y="353"/>
                  </a:lnTo>
                  <a:lnTo>
                    <a:pt x="3595" y="294"/>
                  </a:lnTo>
                  <a:lnTo>
                    <a:pt x="3490" y="240"/>
                  </a:lnTo>
                  <a:lnTo>
                    <a:pt x="3382" y="192"/>
                  </a:lnTo>
                  <a:lnTo>
                    <a:pt x="3272" y="148"/>
                  </a:lnTo>
                  <a:lnTo>
                    <a:pt x="3159" y="109"/>
                  </a:lnTo>
                  <a:lnTo>
                    <a:pt x="3043" y="77"/>
                  </a:lnTo>
                  <a:lnTo>
                    <a:pt x="2926" y="50"/>
                  </a:lnTo>
                  <a:lnTo>
                    <a:pt x="2805" y="28"/>
                  </a:lnTo>
                  <a:lnTo>
                    <a:pt x="2684" y="12"/>
                  </a:lnTo>
                  <a:lnTo>
                    <a:pt x="2561" y="3"/>
                  </a:lnTo>
                  <a:lnTo>
                    <a:pt x="2434" y="0"/>
                  </a:lnTo>
                  <a:lnTo>
                    <a:pt x="2309" y="3"/>
                  </a:lnTo>
                  <a:lnTo>
                    <a:pt x="2187" y="12"/>
                  </a:lnTo>
                  <a:lnTo>
                    <a:pt x="2064" y="28"/>
                  </a:lnTo>
                  <a:lnTo>
                    <a:pt x="1944" y="50"/>
                  </a:lnTo>
                  <a:lnTo>
                    <a:pt x="1826" y="77"/>
                  </a:lnTo>
                  <a:lnTo>
                    <a:pt x="1711" y="109"/>
                  </a:lnTo>
                  <a:lnTo>
                    <a:pt x="1598" y="148"/>
                  </a:lnTo>
                  <a:lnTo>
                    <a:pt x="1488" y="192"/>
                  </a:lnTo>
                  <a:lnTo>
                    <a:pt x="1380" y="240"/>
                  </a:lnTo>
                  <a:lnTo>
                    <a:pt x="1275" y="294"/>
                  </a:lnTo>
                  <a:lnTo>
                    <a:pt x="1172" y="353"/>
                  </a:lnTo>
                  <a:lnTo>
                    <a:pt x="1074" y="416"/>
                  </a:lnTo>
                  <a:lnTo>
                    <a:pt x="979" y="484"/>
                  </a:lnTo>
                  <a:lnTo>
                    <a:pt x="886" y="556"/>
                  </a:lnTo>
                  <a:lnTo>
                    <a:pt x="798" y="633"/>
                  </a:lnTo>
                  <a:lnTo>
                    <a:pt x="714" y="714"/>
                  </a:lnTo>
                  <a:lnTo>
                    <a:pt x="633" y="798"/>
                  </a:lnTo>
                  <a:lnTo>
                    <a:pt x="556" y="886"/>
                  </a:lnTo>
                  <a:lnTo>
                    <a:pt x="484" y="979"/>
                  </a:lnTo>
                  <a:lnTo>
                    <a:pt x="416" y="1073"/>
                  </a:lnTo>
                  <a:lnTo>
                    <a:pt x="353" y="1173"/>
                  </a:lnTo>
                  <a:lnTo>
                    <a:pt x="295" y="1275"/>
                  </a:lnTo>
                  <a:lnTo>
                    <a:pt x="240" y="1380"/>
                  </a:lnTo>
                  <a:lnTo>
                    <a:pt x="192" y="1487"/>
                  </a:lnTo>
                  <a:lnTo>
                    <a:pt x="148" y="1599"/>
                  </a:lnTo>
                  <a:lnTo>
                    <a:pt x="110" y="1712"/>
                  </a:lnTo>
                  <a:lnTo>
                    <a:pt x="77" y="1827"/>
                  </a:lnTo>
                  <a:lnTo>
                    <a:pt x="50" y="1945"/>
                  </a:lnTo>
                  <a:lnTo>
                    <a:pt x="29" y="2064"/>
                  </a:lnTo>
                  <a:lnTo>
                    <a:pt x="13" y="2186"/>
                  </a:lnTo>
                  <a:lnTo>
                    <a:pt x="4" y="2310"/>
                  </a:lnTo>
                  <a:lnTo>
                    <a:pt x="0" y="2435"/>
                  </a:lnTo>
                  <a:lnTo>
                    <a:pt x="4" y="2562"/>
                  </a:lnTo>
                  <a:lnTo>
                    <a:pt x="13" y="2685"/>
                  </a:lnTo>
                  <a:lnTo>
                    <a:pt x="29" y="2806"/>
                  </a:lnTo>
                  <a:lnTo>
                    <a:pt x="50" y="2927"/>
                  </a:lnTo>
                  <a:lnTo>
                    <a:pt x="77" y="3044"/>
                  </a:lnTo>
                  <a:lnTo>
                    <a:pt x="110" y="3160"/>
                  </a:lnTo>
                  <a:lnTo>
                    <a:pt x="148" y="3273"/>
                  </a:lnTo>
                  <a:lnTo>
                    <a:pt x="192" y="3384"/>
                  </a:lnTo>
                  <a:lnTo>
                    <a:pt x="240" y="3492"/>
                  </a:lnTo>
                  <a:lnTo>
                    <a:pt x="295" y="3597"/>
                  </a:lnTo>
                  <a:lnTo>
                    <a:pt x="353" y="3699"/>
                  </a:lnTo>
                  <a:lnTo>
                    <a:pt x="416" y="3797"/>
                  </a:lnTo>
                  <a:lnTo>
                    <a:pt x="484" y="3893"/>
                  </a:lnTo>
                  <a:lnTo>
                    <a:pt x="556" y="3985"/>
                  </a:lnTo>
                  <a:lnTo>
                    <a:pt x="633" y="4074"/>
                  </a:lnTo>
                  <a:lnTo>
                    <a:pt x="714" y="4158"/>
                  </a:lnTo>
                  <a:lnTo>
                    <a:pt x="798" y="4238"/>
                  </a:lnTo>
                  <a:lnTo>
                    <a:pt x="886" y="4315"/>
                  </a:lnTo>
                  <a:lnTo>
                    <a:pt x="979" y="4387"/>
                  </a:lnTo>
                  <a:lnTo>
                    <a:pt x="1074" y="4456"/>
                  </a:lnTo>
                  <a:lnTo>
                    <a:pt x="1172" y="4519"/>
                  </a:lnTo>
                  <a:lnTo>
                    <a:pt x="1275" y="4578"/>
                  </a:lnTo>
                  <a:lnTo>
                    <a:pt x="1380" y="4632"/>
                  </a:lnTo>
                  <a:lnTo>
                    <a:pt x="1488" y="4680"/>
                  </a:lnTo>
                  <a:lnTo>
                    <a:pt x="1598" y="4724"/>
                  </a:lnTo>
                  <a:lnTo>
                    <a:pt x="1711" y="4761"/>
                  </a:lnTo>
                  <a:lnTo>
                    <a:pt x="1826" y="4795"/>
                  </a:lnTo>
                  <a:lnTo>
                    <a:pt x="1944" y="4822"/>
                  </a:lnTo>
                  <a:lnTo>
                    <a:pt x="2064" y="4844"/>
                  </a:lnTo>
                  <a:lnTo>
                    <a:pt x="2187" y="4858"/>
                  </a:lnTo>
                  <a:lnTo>
                    <a:pt x="2309" y="4869"/>
                  </a:lnTo>
                  <a:lnTo>
                    <a:pt x="2434" y="4872"/>
                  </a:lnTo>
                  <a:lnTo>
                    <a:pt x="2480" y="4871"/>
                  </a:lnTo>
                  <a:lnTo>
                    <a:pt x="2525" y="4870"/>
                  </a:lnTo>
                  <a:lnTo>
                    <a:pt x="2569" y="4869"/>
                  </a:lnTo>
                  <a:lnTo>
                    <a:pt x="2614" y="4865"/>
                  </a:lnTo>
                  <a:lnTo>
                    <a:pt x="2656" y="4862"/>
                  </a:lnTo>
                  <a:lnTo>
                    <a:pt x="2700" y="4857"/>
                  </a:lnTo>
                  <a:lnTo>
                    <a:pt x="2743" y="4853"/>
                  </a:lnTo>
                  <a:lnTo>
                    <a:pt x="2786" y="4847"/>
                  </a:lnTo>
                  <a:lnTo>
                    <a:pt x="2829" y="4840"/>
                  </a:lnTo>
                  <a:lnTo>
                    <a:pt x="2872" y="4832"/>
                  </a:lnTo>
                  <a:lnTo>
                    <a:pt x="2913" y="4825"/>
                  </a:lnTo>
                  <a:lnTo>
                    <a:pt x="2955" y="4817"/>
                  </a:lnTo>
                  <a:lnTo>
                    <a:pt x="2997" y="4807"/>
                  </a:lnTo>
                  <a:lnTo>
                    <a:pt x="3038" y="4796"/>
                  </a:lnTo>
                  <a:lnTo>
                    <a:pt x="3079" y="4785"/>
                  </a:lnTo>
                  <a:lnTo>
                    <a:pt x="3120" y="4774"/>
                  </a:lnTo>
                  <a:lnTo>
                    <a:pt x="3160" y="4761"/>
                  </a:lnTo>
                  <a:lnTo>
                    <a:pt x="3201" y="4748"/>
                  </a:lnTo>
                  <a:lnTo>
                    <a:pt x="3241" y="4734"/>
                  </a:lnTo>
                  <a:lnTo>
                    <a:pt x="3281" y="4720"/>
                  </a:lnTo>
                  <a:lnTo>
                    <a:pt x="3320" y="4704"/>
                  </a:lnTo>
                  <a:lnTo>
                    <a:pt x="3360" y="4688"/>
                  </a:lnTo>
                  <a:lnTo>
                    <a:pt x="3399" y="4671"/>
                  </a:lnTo>
                  <a:lnTo>
                    <a:pt x="3439" y="4654"/>
                  </a:lnTo>
                  <a:lnTo>
                    <a:pt x="3477" y="4636"/>
                  </a:lnTo>
                  <a:lnTo>
                    <a:pt x="3516" y="4617"/>
                  </a:lnTo>
                  <a:lnTo>
                    <a:pt x="3555" y="4597"/>
                  </a:lnTo>
                  <a:lnTo>
                    <a:pt x="3593" y="4577"/>
                  </a:lnTo>
                  <a:lnTo>
                    <a:pt x="3630" y="4556"/>
                  </a:lnTo>
                  <a:lnTo>
                    <a:pt x="3668" y="4535"/>
                  </a:lnTo>
                  <a:lnTo>
                    <a:pt x="3707" y="4512"/>
                  </a:lnTo>
                  <a:lnTo>
                    <a:pt x="3744" y="4489"/>
                  </a:lnTo>
                  <a:lnTo>
                    <a:pt x="3763" y="4477"/>
                  </a:lnTo>
                  <a:lnTo>
                    <a:pt x="3787" y="4463"/>
                  </a:lnTo>
                  <a:lnTo>
                    <a:pt x="3813" y="4447"/>
                  </a:lnTo>
                  <a:lnTo>
                    <a:pt x="3843" y="4428"/>
                  </a:lnTo>
                  <a:lnTo>
                    <a:pt x="3863" y="4415"/>
                  </a:lnTo>
                  <a:lnTo>
                    <a:pt x="3884" y="4406"/>
                  </a:lnTo>
                  <a:lnTo>
                    <a:pt x="3902" y="4401"/>
                  </a:lnTo>
                  <a:lnTo>
                    <a:pt x="3920" y="4397"/>
                  </a:lnTo>
                  <a:lnTo>
                    <a:pt x="3937" y="4396"/>
                  </a:lnTo>
                  <a:lnTo>
                    <a:pt x="3952" y="4398"/>
                  </a:lnTo>
                  <a:lnTo>
                    <a:pt x="3968" y="4402"/>
                  </a:lnTo>
                  <a:lnTo>
                    <a:pt x="3983" y="4407"/>
                  </a:lnTo>
                  <a:lnTo>
                    <a:pt x="3997" y="4415"/>
                  </a:lnTo>
                  <a:lnTo>
                    <a:pt x="4013" y="4424"/>
                  </a:lnTo>
                  <a:lnTo>
                    <a:pt x="4028" y="4436"/>
                  </a:lnTo>
                  <a:lnTo>
                    <a:pt x="4044" y="4448"/>
                  </a:lnTo>
                  <a:lnTo>
                    <a:pt x="4077" y="4475"/>
                  </a:lnTo>
                  <a:lnTo>
                    <a:pt x="4114" y="4505"/>
                  </a:lnTo>
                  <a:lnTo>
                    <a:pt x="4134" y="4521"/>
                  </a:lnTo>
                  <a:lnTo>
                    <a:pt x="4155" y="4538"/>
                  </a:lnTo>
                  <a:lnTo>
                    <a:pt x="4178" y="4554"/>
                  </a:lnTo>
                  <a:lnTo>
                    <a:pt x="4203" y="4570"/>
                  </a:lnTo>
                  <a:lnTo>
                    <a:pt x="4230" y="4586"/>
                  </a:lnTo>
                  <a:lnTo>
                    <a:pt x="4258" y="4601"/>
                  </a:lnTo>
                  <a:lnTo>
                    <a:pt x="4289" y="4616"/>
                  </a:lnTo>
                  <a:lnTo>
                    <a:pt x="4322" y="4630"/>
                  </a:lnTo>
                  <a:lnTo>
                    <a:pt x="4358" y="4642"/>
                  </a:lnTo>
                  <a:lnTo>
                    <a:pt x="4398" y="4653"/>
                  </a:lnTo>
                  <a:lnTo>
                    <a:pt x="4439" y="4663"/>
                  </a:lnTo>
                  <a:lnTo>
                    <a:pt x="4483" y="4671"/>
                  </a:lnTo>
                  <a:lnTo>
                    <a:pt x="4532" y="4678"/>
                  </a:lnTo>
                  <a:lnTo>
                    <a:pt x="4583" y="4683"/>
                  </a:lnTo>
                  <a:lnTo>
                    <a:pt x="4639" y="4686"/>
                  </a:lnTo>
                  <a:lnTo>
                    <a:pt x="4697" y="4686"/>
                  </a:lnTo>
                  <a:lnTo>
                    <a:pt x="4677" y="4675"/>
                  </a:lnTo>
                  <a:lnTo>
                    <a:pt x="4657" y="4662"/>
                  </a:lnTo>
                  <a:lnTo>
                    <a:pt x="4639" y="4649"/>
                  </a:lnTo>
                  <a:lnTo>
                    <a:pt x="4621" y="4635"/>
                  </a:lnTo>
                  <a:lnTo>
                    <a:pt x="4604" y="4620"/>
                  </a:lnTo>
                  <a:lnTo>
                    <a:pt x="4589" y="4606"/>
                  </a:lnTo>
                  <a:lnTo>
                    <a:pt x="4574" y="4590"/>
                  </a:lnTo>
                  <a:lnTo>
                    <a:pt x="4561" y="4574"/>
                  </a:lnTo>
                  <a:lnTo>
                    <a:pt x="4547" y="4557"/>
                  </a:lnTo>
                  <a:lnTo>
                    <a:pt x="4536" y="4540"/>
                  </a:lnTo>
                  <a:lnTo>
                    <a:pt x="4525" y="4522"/>
                  </a:lnTo>
                  <a:lnTo>
                    <a:pt x="4515" y="4504"/>
                  </a:lnTo>
                  <a:lnTo>
                    <a:pt x="4506" y="4486"/>
                  </a:lnTo>
                  <a:lnTo>
                    <a:pt x="4497" y="4467"/>
                  </a:lnTo>
                  <a:lnTo>
                    <a:pt x="4489" y="4448"/>
                  </a:lnTo>
                  <a:lnTo>
                    <a:pt x="4482" y="4429"/>
                  </a:lnTo>
                  <a:lnTo>
                    <a:pt x="4476" y="4410"/>
                  </a:lnTo>
                  <a:lnTo>
                    <a:pt x="4471" y="4390"/>
                  </a:lnTo>
                  <a:lnTo>
                    <a:pt x="4466" y="4370"/>
                  </a:lnTo>
                  <a:lnTo>
                    <a:pt x="4462" y="4351"/>
                  </a:lnTo>
                  <a:lnTo>
                    <a:pt x="4458" y="4332"/>
                  </a:lnTo>
                  <a:lnTo>
                    <a:pt x="4455" y="4312"/>
                  </a:lnTo>
                  <a:lnTo>
                    <a:pt x="4453" y="4292"/>
                  </a:lnTo>
                  <a:lnTo>
                    <a:pt x="4452" y="4273"/>
                  </a:lnTo>
                  <a:lnTo>
                    <a:pt x="4449" y="4235"/>
                  </a:lnTo>
                  <a:lnTo>
                    <a:pt x="4450" y="4198"/>
                  </a:lnTo>
                  <a:lnTo>
                    <a:pt x="4453" y="4163"/>
                  </a:lnTo>
                  <a:lnTo>
                    <a:pt x="4457" y="4129"/>
                  </a:lnTo>
                  <a:lnTo>
                    <a:pt x="4463" y="4093"/>
                  </a:lnTo>
                  <a:lnTo>
                    <a:pt x="4471" y="4057"/>
                  </a:lnTo>
                  <a:lnTo>
                    <a:pt x="4480" y="4020"/>
                  </a:lnTo>
                  <a:lnTo>
                    <a:pt x="4490" y="3982"/>
                  </a:lnTo>
                  <a:lnTo>
                    <a:pt x="4502" y="3944"/>
                  </a:lnTo>
                  <a:lnTo>
                    <a:pt x="4516" y="3906"/>
                  </a:lnTo>
                  <a:lnTo>
                    <a:pt x="4529" y="3866"/>
                  </a:lnTo>
                  <a:lnTo>
                    <a:pt x="4545" y="3826"/>
                  </a:lnTo>
                  <a:lnTo>
                    <a:pt x="4577" y="3743"/>
                  </a:lnTo>
                  <a:lnTo>
                    <a:pt x="4612" y="3656"/>
                  </a:lnTo>
                  <a:lnTo>
                    <a:pt x="4648" y="3566"/>
                  </a:lnTo>
                  <a:lnTo>
                    <a:pt x="4684" y="3470"/>
                  </a:lnTo>
                  <a:lnTo>
                    <a:pt x="4702" y="3421"/>
                  </a:lnTo>
                  <a:lnTo>
                    <a:pt x="4720" y="3371"/>
                  </a:lnTo>
                  <a:lnTo>
                    <a:pt x="4737" y="3319"/>
                  </a:lnTo>
                  <a:lnTo>
                    <a:pt x="4754" y="3266"/>
                  </a:lnTo>
                  <a:lnTo>
                    <a:pt x="4769" y="3211"/>
                  </a:lnTo>
                  <a:lnTo>
                    <a:pt x="4785" y="3156"/>
                  </a:lnTo>
                  <a:lnTo>
                    <a:pt x="4800" y="3098"/>
                  </a:lnTo>
                  <a:lnTo>
                    <a:pt x="4812" y="3039"/>
                  </a:lnTo>
                  <a:lnTo>
                    <a:pt x="4825" y="2979"/>
                  </a:lnTo>
                  <a:lnTo>
                    <a:pt x="4836" y="2917"/>
                  </a:lnTo>
                  <a:lnTo>
                    <a:pt x="4846" y="2853"/>
                  </a:lnTo>
                  <a:lnTo>
                    <a:pt x="4854" y="2787"/>
                  </a:lnTo>
                  <a:lnTo>
                    <a:pt x="4861" y="2721"/>
                  </a:lnTo>
                  <a:lnTo>
                    <a:pt x="4865" y="2652"/>
                  </a:lnTo>
                  <a:lnTo>
                    <a:pt x="4869" y="2581"/>
                  </a:lnTo>
                  <a:lnTo>
                    <a:pt x="4870" y="2508"/>
                  </a:lnTo>
                  <a:close/>
                </a:path>
              </a:pathLst>
            </a:custGeom>
            <a:solidFill>
              <a:schemeClr val="accent2"/>
            </a:solidFill>
            <a:ln>
              <a:solidFill>
                <a:schemeClr val="accent2"/>
              </a:solidFill>
            </a:ln>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sp>
          <p:nvSpPr>
            <p:cNvPr id="7" name="淘宝店chenying0907 6"/>
            <p:cNvSpPr/>
            <p:nvPr/>
          </p:nvSpPr>
          <p:spPr bwMode="auto">
            <a:xfrm>
              <a:off x="3802063" y="1260178"/>
              <a:ext cx="709613" cy="709613"/>
            </a:xfrm>
            <a:custGeom>
              <a:avLst/>
              <a:gdLst>
                <a:gd name="T0" fmla="*/ 3567 w 3576"/>
                <a:gd name="T1" fmla="*/ 1972 h 3578"/>
                <a:gd name="T2" fmla="*/ 3520 w 3576"/>
                <a:gd name="T3" fmla="*/ 2236 h 3578"/>
                <a:gd name="T4" fmla="*/ 3435 w 3576"/>
                <a:gd name="T5" fmla="*/ 2485 h 3578"/>
                <a:gd name="T6" fmla="*/ 3317 w 3576"/>
                <a:gd name="T7" fmla="*/ 2716 h 3578"/>
                <a:gd name="T8" fmla="*/ 3168 w 3576"/>
                <a:gd name="T9" fmla="*/ 2927 h 3578"/>
                <a:gd name="T10" fmla="*/ 2990 w 3576"/>
                <a:gd name="T11" fmla="*/ 3113 h 3578"/>
                <a:gd name="T12" fmla="*/ 2788 w 3576"/>
                <a:gd name="T13" fmla="*/ 3272 h 3578"/>
                <a:gd name="T14" fmla="*/ 2563 w 3576"/>
                <a:gd name="T15" fmla="*/ 3402 h 3578"/>
                <a:gd name="T16" fmla="*/ 2319 w 3576"/>
                <a:gd name="T17" fmla="*/ 3498 h 3578"/>
                <a:gd name="T18" fmla="*/ 2060 w 3576"/>
                <a:gd name="T19" fmla="*/ 3557 h 3578"/>
                <a:gd name="T20" fmla="*/ 1787 w 3576"/>
                <a:gd name="T21" fmla="*/ 3578 h 3578"/>
                <a:gd name="T22" fmla="*/ 1516 w 3576"/>
                <a:gd name="T23" fmla="*/ 3557 h 3578"/>
                <a:gd name="T24" fmla="*/ 1257 w 3576"/>
                <a:gd name="T25" fmla="*/ 3498 h 3578"/>
                <a:gd name="T26" fmla="*/ 1013 w 3576"/>
                <a:gd name="T27" fmla="*/ 3402 h 3578"/>
                <a:gd name="T28" fmla="*/ 788 w 3576"/>
                <a:gd name="T29" fmla="*/ 3272 h 3578"/>
                <a:gd name="T30" fmla="*/ 586 w 3576"/>
                <a:gd name="T31" fmla="*/ 3113 h 3578"/>
                <a:gd name="T32" fmla="*/ 408 w 3576"/>
                <a:gd name="T33" fmla="*/ 2927 h 3578"/>
                <a:gd name="T34" fmla="*/ 258 w 3576"/>
                <a:gd name="T35" fmla="*/ 2716 h 3578"/>
                <a:gd name="T36" fmla="*/ 140 w 3576"/>
                <a:gd name="T37" fmla="*/ 2485 h 3578"/>
                <a:gd name="T38" fmla="*/ 57 w 3576"/>
                <a:gd name="T39" fmla="*/ 2236 h 3578"/>
                <a:gd name="T40" fmla="*/ 9 w 3576"/>
                <a:gd name="T41" fmla="*/ 1972 h 3578"/>
                <a:gd name="T42" fmla="*/ 2 w 3576"/>
                <a:gd name="T43" fmla="*/ 1697 h 3578"/>
                <a:gd name="T44" fmla="*/ 36 w 3576"/>
                <a:gd name="T45" fmla="*/ 1429 h 3578"/>
                <a:gd name="T46" fmla="*/ 108 w 3576"/>
                <a:gd name="T47" fmla="*/ 1174 h 3578"/>
                <a:gd name="T48" fmla="*/ 215 w 3576"/>
                <a:gd name="T49" fmla="*/ 936 h 3578"/>
                <a:gd name="T50" fmla="*/ 355 w 3576"/>
                <a:gd name="T51" fmla="*/ 718 h 3578"/>
                <a:gd name="T52" fmla="*/ 523 w 3576"/>
                <a:gd name="T53" fmla="*/ 523 h 3578"/>
                <a:gd name="T54" fmla="*/ 718 w 3576"/>
                <a:gd name="T55" fmla="*/ 355 h 3578"/>
                <a:gd name="T56" fmla="*/ 936 w 3576"/>
                <a:gd name="T57" fmla="*/ 216 h 3578"/>
                <a:gd name="T58" fmla="*/ 1173 w 3576"/>
                <a:gd name="T59" fmla="*/ 108 h 3578"/>
                <a:gd name="T60" fmla="*/ 1428 w 3576"/>
                <a:gd name="T61" fmla="*/ 36 h 3578"/>
                <a:gd name="T62" fmla="*/ 1696 w 3576"/>
                <a:gd name="T63" fmla="*/ 2 h 3578"/>
                <a:gd name="T64" fmla="*/ 1971 w 3576"/>
                <a:gd name="T65" fmla="*/ 9 h 3578"/>
                <a:gd name="T66" fmla="*/ 2235 w 3576"/>
                <a:gd name="T67" fmla="*/ 57 h 3578"/>
                <a:gd name="T68" fmla="*/ 2484 w 3576"/>
                <a:gd name="T69" fmla="*/ 140 h 3578"/>
                <a:gd name="T70" fmla="*/ 2715 w 3576"/>
                <a:gd name="T71" fmla="*/ 258 h 3578"/>
                <a:gd name="T72" fmla="*/ 2926 w 3576"/>
                <a:gd name="T73" fmla="*/ 408 h 3578"/>
                <a:gd name="T74" fmla="*/ 3112 w 3576"/>
                <a:gd name="T75" fmla="*/ 585 h 3578"/>
                <a:gd name="T76" fmla="*/ 3270 w 3576"/>
                <a:gd name="T77" fmla="*/ 788 h 3578"/>
                <a:gd name="T78" fmla="*/ 3400 w 3576"/>
                <a:gd name="T79" fmla="*/ 1013 h 3578"/>
                <a:gd name="T80" fmla="*/ 3496 w 3576"/>
                <a:gd name="T81" fmla="*/ 1256 h 3578"/>
                <a:gd name="T82" fmla="*/ 3556 w 3576"/>
                <a:gd name="T83" fmla="*/ 1517 h 3578"/>
                <a:gd name="T84" fmla="*/ 3576 w 3576"/>
                <a:gd name="T85" fmla="*/ 1788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6" h="3578">
                  <a:moveTo>
                    <a:pt x="3576" y="1788"/>
                  </a:moveTo>
                  <a:lnTo>
                    <a:pt x="3574" y="1881"/>
                  </a:lnTo>
                  <a:lnTo>
                    <a:pt x="3567" y="1972"/>
                  </a:lnTo>
                  <a:lnTo>
                    <a:pt x="3556" y="2061"/>
                  </a:lnTo>
                  <a:lnTo>
                    <a:pt x="3540" y="2149"/>
                  </a:lnTo>
                  <a:lnTo>
                    <a:pt x="3520" y="2236"/>
                  </a:lnTo>
                  <a:lnTo>
                    <a:pt x="3496" y="2321"/>
                  </a:lnTo>
                  <a:lnTo>
                    <a:pt x="3468" y="2404"/>
                  </a:lnTo>
                  <a:lnTo>
                    <a:pt x="3435" y="2485"/>
                  </a:lnTo>
                  <a:lnTo>
                    <a:pt x="3400" y="2564"/>
                  </a:lnTo>
                  <a:lnTo>
                    <a:pt x="3361" y="2642"/>
                  </a:lnTo>
                  <a:lnTo>
                    <a:pt x="3317" y="2716"/>
                  </a:lnTo>
                  <a:lnTo>
                    <a:pt x="3270" y="2788"/>
                  </a:lnTo>
                  <a:lnTo>
                    <a:pt x="3221" y="2860"/>
                  </a:lnTo>
                  <a:lnTo>
                    <a:pt x="3168" y="2927"/>
                  </a:lnTo>
                  <a:lnTo>
                    <a:pt x="3112" y="2991"/>
                  </a:lnTo>
                  <a:lnTo>
                    <a:pt x="3052" y="3053"/>
                  </a:lnTo>
                  <a:lnTo>
                    <a:pt x="2990" y="3113"/>
                  </a:lnTo>
                  <a:lnTo>
                    <a:pt x="2926" y="3170"/>
                  </a:lnTo>
                  <a:lnTo>
                    <a:pt x="2858" y="3223"/>
                  </a:lnTo>
                  <a:lnTo>
                    <a:pt x="2788" y="3272"/>
                  </a:lnTo>
                  <a:lnTo>
                    <a:pt x="2715" y="3318"/>
                  </a:lnTo>
                  <a:lnTo>
                    <a:pt x="2641" y="3362"/>
                  </a:lnTo>
                  <a:lnTo>
                    <a:pt x="2563" y="3402"/>
                  </a:lnTo>
                  <a:lnTo>
                    <a:pt x="2484" y="3437"/>
                  </a:lnTo>
                  <a:lnTo>
                    <a:pt x="2403" y="3470"/>
                  </a:lnTo>
                  <a:lnTo>
                    <a:pt x="2319" y="3498"/>
                  </a:lnTo>
                  <a:lnTo>
                    <a:pt x="2235" y="3521"/>
                  </a:lnTo>
                  <a:lnTo>
                    <a:pt x="2148" y="3542"/>
                  </a:lnTo>
                  <a:lnTo>
                    <a:pt x="2060" y="3557"/>
                  </a:lnTo>
                  <a:lnTo>
                    <a:pt x="1971" y="3569"/>
                  </a:lnTo>
                  <a:lnTo>
                    <a:pt x="1880" y="3575"/>
                  </a:lnTo>
                  <a:lnTo>
                    <a:pt x="1787" y="3578"/>
                  </a:lnTo>
                  <a:lnTo>
                    <a:pt x="1696" y="3575"/>
                  </a:lnTo>
                  <a:lnTo>
                    <a:pt x="1605" y="3569"/>
                  </a:lnTo>
                  <a:lnTo>
                    <a:pt x="1516" y="3557"/>
                  </a:lnTo>
                  <a:lnTo>
                    <a:pt x="1428" y="3542"/>
                  </a:lnTo>
                  <a:lnTo>
                    <a:pt x="1341" y="3521"/>
                  </a:lnTo>
                  <a:lnTo>
                    <a:pt x="1257" y="3498"/>
                  </a:lnTo>
                  <a:lnTo>
                    <a:pt x="1173" y="3470"/>
                  </a:lnTo>
                  <a:lnTo>
                    <a:pt x="1092" y="3437"/>
                  </a:lnTo>
                  <a:lnTo>
                    <a:pt x="1013" y="3402"/>
                  </a:lnTo>
                  <a:lnTo>
                    <a:pt x="936" y="3362"/>
                  </a:lnTo>
                  <a:lnTo>
                    <a:pt x="861" y="3318"/>
                  </a:lnTo>
                  <a:lnTo>
                    <a:pt x="788" y="3272"/>
                  </a:lnTo>
                  <a:lnTo>
                    <a:pt x="718" y="3223"/>
                  </a:lnTo>
                  <a:lnTo>
                    <a:pt x="650" y="3170"/>
                  </a:lnTo>
                  <a:lnTo>
                    <a:pt x="586" y="3113"/>
                  </a:lnTo>
                  <a:lnTo>
                    <a:pt x="523" y="3053"/>
                  </a:lnTo>
                  <a:lnTo>
                    <a:pt x="465" y="2991"/>
                  </a:lnTo>
                  <a:lnTo>
                    <a:pt x="408" y="2927"/>
                  </a:lnTo>
                  <a:lnTo>
                    <a:pt x="355" y="2860"/>
                  </a:lnTo>
                  <a:lnTo>
                    <a:pt x="306" y="2788"/>
                  </a:lnTo>
                  <a:lnTo>
                    <a:pt x="258" y="2716"/>
                  </a:lnTo>
                  <a:lnTo>
                    <a:pt x="215" y="2642"/>
                  </a:lnTo>
                  <a:lnTo>
                    <a:pt x="176" y="2564"/>
                  </a:lnTo>
                  <a:lnTo>
                    <a:pt x="140" y="2485"/>
                  </a:lnTo>
                  <a:lnTo>
                    <a:pt x="108" y="2404"/>
                  </a:lnTo>
                  <a:lnTo>
                    <a:pt x="80" y="2321"/>
                  </a:lnTo>
                  <a:lnTo>
                    <a:pt x="57" y="2236"/>
                  </a:lnTo>
                  <a:lnTo>
                    <a:pt x="36" y="2149"/>
                  </a:lnTo>
                  <a:lnTo>
                    <a:pt x="21" y="2061"/>
                  </a:lnTo>
                  <a:lnTo>
                    <a:pt x="9" y="1972"/>
                  </a:lnTo>
                  <a:lnTo>
                    <a:pt x="2" y="1881"/>
                  </a:lnTo>
                  <a:lnTo>
                    <a:pt x="0" y="1788"/>
                  </a:lnTo>
                  <a:lnTo>
                    <a:pt x="2" y="1697"/>
                  </a:lnTo>
                  <a:lnTo>
                    <a:pt x="9" y="1606"/>
                  </a:lnTo>
                  <a:lnTo>
                    <a:pt x="21" y="1517"/>
                  </a:lnTo>
                  <a:lnTo>
                    <a:pt x="36" y="1429"/>
                  </a:lnTo>
                  <a:lnTo>
                    <a:pt x="57" y="1342"/>
                  </a:lnTo>
                  <a:lnTo>
                    <a:pt x="80" y="1256"/>
                  </a:lnTo>
                  <a:lnTo>
                    <a:pt x="108" y="1174"/>
                  </a:lnTo>
                  <a:lnTo>
                    <a:pt x="140" y="1093"/>
                  </a:lnTo>
                  <a:lnTo>
                    <a:pt x="176" y="1013"/>
                  </a:lnTo>
                  <a:lnTo>
                    <a:pt x="215" y="936"/>
                  </a:lnTo>
                  <a:lnTo>
                    <a:pt x="258" y="862"/>
                  </a:lnTo>
                  <a:lnTo>
                    <a:pt x="306" y="788"/>
                  </a:lnTo>
                  <a:lnTo>
                    <a:pt x="355" y="718"/>
                  </a:lnTo>
                  <a:lnTo>
                    <a:pt x="408" y="651"/>
                  </a:lnTo>
                  <a:lnTo>
                    <a:pt x="465" y="585"/>
                  </a:lnTo>
                  <a:lnTo>
                    <a:pt x="523" y="523"/>
                  </a:lnTo>
                  <a:lnTo>
                    <a:pt x="586" y="465"/>
                  </a:lnTo>
                  <a:lnTo>
                    <a:pt x="650" y="408"/>
                  </a:lnTo>
                  <a:lnTo>
                    <a:pt x="718" y="355"/>
                  </a:lnTo>
                  <a:lnTo>
                    <a:pt x="788" y="306"/>
                  </a:lnTo>
                  <a:lnTo>
                    <a:pt x="861" y="258"/>
                  </a:lnTo>
                  <a:lnTo>
                    <a:pt x="936" y="216"/>
                  </a:lnTo>
                  <a:lnTo>
                    <a:pt x="1013" y="176"/>
                  </a:lnTo>
                  <a:lnTo>
                    <a:pt x="1092" y="140"/>
                  </a:lnTo>
                  <a:lnTo>
                    <a:pt x="1173" y="108"/>
                  </a:lnTo>
                  <a:lnTo>
                    <a:pt x="1257" y="80"/>
                  </a:lnTo>
                  <a:lnTo>
                    <a:pt x="1341" y="57"/>
                  </a:lnTo>
                  <a:lnTo>
                    <a:pt x="1428" y="36"/>
                  </a:lnTo>
                  <a:lnTo>
                    <a:pt x="1516" y="20"/>
                  </a:lnTo>
                  <a:lnTo>
                    <a:pt x="1605" y="9"/>
                  </a:lnTo>
                  <a:lnTo>
                    <a:pt x="1696" y="2"/>
                  </a:lnTo>
                  <a:lnTo>
                    <a:pt x="1787" y="0"/>
                  </a:lnTo>
                  <a:lnTo>
                    <a:pt x="1880" y="2"/>
                  </a:lnTo>
                  <a:lnTo>
                    <a:pt x="1971" y="9"/>
                  </a:lnTo>
                  <a:lnTo>
                    <a:pt x="2060" y="20"/>
                  </a:lnTo>
                  <a:lnTo>
                    <a:pt x="2148" y="36"/>
                  </a:lnTo>
                  <a:lnTo>
                    <a:pt x="2235" y="57"/>
                  </a:lnTo>
                  <a:lnTo>
                    <a:pt x="2319" y="80"/>
                  </a:lnTo>
                  <a:lnTo>
                    <a:pt x="2403" y="108"/>
                  </a:lnTo>
                  <a:lnTo>
                    <a:pt x="2484" y="140"/>
                  </a:lnTo>
                  <a:lnTo>
                    <a:pt x="2563" y="176"/>
                  </a:lnTo>
                  <a:lnTo>
                    <a:pt x="2641" y="216"/>
                  </a:lnTo>
                  <a:lnTo>
                    <a:pt x="2715" y="258"/>
                  </a:lnTo>
                  <a:lnTo>
                    <a:pt x="2788" y="306"/>
                  </a:lnTo>
                  <a:lnTo>
                    <a:pt x="2858" y="355"/>
                  </a:lnTo>
                  <a:lnTo>
                    <a:pt x="2926" y="408"/>
                  </a:lnTo>
                  <a:lnTo>
                    <a:pt x="2990" y="465"/>
                  </a:lnTo>
                  <a:lnTo>
                    <a:pt x="3052" y="523"/>
                  </a:lnTo>
                  <a:lnTo>
                    <a:pt x="3112" y="585"/>
                  </a:lnTo>
                  <a:lnTo>
                    <a:pt x="3168" y="651"/>
                  </a:lnTo>
                  <a:lnTo>
                    <a:pt x="3221" y="718"/>
                  </a:lnTo>
                  <a:lnTo>
                    <a:pt x="3270" y="788"/>
                  </a:lnTo>
                  <a:lnTo>
                    <a:pt x="3317" y="862"/>
                  </a:lnTo>
                  <a:lnTo>
                    <a:pt x="3361" y="936"/>
                  </a:lnTo>
                  <a:lnTo>
                    <a:pt x="3400" y="1013"/>
                  </a:lnTo>
                  <a:lnTo>
                    <a:pt x="3435" y="1093"/>
                  </a:lnTo>
                  <a:lnTo>
                    <a:pt x="3468" y="1174"/>
                  </a:lnTo>
                  <a:lnTo>
                    <a:pt x="3496" y="1256"/>
                  </a:lnTo>
                  <a:lnTo>
                    <a:pt x="3520" y="1342"/>
                  </a:lnTo>
                  <a:lnTo>
                    <a:pt x="3540" y="1429"/>
                  </a:lnTo>
                  <a:lnTo>
                    <a:pt x="3556" y="1517"/>
                  </a:lnTo>
                  <a:lnTo>
                    <a:pt x="3567" y="1606"/>
                  </a:lnTo>
                  <a:lnTo>
                    <a:pt x="3574" y="1697"/>
                  </a:lnTo>
                  <a:lnTo>
                    <a:pt x="3576" y="1788"/>
                  </a:lnTo>
                  <a:close/>
                </a:path>
              </a:pathLst>
            </a:custGeom>
            <a:solidFill>
              <a:srgbClr val="FEFEFE"/>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grpSp>
      <p:grpSp>
        <p:nvGrpSpPr>
          <p:cNvPr id="3" name="淘宝店chenying0907 2"/>
          <p:cNvGrpSpPr/>
          <p:nvPr/>
        </p:nvGrpSpPr>
        <p:grpSpPr>
          <a:xfrm>
            <a:off x="6129858" y="2704705"/>
            <a:ext cx="1288653" cy="1289050"/>
            <a:chOff x="4597401" y="2028528"/>
            <a:chExt cx="966788" cy="966788"/>
          </a:xfrm>
        </p:grpSpPr>
        <p:sp>
          <p:nvSpPr>
            <p:cNvPr id="8" name="淘宝店chenying0907 7"/>
            <p:cNvSpPr/>
            <p:nvPr/>
          </p:nvSpPr>
          <p:spPr bwMode="auto">
            <a:xfrm>
              <a:off x="4597401" y="2028528"/>
              <a:ext cx="966788" cy="966788"/>
            </a:xfrm>
            <a:custGeom>
              <a:avLst/>
              <a:gdLst>
                <a:gd name="T0" fmla="*/ 2 w 4869"/>
                <a:gd name="T1" fmla="*/ 2493 h 4872"/>
                <a:gd name="T2" fmla="*/ 3 w 4869"/>
                <a:gd name="T3" fmla="*/ 2311 h 4872"/>
                <a:gd name="T4" fmla="*/ 76 w 4869"/>
                <a:gd name="T5" fmla="*/ 1827 h 4872"/>
                <a:gd name="T6" fmla="*/ 240 w 4869"/>
                <a:gd name="T7" fmla="*/ 1380 h 4872"/>
                <a:gd name="T8" fmla="*/ 484 w 4869"/>
                <a:gd name="T9" fmla="*/ 979 h 4872"/>
                <a:gd name="T10" fmla="*/ 798 w 4869"/>
                <a:gd name="T11" fmla="*/ 633 h 4872"/>
                <a:gd name="T12" fmla="*/ 1172 w 4869"/>
                <a:gd name="T13" fmla="*/ 353 h 4872"/>
                <a:gd name="T14" fmla="*/ 1598 w 4869"/>
                <a:gd name="T15" fmla="*/ 148 h 4872"/>
                <a:gd name="T16" fmla="*/ 2064 w 4869"/>
                <a:gd name="T17" fmla="*/ 29 h 4872"/>
                <a:gd name="T18" fmla="*/ 2560 w 4869"/>
                <a:gd name="T19" fmla="*/ 4 h 4872"/>
                <a:gd name="T20" fmla="*/ 3043 w 4869"/>
                <a:gd name="T21" fmla="*/ 77 h 4872"/>
                <a:gd name="T22" fmla="*/ 3490 w 4869"/>
                <a:gd name="T23" fmla="*/ 241 h 4872"/>
                <a:gd name="T24" fmla="*/ 3891 w 4869"/>
                <a:gd name="T25" fmla="*/ 484 h 4872"/>
                <a:gd name="T26" fmla="*/ 4237 w 4869"/>
                <a:gd name="T27" fmla="*/ 799 h 4872"/>
                <a:gd name="T28" fmla="*/ 4516 w 4869"/>
                <a:gd name="T29" fmla="*/ 1173 h 4872"/>
                <a:gd name="T30" fmla="*/ 4721 w 4869"/>
                <a:gd name="T31" fmla="*/ 1598 h 4872"/>
                <a:gd name="T32" fmla="*/ 4841 w 4869"/>
                <a:gd name="T33" fmla="*/ 2065 h 4872"/>
                <a:gd name="T34" fmla="*/ 4866 w 4869"/>
                <a:gd name="T35" fmla="*/ 2561 h 4872"/>
                <a:gd name="T36" fmla="*/ 4792 w 4869"/>
                <a:gd name="T37" fmla="*/ 3045 h 4872"/>
                <a:gd name="T38" fmla="*/ 4629 w 4869"/>
                <a:gd name="T39" fmla="*/ 3492 h 4872"/>
                <a:gd name="T40" fmla="*/ 4386 w 4869"/>
                <a:gd name="T41" fmla="*/ 3894 h 4872"/>
                <a:gd name="T42" fmla="*/ 4071 w 4869"/>
                <a:gd name="T43" fmla="*/ 4239 h 4872"/>
                <a:gd name="T44" fmla="*/ 3697 w 4869"/>
                <a:gd name="T45" fmla="*/ 4519 h 4872"/>
                <a:gd name="T46" fmla="*/ 3271 w 4869"/>
                <a:gd name="T47" fmla="*/ 4724 h 4872"/>
                <a:gd name="T48" fmla="*/ 2806 w 4869"/>
                <a:gd name="T49" fmla="*/ 4844 h 4872"/>
                <a:gd name="T50" fmla="*/ 2390 w 4869"/>
                <a:gd name="T51" fmla="*/ 4871 h 4872"/>
                <a:gd name="T52" fmla="*/ 2213 w 4869"/>
                <a:gd name="T53" fmla="*/ 4862 h 4872"/>
                <a:gd name="T54" fmla="*/ 2041 w 4869"/>
                <a:gd name="T55" fmla="*/ 4841 h 4872"/>
                <a:gd name="T56" fmla="*/ 1873 w 4869"/>
                <a:gd name="T57" fmla="*/ 4807 h 4872"/>
                <a:gd name="T58" fmla="*/ 1709 w 4869"/>
                <a:gd name="T59" fmla="*/ 4762 h 4872"/>
                <a:gd name="T60" fmla="*/ 1549 w 4869"/>
                <a:gd name="T61" fmla="*/ 4704 h 4872"/>
                <a:gd name="T62" fmla="*/ 1393 w 4869"/>
                <a:gd name="T63" fmla="*/ 4637 h 4872"/>
                <a:gd name="T64" fmla="*/ 1239 w 4869"/>
                <a:gd name="T65" fmla="*/ 4557 h 4872"/>
                <a:gd name="T66" fmla="*/ 1106 w 4869"/>
                <a:gd name="T67" fmla="*/ 4478 h 4872"/>
                <a:gd name="T68" fmla="*/ 1006 w 4869"/>
                <a:gd name="T69" fmla="*/ 4416 h 4872"/>
                <a:gd name="T70" fmla="*/ 933 w 4869"/>
                <a:gd name="T71" fmla="*/ 4397 h 4872"/>
                <a:gd name="T72" fmla="*/ 872 w 4869"/>
                <a:gd name="T73" fmla="*/ 4416 h 4872"/>
                <a:gd name="T74" fmla="*/ 793 w 4869"/>
                <a:gd name="T75" fmla="*/ 4475 h 4872"/>
                <a:gd name="T76" fmla="*/ 692 w 4869"/>
                <a:gd name="T77" fmla="*/ 4554 h 4872"/>
                <a:gd name="T78" fmla="*/ 580 w 4869"/>
                <a:gd name="T79" fmla="*/ 4616 h 4872"/>
                <a:gd name="T80" fmla="*/ 430 w 4869"/>
                <a:gd name="T81" fmla="*/ 4664 h 4872"/>
                <a:gd name="T82" fmla="*/ 231 w 4869"/>
                <a:gd name="T83" fmla="*/ 4686 h 4872"/>
                <a:gd name="T84" fmla="*/ 231 w 4869"/>
                <a:gd name="T85" fmla="*/ 4649 h 4872"/>
                <a:gd name="T86" fmla="*/ 295 w 4869"/>
                <a:gd name="T87" fmla="*/ 4590 h 4872"/>
                <a:gd name="T88" fmla="*/ 345 w 4869"/>
                <a:gd name="T89" fmla="*/ 4523 h 4872"/>
                <a:gd name="T90" fmla="*/ 381 w 4869"/>
                <a:gd name="T91" fmla="*/ 4448 h 4872"/>
                <a:gd name="T92" fmla="*/ 403 w 4869"/>
                <a:gd name="T93" fmla="*/ 4371 h 4872"/>
                <a:gd name="T94" fmla="*/ 417 w 4869"/>
                <a:gd name="T95" fmla="*/ 4293 h 4872"/>
                <a:gd name="T96" fmla="*/ 417 w 4869"/>
                <a:gd name="T97" fmla="*/ 4163 h 4872"/>
                <a:gd name="T98" fmla="*/ 390 w 4869"/>
                <a:gd name="T99" fmla="*/ 4020 h 4872"/>
                <a:gd name="T100" fmla="*/ 340 w 4869"/>
                <a:gd name="T101" fmla="*/ 3867 h 4872"/>
                <a:gd name="T102" fmla="*/ 222 w 4869"/>
                <a:gd name="T103" fmla="*/ 3567 h 4872"/>
                <a:gd name="T104" fmla="*/ 133 w 4869"/>
                <a:gd name="T105" fmla="*/ 3320 h 4872"/>
                <a:gd name="T106" fmla="*/ 70 w 4869"/>
                <a:gd name="T107" fmla="*/ 3099 h 4872"/>
                <a:gd name="T108" fmla="*/ 23 w 4869"/>
                <a:gd name="T109" fmla="*/ 2853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8"/>
                  </a:moveTo>
                  <a:lnTo>
                    <a:pt x="1" y="2510"/>
                  </a:lnTo>
                  <a:lnTo>
                    <a:pt x="2" y="2512"/>
                  </a:lnTo>
                  <a:lnTo>
                    <a:pt x="2" y="2493"/>
                  </a:lnTo>
                  <a:lnTo>
                    <a:pt x="1" y="2474"/>
                  </a:lnTo>
                  <a:lnTo>
                    <a:pt x="0" y="2455"/>
                  </a:lnTo>
                  <a:lnTo>
                    <a:pt x="0" y="2436"/>
                  </a:lnTo>
                  <a:lnTo>
                    <a:pt x="3" y="2311"/>
                  </a:lnTo>
                  <a:lnTo>
                    <a:pt x="12" y="2187"/>
                  </a:lnTo>
                  <a:lnTo>
                    <a:pt x="28" y="2065"/>
                  </a:lnTo>
                  <a:lnTo>
                    <a:pt x="49" y="1945"/>
                  </a:lnTo>
                  <a:lnTo>
                    <a:pt x="76" y="1827"/>
                  </a:lnTo>
                  <a:lnTo>
                    <a:pt x="109" y="1712"/>
                  </a:lnTo>
                  <a:lnTo>
                    <a:pt x="147" y="1598"/>
                  </a:lnTo>
                  <a:lnTo>
                    <a:pt x="191" y="1488"/>
                  </a:lnTo>
                  <a:lnTo>
                    <a:pt x="240" y="1380"/>
                  </a:lnTo>
                  <a:lnTo>
                    <a:pt x="294" y="1276"/>
                  </a:lnTo>
                  <a:lnTo>
                    <a:pt x="352" y="1173"/>
                  </a:lnTo>
                  <a:lnTo>
                    <a:pt x="416" y="1074"/>
                  </a:lnTo>
                  <a:lnTo>
                    <a:pt x="484" y="979"/>
                  </a:lnTo>
                  <a:lnTo>
                    <a:pt x="556" y="887"/>
                  </a:lnTo>
                  <a:lnTo>
                    <a:pt x="633" y="799"/>
                  </a:lnTo>
                  <a:lnTo>
                    <a:pt x="713" y="714"/>
                  </a:lnTo>
                  <a:lnTo>
                    <a:pt x="798" y="633"/>
                  </a:lnTo>
                  <a:lnTo>
                    <a:pt x="887" y="556"/>
                  </a:lnTo>
                  <a:lnTo>
                    <a:pt x="978" y="484"/>
                  </a:lnTo>
                  <a:lnTo>
                    <a:pt x="1074" y="416"/>
                  </a:lnTo>
                  <a:lnTo>
                    <a:pt x="1172" y="353"/>
                  </a:lnTo>
                  <a:lnTo>
                    <a:pt x="1274" y="295"/>
                  </a:lnTo>
                  <a:lnTo>
                    <a:pt x="1379" y="241"/>
                  </a:lnTo>
                  <a:lnTo>
                    <a:pt x="1487" y="192"/>
                  </a:lnTo>
                  <a:lnTo>
                    <a:pt x="1598" y="148"/>
                  </a:lnTo>
                  <a:lnTo>
                    <a:pt x="1710" y="110"/>
                  </a:lnTo>
                  <a:lnTo>
                    <a:pt x="1826" y="77"/>
                  </a:lnTo>
                  <a:lnTo>
                    <a:pt x="1944" y="50"/>
                  </a:lnTo>
                  <a:lnTo>
                    <a:pt x="2064" y="29"/>
                  </a:lnTo>
                  <a:lnTo>
                    <a:pt x="2186" y="13"/>
                  </a:lnTo>
                  <a:lnTo>
                    <a:pt x="2310" y="4"/>
                  </a:lnTo>
                  <a:lnTo>
                    <a:pt x="2435" y="0"/>
                  </a:lnTo>
                  <a:lnTo>
                    <a:pt x="2560" y="4"/>
                  </a:lnTo>
                  <a:lnTo>
                    <a:pt x="2684" y="13"/>
                  </a:lnTo>
                  <a:lnTo>
                    <a:pt x="2806" y="29"/>
                  </a:lnTo>
                  <a:lnTo>
                    <a:pt x="2925" y="50"/>
                  </a:lnTo>
                  <a:lnTo>
                    <a:pt x="3043" y="77"/>
                  </a:lnTo>
                  <a:lnTo>
                    <a:pt x="3158" y="110"/>
                  </a:lnTo>
                  <a:lnTo>
                    <a:pt x="3271" y="148"/>
                  </a:lnTo>
                  <a:lnTo>
                    <a:pt x="3383" y="192"/>
                  </a:lnTo>
                  <a:lnTo>
                    <a:pt x="3490" y="241"/>
                  </a:lnTo>
                  <a:lnTo>
                    <a:pt x="3594" y="295"/>
                  </a:lnTo>
                  <a:lnTo>
                    <a:pt x="3697" y="353"/>
                  </a:lnTo>
                  <a:lnTo>
                    <a:pt x="3796" y="416"/>
                  </a:lnTo>
                  <a:lnTo>
                    <a:pt x="3891" y="484"/>
                  </a:lnTo>
                  <a:lnTo>
                    <a:pt x="3983" y="556"/>
                  </a:lnTo>
                  <a:lnTo>
                    <a:pt x="4071" y="633"/>
                  </a:lnTo>
                  <a:lnTo>
                    <a:pt x="4156" y="714"/>
                  </a:lnTo>
                  <a:lnTo>
                    <a:pt x="4237" y="799"/>
                  </a:lnTo>
                  <a:lnTo>
                    <a:pt x="4313" y="887"/>
                  </a:lnTo>
                  <a:lnTo>
                    <a:pt x="4386" y="979"/>
                  </a:lnTo>
                  <a:lnTo>
                    <a:pt x="4453" y="1074"/>
                  </a:lnTo>
                  <a:lnTo>
                    <a:pt x="4516" y="1173"/>
                  </a:lnTo>
                  <a:lnTo>
                    <a:pt x="4575" y="1276"/>
                  </a:lnTo>
                  <a:lnTo>
                    <a:pt x="4629" y="1380"/>
                  </a:lnTo>
                  <a:lnTo>
                    <a:pt x="4677" y="1488"/>
                  </a:lnTo>
                  <a:lnTo>
                    <a:pt x="4721" y="1598"/>
                  </a:lnTo>
                  <a:lnTo>
                    <a:pt x="4760" y="1712"/>
                  </a:lnTo>
                  <a:lnTo>
                    <a:pt x="4792" y="1827"/>
                  </a:lnTo>
                  <a:lnTo>
                    <a:pt x="4819" y="1945"/>
                  </a:lnTo>
                  <a:lnTo>
                    <a:pt x="4841" y="2065"/>
                  </a:lnTo>
                  <a:lnTo>
                    <a:pt x="4857" y="2187"/>
                  </a:lnTo>
                  <a:lnTo>
                    <a:pt x="4866" y="2311"/>
                  </a:lnTo>
                  <a:lnTo>
                    <a:pt x="4869" y="2436"/>
                  </a:lnTo>
                  <a:lnTo>
                    <a:pt x="4866" y="2561"/>
                  </a:lnTo>
                  <a:lnTo>
                    <a:pt x="4857" y="2685"/>
                  </a:lnTo>
                  <a:lnTo>
                    <a:pt x="4841" y="2807"/>
                  </a:lnTo>
                  <a:lnTo>
                    <a:pt x="4819" y="2927"/>
                  </a:lnTo>
                  <a:lnTo>
                    <a:pt x="4792" y="3045"/>
                  </a:lnTo>
                  <a:lnTo>
                    <a:pt x="4760" y="3161"/>
                  </a:lnTo>
                  <a:lnTo>
                    <a:pt x="4721" y="3274"/>
                  </a:lnTo>
                  <a:lnTo>
                    <a:pt x="4677" y="3384"/>
                  </a:lnTo>
                  <a:lnTo>
                    <a:pt x="4629" y="3492"/>
                  </a:lnTo>
                  <a:lnTo>
                    <a:pt x="4575" y="3597"/>
                  </a:lnTo>
                  <a:lnTo>
                    <a:pt x="4516" y="3699"/>
                  </a:lnTo>
                  <a:lnTo>
                    <a:pt x="4453" y="3798"/>
                  </a:lnTo>
                  <a:lnTo>
                    <a:pt x="4386" y="3894"/>
                  </a:lnTo>
                  <a:lnTo>
                    <a:pt x="4313" y="3985"/>
                  </a:lnTo>
                  <a:lnTo>
                    <a:pt x="4237" y="4074"/>
                  </a:lnTo>
                  <a:lnTo>
                    <a:pt x="4156" y="4159"/>
                  </a:lnTo>
                  <a:lnTo>
                    <a:pt x="4071" y="4239"/>
                  </a:lnTo>
                  <a:lnTo>
                    <a:pt x="3983" y="4315"/>
                  </a:lnTo>
                  <a:lnTo>
                    <a:pt x="3891" y="4388"/>
                  </a:lnTo>
                  <a:lnTo>
                    <a:pt x="3796" y="4456"/>
                  </a:lnTo>
                  <a:lnTo>
                    <a:pt x="3697" y="4519"/>
                  </a:lnTo>
                  <a:lnTo>
                    <a:pt x="3594" y="4578"/>
                  </a:lnTo>
                  <a:lnTo>
                    <a:pt x="3490" y="4631"/>
                  </a:lnTo>
                  <a:lnTo>
                    <a:pt x="3383" y="4681"/>
                  </a:lnTo>
                  <a:lnTo>
                    <a:pt x="3271" y="4724"/>
                  </a:lnTo>
                  <a:lnTo>
                    <a:pt x="3158" y="4762"/>
                  </a:lnTo>
                  <a:lnTo>
                    <a:pt x="3043" y="4796"/>
                  </a:lnTo>
                  <a:lnTo>
                    <a:pt x="2925" y="4823"/>
                  </a:lnTo>
                  <a:lnTo>
                    <a:pt x="2806" y="4844"/>
                  </a:lnTo>
                  <a:lnTo>
                    <a:pt x="2684" y="4859"/>
                  </a:lnTo>
                  <a:lnTo>
                    <a:pt x="2560" y="4869"/>
                  </a:lnTo>
                  <a:lnTo>
                    <a:pt x="2435" y="4872"/>
                  </a:lnTo>
                  <a:lnTo>
                    <a:pt x="2390" y="4871"/>
                  </a:lnTo>
                  <a:lnTo>
                    <a:pt x="2345" y="4870"/>
                  </a:lnTo>
                  <a:lnTo>
                    <a:pt x="2301" y="4868"/>
                  </a:lnTo>
                  <a:lnTo>
                    <a:pt x="2257" y="4866"/>
                  </a:lnTo>
                  <a:lnTo>
                    <a:pt x="2213" y="4862"/>
                  </a:lnTo>
                  <a:lnTo>
                    <a:pt x="2169" y="4858"/>
                  </a:lnTo>
                  <a:lnTo>
                    <a:pt x="2126" y="4853"/>
                  </a:lnTo>
                  <a:lnTo>
                    <a:pt x="2083" y="4848"/>
                  </a:lnTo>
                  <a:lnTo>
                    <a:pt x="2041" y="4841"/>
                  </a:lnTo>
                  <a:lnTo>
                    <a:pt x="1998" y="4833"/>
                  </a:lnTo>
                  <a:lnTo>
                    <a:pt x="1956" y="4825"/>
                  </a:lnTo>
                  <a:lnTo>
                    <a:pt x="1914" y="4817"/>
                  </a:lnTo>
                  <a:lnTo>
                    <a:pt x="1873" y="4807"/>
                  </a:lnTo>
                  <a:lnTo>
                    <a:pt x="1831" y="4797"/>
                  </a:lnTo>
                  <a:lnTo>
                    <a:pt x="1790" y="4786"/>
                  </a:lnTo>
                  <a:lnTo>
                    <a:pt x="1750" y="4774"/>
                  </a:lnTo>
                  <a:lnTo>
                    <a:pt x="1709" y="4762"/>
                  </a:lnTo>
                  <a:lnTo>
                    <a:pt x="1669" y="4748"/>
                  </a:lnTo>
                  <a:lnTo>
                    <a:pt x="1628" y="4735"/>
                  </a:lnTo>
                  <a:lnTo>
                    <a:pt x="1589" y="4720"/>
                  </a:lnTo>
                  <a:lnTo>
                    <a:pt x="1549" y="4704"/>
                  </a:lnTo>
                  <a:lnTo>
                    <a:pt x="1510" y="4689"/>
                  </a:lnTo>
                  <a:lnTo>
                    <a:pt x="1470" y="4672"/>
                  </a:lnTo>
                  <a:lnTo>
                    <a:pt x="1431" y="4655"/>
                  </a:lnTo>
                  <a:lnTo>
                    <a:pt x="1393" y="4637"/>
                  </a:lnTo>
                  <a:lnTo>
                    <a:pt x="1353" y="4618"/>
                  </a:lnTo>
                  <a:lnTo>
                    <a:pt x="1315" y="4597"/>
                  </a:lnTo>
                  <a:lnTo>
                    <a:pt x="1276" y="4577"/>
                  </a:lnTo>
                  <a:lnTo>
                    <a:pt x="1239" y="4557"/>
                  </a:lnTo>
                  <a:lnTo>
                    <a:pt x="1201" y="4535"/>
                  </a:lnTo>
                  <a:lnTo>
                    <a:pt x="1164" y="4513"/>
                  </a:lnTo>
                  <a:lnTo>
                    <a:pt x="1125" y="4489"/>
                  </a:lnTo>
                  <a:lnTo>
                    <a:pt x="1106" y="4478"/>
                  </a:lnTo>
                  <a:lnTo>
                    <a:pt x="1083" y="4463"/>
                  </a:lnTo>
                  <a:lnTo>
                    <a:pt x="1057" y="4447"/>
                  </a:lnTo>
                  <a:lnTo>
                    <a:pt x="1026" y="4428"/>
                  </a:lnTo>
                  <a:lnTo>
                    <a:pt x="1006" y="4416"/>
                  </a:lnTo>
                  <a:lnTo>
                    <a:pt x="986" y="4407"/>
                  </a:lnTo>
                  <a:lnTo>
                    <a:pt x="968" y="4401"/>
                  </a:lnTo>
                  <a:lnTo>
                    <a:pt x="950" y="4398"/>
                  </a:lnTo>
                  <a:lnTo>
                    <a:pt x="933" y="4397"/>
                  </a:lnTo>
                  <a:lnTo>
                    <a:pt x="917" y="4399"/>
                  </a:lnTo>
                  <a:lnTo>
                    <a:pt x="901" y="4402"/>
                  </a:lnTo>
                  <a:lnTo>
                    <a:pt x="887" y="4408"/>
                  </a:lnTo>
                  <a:lnTo>
                    <a:pt x="872" y="4416"/>
                  </a:lnTo>
                  <a:lnTo>
                    <a:pt x="856" y="4425"/>
                  </a:lnTo>
                  <a:lnTo>
                    <a:pt x="841" y="4436"/>
                  </a:lnTo>
                  <a:lnTo>
                    <a:pt x="826" y="4448"/>
                  </a:lnTo>
                  <a:lnTo>
                    <a:pt x="793" y="4475"/>
                  </a:lnTo>
                  <a:lnTo>
                    <a:pt x="756" y="4506"/>
                  </a:lnTo>
                  <a:lnTo>
                    <a:pt x="736" y="4522"/>
                  </a:lnTo>
                  <a:lnTo>
                    <a:pt x="714" y="4539"/>
                  </a:lnTo>
                  <a:lnTo>
                    <a:pt x="692" y="4554"/>
                  </a:lnTo>
                  <a:lnTo>
                    <a:pt x="667" y="4570"/>
                  </a:lnTo>
                  <a:lnTo>
                    <a:pt x="640" y="4586"/>
                  </a:lnTo>
                  <a:lnTo>
                    <a:pt x="612" y="4602"/>
                  </a:lnTo>
                  <a:lnTo>
                    <a:pt x="580" y="4616"/>
                  </a:lnTo>
                  <a:lnTo>
                    <a:pt x="547" y="4630"/>
                  </a:lnTo>
                  <a:lnTo>
                    <a:pt x="511" y="4642"/>
                  </a:lnTo>
                  <a:lnTo>
                    <a:pt x="472" y="4654"/>
                  </a:lnTo>
                  <a:lnTo>
                    <a:pt x="430" y="4664"/>
                  </a:lnTo>
                  <a:lnTo>
                    <a:pt x="386" y="4672"/>
                  </a:lnTo>
                  <a:lnTo>
                    <a:pt x="338" y="4678"/>
                  </a:lnTo>
                  <a:lnTo>
                    <a:pt x="286" y="4683"/>
                  </a:lnTo>
                  <a:lnTo>
                    <a:pt x="231" y="4686"/>
                  </a:lnTo>
                  <a:lnTo>
                    <a:pt x="172" y="4686"/>
                  </a:lnTo>
                  <a:lnTo>
                    <a:pt x="192" y="4675"/>
                  </a:lnTo>
                  <a:lnTo>
                    <a:pt x="213" y="4663"/>
                  </a:lnTo>
                  <a:lnTo>
                    <a:pt x="231" y="4649"/>
                  </a:lnTo>
                  <a:lnTo>
                    <a:pt x="249" y="4636"/>
                  </a:lnTo>
                  <a:lnTo>
                    <a:pt x="266" y="4621"/>
                  </a:lnTo>
                  <a:lnTo>
                    <a:pt x="280" y="4606"/>
                  </a:lnTo>
                  <a:lnTo>
                    <a:pt x="295" y="4590"/>
                  </a:lnTo>
                  <a:lnTo>
                    <a:pt x="310" y="4575"/>
                  </a:lnTo>
                  <a:lnTo>
                    <a:pt x="322" y="4558"/>
                  </a:lnTo>
                  <a:lnTo>
                    <a:pt x="333" y="4541"/>
                  </a:lnTo>
                  <a:lnTo>
                    <a:pt x="345" y="4523"/>
                  </a:lnTo>
                  <a:lnTo>
                    <a:pt x="355" y="4505"/>
                  </a:lnTo>
                  <a:lnTo>
                    <a:pt x="364" y="4487"/>
                  </a:lnTo>
                  <a:lnTo>
                    <a:pt x="373" y="4468"/>
                  </a:lnTo>
                  <a:lnTo>
                    <a:pt x="381" y="4448"/>
                  </a:lnTo>
                  <a:lnTo>
                    <a:pt x="387" y="4429"/>
                  </a:lnTo>
                  <a:lnTo>
                    <a:pt x="393" y="4410"/>
                  </a:lnTo>
                  <a:lnTo>
                    <a:pt x="399" y="4391"/>
                  </a:lnTo>
                  <a:lnTo>
                    <a:pt x="403" y="4371"/>
                  </a:lnTo>
                  <a:lnTo>
                    <a:pt x="408" y="4351"/>
                  </a:lnTo>
                  <a:lnTo>
                    <a:pt x="411" y="4332"/>
                  </a:lnTo>
                  <a:lnTo>
                    <a:pt x="414" y="4312"/>
                  </a:lnTo>
                  <a:lnTo>
                    <a:pt x="417" y="4293"/>
                  </a:lnTo>
                  <a:lnTo>
                    <a:pt x="418" y="4274"/>
                  </a:lnTo>
                  <a:lnTo>
                    <a:pt x="420" y="4235"/>
                  </a:lnTo>
                  <a:lnTo>
                    <a:pt x="419" y="4198"/>
                  </a:lnTo>
                  <a:lnTo>
                    <a:pt x="417" y="4163"/>
                  </a:lnTo>
                  <a:lnTo>
                    <a:pt x="413" y="4129"/>
                  </a:lnTo>
                  <a:lnTo>
                    <a:pt x="407" y="4093"/>
                  </a:lnTo>
                  <a:lnTo>
                    <a:pt x="399" y="4057"/>
                  </a:lnTo>
                  <a:lnTo>
                    <a:pt x="390" y="4020"/>
                  </a:lnTo>
                  <a:lnTo>
                    <a:pt x="379" y="3983"/>
                  </a:lnTo>
                  <a:lnTo>
                    <a:pt x="367" y="3944"/>
                  </a:lnTo>
                  <a:lnTo>
                    <a:pt x="354" y="3906"/>
                  </a:lnTo>
                  <a:lnTo>
                    <a:pt x="340" y="3867"/>
                  </a:lnTo>
                  <a:lnTo>
                    <a:pt x="324" y="3826"/>
                  </a:lnTo>
                  <a:lnTo>
                    <a:pt x="293" y="3744"/>
                  </a:lnTo>
                  <a:lnTo>
                    <a:pt x="258" y="3657"/>
                  </a:lnTo>
                  <a:lnTo>
                    <a:pt x="222" y="3567"/>
                  </a:lnTo>
                  <a:lnTo>
                    <a:pt x="186" y="3471"/>
                  </a:lnTo>
                  <a:lnTo>
                    <a:pt x="168" y="3421"/>
                  </a:lnTo>
                  <a:lnTo>
                    <a:pt x="150" y="3372"/>
                  </a:lnTo>
                  <a:lnTo>
                    <a:pt x="133" y="3320"/>
                  </a:lnTo>
                  <a:lnTo>
                    <a:pt x="116" y="3266"/>
                  </a:lnTo>
                  <a:lnTo>
                    <a:pt x="100" y="3212"/>
                  </a:lnTo>
                  <a:lnTo>
                    <a:pt x="84" y="3155"/>
                  </a:lnTo>
                  <a:lnTo>
                    <a:pt x="70" y="3099"/>
                  </a:lnTo>
                  <a:lnTo>
                    <a:pt x="57" y="3039"/>
                  </a:lnTo>
                  <a:lnTo>
                    <a:pt x="45" y="2979"/>
                  </a:lnTo>
                  <a:lnTo>
                    <a:pt x="34" y="2917"/>
                  </a:lnTo>
                  <a:lnTo>
                    <a:pt x="23" y="2853"/>
                  </a:lnTo>
                  <a:lnTo>
                    <a:pt x="15" y="2788"/>
                  </a:lnTo>
                  <a:lnTo>
                    <a:pt x="9" y="2721"/>
                  </a:lnTo>
                  <a:lnTo>
                    <a:pt x="4" y="2651"/>
                  </a:lnTo>
                  <a:lnTo>
                    <a:pt x="1" y="2581"/>
                  </a:lnTo>
                  <a:lnTo>
                    <a:pt x="0" y="2508"/>
                  </a:lnTo>
                  <a:close/>
                </a:path>
              </a:pathLst>
            </a:custGeom>
            <a:solidFill>
              <a:schemeClr val="accent1"/>
            </a:solidFill>
            <a:ln>
              <a:noFill/>
            </a:ln>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sp>
          <p:nvSpPr>
            <p:cNvPr id="9" name="淘宝店chenying0907 8"/>
            <p:cNvSpPr/>
            <p:nvPr/>
          </p:nvSpPr>
          <p:spPr bwMode="auto">
            <a:xfrm>
              <a:off x="4725988" y="2157115"/>
              <a:ext cx="709613" cy="709613"/>
            </a:xfrm>
            <a:custGeom>
              <a:avLst/>
              <a:gdLst>
                <a:gd name="T0" fmla="*/ 9 w 3575"/>
                <a:gd name="T1" fmla="*/ 1972 h 3577"/>
                <a:gd name="T2" fmla="*/ 56 w 3575"/>
                <a:gd name="T3" fmla="*/ 2235 h 3577"/>
                <a:gd name="T4" fmla="*/ 140 w 3575"/>
                <a:gd name="T5" fmla="*/ 2485 h 3577"/>
                <a:gd name="T6" fmla="*/ 259 w 3575"/>
                <a:gd name="T7" fmla="*/ 2716 h 3577"/>
                <a:gd name="T8" fmla="*/ 407 w 3575"/>
                <a:gd name="T9" fmla="*/ 2927 h 3577"/>
                <a:gd name="T10" fmla="*/ 586 w 3575"/>
                <a:gd name="T11" fmla="*/ 3113 h 3577"/>
                <a:gd name="T12" fmla="*/ 788 w 3575"/>
                <a:gd name="T13" fmla="*/ 3272 h 3577"/>
                <a:gd name="T14" fmla="*/ 1013 w 3575"/>
                <a:gd name="T15" fmla="*/ 3400 h 3577"/>
                <a:gd name="T16" fmla="*/ 1256 w 3575"/>
                <a:gd name="T17" fmla="*/ 3497 h 3577"/>
                <a:gd name="T18" fmla="*/ 1515 w 3575"/>
                <a:gd name="T19" fmla="*/ 3557 h 3577"/>
                <a:gd name="T20" fmla="*/ 1788 w 3575"/>
                <a:gd name="T21" fmla="*/ 3577 h 3577"/>
                <a:gd name="T22" fmla="*/ 2059 w 3575"/>
                <a:gd name="T23" fmla="*/ 3557 h 3577"/>
                <a:gd name="T24" fmla="*/ 2319 w 3575"/>
                <a:gd name="T25" fmla="*/ 3497 h 3577"/>
                <a:gd name="T26" fmla="*/ 2563 w 3575"/>
                <a:gd name="T27" fmla="*/ 3400 h 3577"/>
                <a:gd name="T28" fmla="*/ 2787 w 3575"/>
                <a:gd name="T29" fmla="*/ 3272 h 3577"/>
                <a:gd name="T30" fmla="*/ 2989 w 3575"/>
                <a:gd name="T31" fmla="*/ 3113 h 3577"/>
                <a:gd name="T32" fmla="*/ 3167 w 3575"/>
                <a:gd name="T33" fmla="*/ 2927 h 3577"/>
                <a:gd name="T34" fmla="*/ 3317 w 3575"/>
                <a:gd name="T35" fmla="*/ 2716 h 3577"/>
                <a:gd name="T36" fmla="*/ 3435 w 3575"/>
                <a:gd name="T37" fmla="*/ 2485 h 3577"/>
                <a:gd name="T38" fmla="*/ 3519 w 3575"/>
                <a:gd name="T39" fmla="*/ 2235 h 3577"/>
                <a:gd name="T40" fmla="*/ 3566 w 3575"/>
                <a:gd name="T41" fmla="*/ 1972 h 3577"/>
                <a:gd name="T42" fmla="*/ 3573 w 3575"/>
                <a:gd name="T43" fmla="*/ 1696 h 3577"/>
                <a:gd name="T44" fmla="*/ 3539 w 3575"/>
                <a:gd name="T45" fmla="*/ 1427 h 3577"/>
                <a:gd name="T46" fmla="*/ 3467 w 3575"/>
                <a:gd name="T47" fmla="*/ 1173 h 3577"/>
                <a:gd name="T48" fmla="*/ 3360 w 3575"/>
                <a:gd name="T49" fmla="*/ 935 h 3577"/>
                <a:gd name="T50" fmla="*/ 3220 w 3575"/>
                <a:gd name="T51" fmla="*/ 718 h 3577"/>
                <a:gd name="T52" fmla="*/ 3052 w 3575"/>
                <a:gd name="T53" fmla="*/ 523 h 3577"/>
                <a:gd name="T54" fmla="*/ 2857 w 3575"/>
                <a:gd name="T55" fmla="*/ 355 h 3577"/>
                <a:gd name="T56" fmla="*/ 2640 w 3575"/>
                <a:gd name="T57" fmla="*/ 215 h 3577"/>
                <a:gd name="T58" fmla="*/ 2402 w 3575"/>
                <a:gd name="T59" fmla="*/ 108 h 3577"/>
                <a:gd name="T60" fmla="*/ 2147 w 3575"/>
                <a:gd name="T61" fmla="*/ 36 h 3577"/>
                <a:gd name="T62" fmla="*/ 1879 w 3575"/>
                <a:gd name="T63" fmla="*/ 2 h 3577"/>
                <a:gd name="T64" fmla="*/ 1604 w 3575"/>
                <a:gd name="T65" fmla="*/ 9 h 3577"/>
                <a:gd name="T66" fmla="*/ 1341 w 3575"/>
                <a:gd name="T67" fmla="*/ 56 h 3577"/>
                <a:gd name="T68" fmla="*/ 1091 w 3575"/>
                <a:gd name="T69" fmla="*/ 139 h 3577"/>
                <a:gd name="T70" fmla="*/ 860 w 3575"/>
                <a:gd name="T71" fmla="*/ 258 h 3577"/>
                <a:gd name="T72" fmla="*/ 650 w 3575"/>
                <a:gd name="T73" fmla="*/ 408 h 3577"/>
                <a:gd name="T74" fmla="*/ 464 w 3575"/>
                <a:gd name="T75" fmla="*/ 585 h 3577"/>
                <a:gd name="T76" fmla="*/ 305 w 3575"/>
                <a:gd name="T77" fmla="*/ 788 h 3577"/>
                <a:gd name="T78" fmla="*/ 175 w 3575"/>
                <a:gd name="T79" fmla="*/ 1012 h 3577"/>
                <a:gd name="T80" fmla="*/ 80 w 3575"/>
                <a:gd name="T81" fmla="*/ 1256 h 3577"/>
                <a:gd name="T82" fmla="*/ 20 w 3575"/>
                <a:gd name="T83" fmla="*/ 1516 h 3577"/>
                <a:gd name="T84" fmla="*/ 0 w 3575"/>
                <a:gd name="T85" fmla="*/ 1788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0" y="1788"/>
                  </a:moveTo>
                  <a:lnTo>
                    <a:pt x="2" y="1880"/>
                  </a:lnTo>
                  <a:lnTo>
                    <a:pt x="9" y="1972"/>
                  </a:lnTo>
                  <a:lnTo>
                    <a:pt x="20" y="2061"/>
                  </a:lnTo>
                  <a:lnTo>
                    <a:pt x="36" y="2149"/>
                  </a:lnTo>
                  <a:lnTo>
                    <a:pt x="56" y="2235"/>
                  </a:lnTo>
                  <a:lnTo>
                    <a:pt x="80" y="2320"/>
                  </a:lnTo>
                  <a:lnTo>
                    <a:pt x="108" y="2403"/>
                  </a:lnTo>
                  <a:lnTo>
                    <a:pt x="140" y="2485"/>
                  </a:lnTo>
                  <a:lnTo>
                    <a:pt x="175" y="2564"/>
                  </a:lnTo>
                  <a:lnTo>
                    <a:pt x="216" y="2641"/>
                  </a:lnTo>
                  <a:lnTo>
                    <a:pt x="259" y="2716"/>
                  </a:lnTo>
                  <a:lnTo>
                    <a:pt x="305" y="2788"/>
                  </a:lnTo>
                  <a:lnTo>
                    <a:pt x="355" y="2859"/>
                  </a:lnTo>
                  <a:lnTo>
                    <a:pt x="407" y="2927"/>
                  </a:lnTo>
                  <a:lnTo>
                    <a:pt x="464" y="2991"/>
                  </a:lnTo>
                  <a:lnTo>
                    <a:pt x="524" y="3053"/>
                  </a:lnTo>
                  <a:lnTo>
                    <a:pt x="586" y="3113"/>
                  </a:lnTo>
                  <a:lnTo>
                    <a:pt x="650" y="3169"/>
                  </a:lnTo>
                  <a:lnTo>
                    <a:pt x="717" y="3222"/>
                  </a:lnTo>
                  <a:lnTo>
                    <a:pt x="788" y="3272"/>
                  </a:lnTo>
                  <a:lnTo>
                    <a:pt x="860" y="3318"/>
                  </a:lnTo>
                  <a:lnTo>
                    <a:pt x="935" y="3361"/>
                  </a:lnTo>
                  <a:lnTo>
                    <a:pt x="1013" y="3400"/>
                  </a:lnTo>
                  <a:lnTo>
                    <a:pt x="1091" y="3436"/>
                  </a:lnTo>
                  <a:lnTo>
                    <a:pt x="1173" y="3469"/>
                  </a:lnTo>
                  <a:lnTo>
                    <a:pt x="1256" y="3497"/>
                  </a:lnTo>
                  <a:lnTo>
                    <a:pt x="1341" y="3521"/>
                  </a:lnTo>
                  <a:lnTo>
                    <a:pt x="1427" y="3541"/>
                  </a:lnTo>
                  <a:lnTo>
                    <a:pt x="1515" y="3557"/>
                  </a:lnTo>
                  <a:lnTo>
                    <a:pt x="1604" y="3568"/>
                  </a:lnTo>
                  <a:lnTo>
                    <a:pt x="1696" y="3575"/>
                  </a:lnTo>
                  <a:lnTo>
                    <a:pt x="1788" y="3577"/>
                  </a:lnTo>
                  <a:lnTo>
                    <a:pt x="1879" y="3575"/>
                  </a:lnTo>
                  <a:lnTo>
                    <a:pt x="1970" y="3568"/>
                  </a:lnTo>
                  <a:lnTo>
                    <a:pt x="2059" y="3557"/>
                  </a:lnTo>
                  <a:lnTo>
                    <a:pt x="2147" y="3541"/>
                  </a:lnTo>
                  <a:lnTo>
                    <a:pt x="2234" y="3521"/>
                  </a:lnTo>
                  <a:lnTo>
                    <a:pt x="2319" y="3497"/>
                  </a:lnTo>
                  <a:lnTo>
                    <a:pt x="2402" y="3469"/>
                  </a:lnTo>
                  <a:lnTo>
                    <a:pt x="2483" y="3436"/>
                  </a:lnTo>
                  <a:lnTo>
                    <a:pt x="2563" y="3400"/>
                  </a:lnTo>
                  <a:lnTo>
                    <a:pt x="2640" y="3361"/>
                  </a:lnTo>
                  <a:lnTo>
                    <a:pt x="2714" y="3318"/>
                  </a:lnTo>
                  <a:lnTo>
                    <a:pt x="2787" y="3272"/>
                  </a:lnTo>
                  <a:lnTo>
                    <a:pt x="2857" y="3222"/>
                  </a:lnTo>
                  <a:lnTo>
                    <a:pt x="2925" y="3169"/>
                  </a:lnTo>
                  <a:lnTo>
                    <a:pt x="2989" y="3113"/>
                  </a:lnTo>
                  <a:lnTo>
                    <a:pt x="3052" y="3053"/>
                  </a:lnTo>
                  <a:lnTo>
                    <a:pt x="3111" y="2991"/>
                  </a:lnTo>
                  <a:lnTo>
                    <a:pt x="3167" y="2927"/>
                  </a:lnTo>
                  <a:lnTo>
                    <a:pt x="3220" y="2859"/>
                  </a:lnTo>
                  <a:lnTo>
                    <a:pt x="3270" y="2788"/>
                  </a:lnTo>
                  <a:lnTo>
                    <a:pt x="3317" y="2716"/>
                  </a:lnTo>
                  <a:lnTo>
                    <a:pt x="3360" y="2641"/>
                  </a:lnTo>
                  <a:lnTo>
                    <a:pt x="3399" y="2564"/>
                  </a:lnTo>
                  <a:lnTo>
                    <a:pt x="3435" y="2485"/>
                  </a:lnTo>
                  <a:lnTo>
                    <a:pt x="3467" y="2403"/>
                  </a:lnTo>
                  <a:lnTo>
                    <a:pt x="3495" y="2320"/>
                  </a:lnTo>
                  <a:lnTo>
                    <a:pt x="3519" y="2235"/>
                  </a:lnTo>
                  <a:lnTo>
                    <a:pt x="3539" y="2149"/>
                  </a:lnTo>
                  <a:lnTo>
                    <a:pt x="3555" y="2061"/>
                  </a:lnTo>
                  <a:lnTo>
                    <a:pt x="3566" y="1972"/>
                  </a:lnTo>
                  <a:lnTo>
                    <a:pt x="3573" y="1880"/>
                  </a:lnTo>
                  <a:lnTo>
                    <a:pt x="3575" y="1788"/>
                  </a:lnTo>
                  <a:lnTo>
                    <a:pt x="3573" y="1696"/>
                  </a:lnTo>
                  <a:lnTo>
                    <a:pt x="3566" y="1605"/>
                  </a:lnTo>
                  <a:lnTo>
                    <a:pt x="3555" y="1516"/>
                  </a:lnTo>
                  <a:lnTo>
                    <a:pt x="3539" y="1427"/>
                  </a:lnTo>
                  <a:lnTo>
                    <a:pt x="3519" y="1341"/>
                  </a:lnTo>
                  <a:lnTo>
                    <a:pt x="3495" y="1256"/>
                  </a:lnTo>
                  <a:lnTo>
                    <a:pt x="3467" y="1173"/>
                  </a:lnTo>
                  <a:lnTo>
                    <a:pt x="3435" y="1092"/>
                  </a:lnTo>
                  <a:lnTo>
                    <a:pt x="3399" y="1012"/>
                  </a:lnTo>
                  <a:lnTo>
                    <a:pt x="3360" y="935"/>
                  </a:lnTo>
                  <a:lnTo>
                    <a:pt x="3317" y="861"/>
                  </a:lnTo>
                  <a:lnTo>
                    <a:pt x="3270" y="788"/>
                  </a:lnTo>
                  <a:lnTo>
                    <a:pt x="3220" y="718"/>
                  </a:lnTo>
                  <a:lnTo>
                    <a:pt x="3167" y="650"/>
                  </a:lnTo>
                  <a:lnTo>
                    <a:pt x="3111" y="585"/>
                  </a:lnTo>
                  <a:lnTo>
                    <a:pt x="3052" y="523"/>
                  </a:lnTo>
                  <a:lnTo>
                    <a:pt x="2989" y="464"/>
                  </a:lnTo>
                  <a:lnTo>
                    <a:pt x="2925" y="408"/>
                  </a:lnTo>
                  <a:lnTo>
                    <a:pt x="2857" y="355"/>
                  </a:lnTo>
                  <a:lnTo>
                    <a:pt x="2787" y="305"/>
                  </a:lnTo>
                  <a:lnTo>
                    <a:pt x="2714" y="258"/>
                  </a:lnTo>
                  <a:lnTo>
                    <a:pt x="2640" y="215"/>
                  </a:lnTo>
                  <a:lnTo>
                    <a:pt x="2563" y="175"/>
                  </a:lnTo>
                  <a:lnTo>
                    <a:pt x="2483" y="139"/>
                  </a:lnTo>
                  <a:lnTo>
                    <a:pt x="2402" y="108"/>
                  </a:lnTo>
                  <a:lnTo>
                    <a:pt x="2319" y="80"/>
                  </a:lnTo>
                  <a:lnTo>
                    <a:pt x="2234" y="56"/>
                  </a:lnTo>
                  <a:lnTo>
                    <a:pt x="2147" y="36"/>
                  </a:lnTo>
                  <a:lnTo>
                    <a:pt x="2059" y="20"/>
                  </a:lnTo>
                  <a:lnTo>
                    <a:pt x="1970" y="9"/>
                  </a:lnTo>
                  <a:lnTo>
                    <a:pt x="1879" y="2"/>
                  </a:lnTo>
                  <a:lnTo>
                    <a:pt x="1788" y="0"/>
                  </a:lnTo>
                  <a:lnTo>
                    <a:pt x="1696" y="2"/>
                  </a:lnTo>
                  <a:lnTo>
                    <a:pt x="1604" y="9"/>
                  </a:lnTo>
                  <a:lnTo>
                    <a:pt x="1515" y="20"/>
                  </a:lnTo>
                  <a:lnTo>
                    <a:pt x="1427" y="36"/>
                  </a:lnTo>
                  <a:lnTo>
                    <a:pt x="1341" y="56"/>
                  </a:lnTo>
                  <a:lnTo>
                    <a:pt x="1256" y="80"/>
                  </a:lnTo>
                  <a:lnTo>
                    <a:pt x="1173" y="108"/>
                  </a:lnTo>
                  <a:lnTo>
                    <a:pt x="1091" y="139"/>
                  </a:lnTo>
                  <a:lnTo>
                    <a:pt x="1013" y="175"/>
                  </a:lnTo>
                  <a:lnTo>
                    <a:pt x="935" y="215"/>
                  </a:lnTo>
                  <a:lnTo>
                    <a:pt x="860" y="258"/>
                  </a:lnTo>
                  <a:lnTo>
                    <a:pt x="788" y="305"/>
                  </a:lnTo>
                  <a:lnTo>
                    <a:pt x="717" y="355"/>
                  </a:lnTo>
                  <a:lnTo>
                    <a:pt x="650" y="408"/>
                  </a:lnTo>
                  <a:lnTo>
                    <a:pt x="586" y="464"/>
                  </a:lnTo>
                  <a:lnTo>
                    <a:pt x="524" y="523"/>
                  </a:lnTo>
                  <a:lnTo>
                    <a:pt x="464" y="585"/>
                  </a:lnTo>
                  <a:lnTo>
                    <a:pt x="407" y="650"/>
                  </a:lnTo>
                  <a:lnTo>
                    <a:pt x="355" y="718"/>
                  </a:lnTo>
                  <a:lnTo>
                    <a:pt x="305" y="788"/>
                  </a:lnTo>
                  <a:lnTo>
                    <a:pt x="259" y="861"/>
                  </a:lnTo>
                  <a:lnTo>
                    <a:pt x="216" y="935"/>
                  </a:lnTo>
                  <a:lnTo>
                    <a:pt x="175" y="1012"/>
                  </a:lnTo>
                  <a:lnTo>
                    <a:pt x="140" y="1092"/>
                  </a:lnTo>
                  <a:lnTo>
                    <a:pt x="108" y="1173"/>
                  </a:lnTo>
                  <a:lnTo>
                    <a:pt x="80" y="1256"/>
                  </a:lnTo>
                  <a:lnTo>
                    <a:pt x="56" y="1341"/>
                  </a:lnTo>
                  <a:lnTo>
                    <a:pt x="36" y="1427"/>
                  </a:lnTo>
                  <a:lnTo>
                    <a:pt x="20" y="1516"/>
                  </a:lnTo>
                  <a:lnTo>
                    <a:pt x="9" y="1605"/>
                  </a:lnTo>
                  <a:lnTo>
                    <a:pt x="2" y="1696"/>
                  </a:lnTo>
                  <a:lnTo>
                    <a:pt x="0" y="1788"/>
                  </a:lnTo>
                  <a:close/>
                </a:path>
              </a:pathLst>
            </a:custGeom>
            <a:solidFill>
              <a:srgbClr val="FEFEFE"/>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grpSp>
      <p:grpSp>
        <p:nvGrpSpPr>
          <p:cNvPr id="4" name="淘宝店chenying0907 4"/>
          <p:cNvGrpSpPr/>
          <p:nvPr/>
        </p:nvGrpSpPr>
        <p:grpSpPr>
          <a:xfrm>
            <a:off x="4836973" y="3741872"/>
            <a:ext cx="1288653" cy="1289050"/>
            <a:chOff x="3627438" y="2806403"/>
            <a:chExt cx="966788" cy="966788"/>
          </a:xfrm>
        </p:grpSpPr>
        <p:sp>
          <p:nvSpPr>
            <p:cNvPr id="10" name="淘宝店chenying0907 9"/>
            <p:cNvSpPr/>
            <p:nvPr/>
          </p:nvSpPr>
          <p:spPr bwMode="auto">
            <a:xfrm>
              <a:off x="3627438" y="2806403"/>
              <a:ext cx="966788" cy="966788"/>
            </a:xfrm>
            <a:custGeom>
              <a:avLst/>
              <a:gdLst>
                <a:gd name="T0" fmla="*/ 4867 w 4869"/>
                <a:gd name="T1" fmla="*/ 2493 h 4872"/>
                <a:gd name="T2" fmla="*/ 4866 w 4869"/>
                <a:gd name="T3" fmla="*/ 2310 h 4872"/>
                <a:gd name="T4" fmla="*/ 4793 w 4869"/>
                <a:gd name="T5" fmla="*/ 1827 h 4872"/>
                <a:gd name="T6" fmla="*/ 4629 w 4869"/>
                <a:gd name="T7" fmla="*/ 1380 h 4872"/>
                <a:gd name="T8" fmla="*/ 4385 w 4869"/>
                <a:gd name="T9" fmla="*/ 978 h 4872"/>
                <a:gd name="T10" fmla="*/ 4071 w 4869"/>
                <a:gd name="T11" fmla="*/ 632 h 4872"/>
                <a:gd name="T12" fmla="*/ 3697 w 4869"/>
                <a:gd name="T13" fmla="*/ 353 h 4872"/>
                <a:gd name="T14" fmla="*/ 3271 w 4869"/>
                <a:gd name="T15" fmla="*/ 147 h 4872"/>
                <a:gd name="T16" fmla="*/ 2805 w 4869"/>
                <a:gd name="T17" fmla="*/ 28 h 4872"/>
                <a:gd name="T18" fmla="*/ 2309 w 4869"/>
                <a:gd name="T19" fmla="*/ 3 h 4872"/>
                <a:gd name="T20" fmla="*/ 1826 w 4869"/>
                <a:gd name="T21" fmla="*/ 76 h 4872"/>
                <a:gd name="T22" fmla="*/ 1379 w 4869"/>
                <a:gd name="T23" fmla="*/ 240 h 4872"/>
                <a:gd name="T24" fmla="*/ 978 w 4869"/>
                <a:gd name="T25" fmla="*/ 483 h 4872"/>
                <a:gd name="T26" fmla="*/ 632 w 4869"/>
                <a:gd name="T27" fmla="*/ 798 h 4872"/>
                <a:gd name="T28" fmla="*/ 353 w 4869"/>
                <a:gd name="T29" fmla="*/ 1172 h 4872"/>
                <a:gd name="T30" fmla="*/ 148 w 4869"/>
                <a:gd name="T31" fmla="*/ 1599 h 4872"/>
                <a:gd name="T32" fmla="*/ 28 w 4869"/>
                <a:gd name="T33" fmla="*/ 2065 h 4872"/>
                <a:gd name="T34" fmla="*/ 3 w 4869"/>
                <a:gd name="T35" fmla="*/ 2561 h 4872"/>
                <a:gd name="T36" fmla="*/ 77 w 4869"/>
                <a:gd name="T37" fmla="*/ 3044 h 4872"/>
                <a:gd name="T38" fmla="*/ 240 w 4869"/>
                <a:gd name="T39" fmla="*/ 3492 h 4872"/>
                <a:gd name="T40" fmla="*/ 483 w 4869"/>
                <a:gd name="T41" fmla="*/ 3893 h 4872"/>
                <a:gd name="T42" fmla="*/ 798 w 4869"/>
                <a:gd name="T43" fmla="*/ 4239 h 4872"/>
                <a:gd name="T44" fmla="*/ 1172 w 4869"/>
                <a:gd name="T45" fmla="*/ 4519 h 4872"/>
                <a:gd name="T46" fmla="*/ 1598 w 4869"/>
                <a:gd name="T47" fmla="*/ 4724 h 4872"/>
                <a:gd name="T48" fmla="*/ 2063 w 4869"/>
                <a:gd name="T49" fmla="*/ 4843 h 4872"/>
                <a:gd name="T50" fmla="*/ 2479 w 4869"/>
                <a:gd name="T51" fmla="*/ 4871 h 4872"/>
                <a:gd name="T52" fmla="*/ 2656 w 4869"/>
                <a:gd name="T53" fmla="*/ 4862 h 4872"/>
                <a:gd name="T54" fmla="*/ 2828 w 4869"/>
                <a:gd name="T55" fmla="*/ 4840 h 4872"/>
                <a:gd name="T56" fmla="*/ 2996 w 4869"/>
                <a:gd name="T57" fmla="*/ 4806 h 4872"/>
                <a:gd name="T58" fmla="*/ 3160 w 4869"/>
                <a:gd name="T59" fmla="*/ 4761 h 4872"/>
                <a:gd name="T60" fmla="*/ 3320 w 4869"/>
                <a:gd name="T61" fmla="*/ 4705 h 4872"/>
                <a:gd name="T62" fmla="*/ 3476 w 4869"/>
                <a:gd name="T63" fmla="*/ 4636 h 4872"/>
                <a:gd name="T64" fmla="*/ 3630 w 4869"/>
                <a:gd name="T65" fmla="*/ 4556 h 4872"/>
                <a:gd name="T66" fmla="*/ 3763 w 4869"/>
                <a:gd name="T67" fmla="*/ 4477 h 4872"/>
                <a:gd name="T68" fmla="*/ 3863 w 4869"/>
                <a:gd name="T69" fmla="*/ 4415 h 4872"/>
                <a:gd name="T70" fmla="*/ 3936 w 4869"/>
                <a:gd name="T71" fmla="*/ 4397 h 4872"/>
                <a:gd name="T72" fmla="*/ 3997 w 4869"/>
                <a:gd name="T73" fmla="*/ 4415 h 4872"/>
                <a:gd name="T74" fmla="*/ 4076 w 4869"/>
                <a:gd name="T75" fmla="*/ 4475 h 4872"/>
                <a:gd name="T76" fmla="*/ 4177 w 4869"/>
                <a:gd name="T77" fmla="*/ 4554 h 4872"/>
                <a:gd name="T78" fmla="*/ 4289 w 4869"/>
                <a:gd name="T79" fmla="*/ 4616 h 4872"/>
                <a:gd name="T80" fmla="*/ 4439 w 4869"/>
                <a:gd name="T81" fmla="*/ 4663 h 4872"/>
                <a:gd name="T82" fmla="*/ 4638 w 4869"/>
                <a:gd name="T83" fmla="*/ 4686 h 4872"/>
                <a:gd name="T84" fmla="*/ 4638 w 4869"/>
                <a:gd name="T85" fmla="*/ 4650 h 4872"/>
                <a:gd name="T86" fmla="*/ 4574 w 4869"/>
                <a:gd name="T87" fmla="*/ 4590 h 4872"/>
                <a:gd name="T88" fmla="*/ 4524 w 4869"/>
                <a:gd name="T89" fmla="*/ 4522 h 4872"/>
                <a:gd name="T90" fmla="*/ 4488 w 4869"/>
                <a:gd name="T91" fmla="*/ 4448 h 4872"/>
                <a:gd name="T92" fmla="*/ 4466 w 4869"/>
                <a:gd name="T93" fmla="*/ 4371 h 4872"/>
                <a:gd name="T94" fmla="*/ 4452 w 4869"/>
                <a:gd name="T95" fmla="*/ 4292 h 4872"/>
                <a:gd name="T96" fmla="*/ 4452 w 4869"/>
                <a:gd name="T97" fmla="*/ 4162 h 4872"/>
                <a:gd name="T98" fmla="*/ 4479 w 4869"/>
                <a:gd name="T99" fmla="*/ 4019 h 4872"/>
                <a:gd name="T100" fmla="*/ 4529 w 4869"/>
                <a:gd name="T101" fmla="*/ 3866 h 4872"/>
                <a:gd name="T102" fmla="*/ 4647 w 4869"/>
                <a:gd name="T103" fmla="*/ 3566 h 4872"/>
                <a:gd name="T104" fmla="*/ 4736 w 4869"/>
                <a:gd name="T105" fmla="*/ 3319 h 4872"/>
                <a:gd name="T106" fmla="*/ 4799 w 4869"/>
                <a:gd name="T107" fmla="*/ 3098 h 4872"/>
                <a:gd name="T108" fmla="*/ 4846 w 4869"/>
                <a:gd name="T109" fmla="*/ 2852 h 4872"/>
                <a:gd name="T110" fmla="*/ 4868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4869" y="2508"/>
                  </a:moveTo>
                  <a:lnTo>
                    <a:pt x="4868" y="2510"/>
                  </a:lnTo>
                  <a:lnTo>
                    <a:pt x="4867" y="2512"/>
                  </a:lnTo>
                  <a:lnTo>
                    <a:pt x="4867" y="2493"/>
                  </a:lnTo>
                  <a:lnTo>
                    <a:pt x="4868" y="2473"/>
                  </a:lnTo>
                  <a:lnTo>
                    <a:pt x="4869" y="2454"/>
                  </a:lnTo>
                  <a:lnTo>
                    <a:pt x="4869" y="2436"/>
                  </a:lnTo>
                  <a:lnTo>
                    <a:pt x="4866" y="2310"/>
                  </a:lnTo>
                  <a:lnTo>
                    <a:pt x="4857" y="2187"/>
                  </a:lnTo>
                  <a:lnTo>
                    <a:pt x="4841" y="2065"/>
                  </a:lnTo>
                  <a:lnTo>
                    <a:pt x="4820" y="1945"/>
                  </a:lnTo>
                  <a:lnTo>
                    <a:pt x="4793" y="1827"/>
                  </a:lnTo>
                  <a:lnTo>
                    <a:pt x="4760" y="1711"/>
                  </a:lnTo>
                  <a:lnTo>
                    <a:pt x="4722" y="1599"/>
                  </a:lnTo>
                  <a:lnTo>
                    <a:pt x="4678" y="1488"/>
                  </a:lnTo>
                  <a:lnTo>
                    <a:pt x="4629" y="1380"/>
                  </a:lnTo>
                  <a:lnTo>
                    <a:pt x="4575" y="1275"/>
                  </a:lnTo>
                  <a:lnTo>
                    <a:pt x="4517" y="1172"/>
                  </a:lnTo>
                  <a:lnTo>
                    <a:pt x="4453" y="1074"/>
                  </a:lnTo>
                  <a:lnTo>
                    <a:pt x="4385" y="978"/>
                  </a:lnTo>
                  <a:lnTo>
                    <a:pt x="4313" y="886"/>
                  </a:lnTo>
                  <a:lnTo>
                    <a:pt x="4236" y="798"/>
                  </a:lnTo>
                  <a:lnTo>
                    <a:pt x="4156" y="713"/>
                  </a:lnTo>
                  <a:lnTo>
                    <a:pt x="4071" y="632"/>
                  </a:lnTo>
                  <a:lnTo>
                    <a:pt x="3982" y="557"/>
                  </a:lnTo>
                  <a:lnTo>
                    <a:pt x="3891" y="483"/>
                  </a:lnTo>
                  <a:lnTo>
                    <a:pt x="3795" y="416"/>
                  </a:lnTo>
                  <a:lnTo>
                    <a:pt x="3697" y="353"/>
                  </a:lnTo>
                  <a:lnTo>
                    <a:pt x="3595" y="294"/>
                  </a:lnTo>
                  <a:lnTo>
                    <a:pt x="3490" y="240"/>
                  </a:lnTo>
                  <a:lnTo>
                    <a:pt x="3382" y="191"/>
                  </a:lnTo>
                  <a:lnTo>
                    <a:pt x="3271" y="147"/>
                  </a:lnTo>
                  <a:lnTo>
                    <a:pt x="3159" y="109"/>
                  </a:lnTo>
                  <a:lnTo>
                    <a:pt x="3043" y="76"/>
                  </a:lnTo>
                  <a:lnTo>
                    <a:pt x="2925" y="49"/>
                  </a:lnTo>
                  <a:lnTo>
                    <a:pt x="2805" y="28"/>
                  </a:lnTo>
                  <a:lnTo>
                    <a:pt x="2683" y="12"/>
                  </a:lnTo>
                  <a:lnTo>
                    <a:pt x="2559" y="3"/>
                  </a:lnTo>
                  <a:lnTo>
                    <a:pt x="2434" y="0"/>
                  </a:lnTo>
                  <a:lnTo>
                    <a:pt x="2309" y="3"/>
                  </a:lnTo>
                  <a:lnTo>
                    <a:pt x="2185" y="12"/>
                  </a:lnTo>
                  <a:lnTo>
                    <a:pt x="2063" y="28"/>
                  </a:lnTo>
                  <a:lnTo>
                    <a:pt x="1944" y="49"/>
                  </a:lnTo>
                  <a:lnTo>
                    <a:pt x="1826" y="76"/>
                  </a:lnTo>
                  <a:lnTo>
                    <a:pt x="1711" y="109"/>
                  </a:lnTo>
                  <a:lnTo>
                    <a:pt x="1598" y="147"/>
                  </a:lnTo>
                  <a:lnTo>
                    <a:pt x="1486" y="191"/>
                  </a:lnTo>
                  <a:lnTo>
                    <a:pt x="1379" y="240"/>
                  </a:lnTo>
                  <a:lnTo>
                    <a:pt x="1275" y="294"/>
                  </a:lnTo>
                  <a:lnTo>
                    <a:pt x="1172" y="353"/>
                  </a:lnTo>
                  <a:lnTo>
                    <a:pt x="1073" y="416"/>
                  </a:lnTo>
                  <a:lnTo>
                    <a:pt x="978" y="483"/>
                  </a:lnTo>
                  <a:lnTo>
                    <a:pt x="886" y="557"/>
                  </a:lnTo>
                  <a:lnTo>
                    <a:pt x="798" y="632"/>
                  </a:lnTo>
                  <a:lnTo>
                    <a:pt x="713" y="713"/>
                  </a:lnTo>
                  <a:lnTo>
                    <a:pt x="632" y="798"/>
                  </a:lnTo>
                  <a:lnTo>
                    <a:pt x="556" y="886"/>
                  </a:lnTo>
                  <a:lnTo>
                    <a:pt x="483" y="978"/>
                  </a:lnTo>
                  <a:lnTo>
                    <a:pt x="416" y="1074"/>
                  </a:lnTo>
                  <a:lnTo>
                    <a:pt x="353" y="1172"/>
                  </a:lnTo>
                  <a:lnTo>
                    <a:pt x="294" y="1275"/>
                  </a:lnTo>
                  <a:lnTo>
                    <a:pt x="240" y="1380"/>
                  </a:lnTo>
                  <a:lnTo>
                    <a:pt x="192" y="1488"/>
                  </a:lnTo>
                  <a:lnTo>
                    <a:pt x="148" y="1599"/>
                  </a:lnTo>
                  <a:lnTo>
                    <a:pt x="109" y="1711"/>
                  </a:lnTo>
                  <a:lnTo>
                    <a:pt x="77" y="1827"/>
                  </a:lnTo>
                  <a:lnTo>
                    <a:pt x="50" y="1945"/>
                  </a:lnTo>
                  <a:lnTo>
                    <a:pt x="28" y="2065"/>
                  </a:lnTo>
                  <a:lnTo>
                    <a:pt x="12" y="2187"/>
                  </a:lnTo>
                  <a:lnTo>
                    <a:pt x="3" y="2310"/>
                  </a:lnTo>
                  <a:lnTo>
                    <a:pt x="0" y="2436"/>
                  </a:lnTo>
                  <a:lnTo>
                    <a:pt x="3" y="2561"/>
                  </a:lnTo>
                  <a:lnTo>
                    <a:pt x="12" y="2684"/>
                  </a:lnTo>
                  <a:lnTo>
                    <a:pt x="28" y="2807"/>
                  </a:lnTo>
                  <a:lnTo>
                    <a:pt x="50" y="2927"/>
                  </a:lnTo>
                  <a:lnTo>
                    <a:pt x="77" y="3044"/>
                  </a:lnTo>
                  <a:lnTo>
                    <a:pt x="109" y="3160"/>
                  </a:lnTo>
                  <a:lnTo>
                    <a:pt x="148" y="3273"/>
                  </a:lnTo>
                  <a:lnTo>
                    <a:pt x="192" y="3383"/>
                  </a:lnTo>
                  <a:lnTo>
                    <a:pt x="240" y="3492"/>
                  </a:lnTo>
                  <a:lnTo>
                    <a:pt x="294" y="3596"/>
                  </a:lnTo>
                  <a:lnTo>
                    <a:pt x="353" y="3699"/>
                  </a:lnTo>
                  <a:lnTo>
                    <a:pt x="416" y="3797"/>
                  </a:lnTo>
                  <a:lnTo>
                    <a:pt x="483" y="3893"/>
                  </a:lnTo>
                  <a:lnTo>
                    <a:pt x="556" y="3985"/>
                  </a:lnTo>
                  <a:lnTo>
                    <a:pt x="632" y="4073"/>
                  </a:lnTo>
                  <a:lnTo>
                    <a:pt x="713" y="4158"/>
                  </a:lnTo>
                  <a:lnTo>
                    <a:pt x="798" y="4239"/>
                  </a:lnTo>
                  <a:lnTo>
                    <a:pt x="886" y="4316"/>
                  </a:lnTo>
                  <a:lnTo>
                    <a:pt x="978" y="4388"/>
                  </a:lnTo>
                  <a:lnTo>
                    <a:pt x="1073" y="4456"/>
                  </a:lnTo>
                  <a:lnTo>
                    <a:pt x="1172" y="4519"/>
                  </a:lnTo>
                  <a:lnTo>
                    <a:pt x="1275" y="4577"/>
                  </a:lnTo>
                  <a:lnTo>
                    <a:pt x="1379" y="4631"/>
                  </a:lnTo>
                  <a:lnTo>
                    <a:pt x="1486" y="4680"/>
                  </a:lnTo>
                  <a:lnTo>
                    <a:pt x="1598" y="4724"/>
                  </a:lnTo>
                  <a:lnTo>
                    <a:pt x="1711" y="4762"/>
                  </a:lnTo>
                  <a:lnTo>
                    <a:pt x="1826" y="4795"/>
                  </a:lnTo>
                  <a:lnTo>
                    <a:pt x="1944" y="4822"/>
                  </a:lnTo>
                  <a:lnTo>
                    <a:pt x="2063" y="4843"/>
                  </a:lnTo>
                  <a:lnTo>
                    <a:pt x="2185" y="4859"/>
                  </a:lnTo>
                  <a:lnTo>
                    <a:pt x="2309" y="4868"/>
                  </a:lnTo>
                  <a:lnTo>
                    <a:pt x="2434" y="4872"/>
                  </a:lnTo>
                  <a:lnTo>
                    <a:pt x="2479" y="4871"/>
                  </a:lnTo>
                  <a:lnTo>
                    <a:pt x="2524" y="4869"/>
                  </a:lnTo>
                  <a:lnTo>
                    <a:pt x="2568" y="4868"/>
                  </a:lnTo>
                  <a:lnTo>
                    <a:pt x="2612" y="4865"/>
                  </a:lnTo>
                  <a:lnTo>
                    <a:pt x="2656" y="4862"/>
                  </a:lnTo>
                  <a:lnTo>
                    <a:pt x="2700" y="4857"/>
                  </a:lnTo>
                  <a:lnTo>
                    <a:pt x="2743" y="4852"/>
                  </a:lnTo>
                  <a:lnTo>
                    <a:pt x="2786" y="4847"/>
                  </a:lnTo>
                  <a:lnTo>
                    <a:pt x="2828" y="4840"/>
                  </a:lnTo>
                  <a:lnTo>
                    <a:pt x="2871" y="4833"/>
                  </a:lnTo>
                  <a:lnTo>
                    <a:pt x="2913" y="4825"/>
                  </a:lnTo>
                  <a:lnTo>
                    <a:pt x="2955" y="4816"/>
                  </a:lnTo>
                  <a:lnTo>
                    <a:pt x="2996" y="4806"/>
                  </a:lnTo>
                  <a:lnTo>
                    <a:pt x="3038" y="4796"/>
                  </a:lnTo>
                  <a:lnTo>
                    <a:pt x="3079" y="4786"/>
                  </a:lnTo>
                  <a:lnTo>
                    <a:pt x="3119" y="4774"/>
                  </a:lnTo>
                  <a:lnTo>
                    <a:pt x="3160" y="4761"/>
                  </a:lnTo>
                  <a:lnTo>
                    <a:pt x="3200" y="4748"/>
                  </a:lnTo>
                  <a:lnTo>
                    <a:pt x="3241" y="4734"/>
                  </a:lnTo>
                  <a:lnTo>
                    <a:pt x="3280" y="4719"/>
                  </a:lnTo>
                  <a:lnTo>
                    <a:pt x="3320" y="4705"/>
                  </a:lnTo>
                  <a:lnTo>
                    <a:pt x="3359" y="4688"/>
                  </a:lnTo>
                  <a:lnTo>
                    <a:pt x="3399" y="4671"/>
                  </a:lnTo>
                  <a:lnTo>
                    <a:pt x="3438" y="4654"/>
                  </a:lnTo>
                  <a:lnTo>
                    <a:pt x="3476" y="4636"/>
                  </a:lnTo>
                  <a:lnTo>
                    <a:pt x="3516" y="4617"/>
                  </a:lnTo>
                  <a:lnTo>
                    <a:pt x="3554" y="4598"/>
                  </a:lnTo>
                  <a:lnTo>
                    <a:pt x="3593" y="4577"/>
                  </a:lnTo>
                  <a:lnTo>
                    <a:pt x="3630" y="4556"/>
                  </a:lnTo>
                  <a:lnTo>
                    <a:pt x="3668" y="4535"/>
                  </a:lnTo>
                  <a:lnTo>
                    <a:pt x="3705" y="4512"/>
                  </a:lnTo>
                  <a:lnTo>
                    <a:pt x="3744" y="4489"/>
                  </a:lnTo>
                  <a:lnTo>
                    <a:pt x="3763" y="4477"/>
                  </a:lnTo>
                  <a:lnTo>
                    <a:pt x="3786" y="4462"/>
                  </a:lnTo>
                  <a:lnTo>
                    <a:pt x="3812" y="4447"/>
                  </a:lnTo>
                  <a:lnTo>
                    <a:pt x="3843" y="4427"/>
                  </a:lnTo>
                  <a:lnTo>
                    <a:pt x="3863" y="4415"/>
                  </a:lnTo>
                  <a:lnTo>
                    <a:pt x="3883" y="4407"/>
                  </a:lnTo>
                  <a:lnTo>
                    <a:pt x="3901" y="4400"/>
                  </a:lnTo>
                  <a:lnTo>
                    <a:pt x="3919" y="4397"/>
                  </a:lnTo>
                  <a:lnTo>
                    <a:pt x="3936" y="4397"/>
                  </a:lnTo>
                  <a:lnTo>
                    <a:pt x="3952" y="4398"/>
                  </a:lnTo>
                  <a:lnTo>
                    <a:pt x="3968" y="4401"/>
                  </a:lnTo>
                  <a:lnTo>
                    <a:pt x="3982" y="4408"/>
                  </a:lnTo>
                  <a:lnTo>
                    <a:pt x="3997" y="4415"/>
                  </a:lnTo>
                  <a:lnTo>
                    <a:pt x="4013" y="4425"/>
                  </a:lnTo>
                  <a:lnTo>
                    <a:pt x="4028" y="4435"/>
                  </a:lnTo>
                  <a:lnTo>
                    <a:pt x="4043" y="4448"/>
                  </a:lnTo>
                  <a:lnTo>
                    <a:pt x="4076" y="4475"/>
                  </a:lnTo>
                  <a:lnTo>
                    <a:pt x="4113" y="4505"/>
                  </a:lnTo>
                  <a:lnTo>
                    <a:pt x="4133" y="4522"/>
                  </a:lnTo>
                  <a:lnTo>
                    <a:pt x="4155" y="4538"/>
                  </a:lnTo>
                  <a:lnTo>
                    <a:pt x="4177" y="4554"/>
                  </a:lnTo>
                  <a:lnTo>
                    <a:pt x="4202" y="4569"/>
                  </a:lnTo>
                  <a:lnTo>
                    <a:pt x="4229" y="4585"/>
                  </a:lnTo>
                  <a:lnTo>
                    <a:pt x="4257" y="4601"/>
                  </a:lnTo>
                  <a:lnTo>
                    <a:pt x="4289" y="4616"/>
                  </a:lnTo>
                  <a:lnTo>
                    <a:pt x="4322" y="4629"/>
                  </a:lnTo>
                  <a:lnTo>
                    <a:pt x="4358" y="4642"/>
                  </a:lnTo>
                  <a:lnTo>
                    <a:pt x="4397" y="4653"/>
                  </a:lnTo>
                  <a:lnTo>
                    <a:pt x="4439" y="4663"/>
                  </a:lnTo>
                  <a:lnTo>
                    <a:pt x="4483" y="4672"/>
                  </a:lnTo>
                  <a:lnTo>
                    <a:pt x="4531" y="4678"/>
                  </a:lnTo>
                  <a:lnTo>
                    <a:pt x="4583" y="4683"/>
                  </a:lnTo>
                  <a:lnTo>
                    <a:pt x="4638" y="4686"/>
                  </a:lnTo>
                  <a:lnTo>
                    <a:pt x="4697" y="4686"/>
                  </a:lnTo>
                  <a:lnTo>
                    <a:pt x="4677" y="4674"/>
                  </a:lnTo>
                  <a:lnTo>
                    <a:pt x="4656" y="4662"/>
                  </a:lnTo>
                  <a:lnTo>
                    <a:pt x="4638" y="4650"/>
                  </a:lnTo>
                  <a:lnTo>
                    <a:pt x="4620" y="4635"/>
                  </a:lnTo>
                  <a:lnTo>
                    <a:pt x="4603" y="4621"/>
                  </a:lnTo>
                  <a:lnTo>
                    <a:pt x="4589" y="4606"/>
                  </a:lnTo>
                  <a:lnTo>
                    <a:pt x="4574" y="4590"/>
                  </a:lnTo>
                  <a:lnTo>
                    <a:pt x="4559" y="4574"/>
                  </a:lnTo>
                  <a:lnTo>
                    <a:pt x="4547" y="4557"/>
                  </a:lnTo>
                  <a:lnTo>
                    <a:pt x="4536" y="4540"/>
                  </a:lnTo>
                  <a:lnTo>
                    <a:pt x="4524" y="4522"/>
                  </a:lnTo>
                  <a:lnTo>
                    <a:pt x="4514" y="4504"/>
                  </a:lnTo>
                  <a:lnTo>
                    <a:pt x="4505" y="4486"/>
                  </a:lnTo>
                  <a:lnTo>
                    <a:pt x="4496" y="4467"/>
                  </a:lnTo>
                  <a:lnTo>
                    <a:pt x="4488" y="4448"/>
                  </a:lnTo>
                  <a:lnTo>
                    <a:pt x="4482" y="4429"/>
                  </a:lnTo>
                  <a:lnTo>
                    <a:pt x="4476" y="4409"/>
                  </a:lnTo>
                  <a:lnTo>
                    <a:pt x="4470" y="4390"/>
                  </a:lnTo>
                  <a:lnTo>
                    <a:pt x="4466" y="4371"/>
                  </a:lnTo>
                  <a:lnTo>
                    <a:pt x="4461" y="4351"/>
                  </a:lnTo>
                  <a:lnTo>
                    <a:pt x="4458" y="4332"/>
                  </a:lnTo>
                  <a:lnTo>
                    <a:pt x="4455" y="4311"/>
                  </a:lnTo>
                  <a:lnTo>
                    <a:pt x="4452" y="4292"/>
                  </a:lnTo>
                  <a:lnTo>
                    <a:pt x="4451" y="4273"/>
                  </a:lnTo>
                  <a:lnTo>
                    <a:pt x="4449" y="4235"/>
                  </a:lnTo>
                  <a:lnTo>
                    <a:pt x="4450" y="4197"/>
                  </a:lnTo>
                  <a:lnTo>
                    <a:pt x="4452" y="4162"/>
                  </a:lnTo>
                  <a:lnTo>
                    <a:pt x="4456" y="4129"/>
                  </a:lnTo>
                  <a:lnTo>
                    <a:pt x="4462" y="4093"/>
                  </a:lnTo>
                  <a:lnTo>
                    <a:pt x="4470" y="4056"/>
                  </a:lnTo>
                  <a:lnTo>
                    <a:pt x="4479" y="4019"/>
                  </a:lnTo>
                  <a:lnTo>
                    <a:pt x="4490" y="3982"/>
                  </a:lnTo>
                  <a:lnTo>
                    <a:pt x="4502" y="3945"/>
                  </a:lnTo>
                  <a:lnTo>
                    <a:pt x="4515" y="3905"/>
                  </a:lnTo>
                  <a:lnTo>
                    <a:pt x="4529" y="3866"/>
                  </a:lnTo>
                  <a:lnTo>
                    <a:pt x="4545" y="3826"/>
                  </a:lnTo>
                  <a:lnTo>
                    <a:pt x="4576" y="3743"/>
                  </a:lnTo>
                  <a:lnTo>
                    <a:pt x="4611" y="3656"/>
                  </a:lnTo>
                  <a:lnTo>
                    <a:pt x="4647" y="3566"/>
                  </a:lnTo>
                  <a:lnTo>
                    <a:pt x="4683" y="3470"/>
                  </a:lnTo>
                  <a:lnTo>
                    <a:pt x="4701" y="3422"/>
                  </a:lnTo>
                  <a:lnTo>
                    <a:pt x="4719" y="3371"/>
                  </a:lnTo>
                  <a:lnTo>
                    <a:pt x="4736" y="3319"/>
                  </a:lnTo>
                  <a:lnTo>
                    <a:pt x="4753" y="3266"/>
                  </a:lnTo>
                  <a:lnTo>
                    <a:pt x="4769" y="3211"/>
                  </a:lnTo>
                  <a:lnTo>
                    <a:pt x="4785" y="3156"/>
                  </a:lnTo>
                  <a:lnTo>
                    <a:pt x="4799" y="3098"/>
                  </a:lnTo>
                  <a:lnTo>
                    <a:pt x="4812" y="3039"/>
                  </a:lnTo>
                  <a:lnTo>
                    <a:pt x="4824" y="2979"/>
                  </a:lnTo>
                  <a:lnTo>
                    <a:pt x="4835" y="2917"/>
                  </a:lnTo>
                  <a:lnTo>
                    <a:pt x="4846" y="2852"/>
                  </a:lnTo>
                  <a:lnTo>
                    <a:pt x="4854" y="2787"/>
                  </a:lnTo>
                  <a:lnTo>
                    <a:pt x="4860" y="2720"/>
                  </a:lnTo>
                  <a:lnTo>
                    <a:pt x="4865" y="2652"/>
                  </a:lnTo>
                  <a:lnTo>
                    <a:pt x="4868" y="2581"/>
                  </a:lnTo>
                  <a:lnTo>
                    <a:pt x="4869" y="2508"/>
                  </a:lnTo>
                  <a:close/>
                </a:path>
              </a:pathLst>
            </a:custGeom>
            <a:solidFill>
              <a:schemeClr val="accent4"/>
            </a:solidFill>
            <a:ln>
              <a:noFill/>
            </a:ln>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sp>
          <p:nvSpPr>
            <p:cNvPr id="11" name="淘宝店chenying0907 10"/>
            <p:cNvSpPr/>
            <p:nvPr/>
          </p:nvSpPr>
          <p:spPr bwMode="auto">
            <a:xfrm>
              <a:off x="3756026" y="2934990"/>
              <a:ext cx="709613" cy="709613"/>
            </a:xfrm>
            <a:custGeom>
              <a:avLst/>
              <a:gdLst>
                <a:gd name="T0" fmla="*/ 3566 w 3575"/>
                <a:gd name="T1" fmla="*/ 1972 h 3577"/>
                <a:gd name="T2" fmla="*/ 3519 w 3575"/>
                <a:gd name="T3" fmla="*/ 2236 h 3577"/>
                <a:gd name="T4" fmla="*/ 3435 w 3575"/>
                <a:gd name="T5" fmla="*/ 2485 h 3577"/>
                <a:gd name="T6" fmla="*/ 3316 w 3575"/>
                <a:gd name="T7" fmla="*/ 2716 h 3577"/>
                <a:gd name="T8" fmla="*/ 3168 w 3575"/>
                <a:gd name="T9" fmla="*/ 2927 h 3577"/>
                <a:gd name="T10" fmla="*/ 2989 w 3575"/>
                <a:gd name="T11" fmla="*/ 3113 h 3577"/>
                <a:gd name="T12" fmla="*/ 2787 w 3575"/>
                <a:gd name="T13" fmla="*/ 3272 h 3577"/>
                <a:gd name="T14" fmla="*/ 2562 w 3575"/>
                <a:gd name="T15" fmla="*/ 3402 h 3577"/>
                <a:gd name="T16" fmla="*/ 2319 w 3575"/>
                <a:gd name="T17" fmla="*/ 3497 h 3577"/>
                <a:gd name="T18" fmla="*/ 2060 w 3575"/>
                <a:gd name="T19" fmla="*/ 3557 h 3577"/>
                <a:gd name="T20" fmla="*/ 1787 w 3575"/>
                <a:gd name="T21" fmla="*/ 3577 h 3577"/>
                <a:gd name="T22" fmla="*/ 1516 w 3575"/>
                <a:gd name="T23" fmla="*/ 3557 h 3577"/>
                <a:gd name="T24" fmla="*/ 1256 w 3575"/>
                <a:gd name="T25" fmla="*/ 3497 h 3577"/>
                <a:gd name="T26" fmla="*/ 1012 w 3575"/>
                <a:gd name="T27" fmla="*/ 3402 h 3577"/>
                <a:gd name="T28" fmla="*/ 788 w 3575"/>
                <a:gd name="T29" fmla="*/ 3272 h 3577"/>
                <a:gd name="T30" fmla="*/ 586 w 3575"/>
                <a:gd name="T31" fmla="*/ 3113 h 3577"/>
                <a:gd name="T32" fmla="*/ 408 w 3575"/>
                <a:gd name="T33" fmla="*/ 2927 h 3577"/>
                <a:gd name="T34" fmla="*/ 258 w 3575"/>
                <a:gd name="T35" fmla="*/ 2716 h 3577"/>
                <a:gd name="T36" fmla="*/ 140 w 3575"/>
                <a:gd name="T37" fmla="*/ 2485 h 3577"/>
                <a:gd name="T38" fmla="*/ 56 w 3575"/>
                <a:gd name="T39" fmla="*/ 2236 h 3577"/>
                <a:gd name="T40" fmla="*/ 9 w 3575"/>
                <a:gd name="T41" fmla="*/ 1972 h 3577"/>
                <a:gd name="T42" fmla="*/ 2 w 3575"/>
                <a:gd name="T43" fmla="*/ 1697 h 3577"/>
                <a:gd name="T44" fmla="*/ 36 w 3575"/>
                <a:gd name="T45" fmla="*/ 1428 h 3577"/>
                <a:gd name="T46" fmla="*/ 108 w 3575"/>
                <a:gd name="T47" fmla="*/ 1174 h 3577"/>
                <a:gd name="T48" fmla="*/ 215 w 3575"/>
                <a:gd name="T49" fmla="*/ 936 h 3577"/>
                <a:gd name="T50" fmla="*/ 355 w 3575"/>
                <a:gd name="T51" fmla="*/ 718 h 3577"/>
                <a:gd name="T52" fmla="*/ 523 w 3575"/>
                <a:gd name="T53" fmla="*/ 524 h 3577"/>
                <a:gd name="T54" fmla="*/ 718 w 3575"/>
                <a:gd name="T55" fmla="*/ 355 h 3577"/>
                <a:gd name="T56" fmla="*/ 935 w 3575"/>
                <a:gd name="T57" fmla="*/ 215 h 3577"/>
                <a:gd name="T58" fmla="*/ 1173 w 3575"/>
                <a:gd name="T59" fmla="*/ 108 h 3577"/>
                <a:gd name="T60" fmla="*/ 1428 w 3575"/>
                <a:gd name="T61" fmla="*/ 36 h 3577"/>
                <a:gd name="T62" fmla="*/ 1696 w 3575"/>
                <a:gd name="T63" fmla="*/ 2 h 3577"/>
                <a:gd name="T64" fmla="*/ 1971 w 3575"/>
                <a:gd name="T65" fmla="*/ 9 h 3577"/>
                <a:gd name="T66" fmla="*/ 2234 w 3575"/>
                <a:gd name="T67" fmla="*/ 56 h 3577"/>
                <a:gd name="T68" fmla="*/ 2484 w 3575"/>
                <a:gd name="T69" fmla="*/ 141 h 3577"/>
                <a:gd name="T70" fmla="*/ 2715 w 3575"/>
                <a:gd name="T71" fmla="*/ 259 h 3577"/>
                <a:gd name="T72" fmla="*/ 2925 w 3575"/>
                <a:gd name="T73" fmla="*/ 408 h 3577"/>
                <a:gd name="T74" fmla="*/ 3111 w 3575"/>
                <a:gd name="T75" fmla="*/ 586 h 3577"/>
                <a:gd name="T76" fmla="*/ 3270 w 3575"/>
                <a:gd name="T77" fmla="*/ 788 h 3577"/>
                <a:gd name="T78" fmla="*/ 3400 w 3575"/>
                <a:gd name="T79" fmla="*/ 1014 h 3577"/>
                <a:gd name="T80" fmla="*/ 3495 w 3575"/>
                <a:gd name="T81" fmla="*/ 1257 h 3577"/>
                <a:gd name="T82" fmla="*/ 3555 w 3575"/>
                <a:gd name="T83" fmla="*/ 1516 h 3577"/>
                <a:gd name="T84" fmla="*/ 3575 w 3575"/>
                <a:gd name="T85" fmla="*/ 1789 h 3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7">
                  <a:moveTo>
                    <a:pt x="3575" y="1789"/>
                  </a:moveTo>
                  <a:lnTo>
                    <a:pt x="3573" y="1881"/>
                  </a:lnTo>
                  <a:lnTo>
                    <a:pt x="3566" y="1972"/>
                  </a:lnTo>
                  <a:lnTo>
                    <a:pt x="3555" y="2061"/>
                  </a:lnTo>
                  <a:lnTo>
                    <a:pt x="3539" y="2149"/>
                  </a:lnTo>
                  <a:lnTo>
                    <a:pt x="3519" y="2236"/>
                  </a:lnTo>
                  <a:lnTo>
                    <a:pt x="3495" y="2320"/>
                  </a:lnTo>
                  <a:lnTo>
                    <a:pt x="3467" y="2404"/>
                  </a:lnTo>
                  <a:lnTo>
                    <a:pt x="3435" y="2485"/>
                  </a:lnTo>
                  <a:lnTo>
                    <a:pt x="3400" y="2564"/>
                  </a:lnTo>
                  <a:lnTo>
                    <a:pt x="3359" y="2642"/>
                  </a:lnTo>
                  <a:lnTo>
                    <a:pt x="3316" y="2716"/>
                  </a:lnTo>
                  <a:lnTo>
                    <a:pt x="3270" y="2789"/>
                  </a:lnTo>
                  <a:lnTo>
                    <a:pt x="3220" y="2859"/>
                  </a:lnTo>
                  <a:lnTo>
                    <a:pt x="3168" y="2927"/>
                  </a:lnTo>
                  <a:lnTo>
                    <a:pt x="3111" y="2991"/>
                  </a:lnTo>
                  <a:lnTo>
                    <a:pt x="3051" y="3054"/>
                  </a:lnTo>
                  <a:lnTo>
                    <a:pt x="2989" y="3113"/>
                  </a:lnTo>
                  <a:lnTo>
                    <a:pt x="2925" y="3169"/>
                  </a:lnTo>
                  <a:lnTo>
                    <a:pt x="2858" y="3222"/>
                  </a:lnTo>
                  <a:lnTo>
                    <a:pt x="2787" y="3272"/>
                  </a:lnTo>
                  <a:lnTo>
                    <a:pt x="2715" y="3319"/>
                  </a:lnTo>
                  <a:lnTo>
                    <a:pt x="2640" y="3362"/>
                  </a:lnTo>
                  <a:lnTo>
                    <a:pt x="2562" y="3402"/>
                  </a:lnTo>
                  <a:lnTo>
                    <a:pt x="2484" y="3438"/>
                  </a:lnTo>
                  <a:lnTo>
                    <a:pt x="2402" y="3469"/>
                  </a:lnTo>
                  <a:lnTo>
                    <a:pt x="2319" y="3497"/>
                  </a:lnTo>
                  <a:lnTo>
                    <a:pt x="2234" y="3521"/>
                  </a:lnTo>
                  <a:lnTo>
                    <a:pt x="2148" y="3541"/>
                  </a:lnTo>
                  <a:lnTo>
                    <a:pt x="2060" y="3557"/>
                  </a:lnTo>
                  <a:lnTo>
                    <a:pt x="1971" y="3568"/>
                  </a:lnTo>
                  <a:lnTo>
                    <a:pt x="1879" y="3575"/>
                  </a:lnTo>
                  <a:lnTo>
                    <a:pt x="1787" y="3577"/>
                  </a:lnTo>
                  <a:lnTo>
                    <a:pt x="1696" y="3575"/>
                  </a:lnTo>
                  <a:lnTo>
                    <a:pt x="1605" y="3568"/>
                  </a:lnTo>
                  <a:lnTo>
                    <a:pt x="1516" y="3557"/>
                  </a:lnTo>
                  <a:lnTo>
                    <a:pt x="1428" y="3541"/>
                  </a:lnTo>
                  <a:lnTo>
                    <a:pt x="1341" y="3521"/>
                  </a:lnTo>
                  <a:lnTo>
                    <a:pt x="1256" y="3497"/>
                  </a:lnTo>
                  <a:lnTo>
                    <a:pt x="1173" y="3469"/>
                  </a:lnTo>
                  <a:lnTo>
                    <a:pt x="1092" y="3438"/>
                  </a:lnTo>
                  <a:lnTo>
                    <a:pt x="1012" y="3402"/>
                  </a:lnTo>
                  <a:lnTo>
                    <a:pt x="935" y="3362"/>
                  </a:lnTo>
                  <a:lnTo>
                    <a:pt x="861" y="3319"/>
                  </a:lnTo>
                  <a:lnTo>
                    <a:pt x="788" y="3272"/>
                  </a:lnTo>
                  <a:lnTo>
                    <a:pt x="718" y="3222"/>
                  </a:lnTo>
                  <a:lnTo>
                    <a:pt x="650" y="3169"/>
                  </a:lnTo>
                  <a:lnTo>
                    <a:pt x="586" y="3113"/>
                  </a:lnTo>
                  <a:lnTo>
                    <a:pt x="523" y="3054"/>
                  </a:lnTo>
                  <a:lnTo>
                    <a:pt x="464" y="2991"/>
                  </a:lnTo>
                  <a:lnTo>
                    <a:pt x="408" y="2927"/>
                  </a:lnTo>
                  <a:lnTo>
                    <a:pt x="355" y="2859"/>
                  </a:lnTo>
                  <a:lnTo>
                    <a:pt x="305" y="2789"/>
                  </a:lnTo>
                  <a:lnTo>
                    <a:pt x="258" y="2716"/>
                  </a:lnTo>
                  <a:lnTo>
                    <a:pt x="215" y="2642"/>
                  </a:lnTo>
                  <a:lnTo>
                    <a:pt x="176" y="2564"/>
                  </a:lnTo>
                  <a:lnTo>
                    <a:pt x="140" y="2485"/>
                  </a:lnTo>
                  <a:lnTo>
                    <a:pt x="108" y="2404"/>
                  </a:lnTo>
                  <a:lnTo>
                    <a:pt x="80" y="2320"/>
                  </a:lnTo>
                  <a:lnTo>
                    <a:pt x="56" y="2236"/>
                  </a:lnTo>
                  <a:lnTo>
                    <a:pt x="36" y="2149"/>
                  </a:lnTo>
                  <a:lnTo>
                    <a:pt x="20" y="2061"/>
                  </a:lnTo>
                  <a:lnTo>
                    <a:pt x="9" y="1972"/>
                  </a:lnTo>
                  <a:lnTo>
                    <a:pt x="2" y="1881"/>
                  </a:lnTo>
                  <a:lnTo>
                    <a:pt x="0" y="1789"/>
                  </a:lnTo>
                  <a:lnTo>
                    <a:pt x="2" y="1697"/>
                  </a:lnTo>
                  <a:lnTo>
                    <a:pt x="9" y="1605"/>
                  </a:lnTo>
                  <a:lnTo>
                    <a:pt x="20" y="1516"/>
                  </a:lnTo>
                  <a:lnTo>
                    <a:pt x="36" y="1428"/>
                  </a:lnTo>
                  <a:lnTo>
                    <a:pt x="56" y="1342"/>
                  </a:lnTo>
                  <a:lnTo>
                    <a:pt x="80" y="1257"/>
                  </a:lnTo>
                  <a:lnTo>
                    <a:pt x="108" y="1174"/>
                  </a:lnTo>
                  <a:lnTo>
                    <a:pt x="140" y="1092"/>
                  </a:lnTo>
                  <a:lnTo>
                    <a:pt x="176" y="1014"/>
                  </a:lnTo>
                  <a:lnTo>
                    <a:pt x="215" y="936"/>
                  </a:lnTo>
                  <a:lnTo>
                    <a:pt x="258" y="861"/>
                  </a:lnTo>
                  <a:lnTo>
                    <a:pt x="305" y="788"/>
                  </a:lnTo>
                  <a:lnTo>
                    <a:pt x="355" y="718"/>
                  </a:lnTo>
                  <a:lnTo>
                    <a:pt x="408" y="650"/>
                  </a:lnTo>
                  <a:lnTo>
                    <a:pt x="464" y="586"/>
                  </a:lnTo>
                  <a:lnTo>
                    <a:pt x="523" y="524"/>
                  </a:lnTo>
                  <a:lnTo>
                    <a:pt x="586" y="464"/>
                  </a:lnTo>
                  <a:lnTo>
                    <a:pt x="650" y="408"/>
                  </a:lnTo>
                  <a:lnTo>
                    <a:pt x="718" y="355"/>
                  </a:lnTo>
                  <a:lnTo>
                    <a:pt x="788" y="305"/>
                  </a:lnTo>
                  <a:lnTo>
                    <a:pt x="861" y="259"/>
                  </a:lnTo>
                  <a:lnTo>
                    <a:pt x="935" y="215"/>
                  </a:lnTo>
                  <a:lnTo>
                    <a:pt x="1012" y="176"/>
                  </a:lnTo>
                  <a:lnTo>
                    <a:pt x="1092" y="141"/>
                  </a:lnTo>
                  <a:lnTo>
                    <a:pt x="1173" y="108"/>
                  </a:lnTo>
                  <a:lnTo>
                    <a:pt x="1256" y="80"/>
                  </a:lnTo>
                  <a:lnTo>
                    <a:pt x="1341" y="56"/>
                  </a:lnTo>
                  <a:lnTo>
                    <a:pt x="1428" y="36"/>
                  </a:lnTo>
                  <a:lnTo>
                    <a:pt x="1516" y="20"/>
                  </a:lnTo>
                  <a:lnTo>
                    <a:pt x="1605" y="9"/>
                  </a:lnTo>
                  <a:lnTo>
                    <a:pt x="1696" y="2"/>
                  </a:lnTo>
                  <a:lnTo>
                    <a:pt x="1787" y="0"/>
                  </a:lnTo>
                  <a:lnTo>
                    <a:pt x="1879" y="2"/>
                  </a:lnTo>
                  <a:lnTo>
                    <a:pt x="1971" y="9"/>
                  </a:lnTo>
                  <a:lnTo>
                    <a:pt x="2060" y="20"/>
                  </a:lnTo>
                  <a:lnTo>
                    <a:pt x="2148" y="36"/>
                  </a:lnTo>
                  <a:lnTo>
                    <a:pt x="2234" y="56"/>
                  </a:lnTo>
                  <a:lnTo>
                    <a:pt x="2319" y="80"/>
                  </a:lnTo>
                  <a:lnTo>
                    <a:pt x="2402" y="108"/>
                  </a:lnTo>
                  <a:lnTo>
                    <a:pt x="2484" y="141"/>
                  </a:lnTo>
                  <a:lnTo>
                    <a:pt x="2562" y="176"/>
                  </a:lnTo>
                  <a:lnTo>
                    <a:pt x="2640" y="215"/>
                  </a:lnTo>
                  <a:lnTo>
                    <a:pt x="2715" y="259"/>
                  </a:lnTo>
                  <a:lnTo>
                    <a:pt x="2787" y="305"/>
                  </a:lnTo>
                  <a:lnTo>
                    <a:pt x="2858" y="355"/>
                  </a:lnTo>
                  <a:lnTo>
                    <a:pt x="2925" y="408"/>
                  </a:lnTo>
                  <a:lnTo>
                    <a:pt x="2989" y="464"/>
                  </a:lnTo>
                  <a:lnTo>
                    <a:pt x="3051" y="524"/>
                  </a:lnTo>
                  <a:lnTo>
                    <a:pt x="3111" y="586"/>
                  </a:lnTo>
                  <a:lnTo>
                    <a:pt x="3168" y="650"/>
                  </a:lnTo>
                  <a:lnTo>
                    <a:pt x="3220" y="718"/>
                  </a:lnTo>
                  <a:lnTo>
                    <a:pt x="3270" y="788"/>
                  </a:lnTo>
                  <a:lnTo>
                    <a:pt x="3316" y="861"/>
                  </a:lnTo>
                  <a:lnTo>
                    <a:pt x="3359" y="936"/>
                  </a:lnTo>
                  <a:lnTo>
                    <a:pt x="3400" y="1014"/>
                  </a:lnTo>
                  <a:lnTo>
                    <a:pt x="3435" y="1092"/>
                  </a:lnTo>
                  <a:lnTo>
                    <a:pt x="3467" y="1174"/>
                  </a:lnTo>
                  <a:lnTo>
                    <a:pt x="3495" y="1257"/>
                  </a:lnTo>
                  <a:lnTo>
                    <a:pt x="3519" y="1342"/>
                  </a:lnTo>
                  <a:lnTo>
                    <a:pt x="3539" y="1428"/>
                  </a:lnTo>
                  <a:lnTo>
                    <a:pt x="3555" y="1516"/>
                  </a:lnTo>
                  <a:lnTo>
                    <a:pt x="3566" y="1605"/>
                  </a:lnTo>
                  <a:lnTo>
                    <a:pt x="3573" y="1697"/>
                  </a:lnTo>
                  <a:lnTo>
                    <a:pt x="3575" y="1789"/>
                  </a:lnTo>
                  <a:close/>
                </a:path>
              </a:pathLst>
            </a:custGeom>
            <a:solidFill>
              <a:srgbClr val="FEFEFE"/>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grpSp>
      <p:grpSp>
        <p:nvGrpSpPr>
          <p:cNvPr id="5" name="淘宝店chenying0907 13"/>
          <p:cNvGrpSpPr/>
          <p:nvPr/>
        </p:nvGrpSpPr>
        <p:grpSpPr>
          <a:xfrm>
            <a:off x="6032521" y="4992820"/>
            <a:ext cx="1288653" cy="1289050"/>
            <a:chOff x="4524376" y="3744615"/>
            <a:chExt cx="966788" cy="966788"/>
          </a:xfrm>
        </p:grpSpPr>
        <p:sp>
          <p:nvSpPr>
            <p:cNvPr id="12" name="淘宝店chenying0907 11"/>
            <p:cNvSpPr/>
            <p:nvPr/>
          </p:nvSpPr>
          <p:spPr bwMode="auto">
            <a:xfrm>
              <a:off x="4524376" y="3744615"/>
              <a:ext cx="966788" cy="966788"/>
            </a:xfrm>
            <a:custGeom>
              <a:avLst/>
              <a:gdLst>
                <a:gd name="T0" fmla="*/ 1 w 4869"/>
                <a:gd name="T1" fmla="*/ 2493 h 4872"/>
                <a:gd name="T2" fmla="*/ 3 w 4869"/>
                <a:gd name="T3" fmla="*/ 2311 h 4872"/>
                <a:gd name="T4" fmla="*/ 76 w 4869"/>
                <a:gd name="T5" fmla="*/ 1828 h 4872"/>
                <a:gd name="T6" fmla="*/ 240 w 4869"/>
                <a:gd name="T7" fmla="*/ 1380 h 4872"/>
                <a:gd name="T8" fmla="*/ 483 w 4869"/>
                <a:gd name="T9" fmla="*/ 979 h 4872"/>
                <a:gd name="T10" fmla="*/ 798 w 4869"/>
                <a:gd name="T11" fmla="*/ 634 h 4872"/>
                <a:gd name="T12" fmla="*/ 1172 w 4869"/>
                <a:gd name="T13" fmla="*/ 353 h 4872"/>
                <a:gd name="T14" fmla="*/ 1598 w 4869"/>
                <a:gd name="T15" fmla="*/ 148 h 4872"/>
                <a:gd name="T16" fmla="*/ 2063 w 4869"/>
                <a:gd name="T17" fmla="*/ 28 h 4872"/>
                <a:gd name="T18" fmla="*/ 2559 w 4869"/>
                <a:gd name="T19" fmla="*/ 3 h 4872"/>
                <a:gd name="T20" fmla="*/ 3042 w 4869"/>
                <a:gd name="T21" fmla="*/ 77 h 4872"/>
                <a:gd name="T22" fmla="*/ 3490 w 4869"/>
                <a:gd name="T23" fmla="*/ 240 h 4872"/>
                <a:gd name="T24" fmla="*/ 3891 w 4869"/>
                <a:gd name="T25" fmla="*/ 485 h 4872"/>
                <a:gd name="T26" fmla="*/ 4236 w 4869"/>
                <a:gd name="T27" fmla="*/ 798 h 4872"/>
                <a:gd name="T28" fmla="*/ 4516 w 4869"/>
                <a:gd name="T29" fmla="*/ 1174 h 4872"/>
                <a:gd name="T30" fmla="*/ 4722 w 4869"/>
                <a:gd name="T31" fmla="*/ 1599 h 4872"/>
                <a:gd name="T32" fmla="*/ 4841 w 4869"/>
                <a:gd name="T33" fmla="*/ 2066 h 4872"/>
                <a:gd name="T34" fmla="*/ 4866 w 4869"/>
                <a:gd name="T35" fmla="*/ 2562 h 4872"/>
                <a:gd name="T36" fmla="*/ 4792 w 4869"/>
                <a:gd name="T37" fmla="*/ 3045 h 4872"/>
                <a:gd name="T38" fmla="*/ 4629 w 4869"/>
                <a:gd name="T39" fmla="*/ 3492 h 4872"/>
                <a:gd name="T40" fmla="*/ 4385 w 4869"/>
                <a:gd name="T41" fmla="*/ 3893 h 4872"/>
                <a:gd name="T42" fmla="*/ 4071 w 4869"/>
                <a:gd name="T43" fmla="*/ 4239 h 4872"/>
                <a:gd name="T44" fmla="*/ 3697 w 4869"/>
                <a:gd name="T45" fmla="*/ 4519 h 4872"/>
                <a:gd name="T46" fmla="*/ 3271 w 4869"/>
                <a:gd name="T47" fmla="*/ 4724 h 4872"/>
                <a:gd name="T48" fmla="*/ 2805 w 4869"/>
                <a:gd name="T49" fmla="*/ 4844 h 4872"/>
                <a:gd name="T50" fmla="*/ 2389 w 4869"/>
                <a:gd name="T51" fmla="*/ 4872 h 4872"/>
                <a:gd name="T52" fmla="*/ 2212 w 4869"/>
                <a:gd name="T53" fmla="*/ 4862 h 4872"/>
                <a:gd name="T54" fmla="*/ 2040 w 4869"/>
                <a:gd name="T55" fmla="*/ 4840 h 4872"/>
                <a:gd name="T56" fmla="*/ 1873 w 4869"/>
                <a:gd name="T57" fmla="*/ 4808 h 4872"/>
                <a:gd name="T58" fmla="*/ 1708 w 4869"/>
                <a:gd name="T59" fmla="*/ 4762 h 4872"/>
                <a:gd name="T60" fmla="*/ 1548 w 4869"/>
                <a:gd name="T61" fmla="*/ 4705 h 4872"/>
                <a:gd name="T62" fmla="*/ 1392 w 4869"/>
                <a:gd name="T63" fmla="*/ 4636 h 4872"/>
                <a:gd name="T64" fmla="*/ 1238 w 4869"/>
                <a:gd name="T65" fmla="*/ 4556 h 4872"/>
                <a:gd name="T66" fmla="*/ 1105 w 4869"/>
                <a:gd name="T67" fmla="*/ 4477 h 4872"/>
                <a:gd name="T68" fmla="*/ 1005 w 4869"/>
                <a:gd name="T69" fmla="*/ 4416 h 4872"/>
                <a:gd name="T70" fmla="*/ 933 w 4869"/>
                <a:gd name="T71" fmla="*/ 4397 h 4872"/>
                <a:gd name="T72" fmla="*/ 871 w 4869"/>
                <a:gd name="T73" fmla="*/ 4416 h 4872"/>
                <a:gd name="T74" fmla="*/ 792 w 4869"/>
                <a:gd name="T75" fmla="*/ 4476 h 4872"/>
                <a:gd name="T76" fmla="*/ 692 w 4869"/>
                <a:gd name="T77" fmla="*/ 4554 h 4872"/>
                <a:gd name="T78" fmla="*/ 580 w 4869"/>
                <a:gd name="T79" fmla="*/ 4616 h 4872"/>
                <a:gd name="T80" fmla="*/ 430 w 4869"/>
                <a:gd name="T81" fmla="*/ 4663 h 4872"/>
                <a:gd name="T82" fmla="*/ 231 w 4869"/>
                <a:gd name="T83" fmla="*/ 4686 h 4872"/>
                <a:gd name="T84" fmla="*/ 231 w 4869"/>
                <a:gd name="T85" fmla="*/ 4650 h 4872"/>
                <a:gd name="T86" fmla="*/ 295 w 4869"/>
                <a:gd name="T87" fmla="*/ 4591 h 4872"/>
                <a:gd name="T88" fmla="*/ 345 w 4869"/>
                <a:gd name="T89" fmla="*/ 4522 h 4872"/>
                <a:gd name="T90" fmla="*/ 380 w 4869"/>
                <a:gd name="T91" fmla="*/ 4449 h 4872"/>
                <a:gd name="T92" fmla="*/ 403 w 4869"/>
                <a:gd name="T93" fmla="*/ 4371 h 4872"/>
                <a:gd name="T94" fmla="*/ 416 w 4869"/>
                <a:gd name="T95" fmla="*/ 4292 h 4872"/>
                <a:gd name="T96" fmla="*/ 417 w 4869"/>
                <a:gd name="T97" fmla="*/ 4163 h 4872"/>
                <a:gd name="T98" fmla="*/ 390 w 4869"/>
                <a:gd name="T99" fmla="*/ 4021 h 4872"/>
                <a:gd name="T100" fmla="*/ 339 w 4869"/>
                <a:gd name="T101" fmla="*/ 3867 h 4872"/>
                <a:gd name="T102" fmla="*/ 222 w 4869"/>
                <a:gd name="T103" fmla="*/ 3566 h 4872"/>
                <a:gd name="T104" fmla="*/ 133 w 4869"/>
                <a:gd name="T105" fmla="*/ 3319 h 4872"/>
                <a:gd name="T106" fmla="*/ 70 w 4869"/>
                <a:gd name="T107" fmla="*/ 3098 h 4872"/>
                <a:gd name="T108" fmla="*/ 23 w 4869"/>
                <a:gd name="T109" fmla="*/ 2854 h 4872"/>
                <a:gd name="T110" fmla="*/ 1 w 4869"/>
                <a:gd name="T111" fmla="*/ 2581 h 4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9" h="4872">
                  <a:moveTo>
                    <a:pt x="0" y="2509"/>
                  </a:moveTo>
                  <a:lnTo>
                    <a:pt x="1" y="2510"/>
                  </a:lnTo>
                  <a:lnTo>
                    <a:pt x="2" y="2512"/>
                  </a:lnTo>
                  <a:lnTo>
                    <a:pt x="1" y="2493"/>
                  </a:lnTo>
                  <a:lnTo>
                    <a:pt x="1" y="2474"/>
                  </a:lnTo>
                  <a:lnTo>
                    <a:pt x="0" y="2456"/>
                  </a:lnTo>
                  <a:lnTo>
                    <a:pt x="0" y="2437"/>
                  </a:lnTo>
                  <a:lnTo>
                    <a:pt x="3" y="2311"/>
                  </a:lnTo>
                  <a:lnTo>
                    <a:pt x="12" y="2187"/>
                  </a:lnTo>
                  <a:lnTo>
                    <a:pt x="28" y="2066"/>
                  </a:lnTo>
                  <a:lnTo>
                    <a:pt x="49" y="1945"/>
                  </a:lnTo>
                  <a:lnTo>
                    <a:pt x="76" y="1828"/>
                  </a:lnTo>
                  <a:lnTo>
                    <a:pt x="109" y="1712"/>
                  </a:lnTo>
                  <a:lnTo>
                    <a:pt x="147" y="1599"/>
                  </a:lnTo>
                  <a:lnTo>
                    <a:pt x="191" y="1488"/>
                  </a:lnTo>
                  <a:lnTo>
                    <a:pt x="240" y="1380"/>
                  </a:lnTo>
                  <a:lnTo>
                    <a:pt x="294" y="1275"/>
                  </a:lnTo>
                  <a:lnTo>
                    <a:pt x="353" y="1174"/>
                  </a:lnTo>
                  <a:lnTo>
                    <a:pt x="416" y="1075"/>
                  </a:lnTo>
                  <a:lnTo>
                    <a:pt x="483" y="979"/>
                  </a:lnTo>
                  <a:lnTo>
                    <a:pt x="555" y="887"/>
                  </a:lnTo>
                  <a:lnTo>
                    <a:pt x="632" y="798"/>
                  </a:lnTo>
                  <a:lnTo>
                    <a:pt x="713" y="714"/>
                  </a:lnTo>
                  <a:lnTo>
                    <a:pt x="798" y="634"/>
                  </a:lnTo>
                  <a:lnTo>
                    <a:pt x="886" y="557"/>
                  </a:lnTo>
                  <a:lnTo>
                    <a:pt x="978" y="485"/>
                  </a:lnTo>
                  <a:lnTo>
                    <a:pt x="1073" y="416"/>
                  </a:lnTo>
                  <a:lnTo>
                    <a:pt x="1172" y="353"/>
                  </a:lnTo>
                  <a:lnTo>
                    <a:pt x="1274" y="294"/>
                  </a:lnTo>
                  <a:lnTo>
                    <a:pt x="1379" y="240"/>
                  </a:lnTo>
                  <a:lnTo>
                    <a:pt x="1486" y="192"/>
                  </a:lnTo>
                  <a:lnTo>
                    <a:pt x="1598" y="148"/>
                  </a:lnTo>
                  <a:lnTo>
                    <a:pt x="1710" y="111"/>
                  </a:lnTo>
                  <a:lnTo>
                    <a:pt x="1825" y="77"/>
                  </a:lnTo>
                  <a:lnTo>
                    <a:pt x="1944" y="50"/>
                  </a:lnTo>
                  <a:lnTo>
                    <a:pt x="2063" y="28"/>
                  </a:lnTo>
                  <a:lnTo>
                    <a:pt x="2185" y="14"/>
                  </a:lnTo>
                  <a:lnTo>
                    <a:pt x="2309" y="3"/>
                  </a:lnTo>
                  <a:lnTo>
                    <a:pt x="2434" y="0"/>
                  </a:lnTo>
                  <a:lnTo>
                    <a:pt x="2559" y="3"/>
                  </a:lnTo>
                  <a:lnTo>
                    <a:pt x="2683" y="14"/>
                  </a:lnTo>
                  <a:lnTo>
                    <a:pt x="2805" y="28"/>
                  </a:lnTo>
                  <a:lnTo>
                    <a:pt x="2925" y="50"/>
                  </a:lnTo>
                  <a:lnTo>
                    <a:pt x="3042" y="77"/>
                  </a:lnTo>
                  <a:lnTo>
                    <a:pt x="3159" y="111"/>
                  </a:lnTo>
                  <a:lnTo>
                    <a:pt x="3271" y="148"/>
                  </a:lnTo>
                  <a:lnTo>
                    <a:pt x="3382" y="192"/>
                  </a:lnTo>
                  <a:lnTo>
                    <a:pt x="3490" y="240"/>
                  </a:lnTo>
                  <a:lnTo>
                    <a:pt x="3595" y="294"/>
                  </a:lnTo>
                  <a:lnTo>
                    <a:pt x="3697" y="353"/>
                  </a:lnTo>
                  <a:lnTo>
                    <a:pt x="3795" y="416"/>
                  </a:lnTo>
                  <a:lnTo>
                    <a:pt x="3891" y="485"/>
                  </a:lnTo>
                  <a:lnTo>
                    <a:pt x="3982" y="557"/>
                  </a:lnTo>
                  <a:lnTo>
                    <a:pt x="4071" y="634"/>
                  </a:lnTo>
                  <a:lnTo>
                    <a:pt x="4156" y="714"/>
                  </a:lnTo>
                  <a:lnTo>
                    <a:pt x="4236" y="798"/>
                  </a:lnTo>
                  <a:lnTo>
                    <a:pt x="4312" y="887"/>
                  </a:lnTo>
                  <a:lnTo>
                    <a:pt x="4385" y="979"/>
                  </a:lnTo>
                  <a:lnTo>
                    <a:pt x="4453" y="1075"/>
                  </a:lnTo>
                  <a:lnTo>
                    <a:pt x="4516" y="1174"/>
                  </a:lnTo>
                  <a:lnTo>
                    <a:pt x="4575" y="1275"/>
                  </a:lnTo>
                  <a:lnTo>
                    <a:pt x="4629" y="1380"/>
                  </a:lnTo>
                  <a:lnTo>
                    <a:pt x="4678" y="1488"/>
                  </a:lnTo>
                  <a:lnTo>
                    <a:pt x="4722" y="1599"/>
                  </a:lnTo>
                  <a:lnTo>
                    <a:pt x="4759" y="1712"/>
                  </a:lnTo>
                  <a:lnTo>
                    <a:pt x="4792" y="1828"/>
                  </a:lnTo>
                  <a:lnTo>
                    <a:pt x="4820" y="1945"/>
                  </a:lnTo>
                  <a:lnTo>
                    <a:pt x="4841" y="2066"/>
                  </a:lnTo>
                  <a:lnTo>
                    <a:pt x="4856" y="2187"/>
                  </a:lnTo>
                  <a:lnTo>
                    <a:pt x="4866" y="2311"/>
                  </a:lnTo>
                  <a:lnTo>
                    <a:pt x="4869" y="2437"/>
                  </a:lnTo>
                  <a:lnTo>
                    <a:pt x="4866" y="2562"/>
                  </a:lnTo>
                  <a:lnTo>
                    <a:pt x="4856" y="2686"/>
                  </a:lnTo>
                  <a:lnTo>
                    <a:pt x="4841" y="2808"/>
                  </a:lnTo>
                  <a:lnTo>
                    <a:pt x="4820" y="2927"/>
                  </a:lnTo>
                  <a:lnTo>
                    <a:pt x="4792" y="3045"/>
                  </a:lnTo>
                  <a:lnTo>
                    <a:pt x="4759" y="3160"/>
                  </a:lnTo>
                  <a:lnTo>
                    <a:pt x="4722" y="3274"/>
                  </a:lnTo>
                  <a:lnTo>
                    <a:pt x="4678" y="3385"/>
                  </a:lnTo>
                  <a:lnTo>
                    <a:pt x="4629" y="3492"/>
                  </a:lnTo>
                  <a:lnTo>
                    <a:pt x="4575" y="3597"/>
                  </a:lnTo>
                  <a:lnTo>
                    <a:pt x="4516" y="3699"/>
                  </a:lnTo>
                  <a:lnTo>
                    <a:pt x="4453" y="3799"/>
                  </a:lnTo>
                  <a:lnTo>
                    <a:pt x="4385" y="3893"/>
                  </a:lnTo>
                  <a:lnTo>
                    <a:pt x="4312" y="3986"/>
                  </a:lnTo>
                  <a:lnTo>
                    <a:pt x="4236" y="4074"/>
                  </a:lnTo>
                  <a:lnTo>
                    <a:pt x="4156" y="4158"/>
                  </a:lnTo>
                  <a:lnTo>
                    <a:pt x="4071" y="4239"/>
                  </a:lnTo>
                  <a:lnTo>
                    <a:pt x="3982" y="4316"/>
                  </a:lnTo>
                  <a:lnTo>
                    <a:pt x="3891" y="4388"/>
                  </a:lnTo>
                  <a:lnTo>
                    <a:pt x="3795" y="4456"/>
                  </a:lnTo>
                  <a:lnTo>
                    <a:pt x="3697" y="4519"/>
                  </a:lnTo>
                  <a:lnTo>
                    <a:pt x="3595" y="4578"/>
                  </a:lnTo>
                  <a:lnTo>
                    <a:pt x="3490" y="4632"/>
                  </a:lnTo>
                  <a:lnTo>
                    <a:pt x="3382" y="4680"/>
                  </a:lnTo>
                  <a:lnTo>
                    <a:pt x="3271" y="4724"/>
                  </a:lnTo>
                  <a:lnTo>
                    <a:pt x="3159" y="4763"/>
                  </a:lnTo>
                  <a:lnTo>
                    <a:pt x="3042" y="4795"/>
                  </a:lnTo>
                  <a:lnTo>
                    <a:pt x="2925" y="4822"/>
                  </a:lnTo>
                  <a:lnTo>
                    <a:pt x="2805" y="4844"/>
                  </a:lnTo>
                  <a:lnTo>
                    <a:pt x="2683" y="4860"/>
                  </a:lnTo>
                  <a:lnTo>
                    <a:pt x="2559" y="4869"/>
                  </a:lnTo>
                  <a:lnTo>
                    <a:pt x="2434" y="4872"/>
                  </a:lnTo>
                  <a:lnTo>
                    <a:pt x="2389" y="4872"/>
                  </a:lnTo>
                  <a:lnTo>
                    <a:pt x="2345" y="4871"/>
                  </a:lnTo>
                  <a:lnTo>
                    <a:pt x="2300" y="4869"/>
                  </a:lnTo>
                  <a:lnTo>
                    <a:pt x="2256" y="4866"/>
                  </a:lnTo>
                  <a:lnTo>
                    <a:pt x="2212" y="4862"/>
                  </a:lnTo>
                  <a:lnTo>
                    <a:pt x="2169" y="4858"/>
                  </a:lnTo>
                  <a:lnTo>
                    <a:pt x="2125" y="4853"/>
                  </a:lnTo>
                  <a:lnTo>
                    <a:pt x="2082" y="4847"/>
                  </a:lnTo>
                  <a:lnTo>
                    <a:pt x="2040" y="4840"/>
                  </a:lnTo>
                  <a:lnTo>
                    <a:pt x="1998" y="4834"/>
                  </a:lnTo>
                  <a:lnTo>
                    <a:pt x="1956" y="4826"/>
                  </a:lnTo>
                  <a:lnTo>
                    <a:pt x="1913" y="4817"/>
                  </a:lnTo>
                  <a:lnTo>
                    <a:pt x="1873" y="4808"/>
                  </a:lnTo>
                  <a:lnTo>
                    <a:pt x="1831" y="4798"/>
                  </a:lnTo>
                  <a:lnTo>
                    <a:pt x="1789" y="4786"/>
                  </a:lnTo>
                  <a:lnTo>
                    <a:pt x="1749" y="4774"/>
                  </a:lnTo>
                  <a:lnTo>
                    <a:pt x="1708" y="4762"/>
                  </a:lnTo>
                  <a:lnTo>
                    <a:pt x="1668" y="4749"/>
                  </a:lnTo>
                  <a:lnTo>
                    <a:pt x="1628" y="4734"/>
                  </a:lnTo>
                  <a:lnTo>
                    <a:pt x="1588" y="4720"/>
                  </a:lnTo>
                  <a:lnTo>
                    <a:pt x="1548" y="4705"/>
                  </a:lnTo>
                  <a:lnTo>
                    <a:pt x="1509" y="4689"/>
                  </a:lnTo>
                  <a:lnTo>
                    <a:pt x="1469" y="4672"/>
                  </a:lnTo>
                  <a:lnTo>
                    <a:pt x="1431" y="4654"/>
                  </a:lnTo>
                  <a:lnTo>
                    <a:pt x="1392" y="4636"/>
                  </a:lnTo>
                  <a:lnTo>
                    <a:pt x="1353" y="4617"/>
                  </a:lnTo>
                  <a:lnTo>
                    <a:pt x="1315" y="4598"/>
                  </a:lnTo>
                  <a:lnTo>
                    <a:pt x="1277" y="4578"/>
                  </a:lnTo>
                  <a:lnTo>
                    <a:pt x="1238" y="4556"/>
                  </a:lnTo>
                  <a:lnTo>
                    <a:pt x="1201" y="4535"/>
                  </a:lnTo>
                  <a:lnTo>
                    <a:pt x="1163" y="4512"/>
                  </a:lnTo>
                  <a:lnTo>
                    <a:pt x="1126" y="4490"/>
                  </a:lnTo>
                  <a:lnTo>
                    <a:pt x="1105" y="4477"/>
                  </a:lnTo>
                  <a:lnTo>
                    <a:pt x="1083" y="4464"/>
                  </a:lnTo>
                  <a:lnTo>
                    <a:pt x="1057" y="4447"/>
                  </a:lnTo>
                  <a:lnTo>
                    <a:pt x="1026" y="4428"/>
                  </a:lnTo>
                  <a:lnTo>
                    <a:pt x="1005" y="4416"/>
                  </a:lnTo>
                  <a:lnTo>
                    <a:pt x="986" y="4407"/>
                  </a:lnTo>
                  <a:lnTo>
                    <a:pt x="967" y="4401"/>
                  </a:lnTo>
                  <a:lnTo>
                    <a:pt x="950" y="4397"/>
                  </a:lnTo>
                  <a:lnTo>
                    <a:pt x="933" y="4397"/>
                  </a:lnTo>
                  <a:lnTo>
                    <a:pt x="917" y="4398"/>
                  </a:lnTo>
                  <a:lnTo>
                    <a:pt x="901" y="4403"/>
                  </a:lnTo>
                  <a:lnTo>
                    <a:pt x="887" y="4409"/>
                  </a:lnTo>
                  <a:lnTo>
                    <a:pt x="871" y="4416"/>
                  </a:lnTo>
                  <a:lnTo>
                    <a:pt x="856" y="4426"/>
                  </a:lnTo>
                  <a:lnTo>
                    <a:pt x="840" y="4436"/>
                  </a:lnTo>
                  <a:lnTo>
                    <a:pt x="825" y="4448"/>
                  </a:lnTo>
                  <a:lnTo>
                    <a:pt x="792" y="4476"/>
                  </a:lnTo>
                  <a:lnTo>
                    <a:pt x="756" y="4507"/>
                  </a:lnTo>
                  <a:lnTo>
                    <a:pt x="736" y="4522"/>
                  </a:lnTo>
                  <a:lnTo>
                    <a:pt x="714" y="4538"/>
                  </a:lnTo>
                  <a:lnTo>
                    <a:pt x="692" y="4554"/>
                  </a:lnTo>
                  <a:lnTo>
                    <a:pt x="667" y="4571"/>
                  </a:lnTo>
                  <a:lnTo>
                    <a:pt x="640" y="4587"/>
                  </a:lnTo>
                  <a:lnTo>
                    <a:pt x="612" y="4601"/>
                  </a:lnTo>
                  <a:lnTo>
                    <a:pt x="580" y="4616"/>
                  </a:lnTo>
                  <a:lnTo>
                    <a:pt x="546" y="4630"/>
                  </a:lnTo>
                  <a:lnTo>
                    <a:pt x="510" y="4642"/>
                  </a:lnTo>
                  <a:lnTo>
                    <a:pt x="472" y="4653"/>
                  </a:lnTo>
                  <a:lnTo>
                    <a:pt x="430" y="4663"/>
                  </a:lnTo>
                  <a:lnTo>
                    <a:pt x="385" y="4672"/>
                  </a:lnTo>
                  <a:lnTo>
                    <a:pt x="338" y="4679"/>
                  </a:lnTo>
                  <a:lnTo>
                    <a:pt x="286" y="4684"/>
                  </a:lnTo>
                  <a:lnTo>
                    <a:pt x="231" y="4686"/>
                  </a:lnTo>
                  <a:lnTo>
                    <a:pt x="172" y="4686"/>
                  </a:lnTo>
                  <a:lnTo>
                    <a:pt x="193" y="4675"/>
                  </a:lnTo>
                  <a:lnTo>
                    <a:pt x="212" y="4662"/>
                  </a:lnTo>
                  <a:lnTo>
                    <a:pt x="231" y="4650"/>
                  </a:lnTo>
                  <a:lnTo>
                    <a:pt x="249" y="4636"/>
                  </a:lnTo>
                  <a:lnTo>
                    <a:pt x="265" y="4622"/>
                  </a:lnTo>
                  <a:lnTo>
                    <a:pt x="280" y="4606"/>
                  </a:lnTo>
                  <a:lnTo>
                    <a:pt x="295" y="4591"/>
                  </a:lnTo>
                  <a:lnTo>
                    <a:pt x="309" y="4574"/>
                  </a:lnTo>
                  <a:lnTo>
                    <a:pt x="321" y="4557"/>
                  </a:lnTo>
                  <a:lnTo>
                    <a:pt x="333" y="4541"/>
                  </a:lnTo>
                  <a:lnTo>
                    <a:pt x="345" y="4522"/>
                  </a:lnTo>
                  <a:lnTo>
                    <a:pt x="355" y="4504"/>
                  </a:lnTo>
                  <a:lnTo>
                    <a:pt x="364" y="4486"/>
                  </a:lnTo>
                  <a:lnTo>
                    <a:pt x="373" y="4467"/>
                  </a:lnTo>
                  <a:lnTo>
                    <a:pt x="380" y="4449"/>
                  </a:lnTo>
                  <a:lnTo>
                    <a:pt x="386" y="4430"/>
                  </a:lnTo>
                  <a:lnTo>
                    <a:pt x="393" y="4410"/>
                  </a:lnTo>
                  <a:lnTo>
                    <a:pt x="399" y="4391"/>
                  </a:lnTo>
                  <a:lnTo>
                    <a:pt x="403" y="4371"/>
                  </a:lnTo>
                  <a:lnTo>
                    <a:pt x="408" y="4351"/>
                  </a:lnTo>
                  <a:lnTo>
                    <a:pt x="411" y="4332"/>
                  </a:lnTo>
                  <a:lnTo>
                    <a:pt x="413" y="4313"/>
                  </a:lnTo>
                  <a:lnTo>
                    <a:pt x="416" y="4292"/>
                  </a:lnTo>
                  <a:lnTo>
                    <a:pt x="418" y="4273"/>
                  </a:lnTo>
                  <a:lnTo>
                    <a:pt x="419" y="4235"/>
                  </a:lnTo>
                  <a:lnTo>
                    <a:pt x="419" y="4199"/>
                  </a:lnTo>
                  <a:lnTo>
                    <a:pt x="417" y="4163"/>
                  </a:lnTo>
                  <a:lnTo>
                    <a:pt x="412" y="4129"/>
                  </a:lnTo>
                  <a:lnTo>
                    <a:pt x="407" y="4093"/>
                  </a:lnTo>
                  <a:lnTo>
                    <a:pt x="399" y="4057"/>
                  </a:lnTo>
                  <a:lnTo>
                    <a:pt x="390" y="4021"/>
                  </a:lnTo>
                  <a:lnTo>
                    <a:pt x="378" y="3984"/>
                  </a:lnTo>
                  <a:lnTo>
                    <a:pt x="367" y="3945"/>
                  </a:lnTo>
                  <a:lnTo>
                    <a:pt x="354" y="3907"/>
                  </a:lnTo>
                  <a:lnTo>
                    <a:pt x="339" y="3867"/>
                  </a:lnTo>
                  <a:lnTo>
                    <a:pt x="324" y="3827"/>
                  </a:lnTo>
                  <a:lnTo>
                    <a:pt x="292" y="3743"/>
                  </a:lnTo>
                  <a:lnTo>
                    <a:pt x="258" y="3657"/>
                  </a:lnTo>
                  <a:lnTo>
                    <a:pt x="222" y="3566"/>
                  </a:lnTo>
                  <a:lnTo>
                    <a:pt x="186" y="3472"/>
                  </a:lnTo>
                  <a:lnTo>
                    <a:pt x="168" y="3422"/>
                  </a:lnTo>
                  <a:lnTo>
                    <a:pt x="150" y="3371"/>
                  </a:lnTo>
                  <a:lnTo>
                    <a:pt x="133" y="3319"/>
                  </a:lnTo>
                  <a:lnTo>
                    <a:pt x="116" y="3266"/>
                  </a:lnTo>
                  <a:lnTo>
                    <a:pt x="100" y="3212"/>
                  </a:lnTo>
                  <a:lnTo>
                    <a:pt x="84" y="3156"/>
                  </a:lnTo>
                  <a:lnTo>
                    <a:pt x="70" y="3098"/>
                  </a:lnTo>
                  <a:lnTo>
                    <a:pt x="56" y="3040"/>
                  </a:lnTo>
                  <a:lnTo>
                    <a:pt x="44" y="2979"/>
                  </a:lnTo>
                  <a:lnTo>
                    <a:pt x="33" y="2917"/>
                  </a:lnTo>
                  <a:lnTo>
                    <a:pt x="23" y="2854"/>
                  </a:lnTo>
                  <a:lnTo>
                    <a:pt x="16" y="2788"/>
                  </a:lnTo>
                  <a:lnTo>
                    <a:pt x="9" y="2721"/>
                  </a:lnTo>
                  <a:lnTo>
                    <a:pt x="4" y="2652"/>
                  </a:lnTo>
                  <a:lnTo>
                    <a:pt x="1" y="2581"/>
                  </a:lnTo>
                  <a:lnTo>
                    <a:pt x="0" y="2509"/>
                  </a:lnTo>
                  <a:close/>
                </a:path>
              </a:pathLst>
            </a:custGeom>
            <a:solidFill>
              <a:schemeClr val="accent3"/>
            </a:solidFill>
            <a:ln>
              <a:noFill/>
            </a:ln>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sp>
          <p:nvSpPr>
            <p:cNvPr id="13" name="淘宝店chenying0907 12"/>
            <p:cNvSpPr/>
            <p:nvPr/>
          </p:nvSpPr>
          <p:spPr bwMode="auto">
            <a:xfrm>
              <a:off x="4652963" y="3873203"/>
              <a:ext cx="709613" cy="709613"/>
            </a:xfrm>
            <a:custGeom>
              <a:avLst/>
              <a:gdLst>
                <a:gd name="T0" fmla="*/ 9 w 3575"/>
                <a:gd name="T1" fmla="*/ 1972 h 3578"/>
                <a:gd name="T2" fmla="*/ 56 w 3575"/>
                <a:gd name="T3" fmla="*/ 2236 h 3578"/>
                <a:gd name="T4" fmla="*/ 139 w 3575"/>
                <a:gd name="T5" fmla="*/ 2485 h 3578"/>
                <a:gd name="T6" fmla="*/ 258 w 3575"/>
                <a:gd name="T7" fmla="*/ 2718 h 3578"/>
                <a:gd name="T8" fmla="*/ 408 w 3575"/>
                <a:gd name="T9" fmla="*/ 2927 h 3578"/>
                <a:gd name="T10" fmla="*/ 585 w 3575"/>
                <a:gd name="T11" fmla="*/ 3113 h 3578"/>
                <a:gd name="T12" fmla="*/ 787 w 3575"/>
                <a:gd name="T13" fmla="*/ 3272 h 3578"/>
                <a:gd name="T14" fmla="*/ 1012 w 3575"/>
                <a:gd name="T15" fmla="*/ 3402 h 3578"/>
                <a:gd name="T16" fmla="*/ 1255 w 3575"/>
                <a:gd name="T17" fmla="*/ 3498 h 3578"/>
                <a:gd name="T18" fmla="*/ 1515 w 3575"/>
                <a:gd name="T19" fmla="*/ 3558 h 3578"/>
                <a:gd name="T20" fmla="*/ 1787 w 3575"/>
                <a:gd name="T21" fmla="*/ 3578 h 3578"/>
                <a:gd name="T22" fmla="*/ 2060 w 3575"/>
                <a:gd name="T23" fmla="*/ 3558 h 3578"/>
                <a:gd name="T24" fmla="*/ 2319 w 3575"/>
                <a:gd name="T25" fmla="*/ 3498 h 3578"/>
                <a:gd name="T26" fmla="*/ 2562 w 3575"/>
                <a:gd name="T27" fmla="*/ 3402 h 3578"/>
                <a:gd name="T28" fmla="*/ 2786 w 3575"/>
                <a:gd name="T29" fmla="*/ 3272 h 3578"/>
                <a:gd name="T30" fmla="*/ 2989 w 3575"/>
                <a:gd name="T31" fmla="*/ 3113 h 3578"/>
                <a:gd name="T32" fmla="*/ 3167 w 3575"/>
                <a:gd name="T33" fmla="*/ 2927 h 3578"/>
                <a:gd name="T34" fmla="*/ 3316 w 3575"/>
                <a:gd name="T35" fmla="*/ 2718 h 3578"/>
                <a:gd name="T36" fmla="*/ 3434 w 3575"/>
                <a:gd name="T37" fmla="*/ 2485 h 3578"/>
                <a:gd name="T38" fmla="*/ 3519 w 3575"/>
                <a:gd name="T39" fmla="*/ 2236 h 3578"/>
                <a:gd name="T40" fmla="*/ 3566 w 3575"/>
                <a:gd name="T41" fmla="*/ 1972 h 3578"/>
                <a:gd name="T42" fmla="*/ 3573 w 3575"/>
                <a:gd name="T43" fmla="*/ 1697 h 3578"/>
                <a:gd name="T44" fmla="*/ 3539 w 3575"/>
                <a:gd name="T45" fmla="*/ 1429 h 3578"/>
                <a:gd name="T46" fmla="*/ 3467 w 3575"/>
                <a:gd name="T47" fmla="*/ 1174 h 3578"/>
                <a:gd name="T48" fmla="*/ 3359 w 3575"/>
                <a:gd name="T49" fmla="*/ 936 h 3578"/>
                <a:gd name="T50" fmla="*/ 3220 w 3575"/>
                <a:gd name="T51" fmla="*/ 718 h 3578"/>
                <a:gd name="T52" fmla="*/ 3051 w 3575"/>
                <a:gd name="T53" fmla="*/ 525 h 3578"/>
                <a:gd name="T54" fmla="*/ 2857 w 3575"/>
                <a:gd name="T55" fmla="*/ 355 h 3578"/>
                <a:gd name="T56" fmla="*/ 2640 w 3575"/>
                <a:gd name="T57" fmla="*/ 217 h 3578"/>
                <a:gd name="T58" fmla="*/ 2402 w 3575"/>
                <a:gd name="T59" fmla="*/ 108 h 3578"/>
                <a:gd name="T60" fmla="*/ 2148 w 3575"/>
                <a:gd name="T61" fmla="*/ 36 h 3578"/>
                <a:gd name="T62" fmla="*/ 1879 w 3575"/>
                <a:gd name="T63" fmla="*/ 3 h 3578"/>
                <a:gd name="T64" fmla="*/ 1604 w 3575"/>
                <a:gd name="T65" fmla="*/ 9 h 3578"/>
                <a:gd name="T66" fmla="*/ 1341 w 3575"/>
                <a:gd name="T67" fmla="*/ 57 h 3578"/>
                <a:gd name="T68" fmla="*/ 1092 w 3575"/>
                <a:gd name="T69" fmla="*/ 141 h 3578"/>
                <a:gd name="T70" fmla="*/ 861 w 3575"/>
                <a:gd name="T71" fmla="*/ 260 h 3578"/>
                <a:gd name="T72" fmla="*/ 650 w 3575"/>
                <a:gd name="T73" fmla="*/ 408 h 3578"/>
                <a:gd name="T74" fmla="*/ 464 w 3575"/>
                <a:gd name="T75" fmla="*/ 587 h 3578"/>
                <a:gd name="T76" fmla="*/ 305 w 3575"/>
                <a:gd name="T77" fmla="*/ 790 h 3578"/>
                <a:gd name="T78" fmla="*/ 175 w 3575"/>
                <a:gd name="T79" fmla="*/ 1014 h 3578"/>
                <a:gd name="T80" fmla="*/ 80 w 3575"/>
                <a:gd name="T81" fmla="*/ 1257 h 3578"/>
                <a:gd name="T82" fmla="*/ 20 w 3575"/>
                <a:gd name="T83" fmla="*/ 1517 h 3578"/>
                <a:gd name="T84" fmla="*/ 0 w 3575"/>
                <a:gd name="T85" fmla="*/ 1790 h 3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575" h="3578">
                  <a:moveTo>
                    <a:pt x="0" y="1790"/>
                  </a:moveTo>
                  <a:lnTo>
                    <a:pt x="2" y="1881"/>
                  </a:lnTo>
                  <a:lnTo>
                    <a:pt x="9" y="1972"/>
                  </a:lnTo>
                  <a:lnTo>
                    <a:pt x="20" y="2061"/>
                  </a:lnTo>
                  <a:lnTo>
                    <a:pt x="36" y="2150"/>
                  </a:lnTo>
                  <a:lnTo>
                    <a:pt x="56" y="2236"/>
                  </a:lnTo>
                  <a:lnTo>
                    <a:pt x="80" y="2322"/>
                  </a:lnTo>
                  <a:lnTo>
                    <a:pt x="108" y="2404"/>
                  </a:lnTo>
                  <a:lnTo>
                    <a:pt x="139" y="2485"/>
                  </a:lnTo>
                  <a:lnTo>
                    <a:pt x="175" y="2565"/>
                  </a:lnTo>
                  <a:lnTo>
                    <a:pt x="215" y="2642"/>
                  </a:lnTo>
                  <a:lnTo>
                    <a:pt x="258" y="2718"/>
                  </a:lnTo>
                  <a:lnTo>
                    <a:pt x="305" y="2790"/>
                  </a:lnTo>
                  <a:lnTo>
                    <a:pt x="355" y="2860"/>
                  </a:lnTo>
                  <a:lnTo>
                    <a:pt x="408" y="2927"/>
                  </a:lnTo>
                  <a:lnTo>
                    <a:pt x="464" y="2993"/>
                  </a:lnTo>
                  <a:lnTo>
                    <a:pt x="523" y="3055"/>
                  </a:lnTo>
                  <a:lnTo>
                    <a:pt x="585" y="3113"/>
                  </a:lnTo>
                  <a:lnTo>
                    <a:pt x="650" y="3170"/>
                  </a:lnTo>
                  <a:lnTo>
                    <a:pt x="717" y="3223"/>
                  </a:lnTo>
                  <a:lnTo>
                    <a:pt x="787" y="3272"/>
                  </a:lnTo>
                  <a:lnTo>
                    <a:pt x="861" y="3320"/>
                  </a:lnTo>
                  <a:lnTo>
                    <a:pt x="935" y="3362"/>
                  </a:lnTo>
                  <a:lnTo>
                    <a:pt x="1012" y="3402"/>
                  </a:lnTo>
                  <a:lnTo>
                    <a:pt x="1092" y="3438"/>
                  </a:lnTo>
                  <a:lnTo>
                    <a:pt x="1173" y="3470"/>
                  </a:lnTo>
                  <a:lnTo>
                    <a:pt x="1255" y="3498"/>
                  </a:lnTo>
                  <a:lnTo>
                    <a:pt x="1341" y="3521"/>
                  </a:lnTo>
                  <a:lnTo>
                    <a:pt x="1427" y="3542"/>
                  </a:lnTo>
                  <a:lnTo>
                    <a:pt x="1515" y="3558"/>
                  </a:lnTo>
                  <a:lnTo>
                    <a:pt x="1604" y="3569"/>
                  </a:lnTo>
                  <a:lnTo>
                    <a:pt x="1696" y="3576"/>
                  </a:lnTo>
                  <a:lnTo>
                    <a:pt x="1787" y="3578"/>
                  </a:lnTo>
                  <a:lnTo>
                    <a:pt x="1879" y="3576"/>
                  </a:lnTo>
                  <a:lnTo>
                    <a:pt x="1971" y="3569"/>
                  </a:lnTo>
                  <a:lnTo>
                    <a:pt x="2060" y="3558"/>
                  </a:lnTo>
                  <a:lnTo>
                    <a:pt x="2148" y="3542"/>
                  </a:lnTo>
                  <a:lnTo>
                    <a:pt x="2234" y="3521"/>
                  </a:lnTo>
                  <a:lnTo>
                    <a:pt x="2319" y="3498"/>
                  </a:lnTo>
                  <a:lnTo>
                    <a:pt x="2402" y="3470"/>
                  </a:lnTo>
                  <a:lnTo>
                    <a:pt x="2483" y="3438"/>
                  </a:lnTo>
                  <a:lnTo>
                    <a:pt x="2562" y="3402"/>
                  </a:lnTo>
                  <a:lnTo>
                    <a:pt x="2640" y="3362"/>
                  </a:lnTo>
                  <a:lnTo>
                    <a:pt x="2714" y="3320"/>
                  </a:lnTo>
                  <a:lnTo>
                    <a:pt x="2786" y="3272"/>
                  </a:lnTo>
                  <a:lnTo>
                    <a:pt x="2857" y="3223"/>
                  </a:lnTo>
                  <a:lnTo>
                    <a:pt x="2925" y="3170"/>
                  </a:lnTo>
                  <a:lnTo>
                    <a:pt x="2989" y="3113"/>
                  </a:lnTo>
                  <a:lnTo>
                    <a:pt x="3051" y="3055"/>
                  </a:lnTo>
                  <a:lnTo>
                    <a:pt x="3111" y="2993"/>
                  </a:lnTo>
                  <a:lnTo>
                    <a:pt x="3167" y="2927"/>
                  </a:lnTo>
                  <a:lnTo>
                    <a:pt x="3220" y="2860"/>
                  </a:lnTo>
                  <a:lnTo>
                    <a:pt x="3270" y="2790"/>
                  </a:lnTo>
                  <a:lnTo>
                    <a:pt x="3316" y="2718"/>
                  </a:lnTo>
                  <a:lnTo>
                    <a:pt x="3359" y="2642"/>
                  </a:lnTo>
                  <a:lnTo>
                    <a:pt x="3398" y="2565"/>
                  </a:lnTo>
                  <a:lnTo>
                    <a:pt x="3434" y="2485"/>
                  </a:lnTo>
                  <a:lnTo>
                    <a:pt x="3467" y="2404"/>
                  </a:lnTo>
                  <a:lnTo>
                    <a:pt x="3495" y="2322"/>
                  </a:lnTo>
                  <a:lnTo>
                    <a:pt x="3519" y="2236"/>
                  </a:lnTo>
                  <a:lnTo>
                    <a:pt x="3539" y="2150"/>
                  </a:lnTo>
                  <a:lnTo>
                    <a:pt x="3555" y="2061"/>
                  </a:lnTo>
                  <a:lnTo>
                    <a:pt x="3566" y="1972"/>
                  </a:lnTo>
                  <a:lnTo>
                    <a:pt x="3573" y="1881"/>
                  </a:lnTo>
                  <a:lnTo>
                    <a:pt x="3575" y="1790"/>
                  </a:lnTo>
                  <a:lnTo>
                    <a:pt x="3573" y="1697"/>
                  </a:lnTo>
                  <a:lnTo>
                    <a:pt x="3566" y="1607"/>
                  </a:lnTo>
                  <a:lnTo>
                    <a:pt x="3555" y="1517"/>
                  </a:lnTo>
                  <a:lnTo>
                    <a:pt x="3539" y="1429"/>
                  </a:lnTo>
                  <a:lnTo>
                    <a:pt x="3519" y="1342"/>
                  </a:lnTo>
                  <a:lnTo>
                    <a:pt x="3495" y="1257"/>
                  </a:lnTo>
                  <a:lnTo>
                    <a:pt x="3467" y="1174"/>
                  </a:lnTo>
                  <a:lnTo>
                    <a:pt x="3434" y="1093"/>
                  </a:lnTo>
                  <a:lnTo>
                    <a:pt x="3398" y="1014"/>
                  </a:lnTo>
                  <a:lnTo>
                    <a:pt x="3359" y="936"/>
                  </a:lnTo>
                  <a:lnTo>
                    <a:pt x="3316" y="862"/>
                  </a:lnTo>
                  <a:lnTo>
                    <a:pt x="3270" y="790"/>
                  </a:lnTo>
                  <a:lnTo>
                    <a:pt x="3220" y="718"/>
                  </a:lnTo>
                  <a:lnTo>
                    <a:pt x="3167" y="651"/>
                  </a:lnTo>
                  <a:lnTo>
                    <a:pt x="3111" y="587"/>
                  </a:lnTo>
                  <a:lnTo>
                    <a:pt x="3051" y="525"/>
                  </a:lnTo>
                  <a:lnTo>
                    <a:pt x="2989" y="465"/>
                  </a:lnTo>
                  <a:lnTo>
                    <a:pt x="2925" y="408"/>
                  </a:lnTo>
                  <a:lnTo>
                    <a:pt x="2857" y="355"/>
                  </a:lnTo>
                  <a:lnTo>
                    <a:pt x="2786" y="306"/>
                  </a:lnTo>
                  <a:lnTo>
                    <a:pt x="2714" y="260"/>
                  </a:lnTo>
                  <a:lnTo>
                    <a:pt x="2640" y="217"/>
                  </a:lnTo>
                  <a:lnTo>
                    <a:pt x="2562" y="177"/>
                  </a:lnTo>
                  <a:lnTo>
                    <a:pt x="2483" y="141"/>
                  </a:lnTo>
                  <a:lnTo>
                    <a:pt x="2402" y="108"/>
                  </a:lnTo>
                  <a:lnTo>
                    <a:pt x="2319" y="80"/>
                  </a:lnTo>
                  <a:lnTo>
                    <a:pt x="2234" y="57"/>
                  </a:lnTo>
                  <a:lnTo>
                    <a:pt x="2148" y="36"/>
                  </a:lnTo>
                  <a:lnTo>
                    <a:pt x="2060" y="21"/>
                  </a:lnTo>
                  <a:lnTo>
                    <a:pt x="1971" y="9"/>
                  </a:lnTo>
                  <a:lnTo>
                    <a:pt x="1879" y="3"/>
                  </a:lnTo>
                  <a:lnTo>
                    <a:pt x="1787" y="0"/>
                  </a:lnTo>
                  <a:lnTo>
                    <a:pt x="1696" y="3"/>
                  </a:lnTo>
                  <a:lnTo>
                    <a:pt x="1604" y="9"/>
                  </a:lnTo>
                  <a:lnTo>
                    <a:pt x="1515" y="21"/>
                  </a:lnTo>
                  <a:lnTo>
                    <a:pt x="1427" y="36"/>
                  </a:lnTo>
                  <a:lnTo>
                    <a:pt x="1341" y="57"/>
                  </a:lnTo>
                  <a:lnTo>
                    <a:pt x="1255" y="80"/>
                  </a:lnTo>
                  <a:lnTo>
                    <a:pt x="1173" y="108"/>
                  </a:lnTo>
                  <a:lnTo>
                    <a:pt x="1092" y="141"/>
                  </a:lnTo>
                  <a:lnTo>
                    <a:pt x="1012" y="177"/>
                  </a:lnTo>
                  <a:lnTo>
                    <a:pt x="935" y="217"/>
                  </a:lnTo>
                  <a:lnTo>
                    <a:pt x="861" y="260"/>
                  </a:lnTo>
                  <a:lnTo>
                    <a:pt x="787" y="306"/>
                  </a:lnTo>
                  <a:lnTo>
                    <a:pt x="717" y="355"/>
                  </a:lnTo>
                  <a:lnTo>
                    <a:pt x="650" y="408"/>
                  </a:lnTo>
                  <a:lnTo>
                    <a:pt x="585" y="465"/>
                  </a:lnTo>
                  <a:lnTo>
                    <a:pt x="523" y="525"/>
                  </a:lnTo>
                  <a:lnTo>
                    <a:pt x="464" y="587"/>
                  </a:lnTo>
                  <a:lnTo>
                    <a:pt x="408" y="651"/>
                  </a:lnTo>
                  <a:lnTo>
                    <a:pt x="355" y="718"/>
                  </a:lnTo>
                  <a:lnTo>
                    <a:pt x="305" y="790"/>
                  </a:lnTo>
                  <a:lnTo>
                    <a:pt x="258" y="862"/>
                  </a:lnTo>
                  <a:lnTo>
                    <a:pt x="215" y="936"/>
                  </a:lnTo>
                  <a:lnTo>
                    <a:pt x="175" y="1014"/>
                  </a:lnTo>
                  <a:lnTo>
                    <a:pt x="139" y="1093"/>
                  </a:lnTo>
                  <a:lnTo>
                    <a:pt x="108" y="1174"/>
                  </a:lnTo>
                  <a:lnTo>
                    <a:pt x="80" y="1257"/>
                  </a:lnTo>
                  <a:lnTo>
                    <a:pt x="56" y="1342"/>
                  </a:lnTo>
                  <a:lnTo>
                    <a:pt x="36" y="1429"/>
                  </a:lnTo>
                  <a:lnTo>
                    <a:pt x="20" y="1517"/>
                  </a:lnTo>
                  <a:lnTo>
                    <a:pt x="9" y="1607"/>
                  </a:lnTo>
                  <a:lnTo>
                    <a:pt x="2" y="1697"/>
                  </a:lnTo>
                  <a:lnTo>
                    <a:pt x="0" y="1790"/>
                  </a:lnTo>
                  <a:close/>
                </a:path>
              </a:pathLst>
            </a:custGeom>
            <a:solidFill>
              <a:srgbClr val="FEFEFE"/>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tx1">
                    <a:lumMod val="50000"/>
                    <a:lumOff val="50000"/>
                  </a:schemeClr>
                </a:solidFill>
              </a:endParaRPr>
            </a:p>
          </p:txBody>
        </p:sp>
      </p:grpSp>
      <p:sp>
        <p:nvSpPr>
          <p:cNvPr id="70" name="文本框 21"/>
          <p:cNvSpPr txBox="1"/>
          <p:nvPr/>
        </p:nvSpPr>
        <p:spPr>
          <a:xfrm>
            <a:off x="1618615" y="1527810"/>
            <a:ext cx="3066415" cy="337185"/>
          </a:xfrm>
          <a:prstGeom prst="rect">
            <a:avLst/>
          </a:prstGeom>
          <a:noFill/>
        </p:spPr>
        <p:txBody>
          <a:bodyPr wrap="square" rtlCol="0">
            <a:spAutoFit/>
          </a:bodyPr>
          <a:lstStyle/>
          <a:p>
            <a:pPr algn="ctr"/>
            <a:r>
              <a:rPr lang="zh-CN" altLang="en-US" sz="1600" b="1" dirty="0" smtClean="0">
                <a:solidFill>
                  <a:schemeClr val="accent2"/>
                </a:solidFill>
                <a:latin typeface="微软雅黑" panose="020B0503020204020204" charset="-122"/>
                <a:ea typeface="微软雅黑" panose="020B0503020204020204" charset="-122"/>
              </a:rPr>
              <a:t>落实城乡一体化就业创业政策</a:t>
            </a:r>
          </a:p>
        </p:txBody>
      </p:sp>
      <p:sp>
        <p:nvSpPr>
          <p:cNvPr id="71" name="文本框 21"/>
          <p:cNvSpPr txBox="1"/>
          <p:nvPr/>
        </p:nvSpPr>
        <p:spPr>
          <a:xfrm>
            <a:off x="7362361" y="3375302"/>
            <a:ext cx="2195280" cy="337185"/>
          </a:xfrm>
          <a:prstGeom prst="rect">
            <a:avLst/>
          </a:prstGeom>
          <a:noFill/>
        </p:spPr>
        <p:txBody>
          <a:bodyPr wrap="square" rtlCol="0">
            <a:spAutoFit/>
          </a:bodyPr>
          <a:lstStyle/>
          <a:p>
            <a:pPr algn="ctr"/>
            <a:r>
              <a:rPr lang="zh-CN" altLang="en-US" sz="1600" b="1" dirty="0" smtClean="0">
                <a:solidFill>
                  <a:schemeClr val="accent2"/>
                </a:solidFill>
                <a:latin typeface="微软雅黑" panose="020B0503020204020204" charset="-122"/>
                <a:ea typeface="微软雅黑" panose="020B0503020204020204" charset="-122"/>
              </a:rPr>
              <a:t>专项就业服务活动</a:t>
            </a:r>
          </a:p>
        </p:txBody>
      </p:sp>
      <p:sp>
        <p:nvSpPr>
          <p:cNvPr id="72" name="文本框 21"/>
          <p:cNvSpPr txBox="1"/>
          <p:nvPr/>
        </p:nvSpPr>
        <p:spPr>
          <a:xfrm>
            <a:off x="2400731" y="3063890"/>
            <a:ext cx="2265469" cy="337185"/>
          </a:xfrm>
          <a:prstGeom prst="rect">
            <a:avLst/>
          </a:prstGeom>
          <a:noFill/>
        </p:spPr>
        <p:txBody>
          <a:bodyPr wrap="square" rtlCol="0">
            <a:spAutoFit/>
          </a:bodyPr>
          <a:lstStyle/>
          <a:p>
            <a:pPr algn="ctr"/>
            <a:r>
              <a:rPr lang="zh-CN" altLang="en-US" sz="1600" b="1" dirty="0" smtClean="0">
                <a:solidFill>
                  <a:schemeClr val="accent2"/>
                </a:solidFill>
                <a:latin typeface="微软雅黑" panose="020B0503020204020204" charset="-122"/>
                <a:ea typeface="微软雅黑" panose="020B0503020204020204" charset="-122"/>
              </a:rPr>
              <a:t>大力发展家庭服务业</a:t>
            </a:r>
          </a:p>
        </p:txBody>
      </p:sp>
      <p:sp>
        <p:nvSpPr>
          <p:cNvPr id="73" name="文本框 21"/>
          <p:cNvSpPr txBox="1"/>
          <p:nvPr/>
        </p:nvSpPr>
        <p:spPr>
          <a:xfrm>
            <a:off x="7527290" y="5076825"/>
            <a:ext cx="2740025" cy="337185"/>
          </a:xfrm>
          <a:prstGeom prst="rect">
            <a:avLst/>
          </a:prstGeom>
          <a:noFill/>
        </p:spPr>
        <p:txBody>
          <a:bodyPr wrap="square" rtlCol="0">
            <a:spAutoFit/>
          </a:bodyPr>
          <a:lstStyle/>
          <a:p>
            <a:pPr algn="ctr"/>
            <a:r>
              <a:rPr lang="zh-CN" altLang="en-US" sz="1600" b="1" dirty="0" smtClean="0">
                <a:solidFill>
                  <a:schemeClr val="accent2"/>
                </a:solidFill>
                <a:latin typeface="微软雅黑" panose="020B0503020204020204" charset="-122"/>
                <a:ea typeface="微软雅黑" panose="020B0503020204020204" charset="-122"/>
              </a:rPr>
              <a:t>强化新南京人服务中心建设</a:t>
            </a:r>
          </a:p>
        </p:txBody>
      </p:sp>
      <p:sp>
        <p:nvSpPr>
          <p:cNvPr id="74" name="TextBox 73"/>
          <p:cNvSpPr txBox="1"/>
          <p:nvPr/>
        </p:nvSpPr>
        <p:spPr>
          <a:xfrm>
            <a:off x="857250" y="1986915"/>
            <a:ext cx="3827780" cy="607694"/>
          </a:xfrm>
          <a:prstGeom prst="roundRect">
            <a:avLst>
              <a:gd name="adj" fmla="val 0"/>
            </a:avLst>
          </a:prstGeom>
          <a:noFill/>
        </p:spPr>
        <p:txBody>
          <a:bodyPr wrap="square" rtlCol="0">
            <a:spAutoFit/>
          </a:bodyPr>
          <a:lstStyle/>
          <a:p>
            <a:pPr algn="r">
              <a:lnSpc>
                <a:spcPct val="120000"/>
              </a:lnSpc>
            </a:pP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加强农村劳动力就失业登记管理，使农村劳动者享有均等化公共就业服务和普惠性就业政策。</a:t>
            </a:r>
          </a:p>
        </p:txBody>
      </p:sp>
      <p:sp>
        <p:nvSpPr>
          <p:cNvPr id="75" name="TextBox 74"/>
          <p:cNvSpPr txBox="1"/>
          <p:nvPr/>
        </p:nvSpPr>
        <p:spPr>
          <a:xfrm>
            <a:off x="7527290" y="3764280"/>
            <a:ext cx="3505200" cy="929639"/>
          </a:xfrm>
          <a:prstGeom prst="roundRect">
            <a:avLst>
              <a:gd name="adj" fmla="val 0"/>
            </a:avLst>
          </a:prstGeom>
          <a:noFill/>
        </p:spPr>
        <p:txBody>
          <a:bodyPr wrap="square" rtlCol="0">
            <a:spAutoFit/>
          </a:bodyPr>
          <a:lstStyle/>
          <a:p>
            <a:pPr>
              <a:lnSpc>
                <a:spcPct val="130000"/>
              </a:lnSpc>
            </a:pP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加强部门联动，适时组织开展“春风行动”专项就业服务活动，引导农村劳动者和外来务工人员有序就业。</a:t>
            </a:r>
          </a:p>
        </p:txBody>
      </p:sp>
      <p:sp>
        <p:nvSpPr>
          <p:cNvPr id="76" name="TextBox 75"/>
          <p:cNvSpPr txBox="1"/>
          <p:nvPr/>
        </p:nvSpPr>
        <p:spPr>
          <a:xfrm>
            <a:off x="1059180" y="3490595"/>
            <a:ext cx="3777615" cy="694054"/>
          </a:xfrm>
          <a:prstGeom prst="roundRect">
            <a:avLst>
              <a:gd name="adj" fmla="val 0"/>
            </a:avLst>
          </a:prstGeom>
          <a:noFill/>
        </p:spPr>
        <p:txBody>
          <a:bodyPr wrap="square" rtlCol="0">
            <a:spAutoFit/>
          </a:bodyPr>
          <a:lstStyle/>
          <a:p>
            <a:pPr algn="r">
              <a:lnSpc>
                <a:spcPct val="140000"/>
              </a:lnSpc>
            </a:pP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紧密结合特色产业、劳务经济发展，培育塑造劳务品牌，扩大农村劳动力转移就业空间。</a:t>
            </a:r>
          </a:p>
        </p:txBody>
      </p:sp>
      <p:sp>
        <p:nvSpPr>
          <p:cNvPr id="77" name="TextBox 76"/>
          <p:cNvSpPr txBox="1"/>
          <p:nvPr/>
        </p:nvSpPr>
        <p:spPr>
          <a:xfrm>
            <a:off x="7477125" y="5517515"/>
            <a:ext cx="3401060" cy="737234"/>
          </a:xfrm>
          <a:prstGeom prst="roundRect">
            <a:avLst>
              <a:gd name="adj" fmla="val 0"/>
            </a:avLst>
          </a:prstGeom>
          <a:noFill/>
        </p:spPr>
        <p:txBody>
          <a:bodyPr wrap="square" rtlCol="0">
            <a:spAutoFit/>
          </a:bodyPr>
          <a:lstStyle/>
          <a:p>
            <a:pPr>
              <a:lnSpc>
                <a:spcPct val="150000"/>
              </a:lnSpc>
            </a:pPr>
            <a:r>
              <a:rPr lang="zh-CN" altLang="en-US" sz="14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为农民工提供便捷、高效、优质“一站式”综合服务。</a:t>
            </a:r>
          </a:p>
        </p:txBody>
      </p:sp>
      <p:sp>
        <p:nvSpPr>
          <p:cNvPr id="78" name="TextBox 77"/>
          <p:cNvSpPr txBox="1"/>
          <p:nvPr/>
        </p:nvSpPr>
        <p:spPr>
          <a:xfrm>
            <a:off x="5301089" y="1783980"/>
            <a:ext cx="350873" cy="706754"/>
          </a:xfrm>
          <a:prstGeom prst="roundRect">
            <a:avLst>
              <a:gd name="adj" fmla="val 0"/>
            </a:avLst>
          </a:prstGeom>
          <a:noFill/>
        </p:spPr>
        <p:txBody>
          <a:bodyPr wrap="square" rtlCol="0">
            <a:spAutoFit/>
          </a:bodyPr>
          <a:lstStyle/>
          <a:p>
            <a:pPr algn="r"/>
            <a:r>
              <a:rPr lang="en-US" altLang="zh-CN" sz="4000" dirty="0">
                <a:solidFill>
                  <a:schemeClr val="accent2"/>
                </a:solidFill>
                <a:latin typeface="Impact" panose="020B0806030902050204" pitchFamily="34" charset="0"/>
                <a:ea typeface="方正正黑简体" panose="02000000000000000000" pitchFamily="2" charset="-122"/>
              </a:rPr>
              <a:t>1</a:t>
            </a:r>
            <a:endParaRPr lang="zh-CN" altLang="en-US" sz="4000" dirty="0">
              <a:solidFill>
                <a:schemeClr val="accent2"/>
              </a:solidFill>
              <a:latin typeface="Impact" panose="020B0806030902050204" pitchFamily="34" charset="0"/>
              <a:ea typeface="方正正黑简体" panose="02000000000000000000" pitchFamily="2" charset="-122"/>
            </a:endParaRPr>
          </a:p>
        </p:txBody>
      </p:sp>
      <p:sp>
        <p:nvSpPr>
          <p:cNvPr id="79" name="TextBox 78"/>
          <p:cNvSpPr txBox="1"/>
          <p:nvPr/>
        </p:nvSpPr>
        <p:spPr>
          <a:xfrm>
            <a:off x="6560671" y="2977085"/>
            <a:ext cx="350873" cy="706754"/>
          </a:xfrm>
          <a:prstGeom prst="roundRect">
            <a:avLst>
              <a:gd name="adj" fmla="val 0"/>
            </a:avLst>
          </a:prstGeom>
          <a:noFill/>
        </p:spPr>
        <p:txBody>
          <a:bodyPr wrap="square" rtlCol="0">
            <a:spAutoFit/>
          </a:bodyPr>
          <a:lstStyle/>
          <a:p>
            <a:pPr algn="r"/>
            <a:r>
              <a:rPr lang="en-US" altLang="zh-CN" sz="4000" dirty="0">
                <a:solidFill>
                  <a:schemeClr val="accent1"/>
                </a:solidFill>
                <a:latin typeface="Impact" panose="020B0806030902050204" pitchFamily="34" charset="0"/>
                <a:ea typeface="方正正黑简体" panose="02000000000000000000" pitchFamily="2" charset="-122"/>
              </a:rPr>
              <a:t>2</a:t>
            </a:r>
            <a:endParaRPr lang="zh-CN" altLang="en-US" sz="4000" dirty="0">
              <a:solidFill>
                <a:schemeClr val="accent1"/>
              </a:solidFill>
              <a:latin typeface="Impact" panose="020B0806030902050204" pitchFamily="34" charset="0"/>
              <a:ea typeface="方正正黑简体" panose="02000000000000000000" pitchFamily="2" charset="-122"/>
            </a:endParaRPr>
          </a:p>
        </p:txBody>
      </p:sp>
      <p:sp>
        <p:nvSpPr>
          <p:cNvPr id="80" name="TextBox 79"/>
          <p:cNvSpPr txBox="1"/>
          <p:nvPr/>
        </p:nvSpPr>
        <p:spPr>
          <a:xfrm>
            <a:off x="5246529" y="4003915"/>
            <a:ext cx="350873" cy="706754"/>
          </a:xfrm>
          <a:prstGeom prst="roundRect">
            <a:avLst>
              <a:gd name="adj" fmla="val 0"/>
            </a:avLst>
          </a:prstGeom>
          <a:noFill/>
        </p:spPr>
        <p:txBody>
          <a:bodyPr wrap="square" rtlCol="0">
            <a:spAutoFit/>
          </a:bodyPr>
          <a:lstStyle/>
          <a:p>
            <a:pPr algn="r"/>
            <a:r>
              <a:rPr lang="en-US" altLang="zh-CN" sz="4000" dirty="0">
                <a:solidFill>
                  <a:schemeClr val="accent4"/>
                </a:solidFill>
                <a:latin typeface="Impact" panose="020B0806030902050204" pitchFamily="34" charset="0"/>
                <a:ea typeface="方正正黑简体" panose="02000000000000000000" pitchFamily="2" charset="-122"/>
              </a:rPr>
              <a:t>3</a:t>
            </a:r>
            <a:endParaRPr lang="zh-CN" altLang="en-US" sz="4000" dirty="0">
              <a:solidFill>
                <a:schemeClr val="accent4"/>
              </a:solidFill>
              <a:latin typeface="Impact" panose="020B0806030902050204" pitchFamily="34" charset="0"/>
              <a:ea typeface="方正正黑简体" panose="02000000000000000000" pitchFamily="2" charset="-122"/>
            </a:endParaRPr>
          </a:p>
        </p:txBody>
      </p:sp>
      <p:sp>
        <p:nvSpPr>
          <p:cNvPr id="81" name="TextBox 80"/>
          <p:cNvSpPr txBox="1"/>
          <p:nvPr/>
        </p:nvSpPr>
        <p:spPr>
          <a:xfrm>
            <a:off x="6423311" y="5268014"/>
            <a:ext cx="350873" cy="706754"/>
          </a:xfrm>
          <a:prstGeom prst="roundRect">
            <a:avLst>
              <a:gd name="adj" fmla="val 0"/>
            </a:avLst>
          </a:prstGeom>
          <a:noFill/>
        </p:spPr>
        <p:txBody>
          <a:bodyPr wrap="square" rtlCol="0">
            <a:spAutoFit/>
          </a:bodyPr>
          <a:lstStyle/>
          <a:p>
            <a:pPr algn="r"/>
            <a:r>
              <a:rPr lang="en-US" altLang="zh-CN" sz="4000" dirty="0">
                <a:solidFill>
                  <a:schemeClr val="accent3"/>
                </a:solidFill>
                <a:latin typeface="Impact" panose="020B0806030902050204" pitchFamily="34" charset="0"/>
                <a:ea typeface="方正正黑简体" panose="02000000000000000000" pitchFamily="2" charset="-122"/>
              </a:rPr>
              <a:t>4</a:t>
            </a:r>
            <a:endParaRPr lang="zh-CN" altLang="en-US" sz="4000" dirty="0">
              <a:solidFill>
                <a:schemeClr val="accent3"/>
              </a:solidFill>
              <a:latin typeface="Impact" panose="020B0806030902050204" pitchFamily="34" charset="0"/>
              <a:ea typeface="方正正黑简体" panose="02000000000000000000" pitchFamily="2" charset="-122"/>
            </a:endParaRPr>
          </a:p>
        </p:txBody>
      </p:sp>
      <p:sp>
        <p:nvSpPr>
          <p:cNvPr id="14" name="标题 13"/>
          <p:cNvSpPr>
            <a:spLocks noGrp="1"/>
          </p:cNvSpPr>
          <p:nvPr>
            <p:ph type="title" idx="4294967295"/>
          </p:nvPr>
        </p:nvSpPr>
        <p:spPr>
          <a:xfrm>
            <a:off x="3853815" y="182880"/>
            <a:ext cx="8338185" cy="1325880"/>
          </a:xfrm>
          <a:prstGeom prst="rect">
            <a:avLst/>
          </a:prstGeom>
        </p:spPr>
        <p:txBody>
          <a:bodyPr vert="horz" lIns="91440" tIns="45720" rIns="91440" bIns="45720" rtlCol="0" anchor="ctr">
            <a:normAutofit/>
          </a:bodyPr>
          <a:lstStyle/>
          <a:p>
            <a:pPr algn="l"/>
            <a:r>
              <a:rPr lang="en-US" altLang="zh-CN"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推动农村劳动力转移就业</a:t>
            </a:r>
          </a:p>
        </p:txBody>
      </p:sp>
      <p:pic>
        <p:nvPicPr>
          <p:cNvPr id="15" name="图片 14"/>
          <p:cNvPicPr>
            <a:picLocks noChangeAspect="1"/>
          </p:cNvPicPr>
          <p:nvPr/>
        </p:nvPicPr>
        <p:blipFill>
          <a:blip r:embed="rId3">
            <a:extLst>
              <a:ext uri="{BEBA8EAE-BF5A-486C-A8C5-ECC9F3942E4B}">
                <a14:imgProps xmlns:a14="http://schemas.microsoft.com/office/drawing/2010/main" xmlns="">
                  <a14:imgLayer r:embed="rId4">
                    <a14:imgEffect>
                      <a14:brightnessContrast bright="6000" contrast="-6000"/>
                    </a14:imgEffect>
                  </a14:imgLayer>
                </a14:imgProps>
              </a:ext>
              <a:ext uri="{28A0092B-C50C-407E-A947-70E740481C1C}">
                <a14:useLocalDpi xmlns:a14="http://schemas.microsoft.com/office/drawing/2010/main" xmlns="" val="0"/>
              </a:ext>
            </a:extLst>
          </a:blip>
          <a:stretch>
            <a:fillRect/>
          </a:stretch>
        </p:blipFill>
        <p:spPr>
          <a:xfrm>
            <a:off x="7970520" y="1222839"/>
            <a:ext cx="3061969" cy="2022871"/>
          </a:xfrm>
          <a:prstGeom prst="rect">
            <a:avLst/>
          </a:prstGeom>
          <a:effectLst>
            <a:softEdge rad="31750"/>
          </a:effectLst>
        </p:spPr>
      </p:pic>
      <p:pic>
        <p:nvPicPr>
          <p:cNvPr id="32" name="图片 31"/>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149073" y="4291797"/>
            <a:ext cx="3032043" cy="2022871"/>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xmlns="" Requires="p14">
      <p:transition spd="slow" p14:dur="8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9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wipe(left)">
                                      <p:cBhvr>
                                        <p:cTn id="14" dur="500"/>
                                        <p:tgtEl>
                                          <p:spTgt spid="26"/>
                                        </p:tgtEl>
                                      </p:cBhvr>
                                    </p:animEffect>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500"/>
                                        <p:tgtEl>
                                          <p:spTgt spid="78"/>
                                        </p:tgtEl>
                                      </p:cBhvr>
                                    </p:animEffect>
                                    <p:anim calcmode="lin" valueType="num">
                                      <p:cBhvr>
                                        <p:cTn id="19" dur="500" fill="hold"/>
                                        <p:tgtEl>
                                          <p:spTgt spid="78"/>
                                        </p:tgtEl>
                                        <p:attrNameLst>
                                          <p:attrName>ppt_x</p:attrName>
                                        </p:attrNameLst>
                                      </p:cBhvr>
                                      <p:tavLst>
                                        <p:tav tm="0">
                                          <p:val>
                                            <p:strVal val="#ppt_x"/>
                                          </p:val>
                                        </p:tav>
                                        <p:tav tm="100000">
                                          <p:val>
                                            <p:strVal val="#ppt_x"/>
                                          </p:val>
                                        </p:tav>
                                      </p:tavLst>
                                    </p:anim>
                                    <p:anim calcmode="lin" valueType="num">
                                      <p:cBhvr>
                                        <p:cTn id="20" dur="500" fill="hold"/>
                                        <p:tgtEl>
                                          <p:spTgt spid="7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fade">
                                      <p:cBhvr>
                                        <p:cTn id="24" dur="500"/>
                                        <p:tgtEl>
                                          <p:spTgt spid="70"/>
                                        </p:tgtEl>
                                      </p:cBhvr>
                                    </p:animEffect>
                                    <p:anim calcmode="lin" valueType="num">
                                      <p:cBhvr>
                                        <p:cTn id="25" dur="500" fill="hold"/>
                                        <p:tgtEl>
                                          <p:spTgt spid="70"/>
                                        </p:tgtEl>
                                        <p:attrNameLst>
                                          <p:attrName>ppt_x</p:attrName>
                                        </p:attrNameLst>
                                      </p:cBhvr>
                                      <p:tavLst>
                                        <p:tav tm="0">
                                          <p:val>
                                            <p:strVal val="#ppt_x"/>
                                          </p:val>
                                        </p:tav>
                                        <p:tav tm="100000">
                                          <p:val>
                                            <p:strVal val="#ppt_x"/>
                                          </p:val>
                                        </p:tav>
                                      </p:tavLst>
                                    </p:anim>
                                    <p:anim calcmode="lin" valueType="num">
                                      <p:cBhvr>
                                        <p:cTn id="26" dur="500" fill="hold"/>
                                        <p:tgtEl>
                                          <p:spTgt spid="70"/>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anim calcmode="lin" valueType="num">
                                      <p:cBhvr>
                                        <p:cTn id="31" dur="500" fill="hold"/>
                                        <p:tgtEl>
                                          <p:spTgt spid="74"/>
                                        </p:tgtEl>
                                        <p:attrNameLst>
                                          <p:attrName>ppt_x</p:attrName>
                                        </p:attrNameLst>
                                      </p:cBhvr>
                                      <p:tavLst>
                                        <p:tav tm="0">
                                          <p:val>
                                            <p:strVal val="#ppt_x"/>
                                          </p:val>
                                        </p:tav>
                                        <p:tav tm="100000">
                                          <p:val>
                                            <p:strVal val="#ppt_x"/>
                                          </p:val>
                                        </p:tav>
                                      </p:tavLst>
                                    </p:anim>
                                    <p:anim calcmode="lin" valueType="num">
                                      <p:cBhvr>
                                        <p:cTn id="32" dur="500" fill="hold"/>
                                        <p:tgtEl>
                                          <p:spTgt spid="7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1"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500" fill="hold"/>
                                        <p:tgtEl>
                                          <p:spTgt spid="3"/>
                                        </p:tgtEl>
                                        <p:attrNameLst>
                                          <p:attrName>ppt_w</p:attrName>
                                        </p:attrNameLst>
                                      </p:cBhvr>
                                      <p:tavLst>
                                        <p:tav tm="0">
                                          <p:val>
                                            <p:fltVal val="0"/>
                                          </p:val>
                                        </p:tav>
                                        <p:tav tm="100000">
                                          <p:val>
                                            <p:strVal val="#ppt_w"/>
                                          </p:val>
                                        </p:tav>
                                      </p:tavLst>
                                    </p:anim>
                                    <p:anim calcmode="lin" valueType="num">
                                      <p:cBhvr>
                                        <p:cTn id="37" dur="500" fill="hold"/>
                                        <p:tgtEl>
                                          <p:spTgt spid="3"/>
                                        </p:tgtEl>
                                        <p:attrNameLst>
                                          <p:attrName>ppt_h</p:attrName>
                                        </p:attrNameLst>
                                      </p:cBhvr>
                                      <p:tavLst>
                                        <p:tav tm="0">
                                          <p:val>
                                            <p:fltVal val="0"/>
                                          </p:val>
                                        </p:tav>
                                        <p:tav tm="100000">
                                          <p:val>
                                            <p:strVal val="#ppt_h"/>
                                          </p:val>
                                        </p:tav>
                                      </p:tavLst>
                                    </p:anim>
                                    <p:anim calcmode="lin" valueType="num">
                                      <p:cBhvr>
                                        <p:cTn id="38" dur="500" fill="hold"/>
                                        <p:tgtEl>
                                          <p:spTgt spid="3"/>
                                        </p:tgtEl>
                                        <p:attrNameLst>
                                          <p:attrName>style.rotation</p:attrName>
                                        </p:attrNameLst>
                                      </p:cBhvr>
                                      <p:tavLst>
                                        <p:tav tm="0">
                                          <p:val>
                                            <p:fltVal val="90"/>
                                          </p:val>
                                        </p:tav>
                                        <p:tav tm="100000">
                                          <p:val>
                                            <p:fltVal val="0"/>
                                          </p:val>
                                        </p:tav>
                                      </p:tavLst>
                                    </p:anim>
                                    <p:animEffect transition="in" filter="fade">
                                      <p:cBhvr>
                                        <p:cTn id="39" dur="500"/>
                                        <p:tgtEl>
                                          <p:spTgt spid="3"/>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left)">
                                      <p:cBhvr>
                                        <p:cTn id="43" dur="500"/>
                                        <p:tgtEl>
                                          <p:spTgt spid="27"/>
                                        </p:tgtEl>
                                      </p:cBhvr>
                                    </p:animEffect>
                                  </p:childTnLst>
                                </p:cTn>
                              </p:par>
                            </p:childTnLst>
                          </p:cTn>
                        </p:par>
                        <p:par>
                          <p:cTn id="44" fill="hold">
                            <p:stCondLst>
                              <p:cond delay="4000"/>
                            </p:stCondLst>
                            <p:childTnLst>
                              <p:par>
                                <p:cTn id="45" presetID="42" presetClass="entr" presetSubtype="0" fill="hold" grpId="0" nodeType="afterEffect">
                                  <p:stCondLst>
                                    <p:cond delay="50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anim calcmode="lin" valueType="num">
                                      <p:cBhvr>
                                        <p:cTn id="48" dur="500" fill="hold"/>
                                        <p:tgtEl>
                                          <p:spTgt spid="79"/>
                                        </p:tgtEl>
                                        <p:attrNameLst>
                                          <p:attrName>ppt_x</p:attrName>
                                        </p:attrNameLst>
                                      </p:cBhvr>
                                      <p:tavLst>
                                        <p:tav tm="0">
                                          <p:val>
                                            <p:strVal val="#ppt_x"/>
                                          </p:val>
                                        </p:tav>
                                        <p:tav tm="100000">
                                          <p:val>
                                            <p:strVal val="#ppt_x"/>
                                          </p:val>
                                        </p:tav>
                                      </p:tavLst>
                                    </p:anim>
                                    <p:anim calcmode="lin" valueType="num">
                                      <p:cBhvr>
                                        <p:cTn id="49" dur="500" fill="hold"/>
                                        <p:tgtEl>
                                          <p:spTgt spid="79"/>
                                        </p:tgtEl>
                                        <p:attrNameLst>
                                          <p:attrName>ppt_y</p:attrName>
                                        </p:attrNameLst>
                                      </p:cBhvr>
                                      <p:tavLst>
                                        <p:tav tm="0">
                                          <p:val>
                                            <p:strVal val="#ppt_y+.1"/>
                                          </p:val>
                                        </p:tav>
                                        <p:tav tm="100000">
                                          <p:val>
                                            <p:strVal val="#ppt_y"/>
                                          </p:val>
                                        </p:tav>
                                      </p:tavLst>
                                    </p:anim>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500"/>
                                        <p:tgtEl>
                                          <p:spTgt spid="71"/>
                                        </p:tgtEl>
                                      </p:cBhvr>
                                    </p:animEffect>
                                    <p:anim calcmode="lin" valueType="num">
                                      <p:cBhvr>
                                        <p:cTn id="54" dur="500" fill="hold"/>
                                        <p:tgtEl>
                                          <p:spTgt spid="71"/>
                                        </p:tgtEl>
                                        <p:attrNameLst>
                                          <p:attrName>ppt_x</p:attrName>
                                        </p:attrNameLst>
                                      </p:cBhvr>
                                      <p:tavLst>
                                        <p:tav tm="0">
                                          <p:val>
                                            <p:strVal val="#ppt_x"/>
                                          </p:val>
                                        </p:tav>
                                        <p:tav tm="100000">
                                          <p:val>
                                            <p:strVal val="#ppt_x"/>
                                          </p:val>
                                        </p:tav>
                                      </p:tavLst>
                                    </p:anim>
                                    <p:anim calcmode="lin" valueType="num">
                                      <p:cBhvr>
                                        <p:cTn id="55" dur="5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anim calcmode="lin" valueType="num">
                                      <p:cBhvr>
                                        <p:cTn id="60" dur="500" fill="hold"/>
                                        <p:tgtEl>
                                          <p:spTgt spid="75"/>
                                        </p:tgtEl>
                                        <p:attrNameLst>
                                          <p:attrName>ppt_x</p:attrName>
                                        </p:attrNameLst>
                                      </p:cBhvr>
                                      <p:tavLst>
                                        <p:tav tm="0">
                                          <p:val>
                                            <p:strVal val="#ppt_x"/>
                                          </p:val>
                                        </p:tav>
                                        <p:tav tm="100000">
                                          <p:val>
                                            <p:strVal val="#ppt_x"/>
                                          </p:val>
                                        </p:tav>
                                      </p:tavLst>
                                    </p:anim>
                                    <p:anim calcmode="lin" valueType="num">
                                      <p:cBhvr>
                                        <p:cTn id="61" dur="500" fill="hold"/>
                                        <p:tgtEl>
                                          <p:spTgt spid="75"/>
                                        </p:tgtEl>
                                        <p:attrNameLst>
                                          <p:attrName>ppt_y</p:attrName>
                                        </p:attrNameLst>
                                      </p:cBhvr>
                                      <p:tavLst>
                                        <p:tav tm="0">
                                          <p:val>
                                            <p:strVal val="#ppt_y+.1"/>
                                          </p:val>
                                        </p:tav>
                                        <p:tav tm="100000">
                                          <p:val>
                                            <p:strVal val="#ppt_y"/>
                                          </p:val>
                                        </p:tav>
                                      </p:tavLst>
                                    </p:anim>
                                  </p:childTnLst>
                                </p:cTn>
                              </p:par>
                            </p:childTnLst>
                          </p:cTn>
                        </p:par>
                        <p:par>
                          <p:cTn id="62" fill="hold">
                            <p:stCondLst>
                              <p:cond delay="6000"/>
                            </p:stCondLst>
                            <p:childTnLst>
                              <p:par>
                                <p:cTn id="63" presetID="31" presetClass="entr" presetSubtype="0" fill="hold" nodeType="afterEffect">
                                  <p:stCondLst>
                                    <p:cond delay="0"/>
                                  </p:stCondLst>
                                  <p:childTnLst>
                                    <p:set>
                                      <p:cBhvr>
                                        <p:cTn id="64" dur="1" fill="hold">
                                          <p:stCondLst>
                                            <p:cond delay="0"/>
                                          </p:stCondLst>
                                        </p:cTn>
                                        <p:tgtEl>
                                          <p:spTgt spid="4"/>
                                        </p:tgtEl>
                                        <p:attrNameLst>
                                          <p:attrName>style.visibility</p:attrName>
                                        </p:attrNameLst>
                                      </p:cBhvr>
                                      <p:to>
                                        <p:strVal val="visible"/>
                                      </p:to>
                                    </p:set>
                                    <p:anim calcmode="lin" valueType="num">
                                      <p:cBhvr>
                                        <p:cTn id="65" dur="500" fill="hold"/>
                                        <p:tgtEl>
                                          <p:spTgt spid="4"/>
                                        </p:tgtEl>
                                        <p:attrNameLst>
                                          <p:attrName>ppt_w</p:attrName>
                                        </p:attrNameLst>
                                      </p:cBhvr>
                                      <p:tavLst>
                                        <p:tav tm="0">
                                          <p:val>
                                            <p:fltVal val="0"/>
                                          </p:val>
                                        </p:tav>
                                        <p:tav tm="100000">
                                          <p:val>
                                            <p:strVal val="#ppt_w"/>
                                          </p:val>
                                        </p:tav>
                                      </p:tavLst>
                                    </p:anim>
                                    <p:anim calcmode="lin" valueType="num">
                                      <p:cBhvr>
                                        <p:cTn id="66" dur="500" fill="hold"/>
                                        <p:tgtEl>
                                          <p:spTgt spid="4"/>
                                        </p:tgtEl>
                                        <p:attrNameLst>
                                          <p:attrName>ppt_h</p:attrName>
                                        </p:attrNameLst>
                                      </p:cBhvr>
                                      <p:tavLst>
                                        <p:tav tm="0">
                                          <p:val>
                                            <p:fltVal val="0"/>
                                          </p:val>
                                        </p:tav>
                                        <p:tav tm="100000">
                                          <p:val>
                                            <p:strVal val="#ppt_h"/>
                                          </p:val>
                                        </p:tav>
                                      </p:tavLst>
                                    </p:anim>
                                    <p:anim calcmode="lin" valueType="num">
                                      <p:cBhvr>
                                        <p:cTn id="67" dur="500" fill="hold"/>
                                        <p:tgtEl>
                                          <p:spTgt spid="4"/>
                                        </p:tgtEl>
                                        <p:attrNameLst>
                                          <p:attrName>style.rotation</p:attrName>
                                        </p:attrNameLst>
                                      </p:cBhvr>
                                      <p:tavLst>
                                        <p:tav tm="0">
                                          <p:val>
                                            <p:fltVal val="90"/>
                                          </p:val>
                                        </p:tav>
                                        <p:tav tm="100000">
                                          <p:val>
                                            <p:fltVal val="0"/>
                                          </p:val>
                                        </p:tav>
                                      </p:tavLst>
                                    </p:anim>
                                    <p:animEffect transition="in" filter="fade">
                                      <p:cBhvr>
                                        <p:cTn id="68" dur="500"/>
                                        <p:tgtEl>
                                          <p:spTgt spid="4"/>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7000"/>
                            </p:stCondLst>
                            <p:childTnLst>
                              <p:par>
                                <p:cTn id="74" presetID="42" presetClass="entr" presetSubtype="0" fill="hold" grpId="0" nodeType="afterEffect">
                                  <p:stCondLst>
                                    <p:cond delay="50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anim calcmode="lin" valueType="num">
                                      <p:cBhvr>
                                        <p:cTn id="77" dur="500" fill="hold"/>
                                        <p:tgtEl>
                                          <p:spTgt spid="80"/>
                                        </p:tgtEl>
                                        <p:attrNameLst>
                                          <p:attrName>ppt_x</p:attrName>
                                        </p:attrNameLst>
                                      </p:cBhvr>
                                      <p:tavLst>
                                        <p:tav tm="0">
                                          <p:val>
                                            <p:strVal val="#ppt_x"/>
                                          </p:val>
                                        </p:tav>
                                        <p:tav tm="100000">
                                          <p:val>
                                            <p:strVal val="#ppt_x"/>
                                          </p:val>
                                        </p:tav>
                                      </p:tavLst>
                                    </p:anim>
                                    <p:anim calcmode="lin" valueType="num">
                                      <p:cBhvr>
                                        <p:cTn id="78" dur="500" fill="hold"/>
                                        <p:tgtEl>
                                          <p:spTgt spid="80"/>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500"/>
                                        <p:tgtEl>
                                          <p:spTgt spid="72"/>
                                        </p:tgtEl>
                                      </p:cBhvr>
                                    </p:animEffect>
                                    <p:anim calcmode="lin" valueType="num">
                                      <p:cBhvr>
                                        <p:cTn id="83" dur="500" fill="hold"/>
                                        <p:tgtEl>
                                          <p:spTgt spid="72"/>
                                        </p:tgtEl>
                                        <p:attrNameLst>
                                          <p:attrName>ppt_x</p:attrName>
                                        </p:attrNameLst>
                                      </p:cBhvr>
                                      <p:tavLst>
                                        <p:tav tm="0">
                                          <p:val>
                                            <p:strVal val="#ppt_x"/>
                                          </p:val>
                                        </p:tav>
                                        <p:tav tm="100000">
                                          <p:val>
                                            <p:strVal val="#ppt_x"/>
                                          </p:val>
                                        </p:tav>
                                      </p:tavLst>
                                    </p:anim>
                                    <p:anim calcmode="lin" valueType="num">
                                      <p:cBhvr>
                                        <p:cTn id="84" dur="500" fill="hold"/>
                                        <p:tgtEl>
                                          <p:spTgt spid="72"/>
                                        </p:tgtEl>
                                        <p:attrNameLst>
                                          <p:attrName>ppt_y</p:attrName>
                                        </p:attrNameLst>
                                      </p:cBhvr>
                                      <p:tavLst>
                                        <p:tav tm="0">
                                          <p:val>
                                            <p:strVal val="#ppt_y+.1"/>
                                          </p:val>
                                        </p:tav>
                                        <p:tav tm="100000">
                                          <p:val>
                                            <p:strVal val="#ppt_y"/>
                                          </p:val>
                                        </p:tav>
                                      </p:tavLst>
                                    </p:anim>
                                  </p:childTnLst>
                                </p:cTn>
                              </p:par>
                            </p:childTnLst>
                          </p:cTn>
                        </p:par>
                        <p:par>
                          <p:cTn id="85" fill="hold">
                            <p:stCondLst>
                              <p:cond delay="8500"/>
                            </p:stCondLst>
                            <p:childTnLst>
                              <p:par>
                                <p:cTn id="86" presetID="42" presetClass="entr" presetSubtype="0" fill="hold" grpId="0" nodeType="after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fade">
                                      <p:cBhvr>
                                        <p:cTn id="88" dur="500"/>
                                        <p:tgtEl>
                                          <p:spTgt spid="76"/>
                                        </p:tgtEl>
                                      </p:cBhvr>
                                    </p:animEffect>
                                    <p:anim calcmode="lin" valueType="num">
                                      <p:cBhvr>
                                        <p:cTn id="89" dur="500" fill="hold"/>
                                        <p:tgtEl>
                                          <p:spTgt spid="76"/>
                                        </p:tgtEl>
                                        <p:attrNameLst>
                                          <p:attrName>ppt_x</p:attrName>
                                        </p:attrNameLst>
                                      </p:cBhvr>
                                      <p:tavLst>
                                        <p:tav tm="0">
                                          <p:val>
                                            <p:strVal val="#ppt_x"/>
                                          </p:val>
                                        </p:tav>
                                        <p:tav tm="100000">
                                          <p:val>
                                            <p:strVal val="#ppt_x"/>
                                          </p:val>
                                        </p:tav>
                                      </p:tavLst>
                                    </p:anim>
                                    <p:anim calcmode="lin" valueType="num">
                                      <p:cBhvr>
                                        <p:cTn id="90" dur="500" fill="hold"/>
                                        <p:tgtEl>
                                          <p:spTgt spid="76"/>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31" presetClass="entr" presetSubtype="0" fill="hold" nodeType="afterEffect">
                                  <p:stCondLst>
                                    <p:cond delay="0"/>
                                  </p:stCondLst>
                                  <p:childTnLst>
                                    <p:set>
                                      <p:cBhvr>
                                        <p:cTn id="93" dur="1" fill="hold">
                                          <p:stCondLst>
                                            <p:cond delay="0"/>
                                          </p:stCondLst>
                                        </p:cTn>
                                        <p:tgtEl>
                                          <p:spTgt spid="5"/>
                                        </p:tgtEl>
                                        <p:attrNameLst>
                                          <p:attrName>style.visibility</p:attrName>
                                        </p:attrNameLst>
                                      </p:cBhvr>
                                      <p:to>
                                        <p:strVal val="visible"/>
                                      </p:to>
                                    </p:set>
                                    <p:anim calcmode="lin" valueType="num">
                                      <p:cBhvr>
                                        <p:cTn id="94" dur="500" fill="hold"/>
                                        <p:tgtEl>
                                          <p:spTgt spid="5"/>
                                        </p:tgtEl>
                                        <p:attrNameLst>
                                          <p:attrName>ppt_w</p:attrName>
                                        </p:attrNameLst>
                                      </p:cBhvr>
                                      <p:tavLst>
                                        <p:tav tm="0">
                                          <p:val>
                                            <p:fltVal val="0"/>
                                          </p:val>
                                        </p:tav>
                                        <p:tav tm="100000">
                                          <p:val>
                                            <p:strVal val="#ppt_w"/>
                                          </p:val>
                                        </p:tav>
                                      </p:tavLst>
                                    </p:anim>
                                    <p:anim calcmode="lin" valueType="num">
                                      <p:cBhvr>
                                        <p:cTn id="95" dur="500" fill="hold"/>
                                        <p:tgtEl>
                                          <p:spTgt spid="5"/>
                                        </p:tgtEl>
                                        <p:attrNameLst>
                                          <p:attrName>ppt_h</p:attrName>
                                        </p:attrNameLst>
                                      </p:cBhvr>
                                      <p:tavLst>
                                        <p:tav tm="0">
                                          <p:val>
                                            <p:fltVal val="0"/>
                                          </p:val>
                                        </p:tav>
                                        <p:tav tm="100000">
                                          <p:val>
                                            <p:strVal val="#ppt_h"/>
                                          </p:val>
                                        </p:tav>
                                      </p:tavLst>
                                    </p:anim>
                                    <p:anim calcmode="lin" valueType="num">
                                      <p:cBhvr>
                                        <p:cTn id="96" dur="500" fill="hold"/>
                                        <p:tgtEl>
                                          <p:spTgt spid="5"/>
                                        </p:tgtEl>
                                        <p:attrNameLst>
                                          <p:attrName>style.rotation</p:attrName>
                                        </p:attrNameLst>
                                      </p:cBhvr>
                                      <p:tavLst>
                                        <p:tav tm="0">
                                          <p:val>
                                            <p:fltVal val="90"/>
                                          </p:val>
                                        </p:tav>
                                        <p:tav tm="100000">
                                          <p:val>
                                            <p:fltVal val="0"/>
                                          </p:val>
                                        </p:tav>
                                      </p:tavLst>
                                    </p:anim>
                                    <p:animEffect transition="in" filter="fade">
                                      <p:cBhvr>
                                        <p:cTn id="97" dur="500"/>
                                        <p:tgtEl>
                                          <p:spTgt spid="5"/>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wipe(left)">
                                      <p:cBhvr>
                                        <p:cTn id="101" dur="500"/>
                                        <p:tgtEl>
                                          <p:spTgt spid="29"/>
                                        </p:tgtEl>
                                      </p:cBhvr>
                                    </p:animEffect>
                                  </p:childTnLst>
                                </p:cTn>
                              </p:par>
                            </p:childTnLst>
                          </p:cTn>
                        </p:par>
                        <p:par>
                          <p:cTn id="102" fill="hold">
                            <p:stCondLst>
                              <p:cond delay="10000"/>
                            </p:stCondLst>
                            <p:childTnLst>
                              <p:par>
                                <p:cTn id="103" presetID="42" presetClass="entr" presetSubtype="0" fill="hold" grpId="0" nodeType="afterEffect">
                                  <p:stCondLst>
                                    <p:cond delay="500"/>
                                  </p:stCondLst>
                                  <p:childTnLst>
                                    <p:set>
                                      <p:cBhvr>
                                        <p:cTn id="104" dur="1" fill="hold">
                                          <p:stCondLst>
                                            <p:cond delay="0"/>
                                          </p:stCondLst>
                                        </p:cTn>
                                        <p:tgtEl>
                                          <p:spTgt spid="81"/>
                                        </p:tgtEl>
                                        <p:attrNameLst>
                                          <p:attrName>style.visibility</p:attrName>
                                        </p:attrNameLst>
                                      </p:cBhvr>
                                      <p:to>
                                        <p:strVal val="visible"/>
                                      </p:to>
                                    </p:set>
                                    <p:animEffect transition="in" filter="fade">
                                      <p:cBhvr>
                                        <p:cTn id="105" dur="500"/>
                                        <p:tgtEl>
                                          <p:spTgt spid="81"/>
                                        </p:tgtEl>
                                      </p:cBhvr>
                                    </p:animEffect>
                                    <p:anim calcmode="lin" valueType="num">
                                      <p:cBhvr>
                                        <p:cTn id="106" dur="500" fill="hold"/>
                                        <p:tgtEl>
                                          <p:spTgt spid="81"/>
                                        </p:tgtEl>
                                        <p:attrNameLst>
                                          <p:attrName>ppt_x</p:attrName>
                                        </p:attrNameLst>
                                      </p:cBhvr>
                                      <p:tavLst>
                                        <p:tav tm="0">
                                          <p:val>
                                            <p:strVal val="#ppt_x"/>
                                          </p:val>
                                        </p:tav>
                                        <p:tav tm="100000">
                                          <p:val>
                                            <p:strVal val="#ppt_x"/>
                                          </p:val>
                                        </p:tav>
                                      </p:tavLst>
                                    </p:anim>
                                    <p:anim calcmode="lin" valueType="num">
                                      <p:cBhvr>
                                        <p:cTn id="107" dur="500" fill="hold"/>
                                        <p:tgtEl>
                                          <p:spTgt spid="81"/>
                                        </p:tgtEl>
                                        <p:attrNameLst>
                                          <p:attrName>ppt_y</p:attrName>
                                        </p:attrNameLst>
                                      </p:cBhvr>
                                      <p:tavLst>
                                        <p:tav tm="0">
                                          <p:val>
                                            <p:strVal val="#ppt_y+.1"/>
                                          </p:val>
                                        </p:tav>
                                        <p:tav tm="100000">
                                          <p:val>
                                            <p:strVal val="#ppt_y"/>
                                          </p:val>
                                        </p:tav>
                                      </p:tavLst>
                                    </p:anim>
                                  </p:childTnLst>
                                </p:cTn>
                              </p:par>
                            </p:childTnLst>
                          </p:cTn>
                        </p:par>
                        <p:par>
                          <p:cTn id="108" fill="hold">
                            <p:stCondLst>
                              <p:cond delay="110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500"/>
                                        <p:tgtEl>
                                          <p:spTgt spid="73"/>
                                        </p:tgtEl>
                                      </p:cBhvr>
                                    </p:animEffect>
                                    <p:anim calcmode="lin" valueType="num">
                                      <p:cBhvr>
                                        <p:cTn id="112" dur="500" fill="hold"/>
                                        <p:tgtEl>
                                          <p:spTgt spid="73"/>
                                        </p:tgtEl>
                                        <p:attrNameLst>
                                          <p:attrName>ppt_x</p:attrName>
                                        </p:attrNameLst>
                                      </p:cBhvr>
                                      <p:tavLst>
                                        <p:tav tm="0">
                                          <p:val>
                                            <p:strVal val="#ppt_x"/>
                                          </p:val>
                                        </p:tav>
                                        <p:tav tm="100000">
                                          <p:val>
                                            <p:strVal val="#ppt_x"/>
                                          </p:val>
                                        </p:tav>
                                      </p:tavLst>
                                    </p:anim>
                                    <p:anim calcmode="lin" valueType="num">
                                      <p:cBhvr>
                                        <p:cTn id="113" dur="500" fill="hold"/>
                                        <p:tgtEl>
                                          <p:spTgt spid="73"/>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77"/>
                                        </p:tgtEl>
                                        <p:attrNameLst>
                                          <p:attrName>style.visibility</p:attrName>
                                        </p:attrNameLst>
                                      </p:cBhvr>
                                      <p:to>
                                        <p:strVal val="visible"/>
                                      </p:to>
                                    </p:set>
                                    <p:animEffect transition="in" filter="fade">
                                      <p:cBhvr>
                                        <p:cTn id="116" dur="500"/>
                                        <p:tgtEl>
                                          <p:spTgt spid="77"/>
                                        </p:tgtEl>
                                      </p:cBhvr>
                                    </p:animEffect>
                                    <p:anim calcmode="lin" valueType="num">
                                      <p:cBhvr>
                                        <p:cTn id="117" dur="500" fill="hold"/>
                                        <p:tgtEl>
                                          <p:spTgt spid="77"/>
                                        </p:tgtEl>
                                        <p:attrNameLst>
                                          <p:attrName>ppt_x</p:attrName>
                                        </p:attrNameLst>
                                      </p:cBhvr>
                                      <p:tavLst>
                                        <p:tav tm="0">
                                          <p:val>
                                            <p:strVal val="#ppt_x"/>
                                          </p:val>
                                        </p:tav>
                                        <p:tav tm="100000">
                                          <p:val>
                                            <p:strVal val="#ppt_x"/>
                                          </p:val>
                                        </p:tav>
                                      </p:tavLst>
                                    </p:anim>
                                    <p:anim calcmode="lin" valueType="num">
                                      <p:cBhvr>
                                        <p:cTn id="118" dur="500" fill="hold"/>
                                        <p:tgtEl>
                                          <p:spTgt spid="77"/>
                                        </p:tgtEl>
                                        <p:attrNameLst>
                                          <p:attrName>ppt_y</p:attrName>
                                        </p:attrNameLst>
                                      </p:cBhvr>
                                      <p:tavLst>
                                        <p:tav tm="0">
                                          <p:val>
                                            <p:strVal val="#ppt_y+.1"/>
                                          </p:val>
                                        </p:tav>
                                        <p:tav tm="100000">
                                          <p:val>
                                            <p:strVal val="#ppt_y"/>
                                          </p:val>
                                        </p:tav>
                                      </p:tavLst>
                                    </p:anim>
                                  </p:childTnLst>
                                </p:cTn>
                              </p:par>
                            </p:childTnLst>
                          </p:cTn>
                        </p:par>
                        <p:par>
                          <p:cTn id="119" fill="hold">
                            <p:stCondLst>
                              <p:cond delay="11500"/>
                            </p:stCondLst>
                            <p:childTnLst>
                              <p:par>
                                <p:cTn id="120" presetID="31" presetClass="entr" presetSubtype="0" fill="hold" nodeType="afterEffect">
                                  <p:stCondLst>
                                    <p:cond delay="0"/>
                                  </p:stCondLst>
                                  <p:childTnLst>
                                    <p:set>
                                      <p:cBhvr>
                                        <p:cTn id="121" dur="1" fill="hold">
                                          <p:stCondLst>
                                            <p:cond delay="0"/>
                                          </p:stCondLst>
                                        </p:cTn>
                                        <p:tgtEl>
                                          <p:spTgt spid="15"/>
                                        </p:tgtEl>
                                        <p:attrNameLst>
                                          <p:attrName>style.visibility</p:attrName>
                                        </p:attrNameLst>
                                      </p:cBhvr>
                                      <p:to>
                                        <p:strVal val="visible"/>
                                      </p:to>
                                    </p:set>
                                    <p:anim calcmode="lin" valueType="num">
                                      <p:cBhvr>
                                        <p:cTn id="122" dur="1000" fill="hold"/>
                                        <p:tgtEl>
                                          <p:spTgt spid="15"/>
                                        </p:tgtEl>
                                        <p:attrNameLst>
                                          <p:attrName>ppt_w</p:attrName>
                                        </p:attrNameLst>
                                      </p:cBhvr>
                                      <p:tavLst>
                                        <p:tav tm="0">
                                          <p:val>
                                            <p:fltVal val="0"/>
                                          </p:val>
                                        </p:tav>
                                        <p:tav tm="100000">
                                          <p:val>
                                            <p:strVal val="#ppt_w"/>
                                          </p:val>
                                        </p:tav>
                                      </p:tavLst>
                                    </p:anim>
                                    <p:anim calcmode="lin" valueType="num">
                                      <p:cBhvr>
                                        <p:cTn id="123" dur="1000" fill="hold"/>
                                        <p:tgtEl>
                                          <p:spTgt spid="15"/>
                                        </p:tgtEl>
                                        <p:attrNameLst>
                                          <p:attrName>ppt_h</p:attrName>
                                        </p:attrNameLst>
                                      </p:cBhvr>
                                      <p:tavLst>
                                        <p:tav tm="0">
                                          <p:val>
                                            <p:fltVal val="0"/>
                                          </p:val>
                                        </p:tav>
                                        <p:tav tm="100000">
                                          <p:val>
                                            <p:strVal val="#ppt_h"/>
                                          </p:val>
                                        </p:tav>
                                      </p:tavLst>
                                    </p:anim>
                                    <p:anim calcmode="lin" valueType="num">
                                      <p:cBhvr>
                                        <p:cTn id="124" dur="1000" fill="hold"/>
                                        <p:tgtEl>
                                          <p:spTgt spid="15"/>
                                        </p:tgtEl>
                                        <p:attrNameLst>
                                          <p:attrName>style.rotation</p:attrName>
                                        </p:attrNameLst>
                                      </p:cBhvr>
                                      <p:tavLst>
                                        <p:tav tm="0">
                                          <p:val>
                                            <p:fltVal val="90"/>
                                          </p:val>
                                        </p:tav>
                                        <p:tav tm="100000">
                                          <p:val>
                                            <p:fltVal val="0"/>
                                          </p:val>
                                        </p:tav>
                                      </p:tavLst>
                                    </p:anim>
                                    <p:animEffect transition="in" filter="fade">
                                      <p:cBhvr>
                                        <p:cTn id="125" dur="1000"/>
                                        <p:tgtEl>
                                          <p:spTgt spid="15"/>
                                        </p:tgtEl>
                                      </p:cBhvr>
                                    </p:animEffect>
                                  </p:childTnLst>
                                </p:cTn>
                              </p:par>
                            </p:childTnLst>
                          </p:cTn>
                        </p:par>
                        <p:par>
                          <p:cTn id="126" fill="hold">
                            <p:stCondLst>
                              <p:cond delay="12500"/>
                            </p:stCondLst>
                            <p:childTnLst>
                              <p:par>
                                <p:cTn id="127" presetID="31" presetClass="entr" presetSubtype="0" fill="hold" nodeType="afterEffect">
                                  <p:stCondLst>
                                    <p:cond delay="0"/>
                                  </p:stCondLst>
                                  <p:childTnLst>
                                    <p:set>
                                      <p:cBhvr>
                                        <p:cTn id="128" dur="1" fill="hold">
                                          <p:stCondLst>
                                            <p:cond delay="0"/>
                                          </p:stCondLst>
                                        </p:cTn>
                                        <p:tgtEl>
                                          <p:spTgt spid="32"/>
                                        </p:tgtEl>
                                        <p:attrNameLst>
                                          <p:attrName>style.visibility</p:attrName>
                                        </p:attrNameLst>
                                      </p:cBhvr>
                                      <p:to>
                                        <p:strVal val="visible"/>
                                      </p:to>
                                    </p:set>
                                    <p:anim calcmode="lin" valueType="num">
                                      <p:cBhvr>
                                        <p:cTn id="129" dur="1000" fill="hold"/>
                                        <p:tgtEl>
                                          <p:spTgt spid="32"/>
                                        </p:tgtEl>
                                        <p:attrNameLst>
                                          <p:attrName>ppt_w</p:attrName>
                                        </p:attrNameLst>
                                      </p:cBhvr>
                                      <p:tavLst>
                                        <p:tav tm="0">
                                          <p:val>
                                            <p:fltVal val="0"/>
                                          </p:val>
                                        </p:tav>
                                        <p:tav tm="100000">
                                          <p:val>
                                            <p:strVal val="#ppt_w"/>
                                          </p:val>
                                        </p:tav>
                                      </p:tavLst>
                                    </p:anim>
                                    <p:anim calcmode="lin" valueType="num">
                                      <p:cBhvr>
                                        <p:cTn id="130" dur="1000" fill="hold"/>
                                        <p:tgtEl>
                                          <p:spTgt spid="32"/>
                                        </p:tgtEl>
                                        <p:attrNameLst>
                                          <p:attrName>ppt_h</p:attrName>
                                        </p:attrNameLst>
                                      </p:cBhvr>
                                      <p:tavLst>
                                        <p:tav tm="0">
                                          <p:val>
                                            <p:fltVal val="0"/>
                                          </p:val>
                                        </p:tav>
                                        <p:tav tm="100000">
                                          <p:val>
                                            <p:strVal val="#ppt_h"/>
                                          </p:val>
                                        </p:tav>
                                      </p:tavLst>
                                    </p:anim>
                                    <p:anim calcmode="lin" valueType="num">
                                      <p:cBhvr>
                                        <p:cTn id="131" dur="1000" fill="hold"/>
                                        <p:tgtEl>
                                          <p:spTgt spid="32"/>
                                        </p:tgtEl>
                                        <p:attrNameLst>
                                          <p:attrName>style.rotation</p:attrName>
                                        </p:attrNameLst>
                                      </p:cBhvr>
                                      <p:tavLst>
                                        <p:tav tm="0">
                                          <p:val>
                                            <p:fltVal val="90"/>
                                          </p:val>
                                        </p:tav>
                                        <p:tav tm="100000">
                                          <p:val>
                                            <p:fltVal val="0"/>
                                          </p:val>
                                        </p:tav>
                                      </p:tavLst>
                                    </p:anim>
                                    <p:animEffect transition="in" filter="fade">
                                      <p:cBhvr>
                                        <p:cTn id="13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P spid="28" grpId="0" bldLvl="0" animBg="1"/>
      <p:bldP spid="27" grpId="0" bldLvl="0" animBg="1"/>
      <p:bldP spid="26" grpId="0" bldLvl="0" animBg="1"/>
      <p:bldP spid="70" grpId="0"/>
      <p:bldP spid="71" grpId="0"/>
      <p:bldP spid="72" grpId="0"/>
      <p:bldP spid="73" grpId="0"/>
      <p:bldP spid="74" grpId="0"/>
      <p:bldP spid="75" grpId="0"/>
      <p:bldP spid="76" grpId="0"/>
      <p:bldP spid="77" grpId="0"/>
      <p:bldP spid="78" grpId="0"/>
      <p:bldP spid="79" grpId="0"/>
      <p:bldP spid="80" grpId="0"/>
      <p:bldP spid="8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11"/>
          <p:cNvSpPr txBox="1"/>
          <p:nvPr/>
        </p:nvSpPr>
        <p:spPr>
          <a:xfrm>
            <a:off x="3350908" y="1818181"/>
            <a:ext cx="2500385" cy="810260"/>
          </a:xfrm>
          <a:prstGeom prst="rect">
            <a:avLst/>
          </a:prstGeom>
          <a:noFill/>
        </p:spPr>
        <p:txBody>
          <a:bodyPr wrap="square" rtlCol="0">
            <a:spAutoFit/>
          </a:bodyPr>
          <a:lstStyle/>
          <a:p>
            <a:pPr>
              <a:lnSpc>
                <a:spcPct val="130000"/>
              </a:lnSpc>
            </a:pP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Bebas" pitchFamily="2" charset="0"/>
              </a:rPr>
              <a:t>强化分类帮扶和实名制动态管理，确保城镇零就业家庭和农村零转移家庭至少每家有一人稳定就业。</a:t>
            </a:r>
          </a:p>
        </p:txBody>
      </p:sp>
      <p:sp>
        <p:nvSpPr>
          <p:cNvPr id="56" name="TextBox 11"/>
          <p:cNvSpPr txBox="1"/>
          <p:nvPr/>
        </p:nvSpPr>
        <p:spPr>
          <a:xfrm>
            <a:off x="8446770" y="1855687"/>
            <a:ext cx="2629535" cy="570865"/>
          </a:xfrm>
          <a:prstGeom prst="rect">
            <a:avLst/>
          </a:prstGeom>
          <a:noFill/>
        </p:spPr>
        <p:txBody>
          <a:bodyPr wrap="square" rtlCol="0">
            <a:spAutoFit/>
          </a:bodyPr>
          <a:lstStyle/>
          <a:p>
            <a:pPr>
              <a:lnSpc>
                <a:spcPct val="130000"/>
              </a:lnSpc>
            </a:pP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Bebas" pitchFamily="2" charset="0"/>
              </a:rPr>
              <a:t>用人单位招用我市就业困难人员就业，按规定给予岗位补贴和社保补贴</a:t>
            </a:r>
          </a:p>
        </p:txBody>
      </p:sp>
      <p:sp>
        <p:nvSpPr>
          <p:cNvPr id="57" name="TextBox 11"/>
          <p:cNvSpPr txBox="1"/>
          <p:nvPr/>
        </p:nvSpPr>
        <p:spPr>
          <a:xfrm>
            <a:off x="3014134" y="3341887"/>
            <a:ext cx="2301907" cy="570865"/>
          </a:xfrm>
          <a:prstGeom prst="rect">
            <a:avLst/>
          </a:prstGeom>
          <a:noFill/>
        </p:spPr>
        <p:txBody>
          <a:bodyPr wrap="square" rtlCol="0">
            <a:spAutoFit/>
          </a:bodyPr>
          <a:lstStyle/>
          <a:p>
            <a:pPr>
              <a:lnSpc>
                <a:spcPct val="130000"/>
              </a:lnSpc>
            </a:pP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Bebas" pitchFamily="2" charset="0"/>
              </a:rPr>
              <a:t>部门联动组织开展“就业援助月”等专项公共就业服务活动。</a:t>
            </a:r>
          </a:p>
        </p:txBody>
      </p:sp>
      <p:sp>
        <p:nvSpPr>
          <p:cNvPr id="58" name="TextBox 11"/>
          <p:cNvSpPr txBox="1"/>
          <p:nvPr/>
        </p:nvSpPr>
        <p:spPr>
          <a:xfrm>
            <a:off x="8543290" y="3160114"/>
            <a:ext cx="3186430" cy="810260"/>
          </a:xfrm>
          <a:prstGeom prst="rect">
            <a:avLst/>
          </a:prstGeom>
          <a:noFill/>
        </p:spPr>
        <p:txBody>
          <a:bodyPr wrap="square" rtlCol="0">
            <a:spAutoFit/>
          </a:bodyPr>
          <a:lstStyle/>
          <a:p>
            <a:pPr>
              <a:lnSpc>
                <a:spcPct val="130000"/>
              </a:lnSpc>
            </a:pP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Bebas" pitchFamily="2" charset="0"/>
              </a:rPr>
              <a:t>鼓励就业困难人员灵活就业，经认定的我市就业困难人员从事个体经营或灵活就业，按规定给予不超过3年的社保补贴。</a:t>
            </a:r>
          </a:p>
        </p:txBody>
      </p:sp>
      <p:sp>
        <p:nvSpPr>
          <p:cNvPr id="59" name="TextBox 11"/>
          <p:cNvSpPr txBox="1"/>
          <p:nvPr/>
        </p:nvSpPr>
        <p:spPr>
          <a:xfrm>
            <a:off x="1627537" y="4378172"/>
            <a:ext cx="4111023" cy="572464"/>
          </a:xfrm>
          <a:prstGeom prst="rect">
            <a:avLst/>
          </a:prstGeom>
          <a:noFill/>
        </p:spPr>
        <p:txBody>
          <a:bodyPr wrap="square" rtlCol="0">
            <a:spAutoFit/>
          </a:bodyPr>
          <a:lstStyle/>
          <a:p>
            <a:pPr>
              <a:lnSpc>
                <a:spcPct val="130000"/>
              </a:lnSpc>
            </a:pP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Bebas" pitchFamily="2" charset="0"/>
              </a:rPr>
              <a:t>对确实难以通过市场实现就业的困难人员，可通过公益性岗位予以托底安置，并按规定给予社保补贴和岗位补贴。</a:t>
            </a:r>
          </a:p>
        </p:txBody>
      </p:sp>
      <p:sp>
        <p:nvSpPr>
          <p:cNvPr id="60" name="TextBox 11"/>
          <p:cNvSpPr txBox="1"/>
          <p:nvPr/>
        </p:nvSpPr>
        <p:spPr>
          <a:xfrm>
            <a:off x="8296275" y="4362928"/>
            <a:ext cx="3235325" cy="570865"/>
          </a:xfrm>
          <a:prstGeom prst="rect">
            <a:avLst/>
          </a:prstGeom>
          <a:noFill/>
        </p:spPr>
        <p:txBody>
          <a:bodyPr wrap="square" rtlCol="0">
            <a:spAutoFit/>
          </a:bodyPr>
          <a:lstStyle/>
          <a:p>
            <a:pPr>
              <a:lnSpc>
                <a:spcPct val="130000"/>
              </a:lnSpc>
            </a:pPr>
            <a:r>
              <a:rPr lang="zh-CN" altLang="en-US" sz="12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Bebas" pitchFamily="2" charset="0"/>
              </a:rPr>
              <a:t>职介机构介绍就业困难人员实现稳定就业，按规定给予每人次200元就业创业服务补贴</a:t>
            </a:r>
          </a:p>
        </p:txBody>
      </p:sp>
      <p:grpSp>
        <p:nvGrpSpPr>
          <p:cNvPr id="4" name="组合 3"/>
          <p:cNvGrpSpPr/>
          <p:nvPr/>
        </p:nvGrpSpPr>
        <p:grpSpPr>
          <a:xfrm>
            <a:off x="5146206" y="1787881"/>
            <a:ext cx="3462624" cy="3114797"/>
            <a:chOff x="4069747" y="1652173"/>
            <a:chExt cx="4080647" cy="3670738"/>
          </a:xfrm>
        </p:grpSpPr>
        <p:grpSp>
          <p:nvGrpSpPr>
            <p:cNvPr id="3" name="组合 2"/>
            <p:cNvGrpSpPr/>
            <p:nvPr/>
          </p:nvGrpSpPr>
          <p:grpSpPr>
            <a:xfrm>
              <a:off x="4069747" y="1652173"/>
              <a:ext cx="4080647" cy="3670738"/>
              <a:chOff x="4069747" y="1652173"/>
              <a:chExt cx="4080647" cy="3670738"/>
            </a:xfrm>
          </p:grpSpPr>
          <p:sp>
            <p:nvSpPr>
              <p:cNvPr id="48" name="Freeform 19"/>
              <p:cNvSpPr>
                <a:spLocks noEditPoints="1"/>
              </p:cNvSpPr>
              <p:nvPr/>
            </p:nvSpPr>
            <p:spPr bwMode="auto">
              <a:xfrm>
                <a:off x="4069747" y="1652173"/>
                <a:ext cx="4080647" cy="3670738"/>
              </a:xfrm>
              <a:custGeom>
                <a:avLst/>
                <a:gdLst>
                  <a:gd name="T0" fmla="*/ 233 w 747"/>
                  <a:gd name="T1" fmla="*/ 0 h 672"/>
                  <a:gd name="T2" fmla="*/ 306 w 747"/>
                  <a:gd name="T3" fmla="*/ 37 h 672"/>
                  <a:gd name="T4" fmla="*/ 374 w 747"/>
                  <a:gd name="T5" fmla="*/ 66 h 672"/>
                  <a:gd name="T6" fmla="*/ 444 w 747"/>
                  <a:gd name="T7" fmla="*/ 33 h 672"/>
                  <a:gd name="T8" fmla="*/ 514 w 747"/>
                  <a:gd name="T9" fmla="*/ 0 h 672"/>
                  <a:gd name="T10" fmla="*/ 606 w 747"/>
                  <a:gd name="T11" fmla="*/ 92 h 672"/>
                  <a:gd name="T12" fmla="*/ 601 w 747"/>
                  <a:gd name="T13" fmla="*/ 122 h 672"/>
                  <a:gd name="T14" fmla="*/ 594 w 747"/>
                  <a:gd name="T15" fmla="*/ 154 h 672"/>
                  <a:gd name="T16" fmla="*/ 643 w 747"/>
                  <a:gd name="T17" fmla="*/ 237 h 672"/>
                  <a:gd name="T18" fmla="*/ 681 w 747"/>
                  <a:gd name="T19" fmla="*/ 248 h 672"/>
                  <a:gd name="T20" fmla="*/ 747 w 747"/>
                  <a:gd name="T21" fmla="*/ 336 h 672"/>
                  <a:gd name="T22" fmla="*/ 679 w 747"/>
                  <a:gd name="T23" fmla="*/ 424 h 672"/>
                  <a:gd name="T24" fmla="*/ 644 w 747"/>
                  <a:gd name="T25" fmla="*/ 434 h 672"/>
                  <a:gd name="T26" fmla="*/ 594 w 747"/>
                  <a:gd name="T27" fmla="*/ 517 h 672"/>
                  <a:gd name="T28" fmla="*/ 602 w 747"/>
                  <a:gd name="T29" fmla="*/ 552 h 672"/>
                  <a:gd name="T30" fmla="*/ 606 w 747"/>
                  <a:gd name="T31" fmla="*/ 580 h 672"/>
                  <a:gd name="T32" fmla="*/ 514 w 747"/>
                  <a:gd name="T33" fmla="*/ 672 h 672"/>
                  <a:gd name="T34" fmla="*/ 449 w 747"/>
                  <a:gd name="T35" fmla="*/ 644 h 672"/>
                  <a:gd name="T36" fmla="*/ 422 w 747"/>
                  <a:gd name="T37" fmla="*/ 620 h 672"/>
                  <a:gd name="T38" fmla="*/ 373 w 747"/>
                  <a:gd name="T39" fmla="*/ 606 h 672"/>
                  <a:gd name="T40" fmla="*/ 323 w 747"/>
                  <a:gd name="T41" fmla="*/ 621 h 672"/>
                  <a:gd name="T42" fmla="*/ 284 w 747"/>
                  <a:gd name="T43" fmla="*/ 655 h 672"/>
                  <a:gd name="T44" fmla="*/ 233 w 747"/>
                  <a:gd name="T45" fmla="*/ 672 h 672"/>
                  <a:gd name="T46" fmla="*/ 141 w 747"/>
                  <a:gd name="T47" fmla="*/ 580 h 672"/>
                  <a:gd name="T48" fmla="*/ 146 w 747"/>
                  <a:gd name="T49" fmla="*/ 551 h 672"/>
                  <a:gd name="T50" fmla="*/ 152 w 747"/>
                  <a:gd name="T51" fmla="*/ 528 h 672"/>
                  <a:gd name="T52" fmla="*/ 153 w 747"/>
                  <a:gd name="T53" fmla="*/ 519 h 672"/>
                  <a:gd name="T54" fmla="*/ 69 w 747"/>
                  <a:gd name="T55" fmla="*/ 425 h 672"/>
                  <a:gd name="T56" fmla="*/ 0 w 747"/>
                  <a:gd name="T57" fmla="*/ 336 h 672"/>
                  <a:gd name="T58" fmla="*/ 74 w 747"/>
                  <a:gd name="T59" fmla="*/ 246 h 672"/>
                  <a:gd name="T60" fmla="*/ 153 w 747"/>
                  <a:gd name="T61" fmla="*/ 153 h 672"/>
                  <a:gd name="T62" fmla="*/ 147 w 747"/>
                  <a:gd name="T63" fmla="*/ 124 h 672"/>
                  <a:gd name="T64" fmla="*/ 141 w 747"/>
                  <a:gd name="T65" fmla="*/ 92 h 672"/>
                  <a:gd name="T66" fmla="*/ 233 w 747"/>
                  <a:gd name="T67" fmla="*/ 0 h 672"/>
                  <a:gd name="T68" fmla="*/ 180 w 747"/>
                  <a:gd name="T69" fmla="*/ 310 h 672"/>
                  <a:gd name="T70" fmla="*/ 184 w 747"/>
                  <a:gd name="T71" fmla="*/ 336 h 672"/>
                  <a:gd name="T72" fmla="*/ 180 w 747"/>
                  <a:gd name="T73" fmla="*/ 364 h 672"/>
                  <a:gd name="T74" fmla="*/ 220 w 747"/>
                  <a:gd name="T75" fmla="*/ 482 h 672"/>
                  <a:gd name="T76" fmla="*/ 247 w 747"/>
                  <a:gd name="T77" fmla="*/ 490 h 672"/>
                  <a:gd name="T78" fmla="*/ 278 w 747"/>
                  <a:gd name="T79" fmla="*/ 500 h 672"/>
                  <a:gd name="T80" fmla="*/ 304 w 747"/>
                  <a:gd name="T81" fmla="*/ 524 h 672"/>
                  <a:gd name="T82" fmla="*/ 319 w 747"/>
                  <a:gd name="T83" fmla="*/ 538 h 672"/>
                  <a:gd name="T84" fmla="*/ 373 w 747"/>
                  <a:gd name="T85" fmla="*/ 555 h 672"/>
                  <a:gd name="T86" fmla="*/ 429 w 747"/>
                  <a:gd name="T87" fmla="*/ 537 h 672"/>
                  <a:gd name="T88" fmla="*/ 445 w 747"/>
                  <a:gd name="T89" fmla="*/ 521 h 672"/>
                  <a:gd name="T90" fmla="*/ 470 w 747"/>
                  <a:gd name="T91" fmla="*/ 500 h 672"/>
                  <a:gd name="T92" fmla="*/ 503 w 747"/>
                  <a:gd name="T93" fmla="*/ 490 h 672"/>
                  <a:gd name="T94" fmla="*/ 523 w 747"/>
                  <a:gd name="T95" fmla="*/ 484 h 672"/>
                  <a:gd name="T96" fmla="*/ 576 w 747"/>
                  <a:gd name="T97" fmla="*/ 398 h 672"/>
                  <a:gd name="T98" fmla="*/ 569 w 747"/>
                  <a:gd name="T99" fmla="*/ 368 h 672"/>
                  <a:gd name="T100" fmla="*/ 563 w 747"/>
                  <a:gd name="T101" fmla="*/ 336 h 672"/>
                  <a:gd name="T102" fmla="*/ 569 w 747"/>
                  <a:gd name="T103" fmla="*/ 304 h 672"/>
                  <a:gd name="T104" fmla="*/ 575 w 747"/>
                  <a:gd name="T105" fmla="*/ 274 h 672"/>
                  <a:gd name="T106" fmla="*/ 524 w 747"/>
                  <a:gd name="T107" fmla="*/ 190 h 672"/>
                  <a:gd name="T108" fmla="*/ 500 w 747"/>
                  <a:gd name="T109" fmla="*/ 182 h 672"/>
                  <a:gd name="T110" fmla="*/ 472 w 747"/>
                  <a:gd name="T111" fmla="*/ 173 h 672"/>
                  <a:gd name="T112" fmla="*/ 445 w 747"/>
                  <a:gd name="T113" fmla="*/ 152 h 672"/>
                  <a:gd name="T114" fmla="*/ 374 w 747"/>
                  <a:gd name="T115" fmla="*/ 119 h 672"/>
                  <a:gd name="T116" fmla="*/ 302 w 747"/>
                  <a:gd name="T117" fmla="*/ 152 h 672"/>
                  <a:gd name="T118" fmla="*/ 253 w 747"/>
                  <a:gd name="T119" fmla="*/ 182 h 672"/>
                  <a:gd name="T120" fmla="*/ 173 w 747"/>
                  <a:gd name="T121" fmla="*/ 275 h 672"/>
                  <a:gd name="T122" fmla="*/ 180 w 747"/>
                  <a:gd name="T123" fmla="*/ 31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47" h="672">
                    <a:moveTo>
                      <a:pt x="233" y="0"/>
                    </a:moveTo>
                    <a:cubicBezTo>
                      <a:pt x="262" y="0"/>
                      <a:pt x="289" y="14"/>
                      <a:pt x="306" y="37"/>
                    </a:cubicBezTo>
                    <a:cubicBezTo>
                      <a:pt x="321" y="57"/>
                      <a:pt x="349" y="66"/>
                      <a:pt x="374" y="66"/>
                    </a:cubicBezTo>
                    <a:cubicBezTo>
                      <a:pt x="402" y="66"/>
                      <a:pt x="426" y="55"/>
                      <a:pt x="444" y="33"/>
                    </a:cubicBezTo>
                    <a:cubicBezTo>
                      <a:pt x="461" y="12"/>
                      <a:pt x="487" y="0"/>
                      <a:pt x="514" y="0"/>
                    </a:cubicBezTo>
                    <a:cubicBezTo>
                      <a:pt x="565" y="0"/>
                      <a:pt x="606" y="41"/>
                      <a:pt x="606" y="92"/>
                    </a:cubicBezTo>
                    <a:cubicBezTo>
                      <a:pt x="606" y="103"/>
                      <a:pt x="604" y="112"/>
                      <a:pt x="601" y="122"/>
                    </a:cubicBezTo>
                    <a:cubicBezTo>
                      <a:pt x="598" y="133"/>
                      <a:pt x="594" y="143"/>
                      <a:pt x="594" y="154"/>
                    </a:cubicBezTo>
                    <a:cubicBezTo>
                      <a:pt x="594" y="189"/>
                      <a:pt x="613" y="220"/>
                      <a:pt x="643" y="237"/>
                    </a:cubicBezTo>
                    <a:cubicBezTo>
                      <a:pt x="655" y="244"/>
                      <a:pt x="669" y="244"/>
                      <a:pt x="681" y="248"/>
                    </a:cubicBezTo>
                    <a:cubicBezTo>
                      <a:pt x="720" y="259"/>
                      <a:pt x="747" y="295"/>
                      <a:pt x="747" y="336"/>
                    </a:cubicBezTo>
                    <a:cubicBezTo>
                      <a:pt x="747" y="377"/>
                      <a:pt x="719" y="414"/>
                      <a:pt x="679" y="424"/>
                    </a:cubicBezTo>
                    <a:cubicBezTo>
                      <a:pt x="667" y="428"/>
                      <a:pt x="655" y="428"/>
                      <a:pt x="644" y="434"/>
                    </a:cubicBezTo>
                    <a:cubicBezTo>
                      <a:pt x="613" y="450"/>
                      <a:pt x="594" y="482"/>
                      <a:pt x="594" y="517"/>
                    </a:cubicBezTo>
                    <a:cubicBezTo>
                      <a:pt x="594" y="529"/>
                      <a:pt x="598" y="541"/>
                      <a:pt x="602" y="552"/>
                    </a:cubicBezTo>
                    <a:cubicBezTo>
                      <a:pt x="604" y="561"/>
                      <a:pt x="606" y="570"/>
                      <a:pt x="606" y="580"/>
                    </a:cubicBezTo>
                    <a:cubicBezTo>
                      <a:pt x="606" y="631"/>
                      <a:pt x="565" y="672"/>
                      <a:pt x="514" y="672"/>
                    </a:cubicBezTo>
                    <a:cubicBezTo>
                      <a:pt x="490" y="672"/>
                      <a:pt x="466" y="662"/>
                      <a:pt x="449" y="644"/>
                    </a:cubicBezTo>
                    <a:cubicBezTo>
                      <a:pt x="440" y="635"/>
                      <a:pt x="433" y="626"/>
                      <a:pt x="422" y="620"/>
                    </a:cubicBezTo>
                    <a:cubicBezTo>
                      <a:pt x="407" y="611"/>
                      <a:pt x="390" y="606"/>
                      <a:pt x="373" y="606"/>
                    </a:cubicBezTo>
                    <a:cubicBezTo>
                      <a:pt x="355" y="606"/>
                      <a:pt x="338" y="611"/>
                      <a:pt x="323" y="621"/>
                    </a:cubicBezTo>
                    <a:cubicBezTo>
                      <a:pt x="308" y="630"/>
                      <a:pt x="297" y="644"/>
                      <a:pt x="284" y="655"/>
                    </a:cubicBezTo>
                    <a:cubicBezTo>
                      <a:pt x="268" y="667"/>
                      <a:pt x="253" y="672"/>
                      <a:pt x="233" y="672"/>
                    </a:cubicBezTo>
                    <a:cubicBezTo>
                      <a:pt x="182" y="672"/>
                      <a:pt x="141" y="631"/>
                      <a:pt x="141" y="580"/>
                    </a:cubicBezTo>
                    <a:cubicBezTo>
                      <a:pt x="141" y="570"/>
                      <a:pt x="144" y="561"/>
                      <a:pt x="146" y="551"/>
                    </a:cubicBezTo>
                    <a:cubicBezTo>
                      <a:pt x="149" y="543"/>
                      <a:pt x="151" y="536"/>
                      <a:pt x="152" y="528"/>
                    </a:cubicBezTo>
                    <a:cubicBezTo>
                      <a:pt x="152" y="525"/>
                      <a:pt x="153" y="522"/>
                      <a:pt x="153" y="519"/>
                    </a:cubicBezTo>
                    <a:cubicBezTo>
                      <a:pt x="153" y="466"/>
                      <a:pt x="117" y="437"/>
                      <a:pt x="69" y="425"/>
                    </a:cubicBezTo>
                    <a:cubicBezTo>
                      <a:pt x="29" y="414"/>
                      <a:pt x="0" y="378"/>
                      <a:pt x="0" y="336"/>
                    </a:cubicBezTo>
                    <a:cubicBezTo>
                      <a:pt x="0" y="292"/>
                      <a:pt x="31" y="254"/>
                      <a:pt x="74" y="246"/>
                    </a:cubicBezTo>
                    <a:cubicBezTo>
                      <a:pt x="120" y="236"/>
                      <a:pt x="153" y="201"/>
                      <a:pt x="153" y="153"/>
                    </a:cubicBezTo>
                    <a:cubicBezTo>
                      <a:pt x="153" y="142"/>
                      <a:pt x="150" y="134"/>
                      <a:pt x="147" y="124"/>
                    </a:cubicBezTo>
                    <a:cubicBezTo>
                      <a:pt x="143" y="113"/>
                      <a:pt x="141" y="103"/>
                      <a:pt x="141" y="92"/>
                    </a:cubicBezTo>
                    <a:cubicBezTo>
                      <a:pt x="141" y="41"/>
                      <a:pt x="182" y="0"/>
                      <a:pt x="233" y="0"/>
                    </a:cubicBezTo>
                    <a:close/>
                    <a:moveTo>
                      <a:pt x="180" y="310"/>
                    </a:moveTo>
                    <a:cubicBezTo>
                      <a:pt x="183" y="318"/>
                      <a:pt x="184" y="327"/>
                      <a:pt x="184" y="336"/>
                    </a:cubicBezTo>
                    <a:cubicBezTo>
                      <a:pt x="184" y="345"/>
                      <a:pt x="183" y="355"/>
                      <a:pt x="180" y="364"/>
                    </a:cubicBezTo>
                    <a:cubicBezTo>
                      <a:pt x="165" y="409"/>
                      <a:pt x="176" y="458"/>
                      <a:pt x="220" y="482"/>
                    </a:cubicBezTo>
                    <a:cubicBezTo>
                      <a:pt x="228" y="486"/>
                      <a:pt x="238" y="488"/>
                      <a:pt x="247" y="490"/>
                    </a:cubicBezTo>
                    <a:cubicBezTo>
                      <a:pt x="258" y="492"/>
                      <a:pt x="268" y="495"/>
                      <a:pt x="278" y="500"/>
                    </a:cubicBezTo>
                    <a:cubicBezTo>
                      <a:pt x="289" y="506"/>
                      <a:pt x="296" y="514"/>
                      <a:pt x="304" y="524"/>
                    </a:cubicBezTo>
                    <a:cubicBezTo>
                      <a:pt x="309" y="529"/>
                      <a:pt x="313" y="534"/>
                      <a:pt x="319" y="538"/>
                    </a:cubicBezTo>
                    <a:cubicBezTo>
                      <a:pt x="335" y="549"/>
                      <a:pt x="354" y="555"/>
                      <a:pt x="373" y="555"/>
                    </a:cubicBezTo>
                    <a:cubicBezTo>
                      <a:pt x="393" y="555"/>
                      <a:pt x="412" y="549"/>
                      <a:pt x="429" y="537"/>
                    </a:cubicBezTo>
                    <a:cubicBezTo>
                      <a:pt x="435" y="533"/>
                      <a:pt x="440" y="527"/>
                      <a:pt x="445" y="521"/>
                    </a:cubicBezTo>
                    <a:cubicBezTo>
                      <a:pt x="453" y="513"/>
                      <a:pt x="460" y="506"/>
                      <a:pt x="470" y="500"/>
                    </a:cubicBezTo>
                    <a:cubicBezTo>
                      <a:pt x="480" y="494"/>
                      <a:pt x="491" y="492"/>
                      <a:pt x="503" y="490"/>
                    </a:cubicBezTo>
                    <a:cubicBezTo>
                      <a:pt x="509" y="489"/>
                      <a:pt x="516" y="487"/>
                      <a:pt x="523" y="484"/>
                    </a:cubicBezTo>
                    <a:cubicBezTo>
                      <a:pt x="555" y="468"/>
                      <a:pt x="576" y="435"/>
                      <a:pt x="576" y="398"/>
                    </a:cubicBezTo>
                    <a:cubicBezTo>
                      <a:pt x="576" y="388"/>
                      <a:pt x="573" y="378"/>
                      <a:pt x="569" y="368"/>
                    </a:cubicBezTo>
                    <a:cubicBezTo>
                      <a:pt x="566" y="357"/>
                      <a:pt x="563" y="347"/>
                      <a:pt x="563" y="336"/>
                    </a:cubicBezTo>
                    <a:cubicBezTo>
                      <a:pt x="563" y="325"/>
                      <a:pt x="566" y="315"/>
                      <a:pt x="569" y="304"/>
                    </a:cubicBezTo>
                    <a:cubicBezTo>
                      <a:pt x="572" y="295"/>
                      <a:pt x="575" y="285"/>
                      <a:pt x="575" y="274"/>
                    </a:cubicBezTo>
                    <a:cubicBezTo>
                      <a:pt x="575" y="239"/>
                      <a:pt x="555" y="206"/>
                      <a:pt x="524" y="190"/>
                    </a:cubicBezTo>
                    <a:cubicBezTo>
                      <a:pt x="516" y="186"/>
                      <a:pt x="508" y="184"/>
                      <a:pt x="500" y="182"/>
                    </a:cubicBezTo>
                    <a:cubicBezTo>
                      <a:pt x="490" y="180"/>
                      <a:pt x="481" y="178"/>
                      <a:pt x="472" y="173"/>
                    </a:cubicBezTo>
                    <a:cubicBezTo>
                      <a:pt x="462" y="168"/>
                      <a:pt x="453" y="161"/>
                      <a:pt x="445" y="152"/>
                    </a:cubicBezTo>
                    <a:cubicBezTo>
                      <a:pt x="426" y="130"/>
                      <a:pt x="402" y="119"/>
                      <a:pt x="374" y="119"/>
                    </a:cubicBezTo>
                    <a:cubicBezTo>
                      <a:pt x="345" y="119"/>
                      <a:pt x="321" y="131"/>
                      <a:pt x="302" y="152"/>
                    </a:cubicBezTo>
                    <a:cubicBezTo>
                      <a:pt x="289" y="167"/>
                      <a:pt x="272" y="177"/>
                      <a:pt x="253" y="182"/>
                    </a:cubicBezTo>
                    <a:cubicBezTo>
                      <a:pt x="206" y="192"/>
                      <a:pt x="173" y="225"/>
                      <a:pt x="173" y="275"/>
                    </a:cubicBezTo>
                    <a:cubicBezTo>
                      <a:pt x="173" y="288"/>
                      <a:pt x="177" y="298"/>
                      <a:pt x="180" y="310"/>
                    </a:cubicBezTo>
                    <a:close/>
                  </a:path>
                </a:pathLst>
              </a:custGeom>
              <a:solidFill>
                <a:schemeClr val="bg1">
                  <a:lumMod val="85000"/>
                </a:schemeClr>
              </a:solidFill>
              <a:ln w="317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endParaRPr lang="zh-CN" altLang="en-US">
                  <a:solidFill>
                    <a:srgbClr val="3F7EE5"/>
                  </a:solidFill>
                  <a:latin typeface="微软雅黑" panose="020B0503020204020204" charset="-122"/>
                  <a:ea typeface="微软雅黑" panose="020B0503020204020204" charset="-122"/>
                  <a:sym typeface="Bebas" pitchFamily="2" charset="0"/>
                </a:endParaRPr>
              </a:p>
            </p:txBody>
          </p:sp>
          <p:sp>
            <p:nvSpPr>
              <p:cNvPr id="49" name="Oval 6"/>
              <p:cNvSpPr>
                <a:spLocks noChangeArrowheads="1"/>
              </p:cNvSpPr>
              <p:nvPr/>
            </p:nvSpPr>
            <p:spPr bwMode="auto">
              <a:xfrm>
                <a:off x="4954561" y="1769274"/>
                <a:ext cx="768033" cy="765725"/>
              </a:xfrm>
              <a:prstGeom prst="ellipse">
                <a:avLst/>
              </a:prstGeom>
              <a:solidFill>
                <a:schemeClr val="accent1"/>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rgbClr val="FEFABC"/>
                    </a:solidFill>
                    <a:latin typeface="微软雅黑" panose="020B0503020204020204" charset="-122"/>
                    <a:ea typeface="微软雅黑" panose="020B0503020204020204" charset="-122"/>
                    <a:sym typeface="Bebas" pitchFamily="2" charset="0"/>
                  </a:rPr>
                  <a:t>1</a:t>
                </a:r>
              </a:p>
            </p:txBody>
          </p:sp>
          <p:sp>
            <p:nvSpPr>
              <p:cNvPr id="50" name="Oval 7"/>
              <p:cNvSpPr>
                <a:spLocks noChangeArrowheads="1"/>
              </p:cNvSpPr>
              <p:nvPr/>
            </p:nvSpPr>
            <p:spPr bwMode="auto">
              <a:xfrm>
                <a:off x="6492933" y="1769274"/>
                <a:ext cx="770339" cy="765725"/>
              </a:xfrm>
              <a:prstGeom prst="ellipse">
                <a:avLst/>
              </a:prstGeom>
              <a:solidFill>
                <a:srgbClr val="12406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rgbClr val="FEFABC"/>
                    </a:solidFill>
                    <a:latin typeface="微软雅黑" panose="020B0503020204020204" charset="-122"/>
                    <a:ea typeface="微软雅黑" panose="020B0503020204020204" charset="-122"/>
                    <a:sym typeface="Bebas" pitchFamily="2" charset="0"/>
                  </a:rPr>
                  <a:t>2</a:t>
                </a:r>
              </a:p>
            </p:txBody>
          </p:sp>
          <p:sp>
            <p:nvSpPr>
              <p:cNvPr id="51" name="Oval 8"/>
              <p:cNvSpPr>
                <a:spLocks noChangeArrowheads="1"/>
              </p:cNvSpPr>
              <p:nvPr/>
            </p:nvSpPr>
            <p:spPr bwMode="auto">
              <a:xfrm>
                <a:off x="7263270" y="3100066"/>
                <a:ext cx="772647" cy="770338"/>
              </a:xfrm>
              <a:prstGeom prst="ellipse">
                <a:avLst/>
              </a:prstGeom>
              <a:solidFill>
                <a:schemeClr val="accent2"/>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dirty="0">
                    <a:solidFill>
                      <a:srgbClr val="FEFABC"/>
                    </a:solidFill>
                    <a:latin typeface="微软雅黑" panose="020B0503020204020204" charset="-122"/>
                    <a:ea typeface="微软雅黑" panose="020B0503020204020204" charset="-122"/>
                    <a:sym typeface="Bebas" pitchFamily="2" charset="0"/>
                  </a:rPr>
                  <a:t>3</a:t>
                </a:r>
              </a:p>
            </p:txBody>
          </p:sp>
          <p:sp>
            <p:nvSpPr>
              <p:cNvPr id="52" name="Oval 9"/>
              <p:cNvSpPr>
                <a:spLocks noChangeArrowheads="1"/>
              </p:cNvSpPr>
              <p:nvPr/>
            </p:nvSpPr>
            <p:spPr bwMode="auto">
              <a:xfrm>
                <a:off x="4184223" y="3100066"/>
                <a:ext cx="770339" cy="770338"/>
              </a:xfrm>
              <a:prstGeom prst="ellipse">
                <a:avLst/>
              </a:prstGeom>
              <a:solidFill>
                <a:schemeClr val="accent6"/>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EFABC"/>
                    </a:solidFill>
                    <a:latin typeface="微软雅黑" panose="020B0503020204020204" charset="-122"/>
                    <a:ea typeface="微软雅黑" panose="020B0503020204020204" charset="-122"/>
                    <a:sym typeface="Bebas" pitchFamily="2" charset="0"/>
                  </a:rPr>
                  <a:t>6</a:t>
                </a:r>
                <a:endParaRPr lang="en-US" altLang="zh-CN" sz="2400" dirty="0">
                  <a:solidFill>
                    <a:srgbClr val="FEFABC"/>
                  </a:solidFill>
                  <a:latin typeface="微软雅黑" panose="020B0503020204020204" charset="-122"/>
                  <a:ea typeface="微软雅黑" panose="020B0503020204020204" charset="-122"/>
                  <a:sym typeface="Bebas" pitchFamily="2" charset="0"/>
                </a:endParaRPr>
              </a:p>
            </p:txBody>
          </p:sp>
          <p:sp>
            <p:nvSpPr>
              <p:cNvPr id="53" name="Oval 10"/>
              <p:cNvSpPr>
                <a:spLocks noChangeArrowheads="1"/>
              </p:cNvSpPr>
              <p:nvPr/>
            </p:nvSpPr>
            <p:spPr bwMode="auto">
              <a:xfrm>
                <a:off x="4954561" y="4440085"/>
                <a:ext cx="768033" cy="770338"/>
              </a:xfrm>
              <a:prstGeom prst="ellipse">
                <a:avLst/>
              </a:prstGeom>
              <a:solidFill>
                <a:srgbClr val="537285"/>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EFABC"/>
                    </a:solidFill>
                    <a:latin typeface="微软雅黑" panose="020B0503020204020204" charset="-122"/>
                    <a:ea typeface="微软雅黑" panose="020B0503020204020204" charset="-122"/>
                    <a:sym typeface="Bebas" pitchFamily="2" charset="0"/>
                  </a:rPr>
                  <a:t>5</a:t>
                </a:r>
                <a:endParaRPr lang="en-US" altLang="zh-CN" sz="2400" dirty="0">
                  <a:solidFill>
                    <a:srgbClr val="FEFABC"/>
                  </a:solidFill>
                  <a:latin typeface="微软雅黑" panose="020B0503020204020204" charset="-122"/>
                  <a:ea typeface="微软雅黑" panose="020B0503020204020204" charset="-122"/>
                  <a:sym typeface="Bebas" pitchFamily="2" charset="0"/>
                </a:endParaRPr>
              </a:p>
            </p:txBody>
          </p:sp>
          <p:sp>
            <p:nvSpPr>
              <p:cNvPr id="54" name="Oval 11"/>
              <p:cNvSpPr>
                <a:spLocks noChangeArrowheads="1"/>
              </p:cNvSpPr>
              <p:nvPr/>
            </p:nvSpPr>
            <p:spPr bwMode="auto">
              <a:xfrm>
                <a:off x="6492933" y="4440085"/>
                <a:ext cx="770339" cy="770338"/>
              </a:xfrm>
              <a:prstGeom prst="ellipse">
                <a:avLst/>
              </a:prstGeom>
              <a:solidFill>
                <a:schemeClr val="accent3"/>
              </a:solidFill>
              <a:ln w="25400">
                <a:noFill/>
              </a:ln>
              <a:effectLst>
                <a:outerShdw blurRad="1397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altLang="zh-CN" sz="2400">
                    <a:solidFill>
                      <a:srgbClr val="FEFABC"/>
                    </a:solidFill>
                    <a:latin typeface="微软雅黑" panose="020B0503020204020204" charset="-122"/>
                    <a:ea typeface="微软雅黑" panose="020B0503020204020204" charset="-122"/>
                    <a:sym typeface="Bebas" pitchFamily="2" charset="0"/>
                  </a:rPr>
                  <a:t>4</a:t>
                </a:r>
                <a:endParaRPr lang="en-US" altLang="zh-CN" sz="2400" dirty="0">
                  <a:solidFill>
                    <a:srgbClr val="FEFABC"/>
                  </a:solidFill>
                  <a:latin typeface="微软雅黑" panose="020B0503020204020204" charset="-122"/>
                  <a:ea typeface="微软雅黑" panose="020B0503020204020204" charset="-122"/>
                  <a:sym typeface="Bebas" pitchFamily="2" charset="0"/>
                </a:endParaRPr>
              </a:p>
            </p:txBody>
          </p:sp>
        </p:grpSp>
        <p:sp>
          <p:nvSpPr>
            <p:cNvPr id="61" name="Freeform 5"/>
            <p:cNvSpPr>
              <a:spLocks noEditPoints="1"/>
            </p:cNvSpPr>
            <p:nvPr/>
          </p:nvSpPr>
          <p:spPr bwMode="auto">
            <a:xfrm>
              <a:off x="5581590" y="2959216"/>
              <a:ext cx="1056959" cy="1056652"/>
            </a:xfrm>
            <a:custGeom>
              <a:avLst/>
              <a:gdLst>
                <a:gd name="T0" fmla="*/ 1243 w 1456"/>
                <a:gd name="T1" fmla="*/ 213 h 1456"/>
                <a:gd name="T2" fmla="*/ 1243 w 1456"/>
                <a:gd name="T3" fmla="*/ 1243 h 1456"/>
                <a:gd name="T4" fmla="*/ 213 w 1456"/>
                <a:gd name="T5" fmla="*/ 1243 h 1456"/>
                <a:gd name="T6" fmla="*/ 213 w 1456"/>
                <a:gd name="T7" fmla="*/ 213 h 1456"/>
                <a:gd name="T8" fmla="*/ 1200 w 1456"/>
                <a:gd name="T9" fmla="*/ 256 h 1456"/>
                <a:gd name="T10" fmla="*/ 1020 w 1456"/>
                <a:gd name="T11" fmla="*/ 220 h 1456"/>
                <a:gd name="T12" fmla="*/ 1318 w 1456"/>
                <a:gd name="T13" fmla="*/ 414 h 1456"/>
                <a:gd name="T14" fmla="*/ 1395 w 1456"/>
                <a:gd name="T15" fmla="*/ 698 h 1456"/>
                <a:gd name="T16" fmla="*/ 1109 w 1456"/>
                <a:gd name="T17" fmla="*/ 475 h 1456"/>
                <a:gd name="T18" fmla="*/ 1395 w 1456"/>
                <a:gd name="T19" fmla="*/ 698 h 1456"/>
                <a:gd name="T20" fmla="*/ 1319 w 1456"/>
                <a:gd name="T21" fmla="*/ 1039 h 1456"/>
                <a:gd name="T22" fmla="*/ 1020 w 1456"/>
                <a:gd name="T23" fmla="*/ 1236 h 1456"/>
                <a:gd name="T24" fmla="*/ 1200 w 1456"/>
                <a:gd name="T25" fmla="*/ 1200 h 1456"/>
                <a:gd name="T26" fmla="*/ 1395 w 1456"/>
                <a:gd name="T27" fmla="*/ 758 h 1456"/>
                <a:gd name="T28" fmla="*/ 1109 w 1456"/>
                <a:gd name="T29" fmla="*/ 979 h 1456"/>
                <a:gd name="T30" fmla="*/ 256 w 1456"/>
                <a:gd name="T31" fmla="*/ 1200 h 1456"/>
                <a:gd name="T32" fmla="*/ 436 w 1456"/>
                <a:gd name="T33" fmla="*/ 1236 h 1456"/>
                <a:gd name="T34" fmla="*/ 137 w 1456"/>
                <a:gd name="T35" fmla="*/ 1039 h 1456"/>
                <a:gd name="T36" fmla="*/ 61 w 1456"/>
                <a:gd name="T37" fmla="*/ 758 h 1456"/>
                <a:gd name="T38" fmla="*/ 347 w 1456"/>
                <a:gd name="T39" fmla="*/ 979 h 1456"/>
                <a:gd name="T40" fmla="*/ 61 w 1456"/>
                <a:gd name="T41" fmla="*/ 758 h 1456"/>
                <a:gd name="T42" fmla="*/ 138 w 1456"/>
                <a:gd name="T43" fmla="*/ 414 h 1456"/>
                <a:gd name="T44" fmla="*/ 436 w 1456"/>
                <a:gd name="T45" fmla="*/ 220 h 1456"/>
                <a:gd name="T46" fmla="*/ 256 w 1456"/>
                <a:gd name="T47" fmla="*/ 256 h 1456"/>
                <a:gd name="T48" fmla="*/ 61 w 1456"/>
                <a:gd name="T49" fmla="*/ 698 h 1456"/>
                <a:gd name="T50" fmla="*/ 347 w 1456"/>
                <a:gd name="T51" fmla="*/ 475 h 1456"/>
                <a:gd name="T52" fmla="*/ 383 w 1456"/>
                <a:gd name="T53" fmla="*/ 698 h 1456"/>
                <a:gd name="T54" fmla="*/ 698 w 1456"/>
                <a:gd name="T55" fmla="*/ 475 h 1456"/>
                <a:gd name="T56" fmla="*/ 383 w 1456"/>
                <a:gd name="T57" fmla="*/ 698 h 1456"/>
                <a:gd name="T58" fmla="*/ 1073 w 1456"/>
                <a:gd name="T59" fmla="*/ 698 h 1456"/>
                <a:gd name="T60" fmla="*/ 758 w 1456"/>
                <a:gd name="T61" fmla="*/ 475 h 1456"/>
                <a:gd name="T62" fmla="*/ 1073 w 1456"/>
                <a:gd name="T63" fmla="*/ 758 h 1456"/>
                <a:gd name="T64" fmla="*/ 758 w 1456"/>
                <a:gd name="T65" fmla="*/ 979 h 1456"/>
                <a:gd name="T66" fmla="*/ 1073 w 1456"/>
                <a:gd name="T67" fmla="*/ 758 h 1456"/>
                <a:gd name="T68" fmla="*/ 383 w 1456"/>
                <a:gd name="T69" fmla="*/ 758 h 1456"/>
                <a:gd name="T70" fmla="*/ 698 w 1456"/>
                <a:gd name="T71" fmla="*/ 979 h 1456"/>
                <a:gd name="T72" fmla="*/ 967 w 1456"/>
                <a:gd name="T73" fmla="*/ 249 h 1456"/>
                <a:gd name="T74" fmla="*/ 758 w 1456"/>
                <a:gd name="T75" fmla="*/ 414 h 1456"/>
                <a:gd name="T76" fmla="*/ 967 w 1456"/>
                <a:gd name="T77" fmla="*/ 249 h 1456"/>
                <a:gd name="T78" fmla="*/ 1033 w 1456"/>
                <a:gd name="T79" fmla="*/ 1039 h 1456"/>
                <a:gd name="T80" fmla="*/ 758 w 1456"/>
                <a:gd name="T81" fmla="*/ 1393 h 1456"/>
                <a:gd name="T82" fmla="*/ 489 w 1456"/>
                <a:gd name="T83" fmla="*/ 1207 h 1456"/>
                <a:gd name="T84" fmla="*/ 698 w 1456"/>
                <a:gd name="T85" fmla="*/ 1039 h 1456"/>
                <a:gd name="T86" fmla="*/ 489 w 1456"/>
                <a:gd name="T87" fmla="*/ 1207 h 1456"/>
                <a:gd name="T88" fmla="*/ 423 w 1456"/>
                <a:gd name="T89" fmla="*/ 414 h 1456"/>
                <a:gd name="T90" fmla="*/ 698 w 1456"/>
                <a:gd name="T91" fmla="*/ 63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56" h="1456">
                  <a:moveTo>
                    <a:pt x="728" y="0"/>
                  </a:moveTo>
                  <a:cubicBezTo>
                    <a:pt x="929" y="0"/>
                    <a:pt x="1111" y="81"/>
                    <a:pt x="1243" y="213"/>
                  </a:cubicBezTo>
                  <a:cubicBezTo>
                    <a:pt x="1375" y="345"/>
                    <a:pt x="1456" y="527"/>
                    <a:pt x="1456" y="728"/>
                  </a:cubicBezTo>
                  <a:cubicBezTo>
                    <a:pt x="1456" y="929"/>
                    <a:pt x="1375" y="1111"/>
                    <a:pt x="1243" y="1243"/>
                  </a:cubicBezTo>
                  <a:cubicBezTo>
                    <a:pt x="1111" y="1375"/>
                    <a:pt x="929" y="1456"/>
                    <a:pt x="728" y="1456"/>
                  </a:cubicBezTo>
                  <a:cubicBezTo>
                    <a:pt x="527" y="1456"/>
                    <a:pt x="345" y="1375"/>
                    <a:pt x="213" y="1243"/>
                  </a:cubicBezTo>
                  <a:cubicBezTo>
                    <a:pt x="81" y="1111"/>
                    <a:pt x="0" y="929"/>
                    <a:pt x="0" y="728"/>
                  </a:cubicBezTo>
                  <a:cubicBezTo>
                    <a:pt x="0" y="527"/>
                    <a:pt x="81" y="345"/>
                    <a:pt x="213" y="213"/>
                  </a:cubicBezTo>
                  <a:cubicBezTo>
                    <a:pt x="345" y="81"/>
                    <a:pt x="527" y="0"/>
                    <a:pt x="728" y="0"/>
                  </a:cubicBezTo>
                  <a:close/>
                  <a:moveTo>
                    <a:pt x="1200" y="256"/>
                  </a:moveTo>
                  <a:cubicBezTo>
                    <a:pt x="1124" y="180"/>
                    <a:pt x="1030" y="122"/>
                    <a:pt x="925" y="89"/>
                  </a:cubicBezTo>
                  <a:cubicBezTo>
                    <a:pt x="960" y="124"/>
                    <a:pt x="992" y="169"/>
                    <a:pt x="1020" y="220"/>
                  </a:cubicBezTo>
                  <a:cubicBezTo>
                    <a:pt x="1050" y="277"/>
                    <a:pt x="1076" y="342"/>
                    <a:pt x="1095" y="414"/>
                  </a:cubicBezTo>
                  <a:cubicBezTo>
                    <a:pt x="1318" y="414"/>
                    <a:pt x="1318" y="414"/>
                    <a:pt x="1318" y="414"/>
                  </a:cubicBezTo>
                  <a:cubicBezTo>
                    <a:pt x="1287" y="356"/>
                    <a:pt x="1247" y="302"/>
                    <a:pt x="1200" y="256"/>
                  </a:cubicBezTo>
                  <a:close/>
                  <a:moveTo>
                    <a:pt x="1395" y="698"/>
                  </a:moveTo>
                  <a:cubicBezTo>
                    <a:pt x="1392" y="619"/>
                    <a:pt x="1375" y="544"/>
                    <a:pt x="1346" y="475"/>
                  </a:cubicBezTo>
                  <a:cubicBezTo>
                    <a:pt x="1109" y="475"/>
                    <a:pt x="1109" y="475"/>
                    <a:pt x="1109" y="475"/>
                  </a:cubicBezTo>
                  <a:cubicBezTo>
                    <a:pt x="1123" y="545"/>
                    <a:pt x="1131" y="620"/>
                    <a:pt x="1133" y="698"/>
                  </a:cubicBezTo>
                  <a:cubicBezTo>
                    <a:pt x="1395" y="698"/>
                    <a:pt x="1395" y="698"/>
                    <a:pt x="1395" y="698"/>
                  </a:cubicBezTo>
                  <a:close/>
                  <a:moveTo>
                    <a:pt x="1200" y="1200"/>
                  </a:moveTo>
                  <a:cubicBezTo>
                    <a:pt x="1248" y="1153"/>
                    <a:pt x="1288" y="1099"/>
                    <a:pt x="1319" y="1039"/>
                  </a:cubicBezTo>
                  <a:cubicBezTo>
                    <a:pt x="1095" y="1039"/>
                    <a:pt x="1095" y="1039"/>
                    <a:pt x="1095" y="1039"/>
                  </a:cubicBezTo>
                  <a:cubicBezTo>
                    <a:pt x="1076" y="1112"/>
                    <a:pt x="1051" y="1179"/>
                    <a:pt x="1020" y="1236"/>
                  </a:cubicBezTo>
                  <a:cubicBezTo>
                    <a:pt x="992" y="1287"/>
                    <a:pt x="960" y="1332"/>
                    <a:pt x="925" y="1367"/>
                  </a:cubicBezTo>
                  <a:cubicBezTo>
                    <a:pt x="1030" y="1334"/>
                    <a:pt x="1124" y="1276"/>
                    <a:pt x="1200" y="1200"/>
                  </a:cubicBezTo>
                  <a:close/>
                  <a:moveTo>
                    <a:pt x="1347" y="979"/>
                  </a:moveTo>
                  <a:cubicBezTo>
                    <a:pt x="1375" y="910"/>
                    <a:pt x="1392" y="836"/>
                    <a:pt x="1395" y="758"/>
                  </a:cubicBezTo>
                  <a:cubicBezTo>
                    <a:pt x="1133" y="758"/>
                    <a:pt x="1133" y="758"/>
                    <a:pt x="1133" y="758"/>
                  </a:cubicBezTo>
                  <a:cubicBezTo>
                    <a:pt x="1131" y="835"/>
                    <a:pt x="1123" y="909"/>
                    <a:pt x="1109" y="979"/>
                  </a:cubicBezTo>
                  <a:cubicBezTo>
                    <a:pt x="1347" y="979"/>
                    <a:pt x="1347" y="979"/>
                    <a:pt x="1347" y="979"/>
                  </a:cubicBezTo>
                  <a:close/>
                  <a:moveTo>
                    <a:pt x="256" y="1200"/>
                  </a:moveTo>
                  <a:cubicBezTo>
                    <a:pt x="332" y="1276"/>
                    <a:pt x="426" y="1334"/>
                    <a:pt x="531" y="1367"/>
                  </a:cubicBezTo>
                  <a:cubicBezTo>
                    <a:pt x="496" y="1332"/>
                    <a:pt x="464" y="1287"/>
                    <a:pt x="436" y="1236"/>
                  </a:cubicBezTo>
                  <a:cubicBezTo>
                    <a:pt x="405" y="1179"/>
                    <a:pt x="380" y="1112"/>
                    <a:pt x="361" y="1039"/>
                  </a:cubicBezTo>
                  <a:cubicBezTo>
                    <a:pt x="137" y="1039"/>
                    <a:pt x="137" y="1039"/>
                    <a:pt x="137" y="1039"/>
                  </a:cubicBezTo>
                  <a:cubicBezTo>
                    <a:pt x="168" y="1099"/>
                    <a:pt x="208" y="1153"/>
                    <a:pt x="256" y="1200"/>
                  </a:cubicBezTo>
                  <a:close/>
                  <a:moveTo>
                    <a:pt x="61" y="758"/>
                  </a:moveTo>
                  <a:cubicBezTo>
                    <a:pt x="64" y="836"/>
                    <a:pt x="81" y="910"/>
                    <a:pt x="109" y="979"/>
                  </a:cubicBezTo>
                  <a:cubicBezTo>
                    <a:pt x="347" y="979"/>
                    <a:pt x="347" y="979"/>
                    <a:pt x="347" y="979"/>
                  </a:cubicBezTo>
                  <a:cubicBezTo>
                    <a:pt x="333" y="909"/>
                    <a:pt x="324" y="835"/>
                    <a:pt x="323" y="758"/>
                  </a:cubicBezTo>
                  <a:cubicBezTo>
                    <a:pt x="61" y="758"/>
                    <a:pt x="61" y="758"/>
                    <a:pt x="61" y="758"/>
                  </a:cubicBezTo>
                  <a:close/>
                  <a:moveTo>
                    <a:pt x="256" y="256"/>
                  </a:moveTo>
                  <a:cubicBezTo>
                    <a:pt x="209" y="302"/>
                    <a:pt x="169" y="356"/>
                    <a:pt x="138" y="414"/>
                  </a:cubicBezTo>
                  <a:cubicBezTo>
                    <a:pt x="361" y="414"/>
                    <a:pt x="361" y="414"/>
                    <a:pt x="361" y="414"/>
                  </a:cubicBezTo>
                  <a:cubicBezTo>
                    <a:pt x="380" y="342"/>
                    <a:pt x="406" y="277"/>
                    <a:pt x="436" y="220"/>
                  </a:cubicBezTo>
                  <a:cubicBezTo>
                    <a:pt x="464" y="169"/>
                    <a:pt x="496" y="124"/>
                    <a:pt x="531" y="89"/>
                  </a:cubicBezTo>
                  <a:cubicBezTo>
                    <a:pt x="426" y="122"/>
                    <a:pt x="332" y="180"/>
                    <a:pt x="256" y="256"/>
                  </a:cubicBezTo>
                  <a:close/>
                  <a:moveTo>
                    <a:pt x="110" y="475"/>
                  </a:moveTo>
                  <a:cubicBezTo>
                    <a:pt x="81" y="544"/>
                    <a:pt x="64" y="619"/>
                    <a:pt x="61" y="698"/>
                  </a:cubicBezTo>
                  <a:cubicBezTo>
                    <a:pt x="323" y="698"/>
                    <a:pt x="323" y="698"/>
                    <a:pt x="323" y="698"/>
                  </a:cubicBezTo>
                  <a:cubicBezTo>
                    <a:pt x="324" y="620"/>
                    <a:pt x="333" y="545"/>
                    <a:pt x="347" y="475"/>
                  </a:cubicBezTo>
                  <a:cubicBezTo>
                    <a:pt x="110" y="475"/>
                    <a:pt x="110" y="475"/>
                    <a:pt x="110" y="475"/>
                  </a:cubicBezTo>
                  <a:close/>
                  <a:moveTo>
                    <a:pt x="383" y="698"/>
                  </a:moveTo>
                  <a:cubicBezTo>
                    <a:pt x="698" y="698"/>
                    <a:pt x="698" y="698"/>
                    <a:pt x="698" y="698"/>
                  </a:cubicBezTo>
                  <a:cubicBezTo>
                    <a:pt x="698" y="475"/>
                    <a:pt x="698" y="475"/>
                    <a:pt x="698" y="475"/>
                  </a:cubicBezTo>
                  <a:cubicBezTo>
                    <a:pt x="409" y="475"/>
                    <a:pt x="409" y="475"/>
                    <a:pt x="409" y="475"/>
                  </a:cubicBezTo>
                  <a:cubicBezTo>
                    <a:pt x="394" y="544"/>
                    <a:pt x="385" y="619"/>
                    <a:pt x="383" y="698"/>
                  </a:cubicBezTo>
                  <a:close/>
                  <a:moveTo>
                    <a:pt x="758" y="698"/>
                  </a:moveTo>
                  <a:cubicBezTo>
                    <a:pt x="1073" y="698"/>
                    <a:pt x="1073" y="698"/>
                    <a:pt x="1073" y="698"/>
                  </a:cubicBezTo>
                  <a:cubicBezTo>
                    <a:pt x="1071" y="619"/>
                    <a:pt x="1062" y="544"/>
                    <a:pt x="1047" y="475"/>
                  </a:cubicBezTo>
                  <a:cubicBezTo>
                    <a:pt x="758" y="475"/>
                    <a:pt x="758" y="475"/>
                    <a:pt x="758" y="475"/>
                  </a:cubicBezTo>
                  <a:cubicBezTo>
                    <a:pt x="758" y="698"/>
                    <a:pt x="758" y="698"/>
                    <a:pt x="758" y="698"/>
                  </a:cubicBezTo>
                  <a:close/>
                  <a:moveTo>
                    <a:pt x="1073" y="758"/>
                  </a:moveTo>
                  <a:cubicBezTo>
                    <a:pt x="758" y="758"/>
                    <a:pt x="758" y="758"/>
                    <a:pt x="758" y="758"/>
                  </a:cubicBezTo>
                  <a:cubicBezTo>
                    <a:pt x="758" y="979"/>
                    <a:pt x="758" y="979"/>
                    <a:pt x="758" y="979"/>
                  </a:cubicBezTo>
                  <a:cubicBezTo>
                    <a:pt x="1048" y="979"/>
                    <a:pt x="1048" y="979"/>
                    <a:pt x="1048" y="979"/>
                  </a:cubicBezTo>
                  <a:cubicBezTo>
                    <a:pt x="1063" y="910"/>
                    <a:pt x="1071" y="836"/>
                    <a:pt x="1073" y="758"/>
                  </a:cubicBezTo>
                  <a:close/>
                  <a:moveTo>
                    <a:pt x="698" y="758"/>
                  </a:moveTo>
                  <a:cubicBezTo>
                    <a:pt x="383" y="758"/>
                    <a:pt x="383" y="758"/>
                    <a:pt x="383" y="758"/>
                  </a:cubicBezTo>
                  <a:cubicBezTo>
                    <a:pt x="385" y="836"/>
                    <a:pt x="393" y="910"/>
                    <a:pt x="408" y="979"/>
                  </a:cubicBezTo>
                  <a:cubicBezTo>
                    <a:pt x="698" y="979"/>
                    <a:pt x="698" y="979"/>
                    <a:pt x="698" y="979"/>
                  </a:cubicBezTo>
                  <a:cubicBezTo>
                    <a:pt x="698" y="758"/>
                    <a:pt x="698" y="758"/>
                    <a:pt x="698" y="758"/>
                  </a:cubicBezTo>
                  <a:close/>
                  <a:moveTo>
                    <a:pt x="967" y="249"/>
                  </a:moveTo>
                  <a:cubicBezTo>
                    <a:pt x="911" y="145"/>
                    <a:pt x="838" y="76"/>
                    <a:pt x="758" y="63"/>
                  </a:cubicBezTo>
                  <a:cubicBezTo>
                    <a:pt x="758" y="414"/>
                    <a:pt x="758" y="414"/>
                    <a:pt x="758" y="414"/>
                  </a:cubicBezTo>
                  <a:cubicBezTo>
                    <a:pt x="1032" y="414"/>
                    <a:pt x="1032" y="414"/>
                    <a:pt x="1032" y="414"/>
                  </a:cubicBezTo>
                  <a:cubicBezTo>
                    <a:pt x="1015" y="353"/>
                    <a:pt x="993" y="297"/>
                    <a:pt x="967" y="249"/>
                  </a:cubicBezTo>
                  <a:close/>
                  <a:moveTo>
                    <a:pt x="967" y="1207"/>
                  </a:moveTo>
                  <a:cubicBezTo>
                    <a:pt x="994" y="1158"/>
                    <a:pt x="1016" y="1101"/>
                    <a:pt x="1033" y="1039"/>
                  </a:cubicBezTo>
                  <a:cubicBezTo>
                    <a:pt x="758" y="1039"/>
                    <a:pt x="758" y="1039"/>
                    <a:pt x="758" y="1039"/>
                  </a:cubicBezTo>
                  <a:cubicBezTo>
                    <a:pt x="758" y="1393"/>
                    <a:pt x="758" y="1393"/>
                    <a:pt x="758" y="1393"/>
                  </a:cubicBezTo>
                  <a:cubicBezTo>
                    <a:pt x="838" y="1380"/>
                    <a:pt x="911" y="1311"/>
                    <a:pt x="967" y="1207"/>
                  </a:cubicBezTo>
                  <a:close/>
                  <a:moveTo>
                    <a:pt x="489" y="1207"/>
                  </a:moveTo>
                  <a:cubicBezTo>
                    <a:pt x="545" y="1311"/>
                    <a:pt x="618" y="1380"/>
                    <a:pt x="698" y="1393"/>
                  </a:cubicBezTo>
                  <a:cubicBezTo>
                    <a:pt x="698" y="1039"/>
                    <a:pt x="698" y="1039"/>
                    <a:pt x="698" y="1039"/>
                  </a:cubicBezTo>
                  <a:cubicBezTo>
                    <a:pt x="423" y="1039"/>
                    <a:pt x="423" y="1039"/>
                    <a:pt x="423" y="1039"/>
                  </a:cubicBezTo>
                  <a:cubicBezTo>
                    <a:pt x="440" y="1101"/>
                    <a:pt x="462" y="1158"/>
                    <a:pt x="489" y="1207"/>
                  </a:cubicBezTo>
                  <a:close/>
                  <a:moveTo>
                    <a:pt x="489" y="249"/>
                  </a:moveTo>
                  <a:cubicBezTo>
                    <a:pt x="463" y="297"/>
                    <a:pt x="441" y="353"/>
                    <a:pt x="423" y="414"/>
                  </a:cubicBezTo>
                  <a:cubicBezTo>
                    <a:pt x="698" y="414"/>
                    <a:pt x="698" y="414"/>
                    <a:pt x="698" y="414"/>
                  </a:cubicBezTo>
                  <a:cubicBezTo>
                    <a:pt x="698" y="63"/>
                    <a:pt x="698" y="63"/>
                    <a:pt x="698" y="63"/>
                  </a:cubicBezTo>
                  <a:cubicBezTo>
                    <a:pt x="618" y="76"/>
                    <a:pt x="545" y="145"/>
                    <a:pt x="489" y="249"/>
                  </a:cubicBezTo>
                  <a:close/>
                </a:path>
              </a:pathLst>
            </a:custGeom>
            <a:solidFill>
              <a:srgbClr val="124062"/>
            </a:solidFill>
            <a:ln>
              <a:noFill/>
            </a:ln>
            <a:effectLst>
              <a:reflection blurRad="152400" stA="70000" endPos="54000" dist="88900" dir="5400000" sy="-100000" algn="bl" rotWithShape="0"/>
            </a:effectLst>
          </p:spPr>
          <p:txBody>
            <a:bodyPr vert="horz" wrap="square" lIns="91440" tIns="45720" rIns="91440" bIns="45720" numCol="1" anchor="t" anchorCtr="0" compatLnSpc="1"/>
            <a:lstStyle/>
            <a:p>
              <a:endParaRPr lang="zh-CN" altLang="en-US">
                <a:latin typeface="微软雅黑" panose="020B0503020204020204" charset="-122"/>
                <a:ea typeface="微软雅黑" panose="020B0503020204020204" charset="-122"/>
                <a:sym typeface="Bebas" pitchFamily="2" charset="0"/>
              </a:endParaRPr>
            </a:p>
          </p:txBody>
        </p:sp>
      </p:grpSp>
      <p:sp>
        <p:nvSpPr>
          <p:cNvPr id="2" name="标题 1"/>
          <p:cNvSpPr>
            <a:spLocks noGrp="1"/>
          </p:cNvSpPr>
          <p:nvPr>
            <p:ph type="title" idx="4294967295"/>
          </p:nvPr>
        </p:nvSpPr>
        <p:spPr>
          <a:xfrm>
            <a:off x="0" y="165735"/>
            <a:ext cx="12192000" cy="1325880"/>
          </a:xfrm>
          <a:prstGeom prst="rect">
            <a:avLst/>
          </a:prstGeom>
        </p:spPr>
        <p:txBody>
          <a:bodyPr vert="horz" lIns="91440" tIns="45720" rIns="91440" bIns="45720" rtlCol="0" anchor="ctr">
            <a:normAutofit/>
          </a:bodyPr>
          <a:lstStyle/>
          <a:p>
            <a:pPr algn="ctr"/>
            <a:r>
              <a:rPr lang="en-US" altLang="zh-CN" sz="2800" dirty="0" err="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加强对困难人员就业援助</a:t>
            </a:r>
            <a:endPar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100" name="文本框 99"/>
          <p:cNvSpPr txBox="1"/>
          <p:nvPr/>
        </p:nvSpPr>
        <p:spPr>
          <a:xfrm>
            <a:off x="1123950" y="5329555"/>
            <a:ext cx="10407650" cy="82994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indent="406400"/>
            <a:r>
              <a:rPr lang="zh-CN" sz="1600" b="0" dirty="0">
                <a:solidFill>
                  <a:schemeClr val="bg1"/>
                </a:solidFill>
                <a:latin typeface="微软雅黑" panose="020B0503020204020204" charset="-122"/>
                <a:ea typeface="微软雅黑" panose="020B0503020204020204" charset="-122"/>
                <a:cs typeface="微软雅黑" panose="020B0503020204020204" charset="-122"/>
              </a:rPr>
              <a:t>依托人社</a:t>
            </a:r>
            <a:r>
              <a:rPr lang="zh-CN" sz="1600" b="0" dirty="0" smtClean="0">
                <a:solidFill>
                  <a:schemeClr val="bg1"/>
                </a:solidFill>
                <a:latin typeface="微软雅黑" panose="020B0503020204020204" charset="-122"/>
                <a:ea typeface="微软雅黑" panose="020B0503020204020204" charset="-122"/>
                <a:cs typeface="微软雅黑" panose="020B0503020204020204" charset="-122"/>
              </a:rPr>
              <a:t>基层</a:t>
            </a:r>
            <a:r>
              <a:rPr lang="zh-CN" altLang="en-US" sz="1600" b="0" dirty="0" smtClean="0">
                <a:solidFill>
                  <a:schemeClr val="bg1"/>
                </a:solidFill>
                <a:latin typeface="微软雅黑" panose="020B0503020204020204" charset="-122"/>
                <a:ea typeface="微软雅黑" panose="020B0503020204020204" charset="-122"/>
                <a:cs typeface="微软雅黑" panose="020B0503020204020204" charset="-122"/>
              </a:rPr>
              <a:t>公共服务</a:t>
            </a:r>
            <a:r>
              <a:rPr lang="zh-CN" sz="1600" b="0" dirty="0" smtClean="0">
                <a:solidFill>
                  <a:schemeClr val="bg1"/>
                </a:solidFill>
                <a:latin typeface="微软雅黑" panose="020B0503020204020204" charset="-122"/>
                <a:ea typeface="微软雅黑" panose="020B0503020204020204" charset="-122"/>
                <a:cs typeface="微软雅黑" panose="020B0503020204020204" charset="-122"/>
              </a:rPr>
              <a:t>平台</a:t>
            </a:r>
            <a:r>
              <a:rPr lang="zh-CN" sz="1600" b="0" dirty="0">
                <a:solidFill>
                  <a:schemeClr val="bg1"/>
                </a:solidFill>
                <a:latin typeface="微软雅黑" panose="020B0503020204020204" charset="-122"/>
                <a:ea typeface="微软雅黑" panose="020B0503020204020204" charset="-122"/>
                <a:cs typeface="微软雅黑" panose="020B0503020204020204" charset="-122"/>
              </a:rPr>
              <a:t>，通过走访登记、收集岗位、重点帮扶等方式，全力做到</a:t>
            </a:r>
            <a:r>
              <a:rPr lang="en-US" sz="1600" b="0" dirty="0">
                <a:solidFill>
                  <a:schemeClr val="bg1"/>
                </a:solidFill>
                <a:latin typeface="微软雅黑" panose="020B0503020204020204" charset="-122"/>
                <a:ea typeface="微软雅黑" panose="020B0503020204020204" charset="-122"/>
                <a:cs typeface="微软雅黑" panose="020B0503020204020204" charset="-122"/>
              </a:rPr>
              <a:t>“</a:t>
            </a:r>
            <a:r>
              <a:rPr lang="zh-CN" sz="1600" b="0" dirty="0">
                <a:solidFill>
                  <a:schemeClr val="bg1"/>
                </a:solidFill>
                <a:latin typeface="微软雅黑" panose="020B0503020204020204" charset="-122"/>
                <a:ea typeface="微软雅黑" panose="020B0503020204020204" charset="-122"/>
                <a:cs typeface="微软雅黑" panose="020B0503020204020204" charset="-122"/>
              </a:rPr>
              <a:t>四确保</a:t>
            </a:r>
            <a:r>
              <a:rPr lang="en-US" sz="1600" b="0" dirty="0">
                <a:solidFill>
                  <a:schemeClr val="bg1"/>
                </a:solidFill>
                <a:latin typeface="微软雅黑" panose="020B0503020204020204" charset="-122"/>
                <a:ea typeface="微软雅黑" panose="020B0503020204020204" charset="-122"/>
                <a:cs typeface="微软雅黑" panose="020B0503020204020204" charset="-122"/>
              </a:rPr>
              <a:t>”</a:t>
            </a:r>
            <a:r>
              <a:rPr lang="zh-CN" sz="1600" b="0" dirty="0">
                <a:solidFill>
                  <a:schemeClr val="bg1"/>
                </a:solidFill>
                <a:latin typeface="微软雅黑" panose="020B0503020204020204" charset="-122"/>
                <a:ea typeface="微软雅黑" panose="020B0503020204020204" charset="-122"/>
                <a:cs typeface="微软雅黑" panose="020B0503020204020204" charset="-122"/>
              </a:rPr>
              <a:t>，即：确保走访到位、宣传到位、效果到位，动态消除城镇零就业家庭，确保生活困难家庭高校毕业生</a:t>
            </a:r>
            <a:r>
              <a:rPr lang="en-US" sz="1600" b="0" dirty="0">
                <a:solidFill>
                  <a:schemeClr val="bg1"/>
                </a:solidFill>
                <a:latin typeface="微软雅黑" panose="020B0503020204020204" charset="-122"/>
                <a:ea typeface="微软雅黑" panose="020B0503020204020204" charset="-122"/>
                <a:cs typeface="微软雅黑" panose="020B0503020204020204" charset="-122"/>
              </a:rPr>
              <a:t>100%</a:t>
            </a:r>
            <a:r>
              <a:rPr lang="zh-CN" sz="1600" b="0" dirty="0">
                <a:solidFill>
                  <a:schemeClr val="bg1"/>
                </a:solidFill>
                <a:latin typeface="微软雅黑" panose="020B0503020204020204" charset="-122"/>
                <a:ea typeface="微软雅黑" panose="020B0503020204020204" charset="-122"/>
                <a:cs typeface="微软雅黑" panose="020B0503020204020204" charset="-122"/>
              </a:rPr>
              <a:t>实现就业，力争符合条件的就业困难人员均享受到就业扶持政策。</a:t>
            </a:r>
            <a:endParaRPr lang="zh-CN" altLang="en-US" sz="1600" b="0" dirty="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20" name="图片 19"/>
          <p:cNvPicPr>
            <a:picLocks noChangeAspect="1"/>
          </p:cNvPicPr>
          <p:nvPr/>
        </p:nvPicPr>
        <p:blipFill rotWithShape="1">
          <a:blip r:embed="rId3" cstate="print">
            <a:extLst>
              <a:ext uri="{28A0092B-C50C-407E-A947-70E740481C1C}">
                <a14:useLocalDpi xmlns:a14="http://schemas.microsoft.com/office/drawing/2010/main" xmlns="" val="0"/>
              </a:ext>
            </a:extLst>
          </a:blip>
          <a:srcRect l="11648" t="19217"/>
          <a:stretch>
            <a:fillRect/>
          </a:stretch>
        </p:blipFill>
        <p:spPr>
          <a:xfrm>
            <a:off x="334627" y="1887247"/>
            <a:ext cx="2679507" cy="1837480"/>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xmlns=""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1+#ppt_w/2"/>
                                          </p:val>
                                        </p:tav>
                                        <p:tav tm="100000">
                                          <p:val>
                                            <p:strVal val="#ppt_x"/>
                                          </p:val>
                                        </p:tav>
                                      </p:tavLst>
                                    </p:anim>
                                    <p:anim calcmode="lin" valueType="num">
                                      <p:cBhvr additive="base">
                                        <p:cTn id="8" dur="1000" fill="hold"/>
                                        <p:tgtEl>
                                          <p:spTgt spid="5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1000" fill="hold"/>
                                        <p:tgtEl>
                                          <p:spTgt spid="56"/>
                                        </p:tgtEl>
                                        <p:attrNameLst>
                                          <p:attrName>ppt_x</p:attrName>
                                        </p:attrNameLst>
                                      </p:cBhvr>
                                      <p:tavLst>
                                        <p:tav tm="0">
                                          <p:val>
                                            <p:strVal val="0-#ppt_w/2"/>
                                          </p:val>
                                        </p:tav>
                                        <p:tav tm="100000">
                                          <p:val>
                                            <p:strVal val="#ppt_x"/>
                                          </p:val>
                                        </p:tav>
                                      </p:tavLst>
                                    </p:anim>
                                    <p:anim calcmode="lin" valueType="num">
                                      <p:cBhvr additive="base">
                                        <p:cTn id="12" dur="10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1000" fill="hold"/>
                                        <p:tgtEl>
                                          <p:spTgt spid="57"/>
                                        </p:tgtEl>
                                        <p:attrNameLst>
                                          <p:attrName>ppt_x</p:attrName>
                                        </p:attrNameLst>
                                      </p:cBhvr>
                                      <p:tavLst>
                                        <p:tav tm="0">
                                          <p:val>
                                            <p:strVal val="1+#ppt_w/2"/>
                                          </p:val>
                                        </p:tav>
                                        <p:tav tm="100000">
                                          <p:val>
                                            <p:strVal val="#ppt_x"/>
                                          </p:val>
                                        </p:tav>
                                      </p:tavLst>
                                    </p:anim>
                                    <p:anim calcmode="lin" valueType="num">
                                      <p:cBhvr additive="base">
                                        <p:cTn id="16" dur="1000" fill="hold"/>
                                        <p:tgtEl>
                                          <p:spTgt spid="5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additive="base">
                                        <p:cTn id="19" dur="1000" fill="hold"/>
                                        <p:tgtEl>
                                          <p:spTgt spid="58"/>
                                        </p:tgtEl>
                                        <p:attrNameLst>
                                          <p:attrName>ppt_x</p:attrName>
                                        </p:attrNameLst>
                                      </p:cBhvr>
                                      <p:tavLst>
                                        <p:tav tm="0">
                                          <p:val>
                                            <p:strVal val="0-#ppt_w/2"/>
                                          </p:val>
                                        </p:tav>
                                        <p:tav tm="100000">
                                          <p:val>
                                            <p:strVal val="#ppt_x"/>
                                          </p:val>
                                        </p:tav>
                                      </p:tavLst>
                                    </p:anim>
                                    <p:anim calcmode="lin" valueType="num">
                                      <p:cBhvr additive="base">
                                        <p:cTn id="20" dur="1000" fill="hold"/>
                                        <p:tgtEl>
                                          <p:spTgt spid="58"/>
                                        </p:tgtEl>
                                        <p:attrNameLst>
                                          <p:attrName>ppt_y</p:attrName>
                                        </p:attrNameLst>
                                      </p:cBhvr>
                                      <p:tavLst>
                                        <p:tav tm="0">
                                          <p:val>
                                            <p:strVal val="#ppt_y"/>
                                          </p:val>
                                        </p:tav>
                                        <p:tav tm="100000">
                                          <p:val>
                                            <p:strVal val="#ppt_y"/>
                                          </p:val>
                                        </p:tav>
                                      </p:tavLst>
                                    </p:anim>
                                  </p:childTnLst>
                                </p:cTn>
                              </p:par>
                              <p:par>
                                <p:cTn id="21" presetID="2" presetClass="entr" presetSubtype="2" decel="10000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1000" fill="hold"/>
                                        <p:tgtEl>
                                          <p:spTgt spid="59"/>
                                        </p:tgtEl>
                                        <p:attrNameLst>
                                          <p:attrName>ppt_x</p:attrName>
                                        </p:attrNameLst>
                                      </p:cBhvr>
                                      <p:tavLst>
                                        <p:tav tm="0">
                                          <p:val>
                                            <p:strVal val="1+#ppt_w/2"/>
                                          </p:val>
                                        </p:tav>
                                        <p:tav tm="100000">
                                          <p:val>
                                            <p:strVal val="#ppt_x"/>
                                          </p:val>
                                        </p:tav>
                                      </p:tavLst>
                                    </p:anim>
                                    <p:anim calcmode="lin" valueType="num">
                                      <p:cBhvr additive="base">
                                        <p:cTn id="24" dur="1000" fill="hold"/>
                                        <p:tgtEl>
                                          <p:spTgt spid="59"/>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1000" fill="hold"/>
                                        <p:tgtEl>
                                          <p:spTgt spid="60"/>
                                        </p:tgtEl>
                                        <p:attrNameLst>
                                          <p:attrName>ppt_x</p:attrName>
                                        </p:attrNameLst>
                                      </p:cBhvr>
                                      <p:tavLst>
                                        <p:tav tm="0">
                                          <p:val>
                                            <p:strVal val="0-#ppt_w/2"/>
                                          </p:val>
                                        </p:tav>
                                        <p:tav tm="100000">
                                          <p:val>
                                            <p:strVal val="#ppt_x"/>
                                          </p:val>
                                        </p:tav>
                                      </p:tavLst>
                                    </p:anim>
                                    <p:anim calcmode="lin" valueType="num">
                                      <p:cBhvr additive="base">
                                        <p:cTn id="28" dur="1000" fill="hold"/>
                                        <p:tgtEl>
                                          <p:spTgt spid="60"/>
                                        </p:tgtEl>
                                        <p:attrNameLst>
                                          <p:attrName>ppt_y</p:attrName>
                                        </p:attrNameLst>
                                      </p:cBhvr>
                                      <p:tavLst>
                                        <p:tav tm="0">
                                          <p:val>
                                            <p:strVal val="#ppt_y"/>
                                          </p:val>
                                        </p:tav>
                                        <p:tav tm="100000">
                                          <p:val>
                                            <p:strVal val="#ppt_y"/>
                                          </p:val>
                                        </p:tav>
                                      </p:tavLst>
                                    </p:anim>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p:bldP spid="59" grpId="0"/>
      <p:bldP spid="6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0" y="118110"/>
            <a:ext cx="12192000" cy="1325880"/>
          </a:xfrm>
          <a:prstGeom prst="rect">
            <a:avLst/>
          </a:prstGeom>
        </p:spPr>
        <p:txBody>
          <a:bodyPr vert="horz" lIns="91440" tIns="45720" rIns="91440" bIns="45720" rtlCol="0" anchor="ctr">
            <a:normAutofit/>
          </a:bodyPr>
          <a:lstStyle/>
          <a:p>
            <a:pPr algn="ctr"/>
            <a:r>
              <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 </a:t>
            </a:r>
            <a:r>
              <a:rPr lang="en-US" altLang="zh-CN" sz="2800" dirty="0" err="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促进退役军人就业创业</a:t>
            </a:r>
            <a:endPar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11" name="Freeform 7"/>
          <p:cNvSpPr/>
          <p:nvPr/>
        </p:nvSpPr>
        <p:spPr bwMode="auto">
          <a:xfrm>
            <a:off x="5128511" y="1718401"/>
            <a:ext cx="1170173" cy="4480456"/>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1">
                <a:lumMod val="65000"/>
              </a:schemeClr>
            </a:solidFill>
            <a:prstDash val="solid"/>
            <a:miter lim="800000"/>
            <a:headEnd type="oval" w="med" len="med"/>
            <a:tailEnd type="oval" w="med" len="me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2" name="Oval 12"/>
          <p:cNvSpPr>
            <a:spLocks noChangeArrowheads="1"/>
          </p:cNvSpPr>
          <p:nvPr/>
        </p:nvSpPr>
        <p:spPr bwMode="auto">
          <a:xfrm>
            <a:off x="5470315" y="2191572"/>
            <a:ext cx="163888" cy="164526"/>
          </a:xfrm>
          <a:prstGeom prst="ellipse">
            <a:avLst/>
          </a:prstGeom>
          <a:solidFill>
            <a:srgbClr val="124062"/>
          </a:solidFill>
          <a:ln w="12700" cap="flat">
            <a:noFill/>
            <a:prstDash val="solid"/>
            <a:miter lim="800000"/>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3" name="Oval 13"/>
          <p:cNvSpPr>
            <a:spLocks noChangeArrowheads="1"/>
          </p:cNvSpPr>
          <p:nvPr/>
        </p:nvSpPr>
        <p:spPr bwMode="auto">
          <a:xfrm>
            <a:off x="5837629" y="3413399"/>
            <a:ext cx="164527" cy="163888"/>
          </a:xfrm>
          <a:prstGeom prst="ellipse">
            <a:avLst/>
          </a:prstGeom>
          <a:solidFill>
            <a:srgbClr val="537285"/>
          </a:solidFill>
          <a:ln w="12700" cap="flat">
            <a:noFill/>
            <a:prstDash val="solid"/>
            <a:miter lim="800000"/>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4" name="Oval 14"/>
          <p:cNvSpPr>
            <a:spLocks noChangeArrowheads="1"/>
          </p:cNvSpPr>
          <p:nvPr/>
        </p:nvSpPr>
        <p:spPr bwMode="auto">
          <a:xfrm>
            <a:off x="5461387" y="4335508"/>
            <a:ext cx="163888" cy="163888"/>
          </a:xfrm>
          <a:prstGeom prst="ellipse">
            <a:avLst/>
          </a:prstGeom>
          <a:solidFill>
            <a:srgbClr val="124062"/>
          </a:solidFill>
          <a:ln w="12700" cap="flat">
            <a:noFill/>
            <a:prstDash val="solid"/>
            <a:miter lim="800000"/>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5" name="Oval 15"/>
          <p:cNvSpPr>
            <a:spLocks noChangeArrowheads="1"/>
          </p:cNvSpPr>
          <p:nvPr/>
        </p:nvSpPr>
        <p:spPr bwMode="auto">
          <a:xfrm>
            <a:off x="5792353" y="5351886"/>
            <a:ext cx="164527" cy="163888"/>
          </a:xfrm>
          <a:prstGeom prst="ellipse">
            <a:avLst/>
          </a:prstGeom>
          <a:solidFill>
            <a:srgbClr val="537285"/>
          </a:solidFill>
          <a:ln w="12700" cap="flat">
            <a:noFill/>
            <a:prstDash val="solid"/>
            <a:miter lim="800000"/>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6" name="Line 16"/>
          <p:cNvSpPr>
            <a:spLocks noChangeShapeType="1"/>
          </p:cNvSpPr>
          <p:nvPr/>
        </p:nvSpPr>
        <p:spPr bwMode="auto">
          <a:xfrm flipH="1">
            <a:off x="4441711" y="2274473"/>
            <a:ext cx="102860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7" name="Line 17"/>
          <p:cNvSpPr>
            <a:spLocks noChangeShapeType="1"/>
          </p:cNvSpPr>
          <p:nvPr/>
        </p:nvSpPr>
        <p:spPr bwMode="auto">
          <a:xfrm flipH="1">
            <a:off x="6002155" y="3494386"/>
            <a:ext cx="1028605"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8" name="Line 18"/>
          <p:cNvSpPr>
            <a:spLocks noChangeShapeType="1"/>
          </p:cNvSpPr>
          <p:nvPr/>
        </p:nvSpPr>
        <p:spPr bwMode="auto">
          <a:xfrm flipH="1">
            <a:off x="4004890" y="4417771"/>
            <a:ext cx="1457775" cy="0"/>
          </a:xfrm>
          <a:prstGeom prst="line">
            <a:avLst/>
          </a:prstGeom>
          <a:noFill/>
          <a:ln w="12700" cap="flat">
            <a:solidFill>
              <a:schemeClr val="bg1">
                <a:lumMod val="65000"/>
              </a:schemeClr>
            </a:solidFill>
            <a:prstDash val="solid"/>
            <a:miter lim="800000"/>
            <a:headEnd type="none" w="med" len="med"/>
            <a:tailEnd type="oval"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19" name="Line 19"/>
          <p:cNvSpPr>
            <a:spLocks noChangeShapeType="1"/>
          </p:cNvSpPr>
          <p:nvPr/>
        </p:nvSpPr>
        <p:spPr bwMode="auto">
          <a:xfrm flipH="1">
            <a:off x="5954966" y="5434787"/>
            <a:ext cx="1027329" cy="0"/>
          </a:xfrm>
          <a:prstGeom prst="line">
            <a:avLst/>
          </a:prstGeom>
          <a:noFill/>
          <a:ln w="12700" cap="flat">
            <a:solidFill>
              <a:schemeClr val="bg1">
                <a:lumMod val="65000"/>
              </a:schemeClr>
            </a:solidFill>
            <a:prstDash val="solid"/>
            <a:miter lim="800000"/>
            <a:headEnd type="oval" w="med" len="med"/>
            <a:tailEnd type="none" w="med" len="me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0" name="TextBox 45"/>
          <p:cNvSpPr txBox="1"/>
          <p:nvPr/>
        </p:nvSpPr>
        <p:spPr>
          <a:xfrm>
            <a:off x="1682750" y="1992630"/>
            <a:ext cx="2588895" cy="929640"/>
          </a:xfrm>
          <a:prstGeom prst="rect">
            <a:avLst/>
          </a:prstGeom>
          <a:noFill/>
        </p:spPr>
        <p:txBody>
          <a:bodyPr wrap="square" rtlCol="0">
            <a:spAutoFit/>
          </a:bodyPr>
          <a:lstStyle/>
          <a:p>
            <a:pPr algn="r">
              <a:lnSpc>
                <a:spcPct val="130000"/>
              </a:lnSpc>
            </a:pPr>
            <a:r>
              <a:rPr lang="zh-CN" altLang="en-US" sz="1400" dirty="0">
                <a:solidFill>
                  <a:schemeClr val="tx1"/>
                </a:solidFill>
                <a:effectLst>
                  <a:outerShdw blurRad="38100" dist="19050" dir="2700000" algn="tl" rotWithShape="0">
                    <a:schemeClr val="dk1">
                      <a:alpha val="40000"/>
                    </a:schemeClr>
                  </a:outerShdw>
                </a:effectLst>
                <a:latin typeface="Bebas" pitchFamily="2" charset="0"/>
                <a:ea typeface="微软雅黑" panose="020B0503020204020204" charset="-122"/>
                <a:sym typeface="Bebas" pitchFamily="2" charset="0"/>
              </a:rPr>
              <a:t>落实自主择业军转干部就业创业扶持政策，积极提供就业服务、职业培训和创业孵化</a:t>
            </a:r>
          </a:p>
        </p:txBody>
      </p:sp>
      <p:sp>
        <p:nvSpPr>
          <p:cNvPr id="21" name="TextBox 46"/>
          <p:cNvSpPr txBox="1"/>
          <p:nvPr/>
        </p:nvSpPr>
        <p:spPr>
          <a:xfrm>
            <a:off x="1911985" y="1580515"/>
            <a:ext cx="2562860" cy="368935"/>
          </a:xfrm>
          <a:prstGeom prst="rect">
            <a:avLst/>
          </a:prstGeom>
          <a:noFill/>
        </p:spPr>
        <p:txBody>
          <a:bodyPr wrap="square" tIns="0" bIns="0" rtlCol="0" anchor="t">
            <a:spAutoFit/>
          </a:bodyPr>
          <a:lstStyle/>
          <a:p>
            <a:pPr algn="l">
              <a:lnSpc>
                <a:spcPct val="150000"/>
              </a:lnSpc>
            </a:pPr>
            <a:r>
              <a:rPr lang="zh-CN" altLang="zh-CN" sz="1600" b="1" dirty="0">
                <a:solidFill>
                  <a:srgbClr val="537285"/>
                </a:solidFill>
                <a:latin typeface="Bebas" pitchFamily="2" charset="0"/>
                <a:ea typeface="微软雅黑" panose="020B0503020204020204" charset="-122"/>
                <a:cs typeface="华文黑体" pitchFamily="2" charset="-122"/>
                <a:sym typeface="Bebas" pitchFamily="2" charset="0"/>
              </a:rPr>
              <a:t>军队转业干部计划安置</a:t>
            </a:r>
          </a:p>
        </p:txBody>
      </p:sp>
      <p:sp>
        <p:nvSpPr>
          <p:cNvPr id="22" name="TextBox 47"/>
          <p:cNvSpPr txBox="1"/>
          <p:nvPr/>
        </p:nvSpPr>
        <p:spPr>
          <a:xfrm>
            <a:off x="7217410" y="3651250"/>
            <a:ext cx="2900680" cy="1209675"/>
          </a:xfrm>
          <a:prstGeom prst="rect">
            <a:avLst/>
          </a:prstGeom>
          <a:noFill/>
        </p:spPr>
        <p:txBody>
          <a:bodyPr wrap="square" rtlCol="0">
            <a:spAutoFit/>
          </a:bodyPr>
          <a:lstStyle/>
          <a:p>
            <a:pPr>
              <a:lnSpc>
                <a:spcPct val="130000"/>
              </a:lnSpc>
            </a:pPr>
            <a:r>
              <a:rPr lang="zh-CN" altLang="en-US" sz="1400" dirty="0">
                <a:solidFill>
                  <a:schemeClr val="tx1"/>
                </a:solidFill>
                <a:effectLst>
                  <a:outerShdw blurRad="38100" dist="19050" dir="2700000" algn="tl" rotWithShape="0">
                    <a:schemeClr val="dk1">
                      <a:alpha val="40000"/>
                    </a:schemeClr>
                  </a:outerShdw>
                </a:effectLst>
                <a:latin typeface="Bebas" pitchFamily="2" charset="0"/>
                <a:ea typeface="微软雅黑" panose="020B0503020204020204" charset="-122"/>
                <a:sym typeface="Bebas" pitchFamily="2" charset="0"/>
              </a:rPr>
              <a:t>扶持自主择业军转干部、自主就业退役士兵就业创业，落实税费减免、创业补贴、创业担保贷款等各项优惠政策。</a:t>
            </a:r>
          </a:p>
        </p:txBody>
      </p:sp>
      <p:sp>
        <p:nvSpPr>
          <p:cNvPr id="25" name="TextBox 48"/>
          <p:cNvSpPr txBox="1"/>
          <p:nvPr/>
        </p:nvSpPr>
        <p:spPr>
          <a:xfrm>
            <a:off x="7217107" y="3312778"/>
            <a:ext cx="2023110" cy="368935"/>
          </a:xfrm>
          <a:prstGeom prst="rect">
            <a:avLst/>
          </a:prstGeom>
          <a:noFill/>
        </p:spPr>
        <p:txBody>
          <a:bodyPr wrap="none" tIns="0" bIns="0" rtlCol="0" anchor="t">
            <a:spAutoFit/>
          </a:bodyPr>
          <a:lstStyle/>
          <a:p>
            <a:pPr>
              <a:lnSpc>
                <a:spcPct val="150000"/>
              </a:lnSpc>
            </a:pPr>
            <a:r>
              <a:rPr lang="zh-CN" altLang="zh-CN" sz="1600" b="1" dirty="0">
                <a:solidFill>
                  <a:srgbClr val="537285"/>
                </a:solidFill>
                <a:latin typeface="Bebas" pitchFamily="2" charset="0"/>
                <a:ea typeface="微软雅黑" panose="020B0503020204020204" charset="-122"/>
                <a:cs typeface="华文黑体" pitchFamily="2" charset="-122"/>
                <a:sym typeface="Bebas" pitchFamily="2" charset="0"/>
              </a:rPr>
              <a:t>推进扶持、优惠政策</a:t>
            </a:r>
          </a:p>
        </p:txBody>
      </p:sp>
      <p:sp>
        <p:nvSpPr>
          <p:cNvPr id="26" name="TextBox 49"/>
          <p:cNvSpPr txBox="1"/>
          <p:nvPr/>
        </p:nvSpPr>
        <p:spPr>
          <a:xfrm>
            <a:off x="1384459" y="4311612"/>
            <a:ext cx="2466252" cy="1209675"/>
          </a:xfrm>
          <a:prstGeom prst="rect">
            <a:avLst/>
          </a:prstGeom>
          <a:noFill/>
        </p:spPr>
        <p:txBody>
          <a:bodyPr wrap="square" rtlCol="0">
            <a:spAutoFit/>
          </a:bodyPr>
          <a:lstStyle/>
          <a:p>
            <a:pPr algn="r">
              <a:lnSpc>
                <a:spcPct val="130000"/>
              </a:lnSpc>
            </a:pPr>
            <a:r>
              <a:rPr lang="zh-CN" altLang="en-US" sz="1400" dirty="0">
                <a:solidFill>
                  <a:schemeClr val="tx1"/>
                </a:solidFill>
                <a:effectLst>
                  <a:outerShdw blurRad="38100" dist="19050" dir="2700000" algn="tl" rotWithShape="0">
                    <a:schemeClr val="dk1">
                      <a:alpha val="40000"/>
                    </a:schemeClr>
                  </a:outerShdw>
                </a:effectLst>
                <a:latin typeface="Bebas" pitchFamily="2" charset="0"/>
                <a:ea typeface="微软雅黑" panose="020B0503020204020204" charset="-122"/>
                <a:sym typeface="Bebas" pitchFamily="2" charset="0"/>
              </a:rPr>
              <a:t>强化教育培训，落实优惠政策，实施退役士兵“村官”培养工程，遴选优秀退役士兵到城乡社区（村）任职；</a:t>
            </a:r>
          </a:p>
        </p:txBody>
      </p:sp>
      <p:sp>
        <p:nvSpPr>
          <p:cNvPr id="30" name="TextBox 50"/>
          <p:cNvSpPr txBox="1"/>
          <p:nvPr/>
        </p:nvSpPr>
        <p:spPr>
          <a:xfrm>
            <a:off x="2704465" y="4004945"/>
            <a:ext cx="1064895" cy="368935"/>
          </a:xfrm>
          <a:prstGeom prst="rect">
            <a:avLst/>
          </a:prstGeom>
          <a:noFill/>
        </p:spPr>
        <p:txBody>
          <a:bodyPr wrap="square" tIns="0" bIns="0" rtlCol="0" anchor="t">
            <a:spAutoFit/>
          </a:bodyPr>
          <a:lstStyle/>
          <a:p>
            <a:pPr algn="l">
              <a:lnSpc>
                <a:spcPct val="150000"/>
              </a:lnSpc>
            </a:pPr>
            <a:r>
              <a:rPr lang="zh-CN" altLang="zh-CN" sz="1600" b="1" dirty="0">
                <a:solidFill>
                  <a:srgbClr val="537285"/>
                </a:solidFill>
                <a:latin typeface="Bebas" pitchFamily="2" charset="0"/>
                <a:ea typeface="微软雅黑" panose="020B0503020204020204" charset="-122"/>
                <a:cs typeface="华文黑体" pitchFamily="2" charset="-122"/>
                <a:sym typeface="Bebas" pitchFamily="2" charset="0"/>
              </a:rPr>
              <a:t>自主就业</a:t>
            </a:r>
          </a:p>
        </p:txBody>
      </p:sp>
      <p:sp>
        <p:nvSpPr>
          <p:cNvPr id="31" name="TextBox 51"/>
          <p:cNvSpPr txBox="1"/>
          <p:nvPr/>
        </p:nvSpPr>
        <p:spPr>
          <a:xfrm>
            <a:off x="7091045" y="5283835"/>
            <a:ext cx="3759835" cy="929640"/>
          </a:xfrm>
          <a:prstGeom prst="rect">
            <a:avLst/>
          </a:prstGeom>
          <a:noFill/>
        </p:spPr>
        <p:txBody>
          <a:bodyPr wrap="square" rtlCol="0">
            <a:spAutoFit/>
          </a:bodyPr>
          <a:lstStyle/>
          <a:p>
            <a:pPr>
              <a:lnSpc>
                <a:spcPct val="130000"/>
              </a:lnSpc>
            </a:pPr>
            <a:r>
              <a:rPr lang="zh-CN" altLang="en-US" sz="1400" dirty="0">
                <a:solidFill>
                  <a:schemeClr val="tx1"/>
                </a:solidFill>
                <a:effectLst>
                  <a:outerShdw blurRad="38100" dist="19050" dir="2700000" algn="tl" rotWithShape="0">
                    <a:schemeClr val="dk1">
                      <a:alpha val="40000"/>
                    </a:schemeClr>
                  </a:outerShdw>
                </a:effectLst>
                <a:latin typeface="Bebas" pitchFamily="2" charset="0"/>
                <a:ea typeface="微软雅黑" panose="020B0503020204020204" charset="-122"/>
                <a:sym typeface="Bebas" pitchFamily="2" charset="0"/>
              </a:rPr>
              <a:t>有针对性地提供“一站式”开业指导、注册登记和跟踪服务。</a:t>
            </a:r>
          </a:p>
          <a:p>
            <a:pPr>
              <a:lnSpc>
                <a:spcPct val="130000"/>
              </a:lnSpc>
            </a:pPr>
            <a:r>
              <a:rPr lang="zh-CN" altLang="en-US" sz="1400" dirty="0">
                <a:solidFill>
                  <a:schemeClr val="tx1"/>
                </a:solidFill>
                <a:effectLst>
                  <a:outerShdw blurRad="38100" dist="19050" dir="2700000" algn="tl" rotWithShape="0">
                    <a:schemeClr val="dk1">
                      <a:alpha val="40000"/>
                    </a:schemeClr>
                  </a:outerShdw>
                </a:effectLst>
                <a:latin typeface="Bebas" pitchFamily="2" charset="0"/>
                <a:ea typeface="微软雅黑" panose="020B0503020204020204" charset="-122"/>
                <a:sym typeface="Bebas" pitchFamily="2" charset="0"/>
              </a:rPr>
              <a:t>按规定做好军人退役社保关系转移接续工作。</a:t>
            </a:r>
          </a:p>
        </p:txBody>
      </p:sp>
      <p:sp>
        <p:nvSpPr>
          <p:cNvPr id="32" name="TextBox 52"/>
          <p:cNvSpPr txBox="1"/>
          <p:nvPr/>
        </p:nvSpPr>
        <p:spPr>
          <a:xfrm>
            <a:off x="7091072" y="4945059"/>
            <a:ext cx="1000760" cy="368935"/>
          </a:xfrm>
          <a:prstGeom prst="rect">
            <a:avLst/>
          </a:prstGeom>
          <a:noFill/>
        </p:spPr>
        <p:txBody>
          <a:bodyPr wrap="none" tIns="0" bIns="0" rtlCol="0" anchor="t">
            <a:spAutoFit/>
          </a:bodyPr>
          <a:lstStyle/>
          <a:p>
            <a:pPr algn="l">
              <a:lnSpc>
                <a:spcPct val="150000"/>
              </a:lnSpc>
            </a:pPr>
            <a:r>
              <a:rPr lang="zh-CN" altLang="zh-CN" sz="1600" b="1" dirty="0">
                <a:solidFill>
                  <a:srgbClr val="537285"/>
                </a:solidFill>
                <a:latin typeface="Bebas" pitchFamily="2" charset="0"/>
                <a:ea typeface="微软雅黑" panose="020B0503020204020204" charset="-122"/>
                <a:cs typeface="华文黑体" pitchFamily="2" charset="-122"/>
                <a:sym typeface="Bebas" pitchFamily="2" charset="0"/>
              </a:rPr>
              <a:t>自主创业</a:t>
            </a:r>
          </a:p>
        </p:txBody>
      </p:sp>
      <p:sp>
        <p:nvSpPr>
          <p:cNvPr id="33" name="椭圆 32"/>
          <p:cNvSpPr/>
          <p:nvPr/>
        </p:nvSpPr>
        <p:spPr>
          <a:xfrm>
            <a:off x="5714313" y="1894988"/>
            <a:ext cx="1186435" cy="1186862"/>
          </a:xfrm>
          <a:prstGeom prst="ellipse">
            <a:avLst/>
          </a:prstGeom>
          <a:solidFill>
            <a:schemeClr val="accent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a:solidFill>
                  <a:srgbClr val="FEFABC"/>
                </a:solidFill>
                <a:latin typeface="微软雅黑" panose="020B0503020204020204" charset="-122"/>
                <a:ea typeface="微软雅黑" panose="020B0503020204020204" charset="-122"/>
                <a:sym typeface="Bebas" pitchFamily="2" charset="0"/>
              </a:rPr>
              <a:t>1</a:t>
            </a:r>
          </a:p>
        </p:txBody>
      </p:sp>
      <p:sp>
        <p:nvSpPr>
          <p:cNvPr id="34" name="椭圆 33"/>
          <p:cNvSpPr/>
          <p:nvPr/>
        </p:nvSpPr>
        <p:spPr>
          <a:xfrm>
            <a:off x="4536964" y="2888201"/>
            <a:ext cx="1186435" cy="1186862"/>
          </a:xfrm>
          <a:prstGeom prst="ellipse">
            <a:avLst/>
          </a:prstGeom>
          <a:solidFill>
            <a:srgbClr val="537285"/>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a:solidFill>
                  <a:srgbClr val="FEFABC"/>
                </a:solidFill>
                <a:latin typeface="微软雅黑" panose="020B0503020204020204" charset="-122"/>
                <a:ea typeface="微软雅黑" panose="020B0503020204020204" charset="-122"/>
                <a:sym typeface="Bebas" pitchFamily="2" charset="0"/>
              </a:rPr>
              <a:t>2</a:t>
            </a:r>
          </a:p>
        </p:txBody>
      </p:sp>
      <p:sp>
        <p:nvSpPr>
          <p:cNvPr id="35" name="椭圆 34"/>
          <p:cNvSpPr/>
          <p:nvPr/>
        </p:nvSpPr>
        <p:spPr>
          <a:xfrm>
            <a:off x="5713596" y="3824021"/>
            <a:ext cx="1186435" cy="1186862"/>
          </a:xfrm>
          <a:prstGeom prst="ellipse">
            <a:avLst/>
          </a:pr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a:solidFill>
                  <a:srgbClr val="FEFABC"/>
                </a:solidFill>
                <a:latin typeface="微软雅黑" panose="020B0503020204020204" charset="-122"/>
                <a:ea typeface="微软雅黑" panose="020B0503020204020204" charset="-122"/>
                <a:sym typeface="Bebas" pitchFamily="2" charset="0"/>
              </a:rPr>
              <a:t>3</a:t>
            </a:r>
          </a:p>
        </p:txBody>
      </p:sp>
      <p:sp>
        <p:nvSpPr>
          <p:cNvPr id="36" name="椭圆 35"/>
          <p:cNvSpPr/>
          <p:nvPr/>
        </p:nvSpPr>
        <p:spPr>
          <a:xfrm>
            <a:off x="4534775" y="4842103"/>
            <a:ext cx="1186435" cy="1186862"/>
          </a:xfrm>
          <a:prstGeom prst="ellipse">
            <a:avLst/>
          </a:prstGeom>
          <a:solidFill>
            <a:schemeClr val="accent6"/>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r>
              <a:rPr lang="en-US" sz="2400">
                <a:solidFill>
                  <a:srgbClr val="FEFABC"/>
                </a:solidFill>
                <a:latin typeface="微软雅黑" panose="020B0503020204020204" charset="-122"/>
                <a:ea typeface="微软雅黑" panose="020B0503020204020204" charset="-122"/>
                <a:sym typeface="Bebas" pitchFamily="2" charset="0"/>
              </a:rPr>
              <a:t>4</a:t>
            </a:r>
          </a:p>
        </p:txBody>
      </p:sp>
      <p:pic>
        <p:nvPicPr>
          <p:cNvPr id="24" name="图片 2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82840" y="1437281"/>
            <a:ext cx="2895600" cy="1786337"/>
          </a:xfrm>
          <a:prstGeom prst="rect">
            <a:avLst/>
          </a:prstGeom>
          <a:effectLst>
            <a:softEdge rad="3175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40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35" presetClass="path" presetSubtype="0" decel="40000" fill="hold" grpId="1" nodeType="withEffect">
                                  <p:stCondLst>
                                    <p:cond delay="500"/>
                                  </p:stCondLst>
                                  <p:childTnLst>
                                    <p:animMotion origin="layout" path="M 0.08919 -1.48148E-6 L -0.0306 -1.48148E-6 " pathEditMode="relative" rAng="0" ptsTypes="AA">
                                      <p:cBhvr>
                                        <p:cTn id="12" dur="1000" fill="hold"/>
                                        <p:tgtEl>
                                          <p:spTgt spid="33"/>
                                        </p:tgtEl>
                                        <p:attrNameLst>
                                          <p:attrName>ppt_x</p:attrName>
                                          <p:attrName>ppt_y</p:attrName>
                                        </p:attrNameLst>
                                      </p:cBhvr>
                                      <p:rCtr x="-5990" y="0"/>
                                    </p:animMotion>
                                  </p:childTnLst>
                                </p:cTn>
                              </p:par>
                              <p:par>
                                <p:cTn id="13" presetID="35" presetClass="path" presetSubtype="0" accel="40000" decel="40000" fill="hold" grpId="2" nodeType="withEffect">
                                  <p:stCondLst>
                                    <p:cond delay="1500"/>
                                  </p:stCondLst>
                                  <p:childTnLst>
                                    <p:animMotion origin="layout" path="M 4.16667E-7 -1.48148E-6 L -0.03073 -1.48148E-6 " pathEditMode="relative" rAng="0" ptsTypes="AA">
                                      <p:cBhvr>
                                        <p:cTn id="14" dur="1000" spd="-100000" fill="hold"/>
                                        <p:tgtEl>
                                          <p:spTgt spid="33"/>
                                        </p:tgtEl>
                                        <p:attrNameLst>
                                          <p:attrName>ppt_x</p:attrName>
                                          <p:attrName>ppt_y</p:attrName>
                                        </p:attrNameLst>
                                      </p:cBhvr>
                                      <p:rCtr x="-1536" y="0"/>
                                    </p:animMotion>
                                  </p:childTnLst>
                                </p:cTn>
                              </p:par>
                              <p:par>
                                <p:cTn id="15" presetID="10" presetClass="entr" presetSubtype="0" fill="hold" grpId="0" nodeType="with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22" presetClass="entr" presetSubtype="2"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par>
                                <p:cTn id="21" presetID="12" presetClass="entr" presetSubtype="2" fill="hold" grpId="0" nodeType="withEffect">
                                  <p:stCondLst>
                                    <p:cond delay="100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p:tgtEl>
                                          <p:spTgt spid="21"/>
                                        </p:tgtEl>
                                        <p:attrNameLst>
                                          <p:attrName>ppt_x</p:attrName>
                                        </p:attrNameLst>
                                      </p:cBhvr>
                                      <p:tavLst>
                                        <p:tav tm="0">
                                          <p:val>
                                            <p:strVal val="#ppt_x+#ppt_w*1.125000"/>
                                          </p:val>
                                        </p:tav>
                                        <p:tav tm="100000">
                                          <p:val>
                                            <p:strVal val="#ppt_x"/>
                                          </p:val>
                                        </p:tav>
                                      </p:tavLst>
                                    </p:anim>
                                    <p:animEffect transition="in" filter="wipe(left)">
                                      <p:cBhvr>
                                        <p:cTn id="24" dur="500"/>
                                        <p:tgtEl>
                                          <p:spTgt spid="21"/>
                                        </p:tgtEl>
                                      </p:cBhvr>
                                    </p:animEffect>
                                  </p:childTnLst>
                                </p:cTn>
                              </p:par>
                              <p:par>
                                <p:cTn id="25" presetID="12" presetClass="entr" presetSubtype="2" fill="hold" grpId="0" nodeType="withEffect">
                                  <p:stCondLst>
                                    <p:cond delay="100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p:tgtEl>
                                          <p:spTgt spid="20"/>
                                        </p:tgtEl>
                                        <p:attrNameLst>
                                          <p:attrName>ppt_x</p:attrName>
                                        </p:attrNameLst>
                                      </p:cBhvr>
                                      <p:tavLst>
                                        <p:tav tm="0">
                                          <p:val>
                                            <p:strVal val="#ppt_x+#ppt_w*1.125000"/>
                                          </p:val>
                                        </p:tav>
                                        <p:tav tm="100000">
                                          <p:val>
                                            <p:strVal val="#ppt_x"/>
                                          </p:val>
                                        </p:tav>
                                      </p:tavLst>
                                    </p:anim>
                                    <p:animEffect transition="in" filter="wipe(left)">
                                      <p:cBhvr>
                                        <p:cTn id="28" dur="500"/>
                                        <p:tgtEl>
                                          <p:spTgt spid="20"/>
                                        </p:tgtEl>
                                      </p:cBhvr>
                                    </p:animEffect>
                                  </p:childTnLst>
                                </p:cTn>
                              </p:par>
                              <p:par>
                                <p:cTn id="29" presetID="10" presetClass="entr" presetSubtype="0" fill="hold" grpId="0" nodeType="withEffect">
                                  <p:stCondLst>
                                    <p:cond delay="150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par>
                                <p:cTn id="32" presetID="35" presetClass="path" presetSubtype="0" decel="40000" fill="hold" grpId="1" nodeType="withEffect">
                                  <p:stCondLst>
                                    <p:cond delay="1500"/>
                                  </p:stCondLst>
                                  <p:childTnLst>
                                    <p:animMotion origin="layout" path="M 0.03073 -4.44444E-6 L -0.08906 -4.44444E-6 " pathEditMode="relative" rAng="0" ptsTypes="AA">
                                      <p:cBhvr>
                                        <p:cTn id="33" dur="1000" spd="-100000" fill="hold"/>
                                        <p:tgtEl>
                                          <p:spTgt spid="34"/>
                                        </p:tgtEl>
                                        <p:attrNameLst>
                                          <p:attrName>ppt_x</p:attrName>
                                          <p:attrName>ppt_y</p:attrName>
                                        </p:attrNameLst>
                                      </p:cBhvr>
                                      <p:rCtr x="-5990" y="0"/>
                                    </p:animMotion>
                                  </p:childTnLst>
                                </p:cTn>
                              </p:par>
                              <p:par>
                                <p:cTn id="34" presetID="35" presetClass="path" presetSubtype="0" accel="40000" decel="40000" fill="hold" grpId="2" nodeType="withEffect">
                                  <p:stCondLst>
                                    <p:cond delay="2500"/>
                                  </p:stCondLst>
                                  <p:childTnLst>
                                    <p:animMotion origin="layout" path="M 0.03073 -4.44444E-6 L -4.16667E-6 -4.44444E-6 " pathEditMode="relative" rAng="0" ptsTypes="AA">
                                      <p:cBhvr>
                                        <p:cTn id="35" dur="1000" fill="hold"/>
                                        <p:tgtEl>
                                          <p:spTgt spid="34"/>
                                        </p:tgtEl>
                                        <p:attrNameLst>
                                          <p:attrName>ppt_x</p:attrName>
                                          <p:attrName>ppt_y</p:attrName>
                                        </p:attrNameLst>
                                      </p:cBhvr>
                                      <p:rCtr x="-1536" y="0"/>
                                    </p:animMotion>
                                  </p:childTnLst>
                                </p:cTn>
                              </p:par>
                              <p:par>
                                <p:cTn id="36" presetID="10" presetClass="entr" presetSubtype="0" fill="hold" grpId="0" nodeType="withEffect">
                                  <p:stCondLst>
                                    <p:cond delay="150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22" presetClass="entr" presetSubtype="8" fill="hold" grpId="0" nodeType="withEffect">
                                  <p:stCondLst>
                                    <p:cond delay="150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par>
                                <p:cTn id="42" presetID="12" presetClass="entr" presetSubtype="8" fill="hold" grpId="0" nodeType="withEffect">
                                  <p:stCondLst>
                                    <p:cond delay="200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p:tgtEl>
                                          <p:spTgt spid="25"/>
                                        </p:tgtEl>
                                        <p:attrNameLst>
                                          <p:attrName>ppt_x</p:attrName>
                                        </p:attrNameLst>
                                      </p:cBhvr>
                                      <p:tavLst>
                                        <p:tav tm="0">
                                          <p:val>
                                            <p:strVal val="#ppt_x-#ppt_w*1.125000"/>
                                          </p:val>
                                        </p:tav>
                                        <p:tav tm="100000">
                                          <p:val>
                                            <p:strVal val="#ppt_x"/>
                                          </p:val>
                                        </p:tav>
                                      </p:tavLst>
                                    </p:anim>
                                    <p:animEffect transition="in" filter="wipe(right)">
                                      <p:cBhvr>
                                        <p:cTn id="45" dur="500"/>
                                        <p:tgtEl>
                                          <p:spTgt spid="25"/>
                                        </p:tgtEl>
                                      </p:cBhvr>
                                    </p:animEffect>
                                  </p:childTnLst>
                                </p:cTn>
                              </p:par>
                              <p:par>
                                <p:cTn id="46" presetID="12" presetClass="entr" presetSubtype="8" fill="hold" grpId="0" nodeType="withEffect">
                                  <p:stCondLst>
                                    <p:cond delay="200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p:tgtEl>
                                          <p:spTgt spid="22"/>
                                        </p:tgtEl>
                                        <p:attrNameLst>
                                          <p:attrName>ppt_x</p:attrName>
                                        </p:attrNameLst>
                                      </p:cBhvr>
                                      <p:tavLst>
                                        <p:tav tm="0">
                                          <p:val>
                                            <p:strVal val="#ppt_x-#ppt_w*1.125000"/>
                                          </p:val>
                                        </p:tav>
                                        <p:tav tm="100000">
                                          <p:val>
                                            <p:strVal val="#ppt_x"/>
                                          </p:val>
                                        </p:tav>
                                      </p:tavLst>
                                    </p:anim>
                                    <p:animEffect transition="in" filter="wipe(right)">
                                      <p:cBhvr>
                                        <p:cTn id="49" dur="500"/>
                                        <p:tgtEl>
                                          <p:spTgt spid="22"/>
                                        </p:tgtEl>
                                      </p:cBhvr>
                                    </p:animEffect>
                                  </p:childTnLst>
                                </p:cTn>
                              </p:par>
                              <p:par>
                                <p:cTn id="50" presetID="10" presetClass="entr" presetSubtype="0" fill="hold" grpId="0" nodeType="withEffect">
                                  <p:stCondLst>
                                    <p:cond delay="250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par>
                                <p:cTn id="53" presetID="35" presetClass="path" presetSubtype="0" decel="40000" fill="hold" grpId="1" nodeType="withEffect">
                                  <p:stCondLst>
                                    <p:cond delay="2500"/>
                                  </p:stCondLst>
                                  <p:childTnLst>
                                    <p:animMotion origin="layout" path="M 0.08919 -1.48148E-6 L -0.0306 -1.48148E-6 " pathEditMode="relative" rAng="0" ptsTypes="AA">
                                      <p:cBhvr>
                                        <p:cTn id="54" dur="1000" fill="hold"/>
                                        <p:tgtEl>
                                          <p:spTgt spid="35"/>
                                        </p:tgtEl>
                                        <p:attrNameLst>
                                          <p:attrName>ppt_x</p:attrName>
                                          <p:attrName>ppt_y</p:attrName>
                                        </p:attrNameLst>
                                      </p:cBhvr>
                                      <p:rCtr x="-5990" y="0"/>
                                    </p:animMotion>
                                  </p:childTnLst>
                                </p:cTn>
                              </p:par>
                              <p:par>
                                <p:cTn id="55" presetID="35" presetClass="path" presetSubtype="0" accel="40000" decel="40000" fill="hold" grpId="2" nodeType="withEffect">
                                  <p:stCondLst>
                                    <p:cond delay="3500"/>
                                  </p:stCondLst>
                                  <p:childTnLst>
                                    <p:animMotion origin="layout" path="M 4.16667E-7 -1.48148E-6 L -0.03073 -1.48148E-6 " pathEditMode="relative" rAng="0" ptsTypes="AA">
                                      <p:cBhvr>
                                        <p:cTn id="56" dur="1000" spd="-100000" fill="hold"/>
                                        <p:tgtEl>
                                          <p:spTgt spid="35"/>
                                        </p:tgtEl>
                                        <p:attrNameLst>
                                          <p:attrName>ppt_x</p:attrName>
                                          <p:attrName>ppt_y</p:attrName>
                                        </p:attrNameLst>
                                      </p:cBhvr>
                                      <p:rCtr x="-1536" y="0"/>
                                    </p:animMotion>
                                  </p:childTnLst>
                                </p:cTn>
                              </p:par>
                              <p:par>
                                <p:cTn id="57" presetID="10" presetClass="entr" presetSubtype="0" fill="hold" grpId="0" nodeType="withEffect">
                                  <p:stCondLst>
                                    <p:cond delay="250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22" presetClass="entr" presetSubtype="2" fill="hold" grpId="0" nodeType="withEffect">
                                  <p:stCondLst>
                                    <p:cond delay="250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par>
                                <p:cTn id="63" presetID="12" presetClass="entr" presetSubtype="2" fill="hold" grpId="0" nodeType="withEffect">
                                  <p:stCondLst>
                                    <p:cond delay="300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p:tgtEl>
                                          <p:spTgt spid="30"/>
                                        </p:tgtEl>
                                        <p:attrNameLst>
                                          <p:attrName>ppt_x</p:attrName>
                                        </p:attrNameLst>
                                      </p:cBhvr>
                                      <p:tavLst>
                                        <p:tav tm="0">
                                          <p:val>
                                            <p:strVal val="#ppt_x+#ppt_w*1.125000"/>
                                          </p:val>
                                        </p:tav>
                                        <p:tav tm="100000">
                                          <p:val>
                                            <p:strVal val="#ppt_x"/>
                                          </p:val>
                                        </p:tav>
                                      </p:tavLst>
                                    </p:anim>
                                    <p:animEffect transition="in" filter="wipe(left)">
                                      <p:cBhvr>
                                        <p:cTn id="66" dur="500"/>
                                        <p:tgtEl>
                                          <p:spTgt spid="30"/>
                                        </p:tgtEl>
                                      </p:cBhvr>
                                    </p:animEffect>
                                  </p:childTnLst>
                                </p:cTn>
                              </p:par>
                              <p:par>
                                <p:cTn id="67" presetID="12" presetClass="entr" presetSubtype="2" fill="hold" grpId="0" nodeType="withEffect">
                                  <p:stCondLst>
                                    <p:cond delay="300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p:tgtEl>
                                          <p:spTgt spid="26"/>
                                        </p:tgtEl>
                                        <p:attrNameLst>
                                          <p:attrName>ppt_x</p:attrName>
                                        </p:attrNameLst>
                                      </p:cBhvr>
                                      <p:tavLst>
                                        <p:tav tm="0">
                                          <p:val>
                                            <p:strVal val="#ppt_x+#ppt_w*1.125000"/>
                                          </p:val>
                                        </p:tav>
                                        <p:tav tm="100000">
                                          <p:val>
                                            <p:strVal val="#ppt_x"/>
                                          </p:val>
                                        </p:tav>
                                      </p:tavLst>
                                    </p:anim>
                                    <p:animEffect transition="in" filter="wipe(left)">
                                      <p:cBhvr>
                                        <p:cTn id="70" dur="500"/>
                                        <p:tgtEl>
                                          <p:spTgt spid="26"/>
                                        </p:tgtEl>
                                      </p:cBhvr>
                                    </p:animEffect>
                                  </p:childTnLst>
                                </p:cTn>
                              </p:par>
                              <p:par>
                                <p:cTn id="71" presetID="10" presetClass="entr" presetSubtype="0" fill="hold" grpId="0" nodeType="withEffect">
                                  <p:stCondLst>
                                    <p:cond delay="350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35" presetClass="path" presetSubtype="0" decel="40000" fill="hold" grpId="1" nodeType="withEffect">
                                  <p:stCondLst>
                                    <p:cond delay="3500"/>
                                  </p:stCondLst>
                                  <p:childTnLst>
                                    <p:animMotion origin="layout" path="M 0.03073 -4.44444E-6 L -0.08906 -4.44444E-6 " pathEditMode="relative" rAng="0" ptsTypes="AA">
                                      <p:cBhvr>
                                        <p:cTn id="75" dur="1000" spd="-100000" fill="hold"/>
                                        <p:tgtEl>
                                          <p:spTgt spid="36"/>
                                        </p:tgtEl>
                                        <p:attrNameLst>
                                          <p:attrName>ppt_x</p:attrName>
                                          <p:attrName>ppt_y</p:attrName>
                                        </p:attrNameLst>
                                      </p:cBhvr>
                                      <p:rCtr x="-5990" y="0"/>
                                    </p:animMotion>
                                  </p:childTnLst>
                                </p:cTn>
                              </p:par>
                              <p:par>
                                <p:cTn id="76" presetID="35" presetClass="path" presetSubtype="0" accel="40000" decel="40000" fill="hold" grpId="2" nodeType="withEffect">
                                  <p:stCondLst>
                                    <p:cond delay="4500"/>
                                  </p:stCondLst>
                                  <p:childTnLst>
                                    <p:animMotion origin="layout" path="M 0.03073 -4.44444E-6 L -4.16667E-6 -4.44444E-6 " pathEditMode="relative" rAng="0" ptsTypes="AA">
                                      <p:cBhvr>
                                        <p:cTn id="77" dur="1000" fill="hold"/>
                                        <p:tgtEl>
                                          <p:spTgt spid="36"/>
                                        </p:tgtEl>
                                        <p:attrNameLst>
                                          <p:attrName>ppt_x</p:attrName>
                                          <p:attrName>ppt_y</p:attrName>
                                        </p:attrNameLst>
                                      </p:cBhvr>
                                      <p:rCtr x="-1536" y="0"/>
                                    </p:animMotion>
                                  </p:childTnLst>
                                </p:cTn>
                              </p:par>
                              <p:par>
                                <p:cTn id="78" presetID="10" presetClass="entr" presetSubtype="0" fill="hold" grpId="0" nodeType="withEffect">
                                  <p:stCondLst>
                                    <p:cond delay="3500"/>
                                  </p:stCondLst>
                                  <p:childTnLst>
                                    <p:set>
                                      <p:cBhvr>
                                        <p:cTn id="79" dur="1" fill="hold">
                                          <p:stCondLst>
                                            <p:cond delay="0"/>
                                          </p:stCondLst>
                                        </p:cTn>
                                        <p:tgtEl>
                                          <p:spTgt spid="15"/>
                                        </p:tgtEl>
                                        <p:attrNameLst>
                                          <p:attrName>style.visibility</p:attrName>
                                        </p:attrNameLst>
                                      </p:cBhvr>
                                      <p:to>
                                        <p:strVal val="visible"/>
                                      </p:to>
                                    </p:set>
                                    <p:animEffect transition="in" filter="fade">
                                      <p:cBhvr>
                                        <p:cTn id="80" dur="500"/>
                                        <p:tgtEl>
                                          <p:spTgt spid="15"/>
                                        </p:tgtEl>
                                      </p:cBhvr>
                                    </p:animEffect>
                                  </p:childTnLst>
                                </p:cTn>
                              </p:par>
                              <p:par>
                                <p:cTn id="81" presetID="22" presetClass="entr" presetSubtype="8" fill="hold" grpId="0" nodeType="withEffect">
                                  <p:stCondLst>
                                    <p:cond delay="350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par>
                                <p:cTn id="84" presetID="12" presetClass="entr" presetSubtype="8" fill="hold" grpId="0" nodeType="withEffect">
                                  <p:stCondLst>
                                    <p:cond delay="4000"/>
                                  </p:stCondLst>
                                  <p:childTnLst>
                                    <p:set>
                                      <p:cBhvr>
                                        <p:cTn id="85" dur="1" fill="hold">
                                          <p:stCondLst>
                                            <p:cond delay="0"/>
                                          </p:stCondLst>
                                        </p:cTn>
                                        <p:tgtEl>
                                          <p:spTgt spid="32"/>
                                        </p:tgtEl>
                                        <p:attrNameLst>
                                          <p:attrName>style.visibility</p:attrName>
                                        </p:attrNameLst>
                                      </p:cBhvr>
                                      <p:to>
                                        <p:strVal val="visible"/>
                                      </p:to>
                                    </p:set>
                                    <p:anim calcmode="lin" valueType="num">
                                      <p:cBhvr additive="base">
                                        <p:cTn id="86" dur="500"/>
                                        <p:tgtEl>
                                          <p:spTgt spid="32"/>
                                        </p:tgtEl>
                                        <p:attrNameLst>
                                          <p:attrName>ppt_x</p:attrName>
                                        </p:attrNameLst>
                                      </p:cBhvr>
                                      <p:tavLst>
                                        <p:tav tm="0">
                                          <p:val>
                                            <p:strVal val="#ppt_x-#ppt_w*1.125000"/>
                                          </p:val>
                                        </p:tav>
                                        <p:tav tm="100000">
                                          <p:val>
                                            <p:strVal val="#ppt_x"/>
                                          </p:val>
                                        </p:tav>
                                      </p:tavLst>
                                    </p:anim>
                                    <p:animEffect transition="in" filter="wipe(right)">
                                      <p:cBhvr>
                                        <p:cTn id="87" dur="500"/>
                                        <p:tgtEl>
                                          <p:spTgt spid="32"/>
                                        </p:tgtEl>
                                      </p:cBhvr>
                                    </p:animEffect>
                                  </p:childTnLst>
                                </p:cTn>
                              </p:par>
                              <p:par>
                                <p:cTn id="88" presetID="12" presetClass="entr" presetSubtype="8" fill="hold" grpId="0" nodeType="withEffect">
                                  <p:stCondLst>
                                    <p:cond delay="4000"/>
                                  </p:stCondLst>
                                  <p:childTnLst>
                                    <p:set>
                                      <p:cBhvr>
                                        <p:cTn id="89" dur="1" fill="hold">
                                          <p:stCondLst>
                                            <p:cond delay="0"/>
                                          </p:stCondLst>
                                        </p:cTn>
                                        <p:tgtEl>
                                          <p:spTgt spid="31"/>
                                        </p:tgtEl>
                                        <p:attrNameLst>
                                          <p:attrName>style.visibility</p:attrName>
                                        </p:attrNameLst>
                                      </p:cBhvr>
                                      <p:to>
                                        <p:strVal val="visible"/>
                                      </p:to>
                                    </p:set>
                                    <p:anim calcmode="lin" valueType="num">
                                      <p:cBhvr additive="base">
                                        <p:cTn id="90" dur="500"/>
                                        <p:tgtEl>
                                          <p:spTgt spid="31"/>
                                        </p:tgtEl>
                                        <p:attrNameLst>
                                          <p:attrName>ppt_x</p:attrName>
                                        </p:attrNameLst>
                                      </p:cBhvr>
                                      <p:tavLst>
                                        <p:tav tm="0">
                                          <p:val>
                                            <p:strVal val="#ppt_x-#ppt_w*1.125000"/>
                                          </p:val>
                                        </p:tav>
                                        <p:tav tm="100000">
                                          <p:val>
                                            <p:strVal val="#ppt_x"/>
                                          </p:val>
                                        </p:tav>
                                      </p:tavLst>
                                    </p:anim>
                                    <p:animEffect transition="in" filter="wipe(right)">
                                      <p:cBhvr>
                                        <p:cTn id="91" dur="500"/>
                                        <p:tgtEl>
                                          <p:spTgt spid="31"/>
                                        </p:tgtEl>
                                      </p:cBhvr>
                                    </p:animEffect>
                                  </p:childTnLst>
                                </p:cTn>
                              </p:par>
                            </p:childTnLst>
                          </p:cTn>
                        </p:par>
                        <p:par>
                          <p:cTn id="92" fill="hold">
                            <p:stCondLst>
                              <p:cond delay="4000"/>
                            </p:stCondLst>
                            <p:childTnLst>
                              <p:par>
                                <p:cTn id="93" presetID="2" presetClass="entr" presetSubtype="2"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additive="base">
                                        <p:cTn id="95" dur="500" fill="hold"/>
                                        <p:tgtEl>
                                          <p:spTgt spid="24"/>
                                        </p:tgtEl>
                                        <p:attrNameLst>
                                          <p:attrName>ppt_x</p:attrName>
                                        </p:attrNameLst>
                                      </p:cBhvr>
                                      <p:tavLst>
                                        <p:tav tm="0">
                                          <p:val>
                                            <p:strVal val="1+#ppt_w/2"/>
                                          </p:val>
                                        </p:tav>
                                        <p:tav tm="100000">
                                          <p:val>
                                            <p:strVal val="#ppt_x"/>
                                          </p:val>
                                        </p:tav>
                                      </p:tavLst>
                                    </p:anim>
                                    <p:anim calcmode="lin" valueType="num">
                                      <p:cBhvr additive="base">
                                        <p:cTn id="96"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p:bldP spid="21" grpId="0"/>
      <p:bldP spid="22" grpId="0"/>
      <p:bldP spid="25" grpId="0"/>
      <p:bldP spid="26" grpId="0"/>
      <p:bldP spid="30" grpId="0"/>
      <p:bldP spid="31" grpId="0"/>
      <p:bldP spid="32" grpId="0"/>
      <p:bldP spid="33" grpId="0" bldLvl="0" animBg="1"/>
      <p:bldP spid="33" grpId="1" bldLvl="0" animBg="1"/>
      <p:bldP spid="33" grpId="2" bldLvl="0" animBg="1"/>
      <p:bldP spid="34" grpId="0" bldLvl="0" animBg="1"/>
      <p:bldP spid="34" grpId="1" bldLvl="0" animBg="1"/>
      <p:bldP spid="34" grpId="2" bldLvl="0" animBg="1"/>
      <p:bldP spid="35" grpId="0" bldLvl="0" animBg="1"/>
      <p:bldP spid="35" grpId="1" bldLvl="0" animBg="1"/>
      <p:bldP spid="35" grpId="2" bldLvl="0" animBg="1"/>
      <p:bldP spid="36" grpId="0" bldLvl="0" animBg="1"/>
      <p:bldP spid="36" grpId="1" bldLvl="0" animBg="1"/>
      <p:bldP spid="36" grpId="2" bldLvl="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4257675" y="1092200"/>
            <a:ext cx="4133215" cy="749300"/>
          </a:xfrm>
          <a:prstGeom prst="roundRect">
            <a:avLst>
              <a:gd name="adj" fmla="val 42270"/>
            </a:avLst>
          </a:prstGeom>
          <a:gradFill>
            <a:gsLst>
              <a:gs pos="99000">
                <a:schemeClr val="bg1"/>
              </a:gs>
              <a:gs pos="0">
                <a:schemeClr val="bg1">
                  <a:lumMod val="95000"/>
                </a:schemeClr>
              </a:gs>
            </a:gsLst>
            <a:lin ang="0" scaled="0"/>
          </a:gradFill>
          <a:ln>
            <a:noFill/>
          </a:ln>
          <a:effectLst>
            <a:innerShdw blurRad="63500" dist="127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chemeClr val="accent2"/>
                </a:solidFill>
                <a:latin typeface="微软雅黑" panose="020B0503020204020204" charset="-122"/>
                <a:ea typeface="微软雅黑" panose="020B0503020204020204" charset="-122"/>
              </a:rPr>
              <a:t>注重解决结构性矛盾</a:t>
            </a:r>
          </a:p>
        </p:txBody>
      </p:sp>
      <p:grpSp>
        <p:nvGrpSpPr>
          <p:cNvPr id="47" name="组合 46"/>
          <p:cNvGrpSpPr/>
          <p:nvPr/>
        </p:nvGrpSpPr>
        <p:grpSpPr>
          <a:xfrm>
            <a:off x="4357585" y="1902960"/>
            <a:ext cx="6958333" cy="1420981"/>
            <a:chOff x="6088831" y="1503025"/>
            <a:chExt cx="4905133" cy="1161143"/>
          </a:xfrm>
        </p:grpSpPr>
        <p:sp>
          <p:nvSpPr>
            <p:cNvPr id="48" name="任意多边形 47"/>
            <p:cNvSpPr/>
            <p:nvPr/>
          </p:nvSpPr>
          <p:spPr bwMode="auto">
            <a:xfrm>
              <a:off x="6310059" y="1643364"/>
              <a:ext cx="4546918" cy="886816"/>
            </a:xfrm>
            <a:custGeom>
              <a:avLst/>
              <a:gdLst>
                <a:gd name="connsiteX0" fmla="*/ 796 w 4546918"/>
                <a:gd name="connsiteY0" fmla="*/ 0 h 886816"/>
                <a:gd name="connsiteX1" fmla="*/ 1987487 w 4546918"/>
                <a:gd name="connsiteY1" fmla="*/ 0 h 886816"/>
                <a:gd name="connsiteX2" fmla="*/ 2238061 w 4546918"/>
                <a:gd name="connsiteY2" fmla="*/ 0 h 886816"/>
                <a:gd name="connsiteX3" fmla="*/ 4224752 w 4546918"/>
                <a:gd name="connsiteY3" fmla="*/ 0 h 886816"/>
                <a:gd name="connsiteX4" fmla="*/ 4546918 w 4546918"/>
                <a:gd name="connsiteY4" fmla="*/ 443408 h 886816"/>
                <a:gd name="connsiteX5" fmla="*/ 4224752 w 4546918"/>
                <a:gd name="connsiteY5" fmla="*/ 886816 h 886816"/>
                <a:gd name="connsiteX6" fmla="*/ 2238061 w 4546918"/>
                <a:gd name="connsiteY6" fmla="*/ 886816 h 886816"/>
                <a:gd name="connsiteX7" fmla="*/ 1969589 w 4546918"/>
                <a:gd name="connsiteY7" fmla="*/ 886816 h 886816"/>
                <a:gd name="connsiteX8" fmla="*/ 332606 w 4546918"/>
                <a:gd name="connsiteY8" fmla="*/ 886816 h 886816"/>
                <a:gd name="connsiteX9" fmla="*/ 0 w 4546918"/>
                <a:gd name="connsiteY9" fmla="*/ 886816 h 886816"/>
                <a:gd name="connsiteX10" fmla="*/ 75528 w 4546918"/>
                <a:gd name="connsiteY10" fmla="*/ 795275 h 886816"/>
                <a:gd name="connsiteX11" fmla="*/ 77419 w 4546918"/>
                <a:gd name="connsiteY11" fmla="*/ 791790 h 886816"/>
                <a:gd name="connsiteX12" fmla="*/ 90287 w 4546918"/>
                <a:gd name="connsiteY12" fmla="*/ 775964 h 886816"/>
                <a:gd name="connsiteX13" fmla="*/ 197676 w 4546918"/>
                <a:gd name="connsiteY13" fmla="*/ 443408 h 886816"/>
                <a:gd name="connsiteX14" fmla="*/ 796 w 4546918"/>
                <a:gd name="connsiteY14" fmla="*/ 0 h 886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6918" h="886816">
                  <a:moveTo>
                    <a:pt x="796" y="0"/>
                  </a:moveTo>
                  <a:cubicBezTo>
                    <a:pt x="796" y="0"/>
                    <a:pt x="796" y="0"/>
                    <a:pt x="1987487" y="0"/>
                  </a:cubicBezTo>
                  <a:cubicBezTo>
                    <a:pt x="1987487" y="0"/>
                    <a:pt x="1987487" y="0"/>
                    <a:pt x="2238061" y="0"/>
                  </a:cubicBezTo>
                  <a:cubicBezTo>
                    <a:pt x="2238061" y="0"/>
                    <a:pt x="2238061" y="0"/>
                    <a:pt x="4224752" y="0"/>
                  </a:cubicBezTo>
                  <a:cubicBezTo>
                    <a:pt x="4403733" y="0"/>
                    <a:pt x="4546918" y="190032"/>
                    <a:pt x="4546918" y="443408"/>
                  </a:cubicBezTo>
                  <a:cubicBezTo>
                    <a:pt x="4546918" y="675669"/>
                    <a:pt x="4403733" y="886816"/>
                    <a:pt x="4224752" y="886816"/>
                  </a:cubicBezTo>
                  <a:cubicBezTo>
                    <a:pt x="4224752" y="886816"/>
                    <a:pt x="4224752" y="886816"/>
                    <a:pt x="2238061" y="886816"/>
                  </a:cubicBezTo>
                  <a:cubicBezTo>
                    <a:pt x="2238061" y="886816"/>
                    <a:pt x="2238061" y="886816"/>
                    <a:pt x="1969589" y="886816"/>
                  </a:cubicBezTo>
                  <a:cubicBezTo>
                    <a:pt x="1969589" y="886816"/>
                    <a:pt x="1969589" y="886816"/>
                    <a:pt x="332606" y="886816"/>
                  </a:cubicBezTo>
                  <a:lnTo>
                    <a:pt x="0" y="886816"/>
                  </a:lnTo>
                  <a:lnTo>
                    <a:pt x="75528" y="795275"/>
                  </a:lnTo>
                  <a:lnTo>
                    <a:pt x="77419" y="791790"/>
                  </a:lnTo>
                  <a:lnTo>
                    <a:pt x="90287" y="775964"/>
                  </a:lnTo>
                  <a:cubicBezTo>
                    <a:pt x="143981" y="702063"/>
                    <a:pt x="197676" y="591211"/>
                    <a:pt x="197676" y="443408"/>
                  </a:cubicBezTo>
                  <a:cubicBezTo>
                    <a:pt x="197676" y="168917"/>
                    <a:pt x="796" y="0"/>
                    <a:pt x="796" y="0"/>
                  </a:cubicBezTo>
                  <a:close/>
                </a:path>
              </a:pathLst>
            </a:custGeom>
            <a:solidFill>
              <a:schemeClr val="accent4"/>
            </a:solidFill>
            <a:ln>
              <a:noFill/>
            </a:ln>
            <a:effectLst>
              <a:innerShdw blurRad="431800" dist="127000" dir="13500000">
                <a:srgbClr val="955901"/>
              </a:innerShdw>
            </a:effectLst>
          </p:spPr>
          <p:txBody>
            <a:bodyPr vert="horz" wrap="square" lIns="91429" tIns="45714" rIns="91429" bIns="45714" numCol="1" anchor="t" anchorCtr="0" compatLnSpc="1">
              <a:noAutofit/>
            </a:bodyPr>
            <a:lstStyle/>
            <a:p>
              <a:endParaRPr lang="zh-CN" altLang="en-US" sz="2400">
                <a:solidFill>
                  <a:prstClr val="black"/>
                </a:solidFill>
              </a:endParaRPr>
            </a:p>
          </p:txBody>
        </p:sp>
        <p:grpSp>
          <p:nvGrpSpPr>
            <p:cNvPr id="49" name="组合 48"/>
            <p:cNvGrpSpPr/>
            <p:nvPr/>
          </p:nvGrpSpPr>
          <p:grpSpPr>
            <a:xfrm>
              <a:off x="6088831" y="1503025"/>
              <a:ext cx="4905133" cy="1161143"/>
              <a:chOff x="6088831" y="1503025"/>
              <a:chExt cx="4905133" cy="1161143"/>
            </a:xfrm>
          </p:grpSpPr>
          <p:sp>
            <p:nvSpPr>
              <p:cNvPr id="50" name="任意多边形 49"/>
              <p:cNvSpPr/>
              <p:nvPr/>
            </p:nvSpPr>
            <p:spPr bwMode="auto">
              <a:xfrm>
                <a:off x="6088831" y="1503025"/>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29" tIns="45714" rIns="91429" bIns="45714" numCol="1" anchor="t" anchorCtr="0" compatLnSpc="1">
                <a:noAutofit/>
              </a:bodyPr>
              <a:lstStyle/>
              <a:p>
                <a:endParaRPr lang="zh-CN" altLang="en-US" sz="2400">
                  <a:solidFill>
                    <a:prstClr val="black"/>
                  </a:solidFill>
                </a:endParaRPr>
              </a:p>
            </p:txBody>
          </p:sp>
          <p:sp>
            <p:nvSpPr>
              <p:cNvPr id="51" name="文本框 113"/>
              <p:cNvSpPr txBox="1"/>
              <p:nvPr/>
            </p:nvSpPr>
            <p:spPr>
              <a:xfrm>
                <a:off x="6606739" y="1727702"/>
                <a:ext cx="4125807" cy="678183"/>
              </a:xfrm>
              <a:prstGeom prst="rect">
                <a:avLst/>
              </a:prstGeom>
              <a:noFill/>
            </p:spPr>
            <p:txBody>
              <a:bodyPr wrap="square" rtlCol="0">
                <a:spAutoFit/>
              </a:bodyPr>
              <a:lstStyle/>
              <a:p>
                <a:pPr algn="just">
                  <a:lnSpc>
                    <a:spcPct val="150000"/>
                  </a:lnSpc>
                </a:pPr>
                <a:r>
                  <a:rPr lang="zh-CN" altLang="en-US" sz="1600" dirty="0">
                    <a:solidFill>
                      <a:schemeClr val="bg1"/>
                    </a:solidFill>
                    <a:latin typeface="微软雅黑" panose="020B0503020204020204" charset="-122"/>
                    <a:ea typeface="微软雅黑" panose="020B0503020204020204" charset="-122"/>
                  </a:rPr>
                  <a:t>顺应产业结构调整迈向中高端水平、缓解就业结构性矛盾的需求，精准施策，加快发展现代职业教育，提升职业教育质量。</a:t>
                </a:r>
              </a:p>
            </p:txBody>
          </p:sp>
        </p:grpSp>
      </p:grpSp>
      <p:grpSp>
        <p:nvGrpSpPr>
          <p:cNvPr id="52" name="组合 51"/>
          <p:cNvGrpSpPr/>
          <p:nvPr/>
        </p:nvGrpSpPr>
        <p:grpSpPr>
          <a:xfrm>
            <a:off x="4368380" y="4858514"/>
            <a:ext cx="6958333" cy="1583621"/>
            <a:chOff x="6088831" y="4860939"/>
            <a:chExt cx="4905133" cy="1161143"/>
          </a:xfrm>
        </p:grpSpPr>
        <p:sp>
          <p:nvSpPr>
            <p:cNvPr id="53" name="Freeform 11"/>
            <p:cNvSpPr/>
            <p:nvPr/>
          </p:nvSpPr>
          <p:spPr bwMode="auto">
            <a:xfrm>
              <a:off x="6291052" y="4998759"/>
              <a:ext cx="4564020" cy="885505"/>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5"/>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chemeClr val="accent6"/>
            </a:solidFill>
            <a:ln>
              <a:noFill/>
            </a:ln>
            <a:effectLst>
              <a:innerShdw blurRad="558800" dist="127000" dir="13500000">
                <a:srgbClr val="9C2020"/>
              </a:innerShdw>
            </a:effectLst>
          </p:spPr>
          <p:txBody>
            <a:bodyPr vert="horz" wrap="square" lIns="91429" tIns="45714" rIns="91429" bIns="45714" numCol="1" anchor="t" anchorCtr="0" compatLnSpc="1"/>
            <a:lstStyle/>
            <a:p>
              <a:endParaRPr lang="zh-CN" altLang="en-US" sz="2400">
                <a:solidFill>
                  <a:prstClr val="black"/>
                </a:solidFill>
              </a:endParaRPr>
            </a:p>
          </p:txBody>
        </p:sp>
        <p:grpSp>
          <p:nvGrpSpPr>
            <p:cNvPr id="54" name="组合 53"/>
            <p:cNvGrpSpPr/>
            <p:nvPr/>
          </p:nvGrpSpPr>
          <p:grpSpPr>
            <a:xfrm>
              <a:off x="6088831" y="4860939"/>
              <a:ext cx="4905133" cy="1161143"/>
              <a:chOff x="6088831" y="4860939"/>
              <a:chExt cx="4905133" cy="1161143"/>
            </a:xfrm>
          </p:grpSpPr>
          <p:sp>
            <p:nvSpPr>
              <p:cNvPr id="55" name="任意多边形 54"/>
              <p:cNvSpPr/>
              <p:nvPr/>
            </p:nvSpPr>
            <p:spPr bwMode="auto">
              <a:xfrm>
                <a:off x="6088831" y="4860939"/>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29" tIns="45714" rIns="91429" bIns="45714" numCol="1" anchor="t" anchorCtr="0" compatLnSpc="1">
                <a:noAutofit/>
              </a:bodyPr>
              <a:lstStyle/>
              <a:p>
                <a:endParaRPr lang="zh-CN" altLang="en-US" sz="2400">
                  <a:solidFill>
                    <a:prstClr val="black"/>
                  </a:solidFill>
                </a:endParaRPr>
              </a:p>
            </p:txBody>
          </p:sp>
          <p:sp>
            <p:nvSpPr>
              <p:cNvPr id="56" name="文本框 113"/>
              <p:cNvSpPr txBox="1"/>
              <p:nvPr/>
            </p:nvSpPr>
            <p:spPr>
              <a:xfrm>
                <a:off x="6685074" y="5041124"/>
                <a:ext cx="3976746" cy="879043"/>
              </a:xfrm>
              <a:prstGeom prst="rect">
                <a:avLst/>
              </a:prstGeom>
              <a:noFill/>
            </p:spPr>
            <p:txBody>
              <a:bodyPr wrap="square" rtlCol="0">
                <a:spAutoFit/>
              </a:bodyPr>
              <a:lstStyle/>
              <a:p>
                <a:pPr algn="just">
                  <a:lnSpc>
                    <a:spcPct val="150000"/>
                  </a:lnSpc>
                </a:pPr>
                <a:r>
                  <a:rPr lang="zh-CN" altLang="en-US" sz="1600" dirty="0">
                    <a:solidFill>
                      <a:schemeClr val="bg1"/>
                    </a:solidFill>
                    <a:latin typeface="微软雅黑" panose="020B0503020204020204" charset="-122"/>
                    <a:ea typeface="微软雅黑" panose="020B0503020204020204" charset="-122"/>
                  </a:rPr>
                  <a:t>充分发挥技工院校、高技能人才公共实训基地、企业培训中心等职业技能培训平台作用，加大技能人才培养培训力度，提高劳动者就业能力和岗位转换能力。</a:t>
                </a:r>
              </a:p>
            </p:txBody>
          </p:sp>
        </p:grpSp>
      </p:grpSp>
      <p:grpSp>
        <p:nvGrpSpPr>
          <p:cNvPr id="57" name="组合 56"/>
          <p:cNvGrpSpPr/>
          <p:nvPr/>
        </p:nvGrpSpPr>
        <p:grpSpPr>
          <a:xfrm>
            <a:off x="4368380" y="3379995"/>
            <a:ext cx="6958333" cy="1583621"/>
            <a:chOff x="6088831" y="3077090"/>
            <a:chExt cx="4905133" cy="1161143"/>
          </a:xfrm>
        </p:grpSpPr>
        <p:sp>
          <p:nvSpPr>
            <p:cNvPr id="58" name="Freeform 21"/>
            <p:cNvSpPr/>
            <p:nvPr/>
          </p:nvSpPr>
          <p:spPr bwMode="auto">
            <a:xfrm>
              <a:off x="6291052" y="3214254"/>
              <a:ext cx="4564019" cy="886816"/>
            </a:xfrm>
            <a:custGeom>
              <a:avLst/>
              <a:gdLst>
                <a:gd name="T0" fmla="*/ 237 w 255"/>
                <a:gd name="T1" fmla="*/ 0 h 42"/>
                <a:gd name="T2" fmla="*/ 126 w 255"/>
                <a:gd name="T3" fmla="*/ 0 h 42"/>
                <a:gd name="T4" fmla="*/ 112 w 255"/>
                <a:gd name="T5" fmla="*/ 0 h 42"/>
                <a:gd name="T6" fmla="*/ 1 w 255"/>
                <a:gd name="T7" fmla="*/ 0 h 42"/>
                <a:gd name="T8" fmla="*/ 12 w 255"/>
                <a:gd name="T9" fmla="*/ 21 h 42"/>
                <a:gd name="T10" fmla="*/ 0 w 255"/>
                <a:gd name="T11" fmla="*/ 42 h 42"/>
                <a:gd name="T12" fmla="*/ 111 w 255"/>
                <a:gd name="T13" fmla="*/ 42 h 42"/>
                <a:gd name="T14" fmla="*/ 126 w 255"/>
                <a:gd name="T15" fmla="*/ 42 h 42"/>
                <a:gd name="T16" fmla="*/ 237 w 255"/>
                <a:gd name="T17" fmla="*/ 42 h 42"/>
                <a:gd name="T18" fmla="*/ 255 w 255"/>
                <a:gd name="T19" fmla="*/ 21 h 42"/>
                <a:gd name="T20" fmla="*/ 237 w 255"/>
                <a:gd name="T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42">
                  <a:moveTo>
                    <a:pt x="237" y="0"/>
                  </a:moveTo>
                  <a:cubicBezTo>
                    <a:pt x="126" y="0"/>
                    <a:pt x="126" y="0"/>
                    <a:pt x="126" y="0"/>
                  </a:cubicBezTo>
                  <a:cubicBezTo>
                    <a:pt x="112" y="0"/>
                    <a:pt x="112" y="0"/>
                    <a:pt x="112" y="0"/>
                  </a:cubicBezTo>
                  <a:cubicBezTo>
                    <a:pt x="1" y="0"/>
                    <a:pt x="1" y="0"/>
                    <a:pt x="1" y="0"/>
                  </a:cubicBezTo>
                  <a:cubicBezTo>
                    <a:pt x="1" y="0"/>
                    <a:pt x="12" y="8"/>
                    <a:pt x="12" y="21"/>
                  </a:cubicBezTo>
                  <a:cubicBezTo>
                    <a:pt x="12" y="36"/>
                    <a:pt x="0" y="42"/>
                    <a:pt x="0" y="42"/>
                  </a:cubicBezTo>
                  <a:cubicBezTo>
                    <a:pt x="111" y="42"/>
                    <a:pt x="111" y="42"/>
                    <a:pt x="111" y="42"/>
                  </a:cubicBezTo>
                  <a:cubicBezTo>
                    <a:pt x="126" y="42"/>
                    <a:pt x="126" y="42"/>
                    <a:pt x="126" y="42"/>
                  </a:cubicBezTo>
                  <a:cubicBezTo>
                    <a:pt x="237" y="42"/>
                    <a:pt x="237" y="42"/>
                    <a:pt x="237" y="42"/>
                  </a:cubicBezTo>
                  <a:cubicBezTo>
                    <a:pt x="247" y="42"/>
                    <a:pt x="255" y="33"/>
                    <a:pt x="255" y="21"/>
                  </a:cubicBezTo>
                  <a:cubicBezTo>
                    <a:pt x="255" y="9"/>
                    <a:pt x="247" y="0"/>
                    <a:pt x="237" y="0"/>
                  </a:cubicBezTo>
                  <a:close/>
                </a:path>
              </a:pathLst>
            </a:custGeom>
            <a:solidFill>
              <a:srgbClr val="01ACBE"/>
            </a:solidFill>
            <a:ln>
              <a:noFill/>
            </a:ln>
            <a:effectLst>
              <a:innerShdw blurRad="558800" dist="127000" dir="13500000">
                <a:srgbClr val="015D67"/>
              </a:innerShdw>
            </a:effectLst>
          </p:spPr>
          <p:txBody>
            <a:bodyPr vert="horz" wrap="square" lIns="91429" tIns="45714" rIns="91429" bIns="45714" numCol="1" anchor="t" anchorCtr="0" compatLnSpc="1"/>
            <a:lstStyle/>
            <a:p>
              <a:endParaRPr lang="zh-CN" altLang="en-US" sz="2400">
                <a:solidFill>
                  <a:prstClr val="black"/>
                </a:solidFill>
              </a:endParaRPr>
            </a:p>
          </p:txBody>
        </p:sp>
        <p:grpSp>
          <p:nvGrpSpPr>
            <p:cNvPr id="59" name="组合 58"/>
            <p:cNvGrpSpPr/>
            <p:nvPr/>
          </p:nvGrpSpPr>
          <p:grpSpPr>
            <a:xfrm>
              <a:off x="6088831" y="3077090"/>
              <a:ext cx="4905133" cy="1161143"/>
              <a:chOff x="6088831" y="3077090"/>
              <a:chExt cx="4905133" cy="1161143"/>
            </a:xfrm>
          </p:grpSpPr>
          <p:sp>
            <p:nvSpPr>
              <p:cNvPr id="60" name="任意多边形 59"/>
              <p:cNvSpPr/>
              <p:nvPr/>
            </p:nvSpPr>
            <p:spPr bwMode="auto">
              <a:xfrm>
                <a:off x="6088831" y="3077090"/>
                <a:ext cx="4905133" cy="1161143"/>
              </a:xfrm>
              <a:custGeom>
                <a:avLst/>
                <a:gdLst>
                  <a:gd name="connsiteX0" fmla="*/ 77654 w 4905133"/>
                  <a:gd name="connsiteY0" fmla="*/ 0 h 1161143"/>
                  <a:gd name="connsiteX1" fmla="*/ 123900 w 4905133"/>
                  <a:gd name="connsiteY1" fmla="*/ 0 h 1161143"/>
                  <a:gd name="connsiteX2" fmla="*/ 1891845 w 4905133"/>
                  <a:gd name="connsiteY2" fmla="*/ 0 h 1161143"/>
                  <a:gd name="connsiteX3" fmla="*/ 2186852 w 4905133"/>
                  <a:gd name="connsiteY3" fmla="*/ 0 h 1161143"/>
                  <a:gd name="connsiteX4" fmla="*/ 4525838 w 4905133"/>
                  <a:gd name="connsiteY4" fmla="*/ 0 h 1161143"/>
                  <a:gd name="connsiteX5" fmla="*/ 4905133 w 4905133"/>
                  <a:gd name="connsiteY5" fmla="*/ 580572 h 1161143"/>
                  <a:gd name="connsiteX6" fmla="*/ 4525838 w 4905133"/>
                  <a:gd name="connsiteY6" fmla="*/ 1161143 h 1161143"/>
                  <a:gd name="connsiteX7" fmla="*/ 2186852 w 4905133"/>
                  <a:gd name="connsiteY7" fmla="*/ 1161143 h 1161143"/>
                  <a:gd name="connsiteX8" fmla="*/ 1870773 w 4905133"/>
                  <a:gd name="connsiteY8" fmla="*/ 1161143 h 1161143"/>
                  <a:gd name="connsiteX9" fmla="*/ 303835 w 4905133"/>
                  <a:gd name="connsiteY9" fmla="*/ 1161143 h 1161143"/>
                  <a:gd name="connsiteX10" fmla="*/ 0 w 4905133"/>
                  <a:gd name="connsiteY10" fmla="*/ 1161143 h 1161143"/>
                  <a:gd name="connsiteX11" fmla="*/ 0 w 4905133"/>
                  <a:gd name="connsiteY11" fmla="*/ 1131131 h 1161143"/>
                  <a:gd name="connsiteX12" fmla="*/ 15849 w 4905133"/>
                  <a:gd name="connsiteY12" fmla="*/ 1126211 h 1161143"/>
                  <a:gd name="connsiteX13" fmla="*/ 122750 w 4905133"/>
                  <a:gd name="connsiteY13" fmla="*/ 1068187 h 1161143"/>
                  <a:gd name="connsiteX14" fmla="*/ 176330 w 4905133"/>
                  <a:gd name="connsiteY14" fmla="*/ 1023979 h 1161143"/>
                  <a:gd name="connsiteX15" fmla="*/ 319643 w 4905133"/>
                  <a:gd name="connsiteY15" fmla="*/ 1023979 h 1161143"/>
                  <a:gd name="connsiteX16" fmla="*/ 2041682 w 4905133"/>
                  <a:gd name="connsiteY16" fmla="*/ 1023979 h 1161143"/>
                  <a:gd name="connsiteX17" fmla="*/ 2324103 w 4905133"/>
                  <a:gd name="connsiteY17" fmla="*/ 1023979 h 1161143"/>
                  <a:gd name="connsiteX18" fmla="*/ 4414020 w 4905133"/>
                  <a:gd name="connsiteY18" fmla="*/ 1023979 h 1161143"/>
                  <a:gd name="connsiteX19" fmla="*/ 4752925 w 4905133"/>
                  <a:gd name="connsiteY19" fmla="*/ 580571 h 1161143"/>
                  <a:gd name="connsiteX20" fmla="*/ 4414020 w 4905133"/>
                  <a:gd name="connsiteY20" fmla="*/ 137163 h 1161143"/>
                  <a:gd name="connsiteX21" fmla="*/ 2324103 w 4905133"/>
                  <a:gd name="connsiteY21" fmla="*/ 137163 h 1161143"/>
                  <a:gd name="connsiteX22" fmla="*/ 2060510 w 4905133"/>
                  <a:gd name="connsiteY22" fmla="*/ 137163 h 1161143"/>
                  <a:gd name="connsiteX23" fmla="*/ 283940 w 4905133"/>
                  <a:gd name="connsiteY23" fmla="*/ 137163 h 1161143"/>
                  <a:gd name="connsiteX24" fmla="*/ 245459 w 4905133"/>
                  <a:gd name="connsiteY24" fmla="*/ 137163 h 1161143"/>
                  <a:gd name="connsiteX25" fmla="*/ 215890 w 4905133"/>
                  <a:gd name="connsiteY25" fmla="*/ 101325 h 1161143"/>
                  <a:gd name="connsiteX26" fmla="*/ 122750 w 4905133"/>
                  <a:gd name="connsiteY26" fmla="*/ 24478 h 1161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05133" h="1161143">
                    <a:moveTo>
                      <a:pt x="77654" y="0"/>
                    </a:moveTo>
                    <a:lnTo>
                      <a:pt x="123900" y="0"/>
                    </a:lnTo>
                    <a:cubicBezTo>
                      <a:pt x="466525" y="0"/>
                      <a:pt x="1014725" y="0"/>
                      <a:pt x="1891845" y="0"/>
                    </a:cubicBezTo>
                    <a:cubicBezTo>
                      <a:pt x="1891845" y="0"/>
                      <a:pt x="1891845" y="0"/>
                      <a:pt x="2186852" y="0"/>
                    </a:cubicBezTo>
                    <a:cubicBezTo>
                      <a:pt x="2186852" y="0"/>
                      <a:pt x="2186852" y="0"/>
                      <a:pt x="4525838" y="0"/>
                    </a:cubicBezTo>
                    <a:cubicBezTo>
                      <a:pt x="4736558" y="0"/>
                      <a:pt x="4905133" y="248816"/>
                      <a:pt x="4905133" y="580572"/>
                    </a:cubicBezTo>
                    <a:cubicBezTo>
                      <a:pt x="4905133" y="884681"/>
                      <a:pt x="4736558" y="1161143"/>
                      <a:pt x="4525838" y="1161143"/>
                    </a:cubicBezTo>
                    <a:cubicBezTo>
                      <a:pt x="4525838" y="1161143"/>
                      <a:pt x="4525838" y="1161143"/>
                      <a:pt x="2186852" y="1161143"/>
                    </a:cubicBezTo>
                    <a:cubicBezTo>
                      <a:pt x="2186852" y="1161143"/>
                      <a:pt x="2186852" y="1161143"/>
                      <a:pt x="1870773" y="1161143"/>
                    </a:cubicBezTo>
                    <a:cubicBezTo>
                      <a:pt x="1870773" y="1161143"/>
                      <a:pt x="1870773" y="1161143"/>
                      <a:pt x="303835" y="1161143"/>
                    </a:cubicBezTo>
                    <a:lnTo>
                      <a:pt x="0" y="1161143"/>
                    </a:lnTo>
                    <a:lnTo>
                      <a:pt x="0" y="1131131"/>
                    </a:lnTo>
                    <a:lnTo>
                      <a:pt x="15849" y="1126211"/>
                    </a:lnTo>
                    <a:cubicBezTo>
                      <a:pt x="53495" y="1110288"/>
                      <a:pt x="89270" y="1090806"/>
                      <a:pt x="122750" y="1068187"/>
                    </a:cubicBezTo>
                    <a:lnTo>
                      <a:pt x="176330" y="1023979"/>
                    </a:lnTo>
                    <a:lnTo>
                      <a:pt x="319643" y="1023979"/>
                    </a:lnTo>
                    <a:cubicBezTo>
                      <a:pt x="2041682" y="1023979"/>
                      <a:pt x="2041682" y="1023979"/>
                      <a:pt x="2041682" y="1023979"/>
                    </a:cubicBezTo>
                    <a:cubicBezTo>
                      <a:pt x="2324103" y="1023979"/>
                      <a:pt x="2324103" y="1023979"/>
                      <a:pt x="2324103" y="1023979"/>
                    </a:cubicBezTo>
                    <a:cubicBezTo>
                      <a:pt x="4414020" y="1023979"/>
                      <a:pt x="4414020" y="1023979"/>
                      <a:pt x="4414020" y="1023979"/>
                    </a:cubicBezTo>
                    <a:cubicBezTo>
                      <a:pt x="4602300" y="1023979"/>
                      <a:pt x="4752925" y="812832"/>
                      <a:pt x="4752925" y="580571"/>
                    </a:cubicBezTo>
                    <a:cubicBezTo>
                      <a:pt x="4752925" y="327195"/>
                      <a:pt x="4602300" y="137163"/>
                      <a:pt x="4414020" y="137163"/>
                    </a:cubicBezTo>
                    <a:cubicBezTo>
                      <a:pt x="2324103" y="137163"/>
                      <a:pt x="2324103" y="137163"/>
                      <a:pt x="2324103" y="137163"/>
                    </a:cubicBezTo>
                    <a:cubicBezTo>
                      <a:pt x="2060510" y="137163"/>
                      <a:pt x="2060510" y="137163"/>
                      <a:pt x="2060510" y="137163"/>
                    </a:cubicBezTo>
                    <a:cubicBezTo>
                      <a:pt x="1080861" y="137163"/>
                      <a:pt x="560423" y="137163"/>
                      <a:pt x="283940" y="137163"/>
                    </a:cubicBezTo>
                    <a:lnTo>
                      <a:pt x="245459" y="137163"/>
                    </a:lnTo>
                    <a:lnTo>
                      <a:pt x="215890" y="101325"/>
                    </a:lnTo>
                    <a:cubicBezTo>
                      <a:pt x="187419" y="72853"/>
                      <a:pt x="156231" y="47097"/>
                      <a:pt x="122750" y="24478"/>
                    </a:cubicBezTo>
                    <a:close/>
                  </a:path>
                </a:pathLst>
              </a:custGeom>
              <a:solidFill>
                <a:srgbClr val="E6E6E6"/>
              </a:solidFill>
              <a:ln>
                <a:solidFill>
                  <a:srgbClr val="ECECEC"/>
                </a:solidFill>
              </a:ln>
            </p:spPr>
            <p:txBody>
              <a:bodyPr vert="horz" wrap="square" lIns="91429" tIns="45714" rIns="91429" bIns="45714" numCol="1" anchor="t" anchorCtr="0" compatLnSpc="1">
                <a:noAutofit/>
              </a:bodyPr>
              <a:lstStyle/>
              <a:p>
                <a:endParaRPr lang="zh-CN" altLang="en-US" sz="2400">
                  <a:solidFill>
                    <a:prstClr val="black"/>
                  </a:solidFill>
                </a:endParaRPr>
              </a:p>
            </p:txBody>
          </p:sp>
          <p:sp>
            <p:nvSpPr>
              <p:cNvPr id="61" name="文本框 113"/>
              <p:cNvSpPr txBox="1"/>
              <p:nvPr/>
            </p:nvSpPr>
            <p:spPr>
              <a:xfrm>
                <a:off x="6635387" y="3253085"/>
                <a:ext cx="4089549" cy="879043"/>
              </a:xfrm>
              <a:prstGeom prst="rect">
                <a:avLst/>
              </a:prstGeom>
              <a:noFill/>
            </p:spPr>
            <p:txBody>
              <a:bodyPr wrap="square" rtlCol="0">
                <a:spAutoFit/>
              </a:bodyPr>
              <a:lstStyle/>
              <a:p>
                <a:pPr algn="just">
                  <a:lnSpc>
                    <a:spcPct val="150000"/>
                  </a:lnSpc>
                </a:pPr>
                <a:r>
                  <a:rPr lang="zh-CN" altLang="en-US" sz="1600" dirty="0">
                    <a:solidFill>
                      <a:schemeClr val="bg1"/>
                    </a:solidFill>
                    <a:latin typeface="微软雅黑" panose="020B0503020204020204" charset="-122"/>
                    <a:ea typeface="微软雅黑" panose="020B0503020204020204" charset="-122"/>
                  </a:rPr>
                  <a:t>对接南京“4+4+1”主导产业体系，每年发布紧缺型高技能人才职业（工种）目录的通知，侧重对产业发展亟需项目的扶植力度，鼓励受训者参加高技能人才职业培训项目。</a:t>
                </a:r>
              </a:p>
            </p:txBody>
          </p:sp>
        </p:grpSp>
      </p:grpSp>
      <p:grpSp>
        <p:nvGrpSpPr>
          <p:cNvPr id="62" name="组合 61"/>
          <p:cNvGrpSpPr/>
          <p:nvPr/>
        </p:nvGrpSpPr>
        <p:grpSpPr>
          <a:xfrm>
            <a:off x="1808797" y="2323692"/>
            <a:ext cx="2962622" cy="840807"/>
            <a:chOff x="1414686" y="1817209"/>
            <a:chExt cx="2962555" cy="841092"/>
          </a:xfrm>
        </p:grpSpPr>
        <p:sp>
          <p:nvSpPr>
            <p:cNvPr id="63" name="圆角矩形 8"/>
            <p:cNvSpPr/>
            <p:nvPr/>
          </p:nvSpPr>
          <p:spPr>
            <a:xfrm>
              <a:off x="1416235" y="1971556"/>
              <a:ext cx="2560971"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64" name="圆角矩形 63"/>
            <p:cNvSpPr/>
            <p:nvPr/>
          </p:nvSpPr>
          <p:spPr>
            <a:xfrm>
              <a:off x="1414686" y="1817209"/>
              <a:ext cx="2962555"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65" name="圆角矩形 64"/>
            <p:cNvSpPr/>
            <p:nvPr/>
          </p:nvSpPr>
          <p:spPr>
            <a:xfrm>
              <a:off x="1503730" y="1901943"/>
              <a:ext cx="2784465" cy="673333"/>
            </a:xfrm>
            <a:prstGeom prst="roundRect">
              <a:avLst>
                <a:gd name="adj" fmla="val 36420"/>
              </a:avLst>
            </a:prstGeom>
            <a:solidFill>
              <a:schemeClr val="accent4"/>
            </a:solidFill>
            <a:ln w="19050">
              <a:noFill/>
            </a:ln>
            <a:effectLst>
              <a:innerShdw blurRad="88900">
                <a:srgbClr val="D28008"/>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66" name="文本框 268"/>
            <p:cNvSpPr txBox="1"/>
            <p:nvPr/>
          </p:nvSpPr>
          <p:spPr>
            <a:xfrm>
              <a:off x="1544223" y="2061132"/>
              <a:ext cx="1960836" cy="398915"/>
            </a:xfrm>
            <a:prstGeom prst="rect">
              <a:avLst/>
            </a:prstGeom>
            <a:noFill/>
          </p:spPr>
          <p:txBody>
            <a:bodyPr wrap="square" rtlCol="0">
              <a:spAutoFit/>
            </a:bodyPr>
            <a:lstStyle/>
            <a:p>
              <a:pPr algn="ctr"/>
              <a:r>
                <a:rPr lang="zh-CN" altLang="en-US" sz="2000" dirty="0">
                  <a:solidFill>
                    <a:prstClr val="white"/>
                  </a:solidFill>
                  <a:latin typeface="微软雅黑" panose="020B0503020204020204" charset="-122"/>
                  <a:ea typeface="微软雅黑" panose="020B0503020204020204" charset="-122"/>
                </a:rPr>
                <a:t>现代职业教育</a:t>
              </a:r>
            </a:p>
          </p:txBody>
        </p:sp>
      </p:grpSp>
      <p:grpSp>
        <p:nvGrpSpPr>
          <p:cNvPr id="67" name="组合 66"/>
          <p:cNvGrpSpPr/>
          <p:nvPr/>
        </p:nvGrpSpPr>
        <p:grpSpPr>
          <a:xfrm>
            <a:off x="1808797" y="3796799"/>
            <a:ext cx="2962620" cy="840808"/>
            <a:chOff x="1414686" y="3290814"/>
            <a:chExt cx="2962554" cy="841093"/>
          </a:xfrm>
        </p:grpSpPr>
        <p:sp>
          <p:nvSpPr>
            <p:cNvPr id="68" name="圆角矩形 8"/>
            <p:cNvSpPr/>
            <p:nvPr/>
          </p:nvSpPr>
          <p:spPr>
            <a:xfrm>
              <a:off x="1416235" y="3445162"/>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69" name="圆角矩形 68"/>
            <p:cNvSpPr/>
            <p:nvPr/>
          </p:nvSpPr>
          <p:spPr>
            <a:xfrm>
              <a:off x="1414686" y="3290814"/>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70" name="圆角矩形 69"/>
            <p:cNvSpPr/>
            <p:nvPr/>
          </p:nvSpPr>
          <p:spPr>
            <a:xfrm>
              <a:off x="1503730" y="3375549"/>
              <a:ext cx="2784465" cy="673333"/>
            </a:xfrm>
            <a:prstGeom prst="roundRect">
              <a:avLst>
                <a:gd name="adj" fmla="val 36420"/>
              </a:avLst>
            </a:prstGeom>
            <a:solidFill>
              <a:srgbClr val="01ACBE"/>
            </a:solidFill>
            <a:ln w="22225">
              <a:noFill/>
            </a:ln>
            <a:effectLst>
              <a:innerShdw blurRad="88900">
                <a:srgbClr val="016A75"/>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71" name="文本框 269"/>
            <p:cNvSpPr txBox="1"/>
            <p:nvPr/>
          </p:nvSpPr>
          <p:spPr>
            <a:xfrm>
              <a:off x="1544472" y="3501801"/>
              <a:ext cx="1884768" cy="398915"/>
            </a:xfrm>
            <a:prstGeom prst="rect">
              <a:avLst/>
            </a:prstGeom>
            <a:noFill/>
          </p:spPr>
          <p:txBody>
            <a:bodyPr wrap="square" rtlCol="0">
              <a:spAutoFit/>
            </a:bodyPr>
            <a:lstStyle/>
            <a:p>
              <a:pPr algn="ctr"/>
              <a:r>
                <a:rPr lang="zh-CN" altLang="en-US" sz="2000" dirty="0">
                  <a:solidFill>
                    <a:prstClr val="white"/>
                  </a:solidFill>
                  <a:latin typeface="微软雅黑" panose="020B0503020204020204" charset="-122"/>
                  <a:ea typeface="微软雅黑" panose="020B0503020204020204" charset="-122"/>
                </a:rPr>
                <a:t>高技能人才</a:t>
              </a:r>
            </a:p>
          </p:txBody>
        </p:sp>
      </p:grpSp>
      <p:grpSp>
        <p:nvGrpSpPr>
          <p:cNvPr id="72" name="组合 71"/>
          <p:cNvGrpSpPr/>
          <p:nvPr/>
        </p:nvGrpSpPr>
        <p:grpSpPr>
          <a:xfrm>
            <a:off x="1808796" y="4848945"/>
            <a:ext cx="3470880" cy="1246292"/>
            <a:chOff x="1414686" y="4343318"/>
            <a:chExt cx="3470802" cy="1246716"/>
          </a:xfrm>
        </p:grpSpPr>
        <p:sp>
          <p:nvSpPr>
            <p:cNvPr id="73" name="圆角矩形 8"/>
            <p:cNvSpPr/>
            <p:nvPr/>
          </p:nvSpPr>
          <p:spPr>
            <a:xfrm>
              <a:off x="1416235" y="4903289"/>
              <a:ext cx="2560970" cy="686745"/>
            </a:xfrm>
            <a:custGeom>
              <a:avLst/>
              <a:gdLst>
                <a:gd name="connsiteX0" fmla="*/ 0 w 4267033"/>
                <a:gd name="connsiteY0" fmla="*/ 578410 h 1588167"/>
                <a:gd name="connsiteX1" fmla="*/ 578410 w 4267033"/>
                <a:gd name="connsiteY1" fmla="*/ 0 h 1588167"/>
                <a:gd name="connsiteX2" fmla="*/ 3688623 w 4267033"/>
                <a:gd name="connsiteY2" fmla="*/ 0 h 1588167"/>
                <a:gd name="connsiteX3" fmla="*/ 4267033 w 4267033"/>
                <a:gd name="connsiteY3" fmla="*/ 578410 h 1588167"/>
                <a:gd name="connsiteX4" fmla="*/ 4267033 w 4267033"/>
                <a:gd name="connsiteY4" fmla="*/ 1009757 h 1588167"/>
                <a:gd name="connsiteX5" fmla="*/ 3688623 w 4267033"/>
                <a:gd name="connsiteY5" fmla="*/ 1588167 h 1588167"/>
                <a:gd name="connsiteX6" fmla="*/ 578410 w 4267033"/>
                <a:gd name="connsiteY6" fmla="*/ 1588167 h 1588167"/>
                <a:gd name="connsiteX7" fmla="*/ 0 w 4267033"/>
                <a:gd name="connsiteY7" fmla="*/ 1009757 h 1588167"/>
                <a:gd name="connsiteX8" fmla="*/ 0 w 4267033"/>
                <a:gd name="connsiteY8" fmla="*/ 578410 h 1588167"/>
                <a:gd name="connsiteX0-1" fmla="*/ 0 w 4267033"/>
                <a:gd name="connsiteY0-2" fmla="*/ 578410 h 1588167"/>
                <a:gd name="connsiteX1-3" fmla="*/ 578410 w 4267033"/>
                <a:gd name="connsiteY1-4" fmla="*/ 0 h 1588167"/>
                <a:gd name="connsiteX2-5" fmla="*/ 4267033 w 4267033"/>
                <a:gd name="connsiteY2-6" fmla="*/ 578410 h 1588167"/>
                <a:gd name="connsiteX3-7" fmla="*/ 4267033 w 4267033"/>
                <a:gd name="connsiteY3-8" fmla="*/ 1009757 h 1588167"/>
                <a:gd name="connsiteX4-9" fmla="*/ 3688623 w 4267033"/>
                <a:gd name="connsiteY4-10" fmla="*/ 1588167 h 1588167"/>
                <a:gd name="connsiteX5-11" fmla="*/ 578410 w 4267033"/>
                <a:gd name="connsiteY5-12" fmla="*/ 1588167 h 1588167"/>
                <a:gd name="connsiteX6-13" fmla="*/ 0 w 4267033"/>
                <a:gd name="connsiteY6-14" fmla="*/ 1009757 h 1588167"/>
                <a:gd name="connsiteX7-15" fmla="*/ 0 w 4267033"/>
                <a:gd name="connsiteY7-16" fmla="*/ 578410 h 1588167"/>
                <a:gd name="connsiteX0-17" fmla="*/ 0 w 4267033"/>
                <a:gd name="connsiteY0-18" fmla="*/ 578410 h 1588167"/>
                <a:gd name="connsiteX1-19" fmla="*/ 578410 w 4267033"/>
                <a:gd name="connsiteY1-20" fmla="*/ 0 h 1588167"/>
                <a:gd name="connsiteX2-21" fmla="*/ 4267033 w 4267033"/>
                <a:gd name="connsiteY2-22" fmla="*/ 1009757 h 1588167"/>
                <a:gd name="connsiteX3-23" fmla="*/ 3688623 w 4267033"/>
                <a:gd name="connsiteY3-24" fmla="*/ 1588167 h 1588167"/>
                <a:gd name="connsiteX4-25" fmla="*/ 578410 w 4267033"/>
                <a:gd name="connsiteY4-26" fmla="*/ 1588167 h 1588167"/>
                <a:gd name="connsiteX5-27" fmla="*/ 0 w 4267033"/>
                <a:gd name="connsiteY5-28" fmla="*/ 1009757 h 1588167"/>
                <a:gd name="connsiteX6-29" fmla="*/ 0 w 4267033"/>
                <a:gd name="connsiteY6-30" fmla="*/ 578410 h 1588167"/>
                <a:gd name="connsiteX0-31" fmla="*/ 0 w 3688623"/>
                <a:gd name="connsiteY0-32" fmla="*/ 578410 h 1588167"/>
                <a:gd name="connsiteX1-33" fmla="*/ 578410 w 3688623"/>
                <a:gd name="connsiteY1-34" fmla="*/ 0 h 1588167"/>
                <a:gd name="connsiteX2-35" fmla="*/ 3688623 w 3688623"/>
                <a:gd name="connsiteY2-36" fmla="*/ 1588167 h 1588167"/>
                <a:gd name="connsiteX3-37" fmla="*/ 578410 w 3688623"/>
                <a:gd name="connsiteY3-38" fmla="*/ 1588167 h 1588167"/>
                <a:gd name="connsiteX4-39" fmla="*/ 0 w 3688623"/>
                <a:gd name="connsiteY4-40" fmla="*/ 1009757 h 1588167"/>
                <a:gd name="connsiteX5-41" fmla="*/ 0 w 3688623"/>
                <a:gd name="connsiteY5-42" fmla="*/ 578410 h 1588167"/>
                <a:gd name="connsiteX0-43" fmla="*/ 0 w 3688623"/>
                <a:gd name="connsiteY0-44" fmla="*/ 660887 h 1670644"/>
                <a:gd name="connsiteX1-45" fmla="*/ 140088 w 3688623"/>
                <a:gd name="connsiteY1-46" fmla="*/ 271237 h 1670644"/>
                <a:gd name="connsiteX2-47" fmla="*/ 578410 w 3688623"/>
                <a:gd name="connsiteY2-48" fmla="*/ 82477 h 1670644"/>
                <a:gd name="connsiteX3-49" fmla="*/ 3688623 w 3688623"/>
                <a:gd name="connsiteY3-50" fmla="*/ 1670644 h 1670644"/>
                <a:gd name="connsiteX4-51" fmla="*/ 578410 w 3688623"/>
                <a:gd name="connsiteY4-52" fmla="*/ 1670644 h 1670644"/>
                <a:gd name="connsiteX5-53" fmla="*/ 0 w 3688623"/>
                <a:gd name="connsiteY5-54" fmla="*/ 1092234 h 1670644"/>
                <a:gd name="connsiteX6-55" fmla="*/ 0 w 3688623"/>
                <a:gd name="connsiteY6-56" fmla="*/ 660887 h 1670644"/>
                <a:gd name="connsiteX0-57" fmla="*/ 0 w 3688623"/>
                <a:gd name="connsiteY0-58" fmla="*/ 646577 h 1656334"/>
                <a:gd name="connsiteX1-59" fmla="*/ 140088 w 3688623"/>
                <a:gd name="connsiteY1-60" fmla="*/ 256927 h 1656334"/>
                <a:gd name="connsiteX2-61" fmla="*/ 578410 w 3688623"/>
                <a:gd name="connsiteY2-62" fmla="*/ 68167 h 1656334"/>
                <a:gd name="connsiteX3-63" fmla="*/ 3688623 w 3688623"/>
                <a:gd name="connsiteY3-64" fmla="*/ 1656334 h 1656334"/>
                <a:gd name="connsiteX4-65" fmla="*/ 578410 w 3688623"/>
                <a:gd name="connsiteY4-66" fmla="*/ 1656334 h 1656334"/>
                <a:gd name="connsiteX5-67" fmla="*/ 0 w 3688623"/>
                <a:gd name="connsiteY5-68" fmla="*/ 1077924 h 1656334"/>
                <a:gd name="connsiteX6-69" fmla="*/ 0 w 3688623"/>
                <a:gd name="connsiteY6-70" fmla="*/ 646577 h 1656334"/>
                <a:gd name="connsiteX0-71" fmla="*/ 0 w 3688623"/>
                <a:gd name="connsiteY0-72" fmla="*/ 389650 h 1399407"/>
                <a:gd name="connsiteX1-73" fmla="*/ 140088 w 3688623"/>
                <a:gd name="connsiteY1-74" fmla="*/ 0 h 1399407"/>
                <a:gd name="connsiteX2-75" fmla="*/ 3688623 w 3688623"/>
                <a:gd name="connsiteY2-76" fmla="*/ 1399407 h 1399407"/>
                <a:gd name="connsiteX3-77" fmla="*/ 578410 w 3688623"/>
                <a:gd name="connsiteY3-78" fmla="*/ 1399407 h 1399407"/>
                <a:gd name="connsiteX4-79" fmla="*/ 0 w 3688623"/>
                <a:gd name="connsiteY4-80" fmla="*/ 820997 h 1399407"/>
                <a:gd name="connsiteX5-81" fmla="*/ 0 w 3688623"/>
                <a:gd name="connsiteY5-82" fmla="*/ 389650 h 1399407"/>
                <a:gd name="connsiteX0-83" fmla="*/ 0 w 3688623"/>
                <a:gd name="connsiteY0-84" fmla="*/ 389650 h 1399407"/>
                <a:gd name="connsiteX1-85" fmla="*/ 140088 w 3688623"/>
                <a:gd name="connsiteY1-86" fmla="*/ 0 h 1399407"/>
                <a:gd name="connsiteX2-87" fmla="*/ 3688623 w 3688623"/>
                <a:gd name="connsiteY2-88" fmla="*/ 1399407 h 1399407"/>
                <a:gd name="connsiteX3-89" fmla="*/ 578410 w 3688623"/>
                <a:gd name="connsiteY3-90" fmla="*/ 1399407 h 1399407"/>
                <a:gd name="connsiteX4-91" fmla="*/ 0 w 3688623"/>
                <a:gd name="connsiteY4-92" fmla="*/ 820997 h 1399407"/>
                <a:gd name="connsiteX5-93" fmla="*/ 0 w 3688623"/>
                <a:gd name="connsiteY5-94" fmla="*/ 389650 h 13994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88623" h="1399407">
                  <a:moveTo>
                    <a:pt x="0" y="389650"/>
                  </a:moveTo>
                  <a:cubicBezTo>
                    <a:pt x="23348" y="252817"/>
                    <a:pt x="43686" y="96402"/>
                    <a:pt x="140088" y="0"/>
                  </a:cubicBezTo>
                  <a:cubicBezTo>
                    <a:pt x="841944" y="255379"/>
                    <a:pt x="3615569" y="1166173"/>
                    <a:pt x="3688623" y="1399407"/>
                  </a:cubicBezTo>
                  <a:lnTo>
                    <a:pt x="578410" y="1399407"/>
                  </a:lnTo>
                  <a:cubicBezTo>
                    <a:pt x="258963" y="1399407"/>
                    <a:pt x="0" y="1140444"/>
                    <a:pt x="0" y="820997"/>
                  </a:cubicBezTo>
                  <a:lnTo>
                    <a:pt x="0" y="389650"/>
                  </a:lnTo>
                  <a:close/>
                </a:path>
              </a:pathLst>
            </a:custGeom>
            <a:solidFill>
              <a:srgbClr val="FDFCFE"/>
            </a:solidFill>
            <a:ln>
              <a:noFill/>
            </a:ln>
            <a:effectLst>
              <a:outerShdw blurRad="152400" dist="76200" dir="8400000" algn="tr"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74" name="圆角矩形 73"/>
            <p:cNvSpPr/>
            <p:nvPr/>
          </p:nvSpPr>
          <p:spPr>
            <a:xfrm>
              <a:off x="1414686" y="4748942"/>
              <a:ext cx="2962554" cy="779377"/>
            </a:xfrm>
            <a:prstGeom prst="roundRect">
              <a:avLst>
                <a:gd name="adj" fmla="val 36420"/>
              </a:avLst>
            </a:prstGeom>
            <a:solidFill>
              <a:srgbClr val="FDFCF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75" name="圆角矩形 74"/>
            <p:cNvSpPr/>
            <p:nvPr/>
          </p:nvSpPr>
          <p:spPr>
            <a:xfrm>
              <a:off x="1503730" y="4833676"/>
              <a:ext cx="2784465" cy="673333"/>
            </a:xfrm>
            <a:prstGeom prst="roundRect">
              <a:avLst>
                <a:gd name="adj" fmla="val 36420"/>
              </a:avLst>
            </a:prstGeom>
            <a:solidFill>
              <a:schemeClr val="accent6"/>
            </a:solidFill>
            <a:ln w="22225">
              <a:noFill/>
            </a:ln>
            <a:effectLst>
              <a:innerShdw blurRad="114300">
                <a:srgbClr val="BF2F3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76" name="椭圆 75"/>
            <p:cNvSpPr/>
            <p:nvPr/>
          </p:nvSpPr>
          <p:spPr>
            <a:xfrm>
              <a:off x="3973572" y="4343318"/>
              <a:ext cx="911916" cy="697939"/>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solidFill>
                  <a:prstClr val="white"/>
                </a:solidFill>
              </a:endParaRPr>
            </a:p>
          </p:txBody>
        </p:sp>
        <p:sp>
          <p:nvSpPr>
            <p:cNvPr id="77" name="文本框 270"/>
            <p:cNvSpPr txBox="1"/>
            <p:nvPr/>
          </p:nvSpPr>
          <p:spPr>
            <a:xfrm>
              <a:off x="1544472" y="4941962"/>
              <a:ext cx="1884768" cy="398916"/>
            </a:xfrm>
            <a:prstGeom prst="rect">
              <a:avLst/>
            </a:prstGeom>
            <a:noFill/>
          </p:spPr>
          <p:txBody>
            <a:bodyPr wrap="square" rtlCol="0">
              <a:spAutoFit/>
            </a:bodyPr>
            <a:lstStyle/>
            <a:p>
              <a:pPr algn="ctr"/>
              <a:r>
                <a:rPr lang="zh-CN" altLang="en-US" sz="2000" dirty="0">
                  <a:solidFill>
                    <a:prstClr val="white"/>
                  </a:solidFill>
                  <a:latin typeface="微软雅黑" panose="020B0503020204020204" charset="-122"/>
                  <a:ea typeface="微软雅黑" panose="020B0503020204020204" charset="-122"/>
                </a:rPr>
                <a:t>职业技能培训</a:t>
              </a:r>
            </a:p>
          </p:txBody>
        </p:sp>
      </p:grpSp>
      <p:sp>
        <p:nvSpPr>
          <p:cNvPr id="78" name="椭圆 77"/>
          <p:cNvSpPr/>
          <p:nvPr/>
        </p:nvSpPr>
        <p:spPr>
          <a:xfrm>
            <a:off x="5214451" y="3381838"/>
            <a:ext cx="6958333" cy="1583621"/>
          </a:xfrm>
          <a:prstGeom prst="ellipse">
            <a:avLst/>
          </a:prstGeom>
          <a:gradFill flip="none" rotWithShape="1">
            <a:gsLst>
              <a:gs pos="32000">
                <a:srgbClr val="FFFFFF">
                  <a:alpha val="17000"/>
                </a:srgbClr>
              </a:gs>
              <a:gs pos="6000">
                <a:schemeClr val="bg1">
                  <a:alpha val="70000"/>
                </a:schemeClr>
              </a:gs>
              <a:gs pos="67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prstClr val="white"/>
              </a:solidFill>
            </a:endParaRPr>
          </a:p>
        </p:txBody>
      </p:sp>
      <p:grpSp>
        <p:nvGrpSpPr>
          <p:cNvPr id="79" name="组合 78"/>
          <p:cNvGrpSpPr/>
          <p:nvPr/>
        </p:nvGrpSpPr>
        <p:grpSpPr>
          <a:xfrm>
            <a:off x="3897075" y="3550950"/>
            <a:ext cx="1245843" cy="1245394"/>
            <a:chOff x="4207197" y="3044883"/>
            <a:chExt cx="1245815" cy="1245816"/>
          </a:xfrm>
        </p:grpSpPr>
        <p:sp>
          <p:nvSpPr>
            <p:cNvPr id="80" name="任意多边形 79"/>
            <p:cNvSpPr/>
            <p:nvPr/>
          </p:nvSpPr>
          <p:spPr>
            <a:xfrm>
              <a:off x="4213638" y="3102519"/>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380A21">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1" name="椭圆 80"/>
            <p:cNvSpPr/>
            <p:nvPr/>
          </p:nvSpPr>
          <p:spPr>
            <a:xfrm>
              <a:off x="4207197" y="3044883"/>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2" name="椭圆 81"/>
            <p:cNvSpPr/>
            <p:nvPr/>
          </p:nvSpPr>
          <p:spPr>
            <a:xfrm>
              <a:off x="4353796" y="3191482"/>
              <a:ext cx="952617" cy="952618"/>
            </a:xfrm>
            <a:prstGeom prst="ellipse">
              <a:avLst/>
            </a:prstGeom>
            <a:solidFill>
              <a:srgbClr val="01ACBE"/>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3" name="任意多边形 82"/>
            <p:cNvSpPr/>
            <p:nvPr/>
          </p:nvSpPr>
          <p:spPr>
            <a:xfrm>
              <a:off x="4358221" y="3201630"/>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4" name="文本框 55"/>
            <p:cNvSpPr txBox="1"/>
            <p:nvPr/>
          </p:nvSpPr>
          <p:spPr>
            <a:xfrm>
              <a:off x="4453581" y="3374595"/>
              <a:ext cx="773034" cy="630134"/>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34" charset="0"/>
                  <a:ea typeface="LiHei Pro" panose="020B0500000000000000" pitchFamily="34" charset="-122"/>
                </a:rPr>
                <a:t>02</a:t>
              </a:r>
              <a:endParaRPr lang="zh-CN" altLang="en-US" sz="3500" dirty="0">
                <a:solidFill>
                  <a:prstClr val="white"/>
                </a:solidFill>
                <a:latin typeface="Impact" panose="020B0806030902050204" pitchFamily="34" charset="0"/>
                <a:ea typeface="LiHei Pro" panose="020B0500000000000000" pitchFamily="34" charset="-122"/>
              </a:endParaRPr>
            </a:p>
          </p:txBody>
        </p:sp>
      </p:grpSp>
      <p:grpSp>
        <p:nvGrpSpPr>
          <p:cNvPr id="85" name="组合 84"/>
          <p:cNvGrpSpPr/>
          <p:nvPr/>
        </p:nvGrpSpPr>
        <p:grpSpPr>
          <a:xfrm>
            <a:off x="3892629" y="1996414"/>
            <a:ext cx="1245844" cy="1329998"/>
            <a:chOff x="4207197" y="1486644"/>
            <a:chExt cx="1245816" cy="1330449"/>
          </a:xfrm>
        </p:grpSpPr>
        <p:sp>
          <p:nvSpPr>
            <p:cNvPr id="86" name="任意多边形 85"/>
            <p:cNvSpPr/>
            <p:nvPr/>
          </p:nvSpPr>
          <p:spPr>
            <a:xfrm>
              <a:off x="4213638" y="1628913"/>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F2006">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7" name="椭圆 86"/>
            <p:cNvSpPr/>
            <p:nvPr/>
          </p:nvSpPr>
          <p:spPr>
            <a:xfrm>
              <a:off x="4207197" y="1571277"/>
              <a:ext cx="1245816"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8" name="椭圆 87"/>
            <p:cNvSpPr/>
            <p:nvPr/>
          </p:nvSpPr>
          <p:spPr>
            <a:xfrm>
              <a:off x="4353797" y="1707077"/>
              <a:ext cx="952617" cy="952618"/>
            </a:xfrm>
            <a:prstGeom prst="ellipse">
              <a:avLst/>
            </a:prstGeom>
            <a:solidFill>
              <a:schemeClr val="accent4"/>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89" name="任意多边形 88"/>
            <p:cNvSpPr/>
            <p:nvPr/>
          </p:nvSpPr>
          <p:spPr>
            <a:xfrm>
              <a:off x="4358221" y="1486644"/>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bg1">
                <a:alpha val="10000"/>
              </a:scheme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0" name="文本框 93"/>
            <p:cNvSpPr txBox="1"/>
            <p:nvPr/>
          </p:nvSpPr>
          <p:spPr>
            <a:xfrm>
              <a:off x="4448584" y="1868743"/>
              <a:ext cx="773034" cy="630134"/>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34" charset="0"/>
                  <a:ea typeface="LiHei Pro" panose="020B0500000000000000" pitchFamily="34" charset="-122"/>
                </a:rPr>
                <a:t>01</a:t>
              </a:r>
              <a:endParaRPr lang="zh-CN" altLang="en-US" sz="3500" dirty="0">
                <a:solidFill>
                  <a:prstClr val="white"/>
                </a:solidFill>
                <a:latin typeface="Impact" panose="020B0806030902050204" pitchFamily="34" charset="0"/>
                <a:ea typeface="LiHei Pro" panose="020B0500000000000000" pitchFamily="34" charset="-122"/>
              </a:endParaRPr>
            </a:p>
          </p:txBody>
        </p:sp>
      </p:grpSp>
      <p:grpSp>
        <p:nvGrpSpPr>
          <p:cNvPr id="91" name="组合 90"/>
          <p:cNvGrpSpPr/>
          <p:nvPr/>
        </p:nvGrpSpPr>
        <p:grpSpPr>
          <a:xfrm>
            <a:off x="3897075" y="5008581"/>
            <a:ext cx="1245843" cy="1245394"/>
            <a:chOff x="4207197" y="4503010"/>
            <a:chExt cx="1245815" cy="1245816"/>
          </a:xfrm>
        </p:grpSpPr>
        <p:sp>
          <p:nvSpPr>
            <p:cNvPr id="92" name="任意多边形 91"/>
            <p:cNvSpPr/>
            <p:nvPr/>
          </p:nvSpPr>
          <p:spPr>
            <a:xfrm>
              <a:off x="4213638" y="4560646"/>
              <a:ext cx="1081032" cy="1175094"/>
            </a:xfrm>
            <a:custGeom>
              <a:avLst/>
              <a:gdLst>
                <a:gd name="connsiteX0" fmla="*/ 482868 w 1557034"/>
                <a:gd name="connsiteY0" fmla="*/ 0 h 1692513"/>
                <a:gd name="connsiteX1" fmla="*/ 398752 w 1557034"/>
                <a:gd name="connsiteY1" fmla="*/ 101950 h 1692513"/>
                <a:gd name="connsiteX2" fmla="*/ 245526 w 1557034"/>
                <a:gd name="connsiteY2" fmla="*/ 603576 h 1692513"/>
                <a:gd name="connsiteX3" fmla="*/ 1142714 w 1557034"/>
                <a:gd name="connsiteY3" fmla="*/ 1500764 h 1692513"/>
                <a:gd name="connsiteX4" fmla="*/ 1491940 w 1557034"/>
                <a:gd name="connsiteY4" fmla="*/ 1430259 h 1692513"/>
                <a:gd name="connsiteX5" fmla="*/ 1557034 w 1557034"/>
                <a:gd name="connsiteY5" fmla="*/ 1398901 h 1692513"/>
                <a:gd name="connsiteX6" fmla="*/ 1531596 w 1557034"/>
                <a:gd name="connsiteY6" fmla="*/ 1429733 h 1692513"/>
                <a:gd name="connsiteX7" fmla="*/ 897188 w 1557034"/>
                <a:gd name="connsiteY7" fmla="*/ 1692513 h 1692513"/>
                <a:gd name="connsiteX8" fmla="*/ 0 w 1557034"/>
                <a:gd name="connsiteY8" fmla="*/ 795325 h 1692513"/>
                <a:gd name="connsiteX9" fmla="*/ 469535 w 1557034"/>
                <a:gd name="connsiteY9" fmla="*/ 6423 h 1692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034" h="1692513">
                  <a:moveTo>
                    <a:pt x="482868" y="0"/>
                  </a:moveTo>
                  <a:lnTo>
                    <a:pt x="398752" y="101950"/>
                  </a:lnTo>
                  <a:cubicBezTo>
                    <a:pt x="302013" y="245142"/>
                    <a:pt x="245526" y="417763"/>
                    <a:pt x="245526" y="603576"/>
                  </a:cubicBezTo>
                  <a:cubicBezTo>
                    <a:pt x="245526" y="1099079"/>
                    <a:pt x="647211" y="1500764"/>
                    <a:pt x="1142714" y="1500764"/>
                  </a:cubicBezTo>
                  <a:cubicBezTo>
                    <a:pt x="1266590" y="1500764"/>
                    <a:pt x="1384602" y="1475659"/>
                    <a:pt x="1491940" y="1430259"/>
                  </a:cubicBezTo>
                  <a:lnTo>
                    <a:pt x="1557034" y="1398901"/>
                  </a:lnTo>
                  <a:lnTo>
                    <a:pt x="1531596" y="1429733"/>
                  </a:lnTo>
                  <a:cubicBezTo>
                    <a:pt x="1369237" y="1592092"/>
                    <a:pt x="1144940" y="1692513"/>
                    <a:pt x="897188" y="1692513"/>
                  </a:cubicBezTo>
                  <a:cubicBezTo>
                    <a:pt x="401685" y="1692513"/>
                    <a:pt x="0" y="1290828"/>
                    <a:pt x="0" y="795325"/>
                  </a:cubicBezTo>
                  <a:cubicBezTo>
                    <a:pt x="0" y="454667"/>
                    <a:pt x="189859" y="158352"/>
                    <a:pt x="469535" y="6423"/>
                  </a:cubicBezTo>
                  <a:close/>
                </a:path>
              </a:pathLst>
            </a:custGeom>
            <a:solidFill>
              <a:schemeClr val="bg1"/>
            </a:solidFill>
            <a:ln>
              <a:noFill/>
            </a:ln>
            <a:effectLst>
              <a:outerShdw blurRad="241300" dist="190500" dir="8400000" algn="tr" rotWithShape="0">
                <a:srgbClr val="181930">
                  <a:alpha val="29804"/>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3" name="椭圆 92"/>
            <p:cNvSpPr/>
            <p:nvPr/>
          </p:nvSpPr>
          <p:spPr>
            <a:xfrm>
              <a:off x="4207197" y="4503010"/>
              <a:ext cx="1245815" cy="1245816"/>
            </a:xfrm>
            <a:prstGeom prst="ellipse">
              <a:avLst/>
            </a:prstGeom>
            <a:gradFill>
              <a:gsLst>
                <a:gs pos="20000">
                  <a:schemeClr val="bg1"/>
                </a:gs>
                <a:gs pos="92000">
                  <a:srgbClr val="C7C8C4"/>
                </a:gs>
              </a:gsLst>
              <a:lin ang="8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4" name="椭圆 93"/>
            <p:cNvSpPr/>
            <p:nvPr/>
          </p:nvSpPr>
          <p:spPr>
            <a:xfrm>
              <a:off x="4353796" y="4649609"/>
              <a:ext cx="952617" cy="952618"/>
            </a:xfrm>
            <a:prstGeom prst="ellipse">
              <a:avLst/>
            </a:prstGeom>
            <a:solidFill>
              <a:schemeClr val="accent6"/>
            </a:solidFill>
            <a:ln w="15875">
              <a:gradFill>
                <a:gsLst>
                  <a:gs pos="0">
                    <a:schemeClr val="tx1">
                      <a:lumMod val="75000"/>
                      <a:lumOff val="25000"/>
                    </a:schemeClr>
                  </a:gs>
                  <a:gs pos="100000">
                    <a:schemeClr val="bg1"/>
                  </a:gs>
                </a:gsLst>
                <a:lin ang="84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5" name="任意多边形 94"/>
            <p:cNvSpPr/>
            <p:nvPr/>
          </p:nvSpPr>
          <p:spPr>
            <a:xfrm>
              <a:off x="4358221" y="4659757"/>
              <a:ext cx="912851" cy="535848"/>
            </a:xfrm>
            <a:custGeom>
              <a:avLst/>
              <a:gdLst>
                <a:gd name="connsiteX0" fmla="*/ 686038 w 1314800"/>
                <a:gd name="connsiteY0" fmla="*/ 0 h 771793"/>
                <a:gd name="connsiteX1" fmla="*/ 1254912 w 1314800"/>
                <a:gd name="connsiteY1" fmla="*/ 302468 h 771793"/>
                <a:gd name="connsiteX2" fmla="*/ 1314800 w 1314800"/>
                <a:gd name="connsiteY2" fmla="*/ 412803 h 771793"/>
                <a:gd name="connsiteX3" fmla="*/ 710447 w 1314800"/>
                <a:gd name="connsiteY3" fmla="*/ 771229 h 771793"/>
                <a:gd name="connsiteX4" fmla="*/ 686038 w 1314800"/>
                <a:gd name="connsiteY4" fmla="*/ 771793 h 771793"/>
                <a:gd name="connsiteX5" fmla="*/ 0 w 1314800"/>
                <a:gd name="connsiteY5" fmla="*/ 686038 h 771793"/>
                <a:gd name="connsiteX6" fmla="*/ 686038 w 1314800"/>
                <a:gd name="connsiteY6" fmla="*/ 0 h 771793"/>
                <a:gd name="connsiteX0-1" fmla="*/ 686038 w 1314800"/>
                <a:gd name="connsiteY0-2" fmla="*/ 0 h 771793"/>
                <a:gd name="connsiteX1-3" fmla="*/ 1254912 w 1314800"/>
                <a:gd name="connsiteY1-4" fmla="*/ 302468 h 771793"/>
                <a:gd name="connsiteX2-5" fmla="*/ 1314800 w 1314800"/>
                <a:gd name="connsiteY2-6" fmla="*/ 412803 h 771793"/>
                <a:gd name="connsiteX3-7" fmla="*/ 710447 w 1314800"/>
                <a:gd name="connsiteY3-8" fmla="*/ 771229 h 771793"/>
                <a:gd name="connsiteX4-9" fmla="*/ 686038 w 1314800"/>
                <a:gd name="connsiteY4-10" fmla="*/ 771793 h 771793"/>
                <a:gd name="connsiteX5-11" fmla="*/ 0 w 1314800"/>
                <a:gd name="connsiteY5-12" fmla="*/ 686038 h 771793"/>
                <a:gd name="connsiteX6-13" fmla="*/ 686038 w 1314800"/>
                <a:gd name="connsiteY6-14" fmla="*/ 0 h 771793"/>
                <a:gd name="connsiteX0-15" fmla="*/ 686038 w 1314800"/>
                <a:gd name="connsiteY0-16" fmla="*/ 0 h 771793"/>
                <a:gd name="connsiteX1-17" fmla="*/ 1254912 w 1314800"/>
                <a:gd name="connsiteY1-18" fmla="*/ 302468 h 771793"/>
                <a:gd name="connsiteX2-19" fmla="*/ 1314800 w 1314800"/>
                <a:gd name="connsiteY2-20" fmla="*/ 412803 h 771793"/>
                <a:gd name="connsiteX3-21" fmla="*/ 686038 w 1314800"/>
                <a:gd name="connsiteY3-22" fmla="*/ 771793 h 771793"/>
                <a:gd name="connsiteX4-23" fmla="*/ 0 w 1314800"/>
                <a:gd name="connsiteY4-24" fmla="*/ 686038 h 771793"/>
                <a:gd name="connsiteX5-25" fmla="*/ 686038 w 1314800"/>
                <a:gd name="connsiteY5-26" fmla="*/ 0 h 771793"/>
                <a:gd name="connsiteX0-27" fmla="*/ 686038 w 1314800"/>
                <a:gd name="connsiteY0-28" fmla="*/ 0 h 771793"/>
                <a:gd name="connsiteX1-29" fmla="*/ 1254912 w 1314800"/>
                <a:gd name="connsiteY1-30" fmla="*/ 302468 h 771793"/>
                <a:gd name="connsiteX2-31" fmla="*/ 1314800 w 1314800"/>
                <a:gd name="connsiteY2-32" fmla="*/ 412803 h 771793"/>
                <a:gd name="connsiteX3-33" fmla="*/ 686038 w 1314800"/>
                <a:gd name="connsiteY3-34" fmla="*/ 771793 h 771793"/>
                <a:gd name="connsiteX4-35" fmla="*/ 0 w 1314800"/>
                <a:gd name="connsiteY4-36" fmla="*/ 686038 h 771793"/>
                <a:gd name="connsiteX5-37" fmla="*/ 686038 w 1314800"/>
                <a:gd name="connsiteY5-38" fmla="*/ 0 h 771793"/>
                <a:gd name="connsiteX0-39" fmla="*/ 686038 w 1314800"/>
                <a:gd name="connsiteY0-40" fmla="*/ 0 h 771793"/>
                <a:gd name="connsiteX1-41" fmla="*/ 1254912 w 1314800"/>
                <a:gd name="connsiteY1-42" fmla="*/ 302468 h 771793"/>
                <a:gd name="connsiteX2-43" fmla="*/ 1314800 w 1314800"/>
                <a:gd name="connsiteY2-44" fmla="*/ 412803 h 771793"/>
                <a:gd name="connsiteX3-45" fmla="*/ 686038 w 1314800"/>
                <a:gd name="connsiteY3-46" fmla="*/ 771793 h 771793"/>
                <a:gd name="connsiteX4-47" fmla="*/ 0 w 1314800"/>
                <a:gd name="connsiteY4-48" fmla="*/ 686038 h 771793"/>
                <a:gd name="connsiteX5-49" fmla="*/ 686038 w 1314800"/>
                <a:gd name="connsiteY5-50" fmla="*/ 0 h 77179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314800" h="771793">
                  <a:moveTo>
                    <a:pt x="686038" y="0"/>
                  </a:moveTo>
                  <a:cubicBezTo>
                    <a:pt x="922843" y="0"/>
                    <a:pt x="1131626" y="119981"/>
                    <a:pt x="1254912" y="302468"/>
                  </a:cubicBezTo>
                  <a:lnTo>
                    <a:pt x="1314800" y="412803"/>
                  </a:lnTo>
                  <a:cubicBezTo>
                    <a:pt x="1219988" y="491024"/>
                    <a:pt x="928793" y="749877"/>
                    <a:pt x="686038" y="771793"/>
                  </a:cubicBezTo>
                  <a:cubicBezTo>
                    <a:pt x="371604" y="771793"/>
                    <a:pt x="57170" y="743208"/>
                    <a:pt x="0" y="686038"/>
                  </a:cubicBezTo>
                  <a:cubicBezTo>
                    <a:pt x="0" y="307150"/>
                    <a:pt x="307150" y="0"/>
                    <a:pt x="686038" y="0"/>
                  </a:cubicBezTo>
                  <a:close/>
                </a:path>
              </a:pathLst>
            </a:custGeom>
            <a:solidFill>
              <a:schemeClr val="accent6"/>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5">
                <a:solidFill>
                  <a:prstClr val="white"/>
                </a:solidFill>
              </a:endParaRPr>
            </a:p>
          </p:txBody>
        </p:sp>
        <p:sp>
          <p:nvSpPr>
            <p:cNvPr id="96" name="文本框 56"/>
            <p:cNvSpPr txBox="1"/>
            <p:nvPr/>
          </p:nvSpPr>
          <p:spPr>
            <a:xfrm>
              <a:off x="4453581" y="4810446"/>
              <a:ext cx="773034" cy="630134"/>
            </a:xfrm>
            <a:prstGeom prst="rect">
              <a:avLst/>
            </a:prstGeom>
            <a:noFill/>
          </p:spPr>
          <p:txBody>
            <a:bodyPr wrap="square" rtlCol="0">
              <a:spAutoFit/>
            </a:bodyPr>
            <a:lstStyle/>
            <a:p>
              <a:pPr algn="ctr"/>
              <a:r>
                <a:rPr lang="en-US" altLang="zh-CN" sz="3500" dirty="0">
                  <a:solidFill>
                    <a:prstClr val="white"/>
                  </a:solidFill>
                  <a:latin typeface="Impact" panose="020B0806030902050204" pitchFamily="34" charset="0"/>
                  <a:ea typeface="LiHei Pro" panose="020B0500000000000000" pitchFamily="34" charset="-122"/>
                </a:rPr>
                <a:t>03</a:t>
              </a:r>
              <a:endParaRPr lang="zh-CN" altLang="en-US" sz="3500" dirty="0">
                <a:solidFill>
                  <a:prstClr val="white"/>
                </a:solidFill>
                <a:latin typeface="Impact" panose="020B0806030902050204" pitchFamily="34" charset="0"/>
                <a:ea typeface="LiHei Pro" panose="020B0500000000000000" pitchFamily="34" charset="-122"/>
              </a:endParaRPr>
            </a:p>
          </p:txBody>
        </p:sp>
      </p:grpSp>
      <p:sp>
        <p:nvSpPr>
          <p:cNvPr id="2" name="标题 1"/>
          <p:cNvSpPr>
            <a:spLocks noGrp="1"/>
          </p:cNvSpPr>
          <p:nvPr/>
        </p:nvSpPr>
        <p:spPr>
          <a:xfrm>
            <a:off x="617220" y="241935"/>
            <a:ext cx="10515600" cy="6673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80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5.4 加强职业技能培训，提升劳动者就业创业能力</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160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100" fill="hold"/>
                                        <p:tgtEl>
                                          <p:spTgt spid="85"/>
                                        </p:tgtEl>
                                        <p:attrNameLst>
                                          <p:attrName>ppt_w</p:attrName>
                                        </p:attrNameLst>
                                      </p:cBhvr>
                                      <p:tavLst>
                                        <p:tav tm="0">
                                          <p:val>
                                            <p:fltVal val="0"/>
                                          </p:val>
                                        </p:tav>
                                        <p:tav tm="100000">
                                          <p:val>
                                            <p:strVal val="#ppt_w"/>
                                          </p:val>
                                        </p:tav>
                                      </p:tavLst>
                                    </p:anim>
                                    <p:anim calcmode="lin" valueType="num">
                                      <p:cBhvr>
                                        <p:cTn id="8" dur="100" fill="hold"/>
                                        <p:tgtEl>
                                          <p:spTgt spid="85"/>
                                        </p:tgtEl>
                                        <p:attrNameLst>
                                          <p:attrName>ppt_h</p:attrName>
                                        </p:attrNameLst>
                                      </p:cBhvr>
                                      <p:tavLst>
                                        <p:tav tm="0">
                                          <p:val>
                                            <p:fltVal val="0"/>
                                          </p:val>
                                        </p:tav>
                                        <p:tav tm="100000">
                                          <p:val>
                                            <p:strVal val="#ppt_h"/>
                                          </p:val>
                                        </p:tav>
                                      </p:tavLst>
                                    </p:anim>
                                    <p:animEffect transition="in" filter="fade">
                                      <p:cBhvr>
                                        <p:cTn id="9" dur="100"/>
                                        <p:tgtEl>
                                          <p:spTgt spid="85"/>
                                        </p:tgtEl>
                                      </p:cBhvr>
                                    </p:animEffect>
                                  </p:childTnLst>
                                </p:cTn>
                              </p:par>
                              <p:par>
                                <p:cTn id="10" presetID="6" presetClass="emph" presetSubtype="0" fill="hold" nodeType="withEffect">
                                  <p:stCondLst>
                                    <p:cond delay="100"/>
                                  </p:stCondLst>
                                  <p:childTnLst>
                                    <p:animScale>
                                      <p:cBhvr>
                                        <p:cTn id="11" dur="100" fill="hold"/>
                                        <p:tgtEl>
                                          <p:spTgt spid="85"/>
                                        </p:tgtEl>
                                      </p:cBhvr>
                                      <p:by x="110000" y="110000"/>
                                    </p:animScale>
                                  </p:childTnLst>
                                </p:cTn>
                              </p:par>
                              <p:par>
                                <p:cTn id="12" presetID="6" presetClass="emph" presetSubtype="0" fill="hold" nodeType="withEffect">
                                  <p:stCondLst>
                                    <p:cond delay="200"/>
                                  </p:stCondLst>
                                  <p:childTnLst>
                                    <p:animScale>
                                      <p:cBhvr>
                                        <p:cTn id="13" dur="200" fill="hold"/>
                                        <p:tgtEl>
                                          <p:spTgt spid="85"/>
                                        </p:tgtEl>
                                      </p:cBhvr>
                                      <p:by x="90000" y="90000"/>
                                    </p:animScale>
                                  </p:childTnLst>
                                </p:cTn>
                              </p:par>
                              <p:par>
                                <p:cTn id="14" presetID="6" presetClass="emph" presetSubtype="0" fill="hold" nodeType="withEffect">
                                  <p:stCondLst>
                                    <p:cond delay="400"/>
                                  </p:stCondLst>
                                  <p:childTnLst>
                                    <p:animScale>
                                      <p:cBhvr>
                                        <p:cTn id="15" dur="100" fill="hold"/>
                                        <p:tgtEl>
                                          <p:spTgt spid="85"/>
                                        </p:tgtEl>
                                      </p:cBhvr>
                                      <p:by x="105000" y="105000"/>
                                    </p:animScale>
                                  </p:childTnLst>
                                </p:cTn>
                              </p:par>
                              <p:par>
                                <p:cTn id="16" presetID="6" presetClass="emph" presetSubtype="0" fill="hold" nodeType="withEffect">
                                  <p:stCondLst>
                                    <p:cond delay="500"/>
                                  </p:stCondLst>
                                  <p:childTnLst>
                                    <p:animScale>
                                      <p:cBhvr>
                                        <p:cTn id="17" dur="200" fill="hold"/>
                                        <p:tgtEl>
                                          <p:spTgt spid="85"/>
                                        </p:tgtEl>
                                      </p:cBhvr>
                                      <p:by x="95000" y="95000"/>
                                    </p:animScale>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100" fill="hold"/>
                                        <p:tgtEl>
                                          <p:spTgt spid="79"/>
                                        </p:tgtEl>
                                        <p:attrNameLst>
                                          <p:attrName>ppt_w</p:attrName>
                                        </p:attrNameLst>
                                      </p:cBhvr>
                                      <p:tavLst>
                                        <p:tav tm="0">
                                          <p:val>
                                            <p:fltVal val="0"/>
                                          </p:val>
                                        </p:tav>
                                        <p:tav tm="100000">
                                          <p:val>
                                            <p:strVal val="#ppt_w"/>
                                          </p:val>
                                        </p:tav>
                                      </p:tavLst>
                                    </p:anim>
                                    <p:anim calcmode="lin" valueType="num">
                                      <p:cBhvr>
                                        <p:cTn id="22" dur="100" fill="hold"/>
                                        <p:tgtEl>
                                          <p:spTgt spid="79"/>
                                        </p:tgtEl>
                                        <p:attrNameLst>
                                          <p:attrName>ppt_h</p:attrName>
                                        </p:attrNameLst>
                                      </p:cBhvr>
                                      <p:tavLst>
                                        <p:tav tm="0">
                                          <p:val>
                                            <p:fltVal val="0"/>
                                          </p:val>
                                        </p:tav>
                                        <p:tav tm="100000">
                                          <p:val>
                                            <p:strVal val="#ppt_h"/>
                                          </p:val>
                                        </p:tav>
                                      </p:tavLst>
                                    </p:anim>
                                    <p:animEffect transition="in" filter="fade">
                                      <p:cBhvr>
                                        <p:cTn id="23" dur="100"/>
                                        <p:tgtEl>
                                          <p:spTgt spid="79"/>
                                        </p:tgtEl>
                                      </p:cBhvr>
                                    </p:animEffect>
                                  </p:childTnLst>
                                </p:cTn>
                              </p:par>
                              <p:par>
                                <p:cTn id="24" presetID="6" presetClass="emph" presetSubtype="0" fill="hold" nodeType="withEffect">
                                  <p:stCondLst>
                                    <p:cond delay="100"/>
                                  </p:stCondLst>
                                  <p:childTnLst>
                                    <p:animScale>
                                      <p:cBhvr>
                                        <p:cTn id="25" dur="100" fill="hold"/>
                                        <p:tgtEl>
                                          <p:spTgt spid="79"/>
                                        </p:tgtEl>
                                      </p:cBhvr>
                                      <p:by x="110000" y="110000"/>
                                    </p:animScale>
                                  </p:childTnLst>
                                </p:cTn>
                              </p:par>
                              <p:par>
                                <p:cTn id="26" presetID="6" presetClass="emph" presetSubtype="0" fill="hold" nodeType="withEffect">
                                  <p:stCondLst>
                                    <p:cond delay="200"/>
                                  </p:stCondLst>
                                  <p:childTnLst>
                                    <p:animScale>
                                      <p:cBhvr>
                                        <p:cTn id="27" dur="200" fill="hold"/>
                                        <p:tgtEl>
                                          <p:spTgt spid="79"/>
                                        </p:tgtEl>
                                      </p:cBhvr>
                                      <p:by x="90000" y="90000"/>
                                    </p:animScale>
                                  </p:childTnLst>
                                </p:cTn>
                              </p:par>
                              <p:par>
                                <p:cTn id="28" presetID="6" presetClass="emph" presetSubtype="0" fill="hold" nodeType="withEffect">
                                  <p:stCondLst>
                                    <p:cond delay="400"/>
                                  </p:stCondLst>
                                  <p:childTnLst>
                                    <p:animScale>
                                      <p:cBhvr>
                                        <p:cTn id="29" dur="100" fill="hold"/>
                                        <p:tgtEl>
                                          <p:spTgt spid="79"/>
                                        </p:tgtEl>
                                      </p:cBhvr>
                                      <p:by x="105000" y="105000"/>
                                    </p:animScale>
                                  </p:childTnLst>
                                </p:cTn>
                              </p:par>
                              <p:par>
                                <p:cTn id="30" presetID="6" presetClass="emph" presetSubtype="0" fill="hold" nodeType="withEffect">
                                  <p:stCondLst>
                                    <p:cond delay="500"/>
                                  </p:stCondLst>
                                  <p:childTnLst>
                                    <p:animScale>
                                      <p:cBhvr>
                                        <p:cTn id="31" dur="200" fill="hold"/>
                                        <p:tgtEl>
                                          <p:spTgt spid="79"/>
                                        </p:tgtEl>
                                      </p:cBhvr>
                                      <p:by x="95000" y="95000"/>
                                    </p:animScale>
                                  </p:childTnLst>
                                </p:cTn>
                              </p:par>
                            </p:childTnLst>
                          </p:cTn>
                        </p:par>
                        <p:par>
                          <p:cTn id="32" fill="hold">
                            <p:stCondLst>
                              <p:cond delay="1000"/>
                            </p:stCondLst>
                            <p:childTnLst>
                              <p:par>
                                <p:cTn id="33" presetID="53" presetClass="entr" presetSubtype="16" fill="hold" nodeType="afterEffect">
                                  <p:stCondLst>
                                    <p:cond delay="0"/>
                                  </p:stCondLst>
                                  <p:childTnLst>
                                    <p:set>
                                      <p:cBhvr>
                                        <p:cTn id="34" dur="1" fill="hold">
                                          <p:stCondLst>
                                            <p:cond delay="0"/>
                                          </p:stCondLst>
                                        </p:cTn>
                                        <p:tgtEl>
                                          <p:spTgt spid="91"/>
                                        </p:tgtEl>
                                        <p:attrNameLst>
                                          <p:attrName>style.visibility</p:attrName>
                                        </p:attrNameLst>
                                      </p:cBhvr>
                                      <p:to>
                                        <p:strVal val="visible"/>
                                      </p:to>
                                    </p:set>
                                    <p:anim calcmode="lin" valueType="num">
                                      <p:cBhvr>
                                        <p:cTn id="35" dur="100" fill="hold"/>
                                        <p:tgtEl>
                                          <p:spTgt spid="91"/>
                                        </p:tgtEl>
                                        <p:attrNameLst>
                                          <p:attrName>ppt_w</p:attrName>
                                        </p:attrNameLst>
                                      </p:cBhvr>
                                      <p:tavLst>
                                        <p:tav tm="0">
                                          <p:val>
                                            <p:fltVal val="0"/>
                                          </p:val>
                                        </p:tav>
                                        <p:tav tm="100000">
                                          <p:val>
                                            <p:strVal val="#ppt_w"/>
                                          </p:val>
                                        </p:tav>
                                      </p:tavLst>
                                    </p:anim>
                                    <p:anim calcmode="lin" valueType="num">
                                      <p:cBhvr>
                                        <p:cTn id="36" dur="100" fill="hold"/>
                                        <p:tgtEl>
                                          <p:spTgt spid="91"/>
                                        </p:tgtEl>
                                        <p:attrNameLst>
                                          <p:attrName>ppt_h</p:attrName>
                                        </p:attrNameLst>
                                      </p:cBhvr>
                                      <p:tavLst>
                                        <p:tav tm="0">
                                          <p:val>
                                            <p:fltVal val="0"/>
                                          </p:val>
                                        </p:tav>
                                        <p:tav tm="100000">
                                          <p:val>
                                            <p:strVal val="#ppt_h"/>
                                          </p:val>
                                        </p:tav>
                                      </p:tavLst>
                                    </p:anim>
                                    <p:animEffect transition="in" filter="fade">
                                      <p:cBhvr>
                                        <p:cTn id="37" dur="100"/>
                                        <p:tgtEl>
                                          <p:spTgt spid="91"/>
                                        </p:tgtEl>
                                      </p:cBhvr>
                                    </p:animEffect>
                                  </p:childTnLst>
                                </p:cTn>
                              </p:par>
                              <p:par>
                                <p:cTn id="38" presetID="6" presetClass="emph" presetSubtype="0" fill="hold" nodeType="withEffect">
                                  <p:stCondLst>
                                    <p:cond delay="100"/>
                                  </p:stCondLst>
                                  <p:childTnLst>
                                    <p:animScale>
                                      <p:cBhvr>
                                        <p:cTn id="39" dur="100" fill="hold"/>
                                        <p:tgtEl>
                                          <p:spTgt spid="91"/>
                                        </p:tgtEl>
                                      </p:cBhvr>
                                      <p:by x="110000" y="110000"/>
                                    </p:animScale>
                                  </p:childTnLst>
                                </p:cTn>
                              </p:par>
                              <p:par>
                                <p:cTn id="40" presetID="6" presetClass="emph" presetSubtype="0" fill="hold" nodeType="withEffect">
                                  <p:stCondLst>
                                    <p:cond delay="200"/>
                                  </p:stCondLst>
                                  <p:childTnLst>
                                    <p:animScale>
                                      <p:cBhvr>
                                        <p:cTn id="41" dur="200" fill="hold"/>
                                        <p:tgtEl>
                                          <p:spTgt spid="91"/>
                                        </p:tgtEl>
                                      </p:cBhvr>
                                      <p:by x="90000" y="90000"/>
                                    </p:animScale>
                                  </p:childTnLst>
                                </p:cTn>
                              </p:par>
                              <p:par>
                                <p:cTn id="42" presetID="6" presetClass="emph" presetSubtype="0" fill="hold" nodeType="withEffect">
                                  <p:stCondLst>
                                    <p:cond delay="400"/>
                                  </p:stCondLst>
                                  <p:childTnLst>
                                    <p:animScale>
                                      <p:cBhvr>
                                        <p:cTn id="43" dur="100" fill="hold"/>
                                        <p:tgtEl>
                                          <p:spTgt spid="91"/>
                                        </p:tgtEl>
                                      </p:cBhvr>
                                      <p:by x="105000" y="105000"/>
                                    </p:animScale>
                                  </p:childTnLst>
                                </p:cTn>
                              </p:par>
                              <p:par>
                                <p:cTn id="44" presetID="6" presetClass="emph" presetSubtype="0" fill="hold" nodeType="withEffect">
                                  <p:stCondLst>
                                    <p:cond delay="500"/>
                                  </p:stCondLst>
                                  <p:childTnLst>
                                    <p:animScale>
                                      <p:cBhvr>
                                        <p:cTn id="45" dur="200" fill="hold"/>
                                        <p:tgtEl>
                                          <p:spTgt spid="91"/>
                                        </p:tgtEl>
                                      </p:cBhvr>
                                      <p:by x="95000" y="95000"/>
                                    </p:animScale>
                                  </p:childTnLst>
                                </p:cTn>
                              </p:par>
                            </p:childTnLst>
                          </p:cTn>
                        </p:par>
                        <p:par>
                          <p:cTn id="46" fill="hold">
                            <p:stCondLst>
                              <p:cond delay="1500"/>
                            </p:stCondLst>
                            <p:childTnLst>
                              <p:par>
                                <p:cTn id="47" presetID="12" presetClass="entr" presetSubtype="2" fill="hold" nodeType="after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additive="base">
                                        <p:cTn id="49" dur="500"/>
                                        <p:tgtEl>
                                          <p:spTgt spid="62"/>
                                        </p:tgtEl>
                                        <p:attrNameLst>
                                          <p:attrName>ppt_x</p:attrName>
                                        </p:attrNameLst>
                                      </p:cBhvr>
                                      <p:tavLst>
                                        <p:tav tm="0">
                                          <p:val>
                                            <p:strVal val="#ppt_x+#ppt_w*1.125000"/>
                                          </p:val>
                                        </p:tav>
                                        <p:tav tm="100000">
                                          <p:val>
                                            <p:strVal val="#ppt_x"/>
                                          </p:val>
                                        </p:tav>
                                      </p:tavLst>
                                    </p:anim>
                                    <p:animEffect transition="in" filter="wipe(left)">
                                      <p:cBhvr>
                                        <p:cTn id="50" dur="500"/>
                                        <p:tgtEl>
                                          <p:spTgt spid="62"/>
                                        </p:tgtEl>
                                      </p:cBhvr>
                                    </p:animEffect>
                                  </p:childTnLst>
                                </p:cTn>
                              </p:par>
                              <p:par>
                                <p:cTn id="51" presetID="12" presetClass="entr" presetSubtype="8"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 calcmode="lin" valueType="num">
                                      <p:cBhvr additive="base">
                                        <p:cTn id="53" dur="500"/>
                                        <p:tgtEl>
                                          <p:spTgt spid="47"/>
                                        </p:tgtEl>
                                        <p:attrNameLst>
                                          <p:attrName>ppt_x</p:attrName>
                                        </p:attrNameLst>
                                      </p:cBhvr>
                                      <p:tavLst>
                                        <p:tav tm="0">
                                          <p:val>
                                            <p:strVal val="#ppt_x-#ppt_w*1.125000"/>
                                          </p:val>
                                        </p:tav>
                                        <p:tav tm="100000">
                                          <p:val>
                                            <p:strVal val="#ppt_x"/>
                                          </p:val>
                                        </p:tav>
                                      </p:tavLst>
                                    </p:anim>
                                    <p:animEffect transition="in" filter="wipe(right)">
                                      <p:cBhvr>
                                        <p:cTn id="54" dur="500"/>
                                        <p:tgtEl>
                                          <p:spTgt spid="47"/>
                                        </p:tgtEl>
                                      </p:cBhvr>
                                    </p:animEffect>
                                  </p:childTnLst>
                                </p:cTn>
                              </p:par>
                            </p:childTnLst>
                          </p:cTn>
                        </p:par>
                        <p:par>
                          <p:cTn id="55" fill="hold">
                            <p:stCondLst>
                              <p:cond delay="2000"/>
                            </p:stCondLst>
                            <p:childTnLst>
                              <p:par>
                                <p:cTn id="56" presetID="12" presetClass="entr" presetSubtype="2"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additive="base">
                                        <p:cTn id="58" dur="500"/>
                                        <p:tgtEl>
                                          <p:spTgt spid="67"/>
                                        </p:tgtEl>
                                        <p:attrNameLst>
                                          <p:attrName>ppt_x</p:attrName>
                                        </p:attrNameLst>
                                      </p:cBhvr>
                                      <p:tavLst>
                                        <p:tav tm="0">
                                          <p:val>
                                            <p:strVal val="#ppt_x+#ppt_w*1.125000"/>
                                          </p:val>
                                        </p:tav>
                                        <p:tav tm="100000">
                                          <p:val>
                                            <p:strVal val="#ppt_x"/>
                                          </p:val>
                                        </p:tav>
                                      </p:tavLst>
                                    </p:anim>
                                    <p:animEffect transition="in" filter="wipe(left)">
                                      <p:cBhvr>
                                        <p:cTn id="59" dur="500"/>
                                        <p:tgtEl>
                                          <p:spTgt spid="67"/>
                                        </p:tgtEl>
                                      </p:cBhvr>
                                    </p:animEffect>
                                  </p:childTnLst>
                                </p:cTn>
                              </p:par>
                              <p:par>
                                <p:cTn id="60" presetID="12" presetClass="entr" presetSubtype="8"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500"/>
                                        <p:tgtEl>
                                          <p:spTgt spid="57"/>
                                        </p:tgtEl>
                                        <p:attrNameLst>
                                          <p:attrName>ppt_x</p:attrName>
                                        </p:attrNameLst>
                                      </p:cBhvr>
                                      <p:tavLst>
                                        <p:tav tm="0">
                                          <p:val>
                                            <p:strVal val="#ppt_x-#ppt_w*1.125000"/>
                                          </p:val>
                                        </p:tav>
                                        <p:tav tm="100000">
                                          <p:val>
                                            <p:strVal val="#ppt_x"/>
                                          </p:val>
                                        </p:tav>
                                      </p:tavLst>
                                    </p:anim>
                                    <p:animEffect transition="in" filter="wipe(right)">
                                      <p:cBhvr>
                                        <p:cTn id="63" dur="500"/>
                                        <p:tgtEl>
                                          <p:spTgt spid="57"/>
                                        </p:tgtEl>
                                      </p:cBhvr>
                                    </p:animEffect>
                                  </p:childTnLst>
                                </p:cTn>
                              </p:par>
                            </p:childTnLst>
                          </p:cTn>
                        </p:par>
                        <p:par>
                          <p:cTn id="64" fill="hold">
                            <p:stCondLst>
                              <p:cond delay="2500"/>
                            </p:stCondLst>
                            <p:childTnLst>
                              <p:par>
                                <p:cTn id="65" presetID="12" presetClass="entr" presetSubtype="2"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 calcmode="lin" valueType="num">
                                      <p:cBhvr additive="base">
                                        <p:cTn id="67" dur="500"/>
                                        <p:tgtEl>
                                          <p:spTgt spid="72"/>
                                        </p:tgtEl>
                                        <p:attrNameLst>
                                          <p:attrName>ppt_x</p:attrName>
                                        </p:attrNameLst>
                                      </p:cBhvr>
                                      <p:tavLst>
                                        <p:tav tm="0">
                                          <p:val>
                                            <p:strVal val="#ppt_x+#ppt_w*1.125000"/>
                                          </p:val>
                                        </p:tav>
                                        <p:tav tm="100000">
                                          <p:val>
                                            <p:strVal val="#ppt_x"/>
                                          </p:val>
                                        </p:tav>
                                      </p:tavLst>
                                    </p:anim>
                                    <p:animEffect transition="in" filter="wipe(left)">
                                      <p:cBhvr>
                                        <p:cTn id="68" dur="500"/>
                                        <p:tgtEl>
                                          <p:spTgt spid="72"/>
                                        </p:tgtEl>
                                      </p:cBhvr>
                                    </p:animEffect>
                                  </p:childTnLst>
                                </p:cTn>
                              </p:par>
                              <p:par>
                                <p:cTn id="69" presetID="12" presetClass="entr" presetSubtype="8" fill="hold"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additive="base">
                                        <p:cTn id="71" dur="500"/>
                                        <p:tgtEl>
                                          <p:spTgt spid="52"/>
                                        </p:tgtEl>
                                        <p:attrNameLst>
                                          <p:attrName>ppt_x</p:attrName>
                                        </p:attrNameLst>
                                      </p:cBhvr>
                                      <p:tavLst>
                                        <p:tav tm="0">
                                          <p:val>
                                            <p:strVal val="#ppt_x-#ppt_w*1.125000"/>
                                          </p:val>
                                        </p:tav>
                                        <p:tav tm="100000">
                                          <p:val>
                                            <p:strVal val="#ppt_x"/>
                                          </p:val>
                                        </p:tav>
                                      </p:tavLst>
                                    </p:anim>
                                    <p:animEffect transition="in" filter="wipe(right)">
                                      <p:cBhvr>
                                        <p:cTn id="7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70671" y="1406771"/>
            <a:ext cx="647115" cy="956603"/>
          </a:xfrm>
          <a:prstGeom prst="rect">
            <a:avLst/>
          </a:prstGeom>
          <a:solidFill>
            <a:srgbClr val="12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70671" y="2363374"/>
            <a:ext cx="647115" cy="956603"/>
          </a:xfrm>
          <a:prstGeom prst="rect">
            <a:avLst/>
          </a:prstGeom>
          <a:solidFill>
            <a:srgbClr val="537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a:off x="6237484" y="2017274"/>
            <a:ext cx="757019"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259005" y="5060623"/>
            <a:ext cx="757019"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237484" y="3539497"/>
            <a:ext cx="757019"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Freeform 4"/>
          <p:cNvSpPr/>
          <p:nvPr/>
        </p:nvSpPr>
        <p:spPr bwMode="auto">
          <a:xfrm>
            <a:off x="6933521" y="4584273"/>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accent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5" name="Freeform 4"/>
          <p:cNvSpPr/>
          <p:nvPr/>
        </p:nvSpPr>
        <p:spPr bwMode="auto">
          <a:xfrm>
            <a:off x="5469254" y="4584273"/>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6" name="Freeform 4"/>
          <p:cNvSpPr/>
          <p:nvPr/>
        </p:nvSpPr>
        <p:spPr bwMode="auto">
          <a:xfrm>
            <a:off x="6933521" y="3061826"/>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7" name="Freeform 4"/>
          <p:cNvSpPr/>
          <p:nvPr/>
        </p:nvSpPr>
        <p:spPr bwMode="auto">
          <a:xfrm>
            <a:off x="5469254" y="3061826"/>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accent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8" name="Freeform 4"/>
          <p:cNvSpPr/>
          <p:nvPr/>
        </p:nvSpPr>
        <p:spPr bwMode="auto">
          <a:xfrm>
            <a:off x="6933521" y="1546099"/>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chemeClr val="accent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sp>
        <p:nvSpPr>
          <p:cNvPr id="19" name="Freeform 4"/>
          <p:cNvSpPr/>
          <p:nvPr/>
        </p:nvSpPr>
        <p:spPr bwMode="auto">
          <a:xfrm>
            <a:off x="5469254" y="1546099"/>
            <a:ext cx="830672" cy="935232"/>
          </a:xfrm>
          <a:custGeom>
            <a:avLst/>
            <a:gdLst>
              <a:gd name="T0" fmla="*/ 25 w 423"/>
              <a:gd name="T1" fmla="*/ 101 h 476"/>
              <a:gd name="T2" fmla="*/ 186 w 423"/>
              <a:gd name="T3" fmla="*/ 8 h 476"/>
              <a:gd name="T4" fmla="*/ 237 w 423"/>
              <a:gd name="T5" fmla="*/ 8 h 476"/>
              <a:gd name="T6" fmla="*/ 397 w 423"/>
              <a:gd name="T7" fmla="*/ 101 h 476"/>
              <a:gd name="T8" fmla="*/ 423 w 423"/>
              <a:gd name="T9" fmla="*/ 145 h 476"/>
              <a:gd name="T10" fmla="*/ 423 w 423"/>
              <a:gd name="T11" fmla="*/ 331 h 476"/>
              <a:gd name="T12" fmla="*/ 398 w 423"/>
              <a:gd name="T13" fmla="*/ 375 h 476"/>
              <a:gd name="T14" fmla="*/ 237 w 423"/>
              <a:gd name="T15" fmla="*/ 467 h 476"/>
              <a:gd name="T16" fmla="*/ 186 w 423"/>
              <a:gd name="T17" fmla="*/ 467 h 476"/>
              <a:gd name="T18" fmla="*/ 105 w 423"/>
              <a:gd name="T19" fmla="*/ 421 h 476"/>
              <a:gd name="T20" fmla="*/ 25 w 423"/>
              <a:gd name="T21" fmla="*/ 375 h 476"/>
              <a:gd name="T22" fmla="*/ 0 w 423"/>
              <a:gd name="T23" fmla="*/ 330 h 476"/>
              <a:gd name="T24" fmla="*/ 0 w 423"/>
              <a:gd name="T25" fmla="*/ 145 h 476"/>
              <a:gd name="T26" fmla="*/ 25 w 423"/>
              <a:gd name="T27" fmla="*/ 101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476">
                <a:moveTo>
                  <a:pt x="25" y="101"/>
                </a:moveTo>
                <a:cubicBezTo>
                  <a:pt x="79" y="70"/>
                  <a:pt x="132" y="39"/>
                  <a:pt x="186" y="8"/>
                </a:cubicBezTo>
                <a:cubicBezTo>
                  <a:pt x="202" y="0"/>
                  <a:pt x="221" y="0"/>
                  <a:pt x="237" y="8"/>
                </a:cubicBezTo>
                <a:cubicBezTo>
                  <a:pt x="290" y="39"/>
                  <a:pt x="344" y="70"/>
                  <a:pt x="397" y="101"/>
                </a:cubicBezTo>
                <a:cubicBezTo>
                  <a:pt x="413" y="110"/>
                  <a:pt x="422" y="127"/>
                  <a:pt x="423" y="145"/>
                </a:cubicBezTo>
                <a:cubicBezTo>
                  <a:pt x="423" y="331"/>
                  <a:pt x="423" y="331"/>
                  <a:pt x="423" y="331"/>
                </a:cubicBezTo>
                <a:cubicBezTo>
                  <a:pt x="422" y="348"/>
                  <a:pt x="413" y="365"/>
                  <a:pt x="398" y="375"/>
                </a:cubicBezTo>
                <a:cubicBezTo>
                  <a:pt x="237" y="467"/>
                  <a:pt x="237" y="467"/>
                  <a:pt x="237" y="467"/>
                </a:cubicBezTo>
                <a:cubicBezTo>
                  <a:pt x="221" y="476"/>
                  <a:pt x="201" y="476"/>
                  <a:pt x="186" y="467"/>
                </a:cubicBezTo>
                <a:cubicBezTo>
                  <a:pt x="105" y="421"/>
                  <a:pt x="105" y="421"/>
                  <a:pt x="105" y="421"/>
                </a:cubicBezTo>
                <a:cubicBezTo>
                  <a:pt x="25" y="375"/>
                  <a:pt x="25" y="375"/>
                  <a:pt x="25" y="375"/>
                </a:cubicBezTo>
                <a:cubicBezTo>
                  <a:pt x="10" y="365"/>
                  <a:pt x="0" y="348"/>
                  <a:pt x="0" y="330"/>
                </a:cubicBezTo>
                <a:cubicBezTo>
                  <a:pt x="0" y="145"/>
                  <a:pt x="0" y="145"/>
                  <a:pt x="0" y="145"/>
                </a:cubicBezTo>
                <a:cubicBezTo>
                  <a:pt x="0" y="127"/>
                  <a:pt x="10" y="110"/>
                  <a:pt x="25" y="101"/>
                </a:cubicBezTo>
                <a:close/>
              </a:path>
            </a:pathLst>
          </a:custGeom>
          <a:solidFill>
            <a:srgbClr val="124062"/>
          </a:solidFill>
          <a:ln w="25400">
            <a:noFill/>
          </a:ln>
          <a:effectLst>
            <a:outerShdw blurRad="241300" dist="38100" dir="5400000" sx="90000" sy="-19000" rotWithShape="0">
              <a:schemeClr val="tx1">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4400">
              <a:solidFill>
                <a:srgbClr val="FEFABC"/>
              </a:solidFill>
              <a:latin typeface="Bebas" pitchFamily="2" charset="0"/>
              <a:ea typeface="微软雅黑" panose="020B0503020204020204" charset="-122"/>
              <a:sym typeface="Bebas" pitchFamily="2" charset="0"/>
            </a:endParaRPr>
          </a:p>
        </p:txBody>
      </p:sp>
      <p:grpSp>
        <p:nvGrpSpPr>
          <p:cNvPr id="20" name="组合 19"/>
          <p:cNvGrpSpPr/>
          <p:nvPr/>
        </p:nvGrpSpPr>
        <p:grpSpPr>
          <a:xfrm>
            <a:off x="5681829" y="3334272"/>
            <a:ext cx="405524" cy="390340"/>
            <a:chOff x="8905876" y="3073401"/>
            <a:chExt cx="720725" cy="693738"/>
          </a:xfrm>
          <a:solidFill>
            <a:srgbClr val="FEFEFE"/>
          </a:solidFill>
        </p:grpSpPr>
        <p:sp>
          <p:nvSpPr>
            <p:cNvPr id="21" name="Oval 585"/>
            <p:cNvSpPr>
              <a:spLocks noChangeArrowheads="1"/>
            </p:cNvSpPr>
            <p:nvPr/>
          </p:nvSpPr>
          <p:spPr bwMode="auto">
            <a:xfrm>
              <a:off x="9037638" y="3092451"/>
              <a:ext cx="101600" cy="1238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2" name="Oval 586"/>
            <p:cNvSpPr>
              <a:spLocks noChangeArrowheads="1"/>
            </p:cNvSpPr>
            <p:nvPr/>
          </p:nvSpPr>
          <p:spPr bwMode="auto">
            <a:xfrm>
              <a:off x="9437688" y="3092451"/>
              <a:ext cx="98425" cy="123825"/>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5" name="Freeform 587"/>
            <p:cNvSpPr>
              <a:spLocks noEditPoints="1"/>
            </p:cNvSpPr>
            <p:nvPr/>
          </p:nvSpPr>
          <p:spPr bwMode="auto">
            <a:xfrm>
              <a:off x="8905876" y="3227388"/>
              <a:ext cx="261938" cy="501650"/>
            </a:xfrm>
            <a:custGeom>
              <a:avLst/>
              <a:gdLst>
                <a:gd name="T0" fmla="*/ 65 w 70"/>
                <a:gd name="T1" fmla="*/ 79 h 134"/>
                <a:gd name="T2" fmla="*/ 60 w 70"/>
                <a:gd name="T3" fmla="*/ 79 h 134"/>
                <a:gd name="T4" fmla="*/ 66 w 70"/>
                <a:gd name="T5" fmla="*/ 7 h 134"/>
                <a:gd name="T6" fmla="*/ 68 w 70"/>
                <a:gd name="T7" fmla="*/ 2 h 134"/>
                <a:gd name="T8" fmla="*/ 67 w 70"/>
                <a:gd name="T9" fmla="*/ 1 h 134"/>
                <a:gd name="T10" fmla="*/ 66 w 70"/>
                <a:gd name="T11" fmla="*/ 1 h 134"/>
                <a:gd name="T12" fmla="*/ 60 w 70"/>
                <a:gd name="T13" fmla="*/ 1 h 134"/>
                <a:gd name="T14" fmla="*/ 60 w 70"/>
                <a:gd name="T15" fmla="*/ 1 h 134"/>
                <a:gd name="T16" fmla="*/ 65 w 70"/>
                <a:gd name="T17" fmla="*/ 6 h 134"/>
                <a:gd name="T18" fmla="*/ 58 w 70"/>
                <a:gd name="T19" fmla="*/ 9 h 134"/>
                <a:gd name="T20" fmla="*/ 62 w 70"/>
                <a:gd name="T21" fmla="*/ 14 h 134"/>
                <a:gd name="T22" fmla="*/ 53 w 70"/>
                <a:gd name="T23" fmla="*/ 33 h 134"/>
                <a:gd name="T24" fmla="*/ 52 w 70"/>
                <a:gd name="T25" fmla="*/ 6 h 134"/>
                <a:gd name="T26" fmla="*/ 53 w 70"/>
                <a:gd name="T27" fmla="*/ 5 h 134"/>
                <a:gd name="T28" fmla="*/ 51 w 70"/>
                <a:gd name="T29" fmla="*/ 0 h 134"/>
                <a:gd name="T30" fmla="*/ 46 w 70"/>
                <a:gd name="T31" fmla="*/ 0 h 134"/>
                <a:gd name="T32" fmla="*/ 44 w 70"/>
                <a:gd name="T33" fmla="*/ 5 h 134"/>
                <a:gd name="T34" fmla="*/ 45 w 70"/>
                <a:gd name="T35" fmla="*/ 6 h 134"/>
                <a:gd name="T36" fmla="*/ 44 w 70"/>
                <a:gd name="T37" fmla="*/ 33 h 134"/>
                <a:gd name="T38" fmla="*/ 35 w 70"/>
                <a:gd name="T39" fmla="*/ 14 h 134"/>
                <a:gd name="T40" fmla="*/ 39 w 70"/>
                <a:gd name="T41" fmla="*/ 9 h 134"/>
                <a:gd name="T42" fmla="*/ 32 w 70"/>
                <a:gd name="T43" fmla="*/ 6 h 134"/>
                <a:gd name="T44" fmla="*/ 37 w 70"/>
                <a:gd name="T45" fmla="*/ 1 h 134"/>
                <a:gd name="T46" fmla="*/ 37 w 70"/>
                <a:gd name="T47" fmla="*/ 1 h 134"/>
                <a:gd name="T48" fmla="*/ 31 w 70"/>
                <a:gd name="T49" fmla="*/ 1 h 134"/>
                <a:gd name="T50" fmla="*/ 30 w 70"/>
                <a:gd name="T51" fmla="*/ 1 h 134"/>
                <a:gd name="T52" fmla="*/ 25 w 70"/>
                <a:gd name="T53" fmla="*/ 4 h 134"/>
                <a:gd name="T54" fmla="*/ 2 w 70"/>
                <a:gd name="T55" fmla="*/ 28 h 134"/>
                <a:gd name="T56" fmla="*/ 2 w 70"/>
                <a:gd name="T57" fmla="*/ 28 h 134"/>
                <a:gd name="T58" fmla="*/ 2 w 70"/>
                <a:gd name="T59" fmla="*/ 28 h 134"/>
                <a:gd name="T60" fmla="*/ 1 w 70"/>
                <a:gd name="T61" fmla="*/ 38 h 134"/>
                <a:gd name="T62" fmla="*/ 1 w 70"/>
                <a:gd name="T63" fmla="*/ 38 h 134"/>
                <a:gd name="T64" fmla="*/ 1 w 70"/>
                <a:gd name="T65" fmla="*/ 38 h 134"/>
                <a:gd name="T66" fmla="*/ 1 w 70"/>
                <a:gd name="T67" fmla="*/ 38 h 134"/>
                <a:gd name="T68" fmla="*/ 2 w 70"/>
                <a:gd name="T69" fmla="*/ 38 h 134"/>
                <a:gd name="T70" fmla="*/ 2 w 70"/>
                <a:gd name="T71" fmla="*/ 39 h 134"/>
                <a:gd name="T72" fmla="*/ 3 w 70"/>
                <a:gd name="T73" fmla="*/ 41 h 134"/>
                <a:gd name="T74" fmla="*/ 5 w 70"/>
                <a:gd name="T75" fmla="*/ 45 h 134"/>
                <a:gd name="T76" fmla="*/ 9 w 70"/>
                <a:gd name="T77" fmla="*/ 52 h 134"/>
                <a:gd name="T78" fmla="*/ 16 w 70"/>
                <a:gd name="T79" fmla="*/ 67 h 134"/>
                <a:gd name="T80" fmla="*/ 26 w 70"/>
                <a:gd name="T81" fmla="*/ 61 h 134"/>
                <a:gd name="T82" fmla="*/ 26 w 70"/>
                <a:gd name="T83" fmla="*/ 71 h 134"/>
                <a:gd name="T84" fmla="*/ 26 w 70"/>
                <a:gd name="T85" fmla="*/ 71 h 134"/>
                <a:gd name="T86" fmla="*/ 28 w 70"/>
                <a:gd name="T87" fmla="*/ 71 h 134"/>
                <a:gd name="T88" fmla="*/ 29 w 70"/>
                <a:gd name="T89" fmla="*/ 134 h 134"/>
                <a:gd name="T90" fmla="*/ 47 w 70"/>
                <a:gd name="T91" fmla="*/ 134 h 134"/>
                <a:gd name="T92" fmla="*/ 48 w 70"/>
                <a:gd name="T93" fmla="*/ 71 h 134"/>
                <a:gd name="T94" fmla="*/ 49 w 70"/>
                <a:gd name="T95" fmla="*/ 71 h 134"/>
                <a:gd name="T96" fmla="*/ 51 w 70"/>
                <a:gd name="T97" fmla="*/ 134 h 134"/>
                <a:gd name="T98" fmla="*/ 69 w 70"/>
                <a:gd name="T99" fmla="*/ 134 h 134"/>
                <a:gd name="T100" fmla="*/ 70 w 70"/>
                <a:gd name="T101" fmla="*/ 79 h 134"/>
                <a:gd name="T102" fmla="*/ 65 w 70"/>
                <a:gd name="T103" fmla="*/ 79 h 134"/>
                <a:gd name="T104" fmla="*/ 26 w 70"/>
                <a:gd name="T105" fmla="*/ 47 h 134"/>
                <a:gd name="T106" fmla="*/ 24 w 70"/>
                <a:gd name="T107" fmla="*/ 44 h 134"/>
                <a:gd name="T108" fmla="*/ 20 w 70"/>
                <a:gd name="T109" fmla="*/ 37 h 134"/>
                <a:gd name="T110" fmla="*/ 19 w 70"/>
                <a:gd name="T111" fmla="*/ 35 h 134"/>
                <a:gd name="T112" fmla="*/ 27 w 70"/>
                <a:gd name="T113" fmla="*/ 25 h 134"/>
                <a:gd name="T114" fmla="*/ 26 w 70"/>
                <a:gd name="T115" fmla="*/ 4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0" h="134">
                  <a:moveTo>
                    <a:pt x="65" y="79"/>
                  </a:moveTo>
                  <a:cubicBezTo>
                    <a:pt x="60" y="79"/>
                    <a:pt x="60" y="79"/>
                    <a:pt x="60" y="79"/>
                  </a:cubicBezTo>
                  <a:cubicBezTo>
                    <a:pt x="66" y="7"/>
                    <a:pt x="66" y="7"/>
                    <a:pt x="66" y="7"/>
                  </a:cubicBezTo>
                  <a:cubicBezTo>
                    <a:pt x="66" y="5"/>
                    <a:pt x="67" y="3"/>
                    <a:pt x="68" y="2"/>
                  </a:cubicBezTo>
                  <a:cubicBezTo>
                    <a:pt x="67" y="1"/>
                    <a:pt x="67" y="1"/>
                    <a:pt x="67" y="1"/>
                  </a:cubicBezTo>
                  <a:cubicBezTo>
                    <a:pt x="66" y="1"/>
                    <a:pt x="66" y="1"/>
                    <a:pt x="66" y="1"/>
                  </a:cubicBezTo>
                  <a:cubicBezTo>
                    <a:pt x="64" y="1"/>
                    <a:pt x="62" y="1"/>
                    <a:pt x="60" y="1"/>
                  </a:cubicBezTo>
                  <a:cubicBezTo>
                    <a:pt x="60" y="1"/>
                    <a:pt x="60" y="1"/>
                    <a:pt x="60" y="1"/>
                  </a:cubicBezTo>
                  <a:cubicBezTo>
                    <a:pt x="65" y="6"/>
                    <a:pt x="65" y="6"/>
                    <a:pt x="65" y="6"/>
                  </a:cubicBezTo>
                  <a:cubicBezTo>
                    <a:pt x="58" y="9"/>
                    <a:pt x="58" y="9"/>
                    <a:pt x="58" y="9"/>
                  </a:cubicBezTo>
                  <a:cubicBezTo>
                    <a:pt x="62" y="14"/>
                    <a:pt x="62" y="14"/>
                    <a:pt x="62" y="14"/>
                  </a:cubicBezTo>
                  <a:cubicBezTo>
                    <a:pt x="53" y="33"/>
                    <a:pt x="53" y="33"/>
                    <a:pt x="53" y="33"/>
                  </a:cubicBezTo>
                  <a:cubicBezTo>
                    <a:pt x="52" y="6"/>
                    <a:pt x="52" y="6"/>
                    <a:pt x="52" y="6"/>
                  </a:cubicBezTo>
                  <a:cubicBezTo>
                    <a:pt x="53" y="5"/>
                    <a:pt x="53" y="5"/>
                    <a:pt x="53" y="5"/>
                  </a:cubicBezTo>
                  <a:cubicBezTo>
                    <a:pt x="51" y="0"/>
                    <a:pt x="51" y="0"/>
                    <a:pt x="51" y="0"/>
                  </a:cubicBezTo>
                  <a:cubicBezTo>
                    <a:pt x="46" y="0"/>
                    <a:pt x="46" y="0"/>
                    <a:pt x="46" y="0"/>
                  </a:cubicBezTo>
                  <a:cubicBezTo>
                    <a:pt x="44" y="5"/>
                    <a:pt x="44" y="5"/>
                    <a:pt x="44" y="5"/>
                  </a:cubicBezTo>
                  <a:cubicBezTo>
                    <a:pt x="45" y="6"/>
                    <a:pt x="45" y="6"/>
                    <a:pt x="45" y="6"/>
                  </a:cubicBezTo>
                  <a:cubicBezTo>
                    <a:pt x="44" y="33"/>
                    <a:pt x="44" y="33"/>
                    <a:pt x="44" y="33"/>
                  </a:cubicBezTo>
                  <a:cubicBezTo>
                    <a:pt x="35" y="14"/>
                    <a:pt x="35" y="14"/>
                    <a:pt x="35" y="14"/>
                  </a:cubicBezTo>
                  <a:cubicBezTo>
                    <a:pt x="39" y="9"/>
                    <a:pt x="39" y="9"/>
                    <a:pt x="39" y="9"/>
                  </a:cubicBezTo>
                  <a:cubicBezTo>
                    <a:pt x="32" y="6"/>
                    <a:pt x="32" y="6"/>
                    <a:pt x="32" y="6"/>
                  </a:cubicBezTo>
                  <a:cubicBezTo>
                    <a:pt x="37" y="1"/>
                    <a:pt x="37" y="1"/>
                    <a:pt x="37" y="1"/>
                  </a:cubicBezTo>
                  <a:cubicBezTo>
                    <a:pt x="37" y="1"/>
                    <a:pt x="37" y="1"/>
                    <a:pt x="37" y="1"/>
                  </a:cubicBezTo>
                  <a:cubicBezTo>
                    <a:pt x="35" y="1"/>
                    <a:pt x="33" y="1"/>
                    <a:pt x="31" y="1"/>
                  </a:cubicBezTo>
                  <a:cubicBezTo>
                    <a:pt x="31" y="1"/>
                    <a:pt x="31" y="1"/>
                    <a:pt x="30" y="1"/>
                  </a:cubicBezTo>
                  <a:cubicBezTo>
                    <a:pt x="28" y="1"/>
                    <a:pt x="26" y="2"/>
                    <a:pt x="25" y="4"/>
                  </a:cubicBezTo>
                  <a:cubicBezTo>
                    <a:pt x="2" y="28"/>
                    <a:pt x="2" y="28"/>
                    <a:pt x="2" y="28"/>
                  </a:cubicBezTo>
                  <a:cubicBezTo>
                    <a:pt x="2" y="28"/>
                    <a:pt x="2" y="28"/>
                    <a:pt x="2" y="28"/>
                  </a:cubicBezTo>
                  <a:cubicBezTo>
                    <a:pt x="2" y="28"/>
                    <a:pt x="2" y="28"/>
                    <a:pt x="2" y="28"/>
                  </a:cubicBezTo>
                  <a:cubicBezTo>
                    <a:pt x="0" y="47"/>
                    <a:pt x="2" y="33"/>
                    <a:pt x="1" y="38"/>
                  </a:cubicBezTo>
                  <a:cubicBezTo>
                    <a:pt x="1" y="38"/>
                    <a:pt x="1" y="38"/>
                    <a:pt x="1" y="38"/>
                  </a:cubicBezTo>
                  <a:cubicBezTo>
                    <a:pt x="1" y="38"/>
                    <a:pt x="1" y="38"/>
                    <a:pt x="1" y="38"/>
                  </a:cubicBezTo>
                  <a:cubicBezTo>
                    <a:pt x="1" y="38"/>
                    <a:pt x="1" y="38"/>
                    <a:pt x="1" y="38"/>
                  </a:cubicBezTo>
                  <a:cubicBezTo>
                    <a:pt x="2" y="38"/>
                    <a:pt x="2" y="38"/>
                    <a:pt x="2" y="38"/>
                  </a:cubicBezTo>
                  <a:cubicBezTo>
                    <a:pt x="2" y="39"/>
                    <a:pt x="2" y="39"/>
                    <a:pt x="2" y="39"/>
                  </a:cubicBezTo>
                  <a:cubicBezTo>
                    <a:pt x="3" y="41"/>
                    <a:pt x="3" y="41"/>
                    <a:pt x="3" y="41"/>
                  </a:cubicBezTo>
                  <a:cubicBezTo>
                    <a:pt x="5" y="45"/>
                    <a:pt x="5" y="45"/>
                    <a:pt x="5" y="45"/>
                  </a:cubicBezTo>
                  <a:cubicBezTo>
                    <a:pt x="9" y="52"/>
                    <a:pt x="9" y="52"/>
                    <a:pt x="9" y="52"/>
                  </a:cubicBezTo>
                  <a:cubicBezTo>
                    <a:pt x="16" y="67"/>
                    <a:pt x="16" y="67"/>
                    <a:pt x="16" y="67"/>
                  </a:cubicBezTo>
                  <a:cubicBezTo>
                    <a:pt x="19" y="65"/>
                    <a:pt x="23" y="63"/>
                    <a:pt x="26" y="61"/>
                  </a:cubicBezTo>
                  <a:cubicBezTo>
                    <a:pt x="26" y="64"/>
                    <a:pt x="26" y="68"/>
                    <a:pt x="26" y="71"/>
                  </a:cubicBezTo>
                  <a:cubicBezTo>
                    <a:pt x="26" y="71"/>
                    <a:pt x="26" y="71"/>
                    <a:pt x="26" y="71"/>
                  </a:cubicBezTo>
                  <a:cubicBezTo>
                    <a:pt x="26" y="71"/>
                    <a:pt x="27" y="71"/>
                    <a:pt x="28" y="71"/>
                  </a:cubicBezTo>
                  <a:cubicBezTo>
                    <a:pt x="29" y="134"/>
                    <a:pt x="29" y="134"/>
                    <a:pt x="29" y="134"/>
                  </a:cubicBezTo>
                  <a:cubicBezTo>
                    <a:pt x="47" y="134"/>
                    <a:pt x="47" y="134"/>
                    <a:pt x="47" y="134"/>
                  </a:cubicBezTo>
                  <a:cubicBezTo>
                    <a:pt x="48" y="116"/>
                    <a:pt x="48" y="84"/>
                    <a:pt x="48" y="71"/>
                  </a:cubicBezTo>
                  <a:cubicBezTo>
                    <a:pt x="48" y="71"/>
                    <a:pt x="49" y="71"/>
                    <a:pt x="49" y="71"/>
                  </a:cubicBezTo>
                  <a:cubicBezTo>
                    <a:pt x="51" y="134"/>
                    <a:pt x="51" y="134"/>
                    <a:pt x="51" y="134"/>
                  </a:cubicBezTo>
                  <a:cubicBezTo>
                    <a:pt x="69" y="134"/>
                    <a:pt x="69" y="134"/>
                    <a:pt x="69" y="134"/>
                  </a:cubicBezTo>
                  <a:cubicBezTo>
                    <a:pt x="70" y="119"/>
                    <a:pt x="70" y="95"/>
                    <a:pt x="70" y="79"/>
                  </a:cubicBezTo>
                  <a:cubicBezTo>
                    <a:pt x="68" y="79"/>
                    <a:pt x="66" y="79"/>
                    <a:pt x="65" y="79"/>
                  </a:cubicBezTo>
                  <a:close/>
                  <a:moveTo>
                    <a:pt x="26" y="47"/>
                  </a:moveTo>
                  <a:cubicBezTo>
                    <a:pt x="24" y="44"/>
                    <a:pt x="24" y="44"/>
                    <a:pt x="24" y="44"/>
                  </a:cubicBezTo>
                  <a:cubicBezTo>
                    <a:pt x="20" y="37"/>
                    <a:pt x="20" y="37"/>
                    <a:pt x="20" y="37"/>
                  </a:cubicBezTo>
                  <a:cubicBezTo>
                    <a:pt x="19" y="35"/>
                    <a:pt x="19" y="35"/>
                    <a:pt x="19" y="35"/>
                  </a:cubicBezTo>
                  <a:cubicBezTo>
                    <a:pt x="27" y="25"/>
                    <a:pt x="27" y="25"/>
                    <a:pt x="27" y="25"/>
                  </a:cubicBezTo>
                  <a:cubicBezTo>
                    <a:pt x="27" y="32"/>
                    <a:pt x="26" y="40"/>
                    <a:pt x="26" y="4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26" name="Freeform 588"/>
            <p:cNvSpPr/>
            <p:nvPr/>
          </p:nvSpPr>
          <p:spPr bwMode="auto">
            <a:xfrm>
              <a:off x="9401176" y="3227388"/>
              <a:ext cx="225425" cy="501650"/>
            </a:xfrm>
            <a:custGeom>
              <a:avLst/>
              <a:gdLst>
                <a:gd name="T0" fmla="*/ 60 w 60"/>
                <a:gd name="T1" fmla="*/ 39 h 134"/>
                <a:gd name="T2" fmla="*/ 60 w 60"/>
                <a:gd name="T3" fmla="*/ 39 h 134"/>
                <a:gd name="T4" fmla="*/ 60 w 60"/>
                <a:gd name="T5" fmla="*/ 39 h 134"/>
                <a:gd name="T6" fmla="*/ 60 w 60"/>
                <a:gd name="T7" fmla="*/ 39 h 134"/>
                <a:gd name="T8" fmla="*/ 60 w 60"/>
                <a:gd name="T9" fmla="*/ 38 h 134"/>
                <a:gd name="T10" fmla="*/ 48 w 60"/>
                <a:gd name="T11" fmla="*/ 7 h 134"/>
                <a:gd name="T12" fmla="*/ 41 w 60"/>
                <a:gd name="T13" fmla="*/ 1 h 134"/>
                <a:gd name="T14" fmla="*/ 41 w 60"/>
                <a:gd name="T15" fmla="*/ 1 h 134"/>
                <a:gd name="T16" fmla="*/ 34 w 60"/>
                <a:gd name="T17" fmla="*/ 1 h 134"/>
                <a:gd name="T18" fmla="*/ 34 w 60"/>
                <a:gd name="T19" fmla="*/ 1 h 134"/>
                <a:gd name="T20" fmla="*/ 40 w 60"/>
                <a:gd name="T21" fmla="*/ 6 h 134"/>
                <a:gd name="T22" fmla="*/ 33 w 60"/>
                <a:gd name="T23" fmla="*/ 9 h 134"/>
                <a:gd name="T24" fmla="*/ 36 w 60"/>
                <a:gd name="T25" fmla="*/ 14 h 134"/>
                <a:gd name="T26" fmla="*/ 28 w 60"/>
                <a:gd name="T27" fmla="*/ 33 h 134"/>
                <a:gd name="T28" fmla="*/ 26 w 60"/>
                <a:gd name="T29" fmla="*/ 6 h 134"/>
                <a:gd name="T30" fmla="*/ 27 w 60"/>
                <a:gd name="T31" fmla="*/ 5 h 134"/>
                <a:gd name="T32" fmla="*/ 26 w 60"/>
                <a:gd name="T33" fmla="*/ 0 h 134"/>
                <a:gd name="T34" fmla="*/ 20 w 60"/>
                <a:gd name="T35" fmla="*/ 0 h 134"/>
                <a:gd name="T36" fmla="*/ 19 w 60"/>
                <a:gd name="T37" fmla="*/ 5 h 134"/>
                <a:gd name="T38" fmla="*/ 20 w 60"/>
                <a:gd name="T39" fmla="*/ 6 h 134"/>
                <a:gd name="T40" fmla="*/ 19 w 60"/>
                <a:gd name="T41" fmla="*/ 33 h 134"/>
                <a:gd name="T42" fmla="*/ 10 w 60"/>
                <a:gd name="T43" fmla="*/ 14 h 134"/>
                <a:gd name="T44" fmla="*/ 13 w 60"/>
                <a:gd name="T45" fmla="*/ 9 h 134"/>
                <a:gd name="T46" fmla="*/ 6 w 60"/>
                <a:gd name="T47" fmla="*/ 6 h 134"/>
                <a:gd name="T48" fmla="*/ 12 w 60"/>
                <a:gd name="T49" fmla="*/ 1 h 134"/>
                <a:gd name="T50" fmla="*/ 12 w 60"/>
                <a:gd name="T51" fmla="*/ 1 h 134"/>
                <a:gd name="T52" fmla="*/ 6 w 60"/>
                <a:gd name="T53" fmla="*/ 1 h 134"/>
                <a:gd name="T54" fmla="*/ 5 w 60"/>
                <a:gd name="T55" fmla="*/ 1 h 134"/>
                <a:gd name="T56" fmla="*/ 0 w 60"/>
                <a:gd name="T57" fmla="*/ 3 h 134"/>
                <a:gd name="T58" fmla="*/ 1 w 60"/>
                <a:gd name="T59" fmla="*/ 7 h 134"/>
                <a:gd name="T60" fmla="*/ 7 w 60"/>
                <a:gd name="T61" fmla="*/ 79 h 134"/>
                <a:gd name="T62" fmla="*/ 2 w 60"/>
                <a:gd name="T63" fmla="*/ 79 h 134"/>
                <a:gd name="T64" fmla="*/ 4 w 60"/>
                <a:gd name="T65" fmla="*/ 134 h 134"/>
                <a:gd name="T66" fmla="*/ 22 w 60"/>
                <a:gd name="T67" fmla="*/ 134 h 134"/>
                <a:gd name="T68" fmla="*/ 22 w 60"/>
                <a:gd name="T69" fmla="*/ 71 h 134"/>
                <a:gd name="T70" fmla="*/ 24 w 60"/>
                <a:gd name="T71" fmla="*/ 71 h 134"/>
                <a:gd name="T72" fmla="*/ 26 w 60"/>
                <a:gd name="T73" fmla="*/ 134 h 134"/>
                <a:gd name="T74" fmla="*/ 44 w 60"/>
                <a:gd name="T75" fmla="*/ 134 h 134"/>
                <a:gd name="T76" fmla="*/ 44 w 60"/>
                <a:gd name="T77" fmla="*/ 73 h 134"/>
                <a:gd name="T78" fmla="*/ 47 w 60"/>
                <a:gd name="T79" fmla="*/ 75 h 134"/>
                <a:gd name="T80" fmla="*/ 54 w 60"/>
                <a:gd name="T81" fmla="*/ 59 h 134"/>
                <a:gd name="T82" fmla="*/ 57 w 60"/>
                <a:gd name="T83" fmla="*/ 52 h 134"/>
                <a:gd name="T84" fmla="*/ 59 w 60"/>
                <a:gd name="T85" fmla="*/ 48 h 134"/>
                <a:gd name="T86" fmla="*/ 59 w 60"/>
                <a:gd name="T87" fmla="*/ 46 h 134"/>
                <a:gd name="T88" fmla="*/ 60 w 60"/>
                <a:gd name="T89" fmla="*/ 46 h 134"/>
                <a:gd name="T90" fmla="*/ 60 w 60"/>
                <a:gd name="T91" fmla="*/ 45 h 134"/>
                <a:gd name="T92" fmla="*/ 60 w 60"/>
                <a:gd name="T93" fmla="*/ 45 h 134"/>
                <a:gd name="T94" fmla="*/ 60 w 60"/>
                <a:gd name="T95" fmla="*/ 39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 h="134">
                  <a:moveTo>
                    <a:pt x="60" y="39"/>
                  </a:moveTo>
                  <a:cubicBezTo>
                    <a:pt x="60" y="39"/>
                    <a:pt x="60" y="39"/>
                    <a:pt x="60" y="39"/>
                  </a:cubicBezTo>
                  <a:cubicBezTo>
                    <a:pt x="60" y="39"/>
                    <a:pt x="60" y="39"/>
                    <a:pt x="60" y="39"/>
                  </a:cubicBezTo>
                  <a:cubicBezTo>
                    <a:pt x="60" y="39"/>
                    <a:pt x="60" y="39"/>
                    <a:pt x="60" y="39"/>
                  </a:cubicBezTo>
                  <a:cubicBezTo>
                    <a:pt x="60" y="38"/>
                    <a:pt x="60" y="38"/>
                    <a:pt x="60" y="38"/>
                  </a:cubicBezTo>
                  <a:cubicBezTo>
                    <a:pt x="48" y="7"/>
                    <a:pt x="48" y="7"/>
                    <a:pt x="48" y="7"/>
                  </a:cubicBezTo>
                  <a:cubicBezTo>
                    <a:pt x="47" y="4"/>
                    <a:pt x="44" y="2"/>
                    <a:pt x="41" y="1"/>
                  </a:cubicBezTo>
                  <a:cubicBezTo>
                    <a:pt x="41" y="1"/>
                    <a:pt x="41" y="1"/>
                    <a:pt x="41" y="1"/>
                  </a:cubicBezTo>
                  <a:cubicBezTo>
                    <a:pt x="39" y="1"/>
                    <a:pt x="36" y="1"/>
                    <a:pt x="34" y="1"/>
                  </a:cubicBezTo>
                  <a:cubicBezTo>
                    <a:pt x="34" y="1"/>
                    <a:pt x="34" y="1"/>
                    <a:pt x="34" y="1"/>
                  </a:cubicBezTo>
                  <a:cubicBezTo>
                    <a:pt x="40" y="6"/>
                    <a:pt x="40" y="6"/>
                    <a:pt x="40" y="6"/>
                  </a:cubicBezTo>
                  <a:cubicBezTo>
                    <a:pt x="33" y="9"/>
                    <a:pt x="33" y="9"/>
                    <a:pt x="33" y="9"/>
                  </a:cubicBezTo>
                  <a:cubicBezTo>
                    <a:pt x="36" y="14"/>
                    <a:pt x="36" y="14"/>
                    <a:pt x="36" y="14"/>
                  </a:cubicBezTo>
                  <a:cubicBezTo>
                    <a:pt x="28" y="33"/>
                    <a:pt x="28" y="33"/>
                    <a:pt x="28" y="33"/>
                  </a:cubicBezTo>
                  <a:cubicBezTo>
                    <a:pt x="26" y="6"/>
                    <a:pt x="26" y="6"/>
                    <a:pt x="26" y="6"/>
                  </a:cubicBezTo>
                  <a:cubicBezTo>
                    <a:pt x="27" y="5"/>
                    <a:pt x="27" y="5"/>
                    <a:pt x="27" y="5"/>
                  </a:cubicBezTo>
                  <a:cubicBezTo>
                    <a:pt x="26" y="0"/>
                    <a:pt x="26" y="0"/>
                    <a:pt x="26" y="0"/>
                  </a:cubicBezTo>
                  <a:cubicBezTo>
                    <a:pt x="20" y="0"/>
                    <a:pt x="20" y="0"/>
                    <a:pt x="20" y="0"/>
                  </a:cubicBezTo>
                  <a:cubicBezTo>
                    <a:pt x="19" y="5"/>
                    <a:pt x="19" y="5"/>
                    <a:pt x="19" y="5"/>
                  </a:cubicBezTo>
                  <a:cubicBezTo>
                    <a:pt x="20" y="6"/>
                    <a:pt x="20" y="6"/>
                    <a:pt x="20" y="6"/>
                  </a:cubicBezTo>
                  <a:cubicBezTo>
                    <a:pt x="19" y="33"/>
                    <a:pt x="19" y="33"/>
                    <a:pt x="19" y="33"/>
                  </a:cubicBezTo>
                  <a:cubicBezTo>
                    <a:pt x="10" y="14"/>
                    <a:pt x="10" y="14"/>
                    <a:pt x="10" y="14"/>
                  </a:cubicBezTo>
                  <a:cubicBezTo>
                    <a:pt x="13" y="9"/>
                    <a:pt x="13" y="9"/>
                    <a:pt x="13" y="9"/>
                  </a:cubicBezTo>
                  <a:cubicBezTo>
                    <a:pt x="6" y="6"/>
                    <a:pt x="6" y="6"/>
                    <a:pt x="6" y="6"/>
                  </a:cubicBezTo>
                  <a:cubicBezTo>
                    <a:pt x="12" y="1"/>
                    <a:pt x="12" y="1"/>
                    <a:pt x="12" y="1"/>
                  </a:cubicBezTo>
                  <a:cubicBezTo>
                    <a:pt x="12" y="1"/>
                    <a:pt x="12" y="1"/>
                    <a:pt x="12" y="1"/>
                  </a:cubicBezTo>
                  <a:cubicBezTo>
                    <a:pt x="10" y="1"/>
                    <a:pt x="8" y="1"/>
                    <a:pt x="6" y="1"/>
                  </a:cubicBezTo>
                  <a:cubicBezTo>
                    <a:pt x="5" y="1"/>
                    <a:pt x="5" y="1"/>
                    <a:pt x="5" y="1"/>
                  </a:cubicBezTo>
                  <a:cubicBezTo>
                    <a:pt x="3" y="1"/>
                    <a:pt x="2" y="2"/>
                    <a:pt x="0" y="3"/>
                  </a:cubicBezTo>
                  <a:cubicBezTo>
                    <a:pt x="0" y="5"/>
                    <a:pt x="1" y="6"/>
                    <a:pt x="1" y="7"/>
                  </a:cubicBezTo>
                  <a:cubicBezTo>
                    <a:pt x="7" y="79"/>
                    <a:pt x="7" y="79"/>
                    <a:pt x="7" y="79"/>
                  </a:cubicBezTo>
                  <a:cubicBezTo>
                    <a:pt x="2" y="79"/>
                    <a:pt x="2" y="79"/>
                    <a:pt x="2" y="79"/>
                  </a:cubicBezTo>
                  <a:cubicBezTo>
                    <a:pt x="4" y="134"/>
                    <a:pt x="4" y="134"/>
                    <a:pt x="4" y="134"/>
                  </a:cubicBezTo>
                  <a:cubicBezTo>
                    <a:pt x="22" y="134"/>
                    <a:pt x="22" y="134"/>
                    <a:pt x="22" y="134"/>
                  </a:cubicBezTo>
                  <a:cubicBezTo>
                    <a:pt x="23" y="116"/>
                    <a:pt x="22" y="84"/>
                    <a:pt x="22" y="71"/>
                  </a:cubicBezTo>
                  <a:cubicBezTo>
                    <a:pt x="23" y="71"/>
                    <a:pt x="23" y="71"/>
                    <a:pt x="24" y="71"/>
                  </a:cubicBezTo>
                  <a:cubicBezTo>
                    <a:pt x="26" y="134"/>
                    <a:pt x="26" y="134"/>
                    <a:pt x="26" y="134"/>
                  </a:cubicBezTo>
                  <a:cubicBezTo>
                    <a:pt x="44" y="134"/>
                    <a:pt x="44" y="134"/>
                    <a:pt x="44" y="134"/>
                  </a:cubicBezTo>
                  <a:cubicBezTo>
                    <a:pt x="45" y="117"/>
                    <a:pt x="44" y="87"/>
                    <a:pt x="44" y="73"/>
                  </a:cubicBezTo>
                  <a:cubicBezTo>
                    <a:pt x="45" y="74"/>
                    <a:pt x="46" y="74"/>
                    <a:pt x="47" y="75"/>
                  </a:cubicBezTo>
                  <a:cubicBezTo>
                    <a:pt x="54" y="59"/>
                    <a:pt x="54" y="59"/>
                    <a:pt x="54" y="59"/>
                  </a:cubicBezTo>
                  <a:cubicBezTo>
                    <a:pt x="57" y="52"/>
                    <a:pt x="57" y="52"/>
                    <a:pt x="57" y="52"/>
                  </a:cubicBezTo>
                  <a:cubicBezTo>
                    <a:pt x="59" y="48"/>
                    <a:pt x="59" y="48"/>
                    <a:pt x="59" y="48"/>
                  </a:cubicBezTo>
                  <a:cubicBezTo>
                    <a:pt x="59" y="46"/>
                    <a:pt x="59" y="46"/>
                    <a:pt x="59" y="46"/>
                  </a:cubicBezTo>
                  <a:cubicBezTo>
                    <a:pt x="60" y="46"/>
                    <a:pt x="60" y="46"/>
                    <a:pt x="60" y="46"/>
                  </a:cubicBezTo>
                  <a:cubicBezTo>
                    <a:pt x="60" y="45"/>
                    <a:pt x="60" y="45"/>
                    <a:pt x="60" y="45"/>
                  </a:cubicBezTo>
                  <a:cubicBezTo>
                    <a:pt x="60" y="45"/>
                    <a:pt x="60" y="45"/>
                    <a:pt x="60" y="45"/>
                  </a:cubicBezTo>
                  <a:cubicBezTo>
                    <a:pt x="60" y="43"/>
                    <a:pt x="59" y="52"/>
                    <a:pt x="60" y="3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0" name="Oval 589"/>
            <p:cNvSpPr>
              <a:spLocks noChangeArrowheads="1"/>
            </p:cNvSpPr>
            <p:nvPr/>
          </p:nvSpPr>
          <p:spPr bwMode="auto">
            <a:xfrm>
              <a:off x="9224963" y="3073401"/>
              <a:ext cx="107950" cy="13493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1" name="Freeform 590"/>
            <p:cNvSpPr/>
            <p:nvPr/>
          </p:nvSpPr>
          <p:spPr bwMode="auto">
            <a:xfrm>
              <a:off x="9150351" y="3219451"/>
              <a:ext cx="258763" cy="547688"/>
            </a:xfrm>
            <a:custGeom>
              <a:avLst/>
              <a:gdLst>
                <a:gd name="T0" fmla="*/ 54 w 69"/>
                <a:gd name="T1" fmla="*/ 1 h 146"/>
                <a:gd name="T2" fmla="*/ 54 w 69"/>
                <a:gd name="T3" fmla="*/ 1 h 146"/>
                <a:gd name="T4" fmla="*/ 47 w 69"/>
                <a:gd name="T5" fmla="*/ 0 h 146"/>
                <a:gd name="T6" fmla="*/ 46 w 69"/>
                <a:gd name="T7" fmla="*/ 1 h 146"/>
                <a:gd name="T8" fmla="*/ 53 w 69"/>
                <a:gd name="T9" fmla="*/ 6 h 146"/>
                <a:gd name="T10" fmla="*/ 45 w 69"/>
                <a:gd name="T11" fmla="*/ 9 h 146"/>
                <a:gd name="T12" fmla="*/ 49 w 69"/>
                <a:gd name="T13" fmla="*/ 15 h 146"/>
                <a:gd name="T14" fmla="*/ 39 w 69"/>
                <a:gd name="T15" fmla="*/ 36 h 146"/>
                <a:gd name="T16" fmla="*/ 38 w 69"/>
                <a:gd name="T17" fmla="*/ 7 h 146"/>
                <a:gd name="T18" fmla="*/ 39 w 69"/>
                <a:gd name="T19" fmla="*/ 6 h 146"/>
                <a:gd name="T20" fmla="*/ 37 w 69"/>
                <a:gd name="T21" fmla="*/ 0 h 146"/>
                <a:gd name="T22" fmla="*/ 32 w 69"/>
                <a:gd name="T23" fmla="*/ 0 h 146"/>
                <a:gd name="T24" fmla="*/ 30 w 69"/>
                <a:gd name="T25" fmla="*/ 6 h 146"/>
                <a:gd name="T26" fmla="*/ 31 w 69"/>
                <a:gd name="T27" fmla="*/ 7 h 146"/>
                <a:gd name="T28" fmla="*/ 30 w 69"/>
                <a:gd name="T29" fmla="*/ 36 h 146"/>
                <a:gd name="T30" fmla="*/ 20 w 69"/>
                <a:gd name="T31" fmla="*/ 15 h 146"/>
                <a:gd name="T32" fmla="*/ 24 w 69"/>
                <a:gd name="T33" fmla="*/ 9 h 146"/>
                <a:gd name="T34" fmla="*/ 16 w 69"/>
                <a:gd name="T35" fmla="*/ 6 h 146"/>
                <a:gd name="T36" fmla="*/ 22 w 69"/>
                <a:gd name="T37" fmla="*/ 1 h 146"/>
                <a:gd name="T38" fmla="*/ 22 w 69"/>
                <a:gd name="T39" fmla="*/ 0 h 146"/>
                <a:gd name="T40" fmla="*/ 15 w 69"/>
                <a:gd name="T41" fmla="*/ 1 h 146"/>
                <a:gd name="T42" fmla="*/ 15 w 69"/>
                <a:gd name="T43" fmla="*/ 1 h 146"/>
                <a:gd name="T44" fmla="*/ 7 w 69"/>
                <a:gd name="T45" fmla="*/ 9 h 146"/>
                <a:gd name="T46" fmla="*/ 0 w 69"/>
                <a:gd name="T47" fmla="*/ 76 h 146"/>
                <a:gd name="T48" fmla="*/ 10 w 69"/>
                <a:gd name="T49" fmla="*/ 77 h 146"/>
                <a:gd name="T50" fmla="*/ 10 w 69"/>
                <a:gd name="T51" fmla="*/ 77 h 146"/>
                <a:gd name="T52" fmla="*/ 11 w 69"/>
                <a:gd name="T53" fmla="*/ 77 h 146"/>
                <a:gd name="T54" fmla="*/ 12 w 69"/>
                <a:gd name="T55" fmla="*/ 77 h 146"/>
                <a:gd name="T56" fmla="*/ 14 w 69"/>
                <a:gd name="T57" fmla="*/ 146 h 146"/>
                <a:gd name="T58" fmla="*/ 33 w 69"/>
                <a:gd name="T59" fmla="*/ 146 h 146"/>
                <a:gd name="T60" fmla="*/ 33 w 69"/>
                <a:gd name="T61" fmla="*/ 77 h 146"/>
                <a:gd name="T62" fmla="*/ 35 w 69"/>
                <a:gd name="T63" fmla="*/ 77 h 146"/>
                <a:gd name="T64" fmla="*/ 38 w 69"/>
                <a:gd name="T65" fmla="*/ 146 h 146"/>
                <a:gd name="T66" fmla="*/ 57 w 69"/>
                <a:gd name="T67" fmla="*/ 146 h 146"/>
                <a:gd name="T68" fmla="*/ 57 w 69"/>
                <a:gd name="T69" fmla="*/ 77 h 146"/>
                <a:gd name="T70" fmla="*/ 59 w 69"/>
                <a:gd name="T71" fmla="*/ 77 h 146"/>
                <a:gd name="T72" fmla="*/ 59 w 69"/>
                <a:gd name="T73" fmla="*/ 77 h 146"/>
                <a:gd name="T74" fmla="*/ 59 w 69"/>
                <a:gd name="T75" fmla="*/ 77 h 146"/>
                <a:gd name="T76" fmla="*/ 69 w 69"/>
                <a:gd name="T77" fmla="*/ 76 h 146"/>
                <a:gd name="T78" fmla="*/ 62 w 69"/>
                <a:gd name="T79" fmla="*/ 9 h 146"/>
                <a:gd name="T80" fmla="*/ 54 w 69"/>
                <a:gd name="T81" fmla="*/ 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9" h="146">
                  <a:moveTo>
                    <a:pt x="54" y="1"/>
                  </a:moveTo>
                  <a:cubicBezTo>
                    <a:pt x="54" y="1"/>
                    <a:pt x="54" y="1"/>
                    <a:pt x="54" y="1"/>
                  </a:cubicBezTo>
                  <a:cubicBezTo>
                    <a:pt x="51" y="1"/>
                    <a:pt x="49" y="1"/>
                    <a:pt x="47" y="0"/>
                  </a:cubicBezTo>
                  <a:cubicBezTo>
                    <a:pt x="46" y="1"/>
                    <a:pt x="46" y="1"/>
                    <a:pt x="46" y="1"/>
                  </a:cubicBezTo>
                  <a:cubicBezTo>
                    <a:pt x="53" y="6"/>
                    <a:pt x="53" y="6"/>
                    <a:pt x="53" y="6"/>
                  </a:cubicBezTo>
                  <a:cubicBezTo>
                    <a:pt x="45" y="9"/>
                    <a:pt x="45" y="9"/>
                    <a:pt x="45" y="9"/>
                  </a:cubicBezTo>
                  <a:cubicBezTo>
                    <a:pt x="49" y="15"/>
                    <a:pt x="49" y="15"/>
                    <a:pt x="49" y="15"/>
                  </a:cubicBezTo>
                  <a:cubicBezTo>
                    <a:pt x="39" y="36"/>
                    <a:pt x="39" y="36"/>
                    <a:pt x="39" y="36"/>
                  </a:cubicBezTo>
                  <a:cubicBezTo>
                    <a:pt x="38" y="7"/>
                    <a:pt x="38" y="7"/>
                    <a:pt x="38" y="7"/>
                  </a:cubicBezTo>
                  <a:cubicBezTo>
                    <a:pt x="39" y="6"/>
                    <a:pt x="39" y="6"/>
                    <a:pt x="39" y="6"/>
                  </a:cubicBezTo>
                  <a:cubicBezTo>
                    <a:pt x="37" y="0"/>
                    <a:pt x="37" y="0"/>
                    <a:pt x="37" y="0"/>
                  </a:cubicBezTo>
                  <a:cubicBezTo>
                    <a:pt x="32" y="0"/>
                    <a:pt x="32" y="0"/>
                    <a:pt x="32" y="0"/>
                  </a:cubicBezTo>
                  <a:cubicBezTo>
                    <a:pt x="30" y="6"/>
                    <a:pt x="30" y="6"/>
                    <a:pt x="30" y="6"/>
                  </a:cubicBezTo>
                  <a:cubicBezTo>
                    <a:pt x="31" y="7"/>
                    <a:pt x="31" y="7"/>
                    <a:pt x="31" y="7"/>
                  </a:cubicBezTo>
                  <a:cubicBezTo>
                    <a:pt x="30" y="36"/>
                    <a:pt x="30" y="36"/>
                    <a:pt x="30" y="36"/>
                  </a:cubicBezTo>
                  <a:cubicBezTo>
                    <a:pt x="20" y="15"/>
                    <a:pt x="20" y="15"/>
                    <a:pt x="20" y="15"/>
                  </a:cubicBezTo>
                  <a:cubicBezTo>
                    <a:pt x="24" y="9"/>
                    <a:pt x="24" y="9"/>
                    <a:pt x="24" y="9"/>
                  </a:cubicBezTo>
                  <a:cubicBezTo>
                    <a:pt x="16" y="6"/>
                    <a:pt x="16" y="6"/>
                    <a:pt x="16" y="6"/>
                  </a:cubicBezTo>
                  <a:cubicBezTo>
                    <a:pt x="22" y="1"/>
                    <a:pt x="22" y="1"/>
                    <a:pt x="22" y="1"/>
                  </a:cubicBezTo>
                  <a:cubicBezTo>
                    <a:pt x="22" y="0"/>
                    <a:pt x="22" y="0"/>
                    <a:pt x="22" y="0"/>
                  </a:cubicBezTo>
                  <a:cubicBezTo>
                    <a:pt x="20" y="1"/>
                    <a:pt x="18" y="1"/>
                    <a:pt x="15" y="1"/>
                  </a:cubicBezTo>
                  <a:cubicBezTo>
                    <a:pt x="15" y="1"/>
                    <a:pt x="15" y="1"/>
                    <a:pt x="15" y="1"/>
                  </a:cubicBezTo>
                  <a:cubicBezTo>
                    <a:pt x="11" y="1"/>
                    <a:pt x="7" y="4"/>
                    <a:pt x="7" y="9"/>
                  </a:cubicBezTo>
                  <a:cubicBezTo>
                    <a:pt x="0" y="76"/>
                    <a:pt x="0" y="76"/>
                    <a:pt x="0" y="76"/>
                  </a:cubicBezTo>
                  <a:cubicBezTo>
                    <a:pt x="3" y="77"/>
                    <a:pt x="7" y="77"/>
                    <a:pt x="10" y="77"/>
                  </a:cubicBezTo>
                  <a:cubicBezTo>
                    <a:pt x="10" y="77"/>
                    <a:pt x="10" y="77"/>
                    <a:pt x="10" y="77"/>
                  </a:cubicBezTo>
                  <a:cubicBezTo>
                    <a:pt x="10" y="77"/>
                    <a:pt x="10" y="77"/>
                    <a:pt x="11" y="77"/>
                  </a:cubicBezTo>
                  <a:cubicBezTo>
                    <a:pt x="11" y="77"/>
                    <a:pt x="11" y="77"/>
                    <a:pt x="12" y="77"/>
                  </a:cubicBezTo>
                  <a:cubicBezTo>
                    <a:pt x="14" y="146"/>
                    <a:pt x="14" y="146"/>
                    <a:pt x="14" y="146"/>
                  </a:cubicBezTo>
                  <a:cubicBezTo>
                    <a:pt x="33" y="146"/>
                    <a:pt x="33" y="146"/>
                    <a:pt x="33" y="146"/>
                  </a:cubicBezTo>
                  <a:cubicBezTo>
                    <a:pt x="34" y="126"/>
                    <a:pt x="34" y="91"/>
                    <a:pt x="33" y="77"/>
                  </a:cubicBezTo>
                  <a:cubicBezTo>
                    <a:pt x="34" y="77"/>
                    <a:pt x="35" y="77"/>
                    <a:pt x="35" y="77"/>
                  </a:cubicBezTo>
                  <a:cubicBezTo>
                    <a:pt x="38" y="146"/>
                    <a:pt x="38" y="146"/>
                    <a:pt x="38" y="146"/>
                  </a:cubicBezTo>
                  <a:cubicBezTo>
                    <a:pt x="57" y="146"/>
                    <a:pt x="57" y="146"/>
                    <a:pt x="57" y="146"/>
                  </a:cubicBezTo>
                  <a:cubicBezTo>
                    <a:pt x="58" y="126"/>
                    <a:pt x="57" y="91"/>
                    <a:pt x="57" y="77"/>
                  </a:cubicBezTo>
                  <a:cubicBezTo>
                    <a:pt x="58" y="77"/>
                    <a:pt x="58" y="77"/>
                    <a:pt x="59" y="77"/>
                  </a:cubicBezTo>
                  <a:cubicBezTo>
                    <a:pt x="59" y="77"/>
                    <a:pt x="59" y="77"/>
                    <a:pt x="59" y="77"/>
                  </a:cubicBezTo>
                  <a:cubicBezTo>
                    <a:pt x="59" y="77"/>
                    <a:pt x="59" y="77"/>
                    <a:pt x="59" y="77"/>
                  </a:cubicBezTo>
                  <a:cubicBezTo>
                    <a:pt x="62" y="77"/>
                    <a:pt x="66" y="77"/>
                    <a:pt x="69" y="76"/>
                  </a:cubicBezTo>
                  <a:cubicBezTo>
                    <a:pt x="62" y="9"/>
                    <a:pt x="62" y="9"/>
                    <a:pt x="62" y="9"/>
                  </a:cubicBezTo>
                  <a:cubicBezTo>
                    <a:pt x="62" y="4"/>
                    <a:pt x="58" y="1"/>
                    <a:pt x="54" y="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32" name="组合 31"/>
          <p:cNvGrpSpPr/>
          <p:nvPr/>
        </p:nvGrpSpPr>
        <p:grpSpPr>
          <a:xfrm>
            <a:off x="7128679" y="3351246"/>
            <a:ext cx="440361" cy="356397"/>
            <a:chOff x="7286626" y="1281113"/>
            <a:chExt cx="782638" cy="633413"/>
          </a:xfrm>
          <a:solidFill>
            <a:srgbClr val="FEFEFE"/>
          </a:solidFill>
        </p:grpSpPr>
        <p:sp>
          <p:nvSpPr>
            <p:cNvPr id="33" name="Freeform 754"/>
            <p:cNvSpPr>
              <a:spLocks noEditPoints="1"/>
            </p:cNvSpPr>
            <p:nvPr/>
          </p:nvSpPr>
          <p:spPr bwMode="auto">
            <a:xfrm>
              <a:off x="7286626" y="1281113"/>
              <a:ext cx="782638" cy="633413"/>
            </a:xfrm>
            <a:custGeom>
              <a:avLst/>
              <a:gdLst>
                <a:gd name="T0" fmla="*/ 200 w 209"/>
                <a:gd name="T1" fmla="*/ 140 h 169"/>
                <a:gd name="T2" fmla="*/ 159 w 209"/>
                <a:gd name="T3" fmla="*/ 114 h 169"/>
                <a:gd name="T4" fmla="*/ 148 w 209"/>
                <a:gd name="T5" fmla="*/ 112 h 169"/>
                <a:gd name="T6" fmla="*/ 144 w 209"/>
                <a:gd name="T7" fmla="*/ 114 h 169"/>
                <a:gd name="T8" fmla="*/ 137 w 209"/>
                <a:gd name="T9" fmla="*/ 109 h 169"/>
                <a:gd name="T10" fmla="*/ 144 w 209"/>
                <a:gd name="T11" fmla="*/ 60 h 169"/>
                <a:gd name="T12" fmla="*/ 60 w 209"/>
                <a:gd name="T13" fmla="*/ 9 h 169"/>
                <a:gd name="T14" fmla="*/ 9 w 209"/>
                <a:gd name="T15" fmla="*/ 93 h 169"/>
                <a:gd name="T16" fmla="*/ 93 w 209"/>
                <a:gd name="T17" fmla="*/ 144 h 169"/>
                <a:gd name="T18" fmla="*/ 129 w 209"/>
                <a:gd name="T19" fmla="*/ 121 h 169"/>
                <a:gd name="T20" fmla="*/ 136 w 209"/>
                <a:gd name="T21" fmla="*/ 126 h 169"/>
                <a:gd name="T22" fmla="*/ 143 w 209"/>
                <a:gd name="T23" fmla="*/ 139 h 169"/>
                <a:gd name="T24" fmla="*/ 183 w 209"/>
                <a:gd name="T25" fmla="*/ 166 h 169"/>
                <a:gd name="T26" fmla="*/ 195 w 209"/>
                <a:gd name="T27" fmla="*/ 168 h 169"/>
                <a:gd name="T28" fmla="*/ 204 w 209"/>
                <a:gd name="T29" fmla="*/ 161 h 169"/>
                <a:gd name="T30" fmla="*/ 200 w 209"/>
                <a:gd name="T31" fmla="*/ 140 h 169"/>
                <a:gd name="T32" fmla="*/ 90 w 209"/>
                <a:gd name="T33" fmla="*/ 131 h 169"/>
                <a:gd name="T34" fmla="*/ 22 w 209"/>
                <a:gd name="T35" fmla="*/ 90 h 169"/>
                <a:gd name="T36" fmla="*/ 63 w 209"/>
                <a:gd name="T37" fmla="*/ 22 h 169"/>
                <a:gd name="T38" fmla="*/ 131 w 209"/>
                <a:gd name="T39" fmla="*/ 63 h 169"/>
                <a:gd name="T40" fmla="*/ 90 w 209"/>
                <a:gd name="T41" fmla="*/ 131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9" h="169">
                  <a:moveTo>
                    <a:pt x="200" y="140"/>
                  </a:moveTo>
                  <a:cubicBezTo>
                    <a:pt x="159" y="114"/>
                    <a:pt x="159" y="114"/>
                    <a:pt x="159" y="114"/>
                  </a:cubicBezTo>
                  <a:cubicBezTo>
                    <a:pt x="156" y="112"/>
                    <a:pt x="152" y="111"/>
                    <a:pt x="148" y="112"/>
                  </a:cubicBezTo>
                  <a:cubicBezTo>
                    <a:pt x="146" y="113"/>
                    <a:pt x="145" y="113"/>
                    <a:pt x="144" y="114"/>
                  </a:cubicBezTo>
                  <a:cubicBezTo>
                    <a:pt x="137" y="109"/>
                    <a:pt x="137" y="109"/>
                    <a:pt x="137" y="109"/>
                  </a:cubicBezTo>
                  <a:cubicBezTo>
                    <a:pt x="145" y="95"/>
                    <a:pt x="148" y="77"/>
                    <a:pt x="144" y="60"/>
                  </a:cubicBezTo>
                  <a:cubicBezTo>
                    <a:pt x="135" y="23"/>
                    <a:pt x="97" y="0"/>
                    <a:pt x="60" y="9"/>
                  </a:cubicBezTo>
                  <a:cubicBezTo>
                    <a:pt x="23" y="18"/>
                    <a:pt x="0" y="56"/>
                    <a:pt x="9" y="93"/>
                  </a:cubicBezTo>
                  <a:cubicBezTo>
                    <a:pt x="18" y="130"/>
                    <a:pt x="56" y="153"/>
                    <a:pt x="93" y="144"/>
                  </a:cubicBezTo>
                  <a:cubicBezTo>
                    <a:pt x="108" y="140"/>
                    <a:pt x="120" y="132"/>
                    <a:pt x="129" y="121"/>
                  </a:cubicBezTo>
                  <a:cubicBezTo>
                    <a:pt x="136" y="126"/>
                    <a:pt x="136" y="126"/>
                    <a:pt x="136" y="126"/>
                  </a:cubicBezTo>
                  <a:cubicBezTo>
                    <a:pt x="136" y="131"/>
                    <a:pt x="138" y="136"/>
                    <a:pt x="143" y="139"/>
                  </a:cubicBezTo>
                  <a:cubicBezTo>
                    <a:pt x="183" y="166"/>
                    <a:pt x="183" y="166"/>
                    <a:pt x="183" y="166"/>
                  </a:cubicBezTo>
                  <a:cubicBezTo>
                    <a:pt x="187" y="168"/>
                    <a:pt x="191" y="169"/>
                    <a:pt x="195" y="168"/>
                  </a:cubicBezTo>
                  <a:cubicBezTo>
                    <a:pt x="199" y="167"/>
                    <a:pt x="202" y="165"/>
                    <a:pt x="204" y="161"/>
                  </a:cubicBezTo>
                  <a:cubicBezTo>
                    <a:pt x="209" y="154"/>
                    <a:pt x="207" y="145"/>
                    <a:pt x="200" y="140"/>
                  </a:cubicBezTo>
                  <a:close/>
                  <a:moveTo>
                    <a:pt x="90" y="131"/>
                  </a:moveTo>
                  <a:cubicBezTo>
                    <a:pt x="60" y="139"/>
                    <a:pt x="29" y="120"/>
                    <a:pt x="22" y="90"/>
                  </a:cubicBezTo>
                  <a:cubicBezTo>
                    <a:pt x="14" y="59"/>
                    <a:pt x="33" y="29"/>
                    <a:pt x="63" y="22"/>
                  </a:cubicBezTo>
                  <a:cubicBezTo>
                    <a:pt x="94" y="14"/>
                    <a:pt x="124" y="33"/>
                    <a:pt x="131" y="63"/>
                  </a:cubicBezTo>
                  <a:cubicBezTo>
                    <a:pt x="139" y="93"/>
                    <a:pt x="120" y="124"/>
                    <a:pt x="90" y="13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4" name="Freeform 755"/>
            <p:cNvSpPr>
              <a:spLocks noEditPoints="1"/>
            </p:cNvSpPr>
            <p:nvPr/>
          </p:nvSpPr>
          <p:spPr bwMode="auto">
            <a:xfrm>
              <a:off x="7432676" y="1441451"/>
              <a:ext cx="280988" cy="228600"/>
            </a:xfrm>
            <a:custGeom>
              <a:avLst/>
              <a:gdLst>
                <a:gd name="T0" fmla="*/ 123 w 177"/>
                <a:gd name="T1" fmla="*/ 116 h 144"/>
                <a:gd name="T2" fmla="*/ 54 w 177"/>
                <a:gd name="T3" fmla="*/ 116 h 144"/>
                <a:gd name="T4" fmla="*/ 42 w 177"/>
                <a:gd name="T5" fmla="*/ 144 h 144"/>
                <a:gd name="T6" fmla="*/ 0 w 177"/>
                <a:gd name="T7" fmla="*/ 144 h 144"/>
                <a:gd name="T8" fmla="*/ 64 w 177"/>
                <a:gd name="T9" fmla="*/ 0 h 144"/>
                <a:gd name="T10" fmla="*/ 113 w 177"/>
                <a:gd name="T11" fmla="*/ 0 h 144"/>
                <a:gd name="T12" fmla="*/ 177 w 177"/>
                <a:gd name="T13" fmla="*/ 144 h 144"/>
                <a:gd name="T14" fmla="*/ 134 w 177"/>
                <a:gd name="T15" fmla="*/ 144 h 144"/>
                <a:gd name="T16" fmla="*/ 123 w 177"/>
                <a:gd name="T17" fmla="*/ 116 h 144"/>
                <a:gd name="T18" fmla="*/ 87 w 177"/>
                <a:gd name="T19" fmla="*/ 31 h 144"/>
                <a:gd name="T20" fmla="*/ 66 w 177"/>
                <a:gd name="T21" fmla="*/ 88 h 144"/>
                <a:gd name="T22" fmla="*/ 111 w 177"/>
                <a:gd name="T23" fmla="*/ 88 h 144"/>
                <a:gd name="T24" fmla="*/ 87 w 177"/>
                <a:gd name="T25" fmla="*/ 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44">
                  <a:moveTo>
                    <a:pt x="123" y="116"/>
                  </a:moveTo>
                  <a:lnTo>
                    <a:pt x="54" y="116"/>
                  </a:lnTo>
                  <a:lnTo>
                    <a:pt x="42" y="144"/>
                  </a:lnTo>
                  <a:lnTo>
                    <a:pt x="0" y="144"/>
                  </a:lnTo>
                  <a:lnTo>
                    <a:pt x="64" y="0"/>
                  </a:lnTo>
                  <a:lnTo>
                    <a:pt x="113" y="0"/>
                  </a:lnTo>
                  <a:lnTo>
                    <a:pt x="177" y="144"/>
                  </a:lnTo>
                  <a:lnTo>
                    <a:pt x="134" y="144"/>
                  </a:lnTo>
                  <a:lnTo>
                    <a:pt x="123" y="116"/>
                  </a:lnTo>
                  <a:close/>
                  <a:moveTo>
                    <a:pt x="87" y="31"/>
                  </a:moveTo>
                  <a:lnTo>
                    <a:pt x="66" y="88"/>
                  </a:lnTo>
                  <a:lnTo>
                    <a:pt x="111" y="88"/>
                  </a:lnTo>
                  <a:lnTo>
                    <a:pt x="87" y="3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35" name="组合 34"/>
          <p:cNvGrpSpPr/>
          <p:nvPr/>
        </p:nvGrpSpPr>
        <p:grpSpPr>
          <a:xfrm>
            <a:off x="7145204" y="4852700"/>
            <a:ext cx="407311" cy="398378"/>
            <a:chOff x="8905875" y="4843463"/>
            <a:chExt cx="723900" cy="708025"/>
          </a:xfrm>
          <a:solidFill>
            <a:srgbClr val="FEFEFE"/>
          </a:solidFill>
        </p:grpSpPr>
        <p:sp>
          <p:nvSpPr>
            <p:cNvPr id="36" name="Freeform 797"/>
            <p:cNvSpPr/>
            <p:nvPr/>
          </p:nvSpPr>
          <p:spPr bwMode="auto">
            <a:xfrm>
              <a:off x="8905875" y="4843463"/>
              <a:ext cx="723900" cy="465138"/>
            </a:xfrm>
            <a:custGeom>
              <a:avLst/>
              <a:gdLst>
                <a:gd name="T0" fmla="*/ 193 w 193"/>
                <a:gd name="T1" fmla="*/ 84 h 124"/>
                <a:gd name="T2" fmla="*/ 153 w 193"/>
                <a:gd name="T3" fmla="*/ 44 h 124"/>
                <a:gd name="T4" fmla="*/ 141 w 193"/>
                <a:gd name="T5" fmla="*/ 46 h 124"/>
                <a:gd name="T6" fmla="*/ 91 w 193"/>
                <a:gd name="T7" fmla="*/ 0 h 124"/>
                <a:gd name="T8" fmla="*/ 40 w 193"/>
                <a:gd name="T9" fmla="*/ 51 h 124"/>
                <a:gd name="T10" fmla="*/ 41 w 193"/>
                <a:gd name="T11" fmla="*/ 61 h 124"/>
                <a:gd name="T12" fmla="*/ 31 w 193"/>
                <a:gd name="T13" fmla="*/ 61 h 124"/>
                <a:gd name="T14" fmla="*/ 0 w 193"/>
                <a:gd name="T15" fmla="*/ 92 h 124"/>
                <a:gd name="T16" fmla="*/ 31 w 193"/>
                <a:gd name="T17" fmla="*/ 124 h 124"/>
                <a:gd name="T18" fmla="*/ 157 w 193"/>
                <a:gd name="T19" fmla="*/ 124 h 124"/>
                <a:gd name="T20" fmla="*/ 180 w 193"/>
                <a:gd name="T21" fmla="*/ 113 h 124"/>
                <a:gd name="T22" fmla="*/ 193 w 193"/>
                <a:gd name="T23" fmla="*/ 8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3" h="124">
                  <a:moveTo>
                    <a:pt x="193" y="84"/>
                  </a:moveTo>
                  <a:cubicBezTo>
                    <a:pt x="193" y="62"/>
                    <a:pt x="176" y="44"/>
                    <a:pt x="153" y="44"/>
                  </a:cubicBezTo>
                  <a:cubicBezTo>
                    <a:pt x="149" y="44"/>
                    <a:pt x="145" y="44"/>
                    <a:pt x="141" y="46"/>
                  </a:cubicBezTo>
                  <a:cubicBezTo>
                    <a:pt x="139" y="20"/>
                    <a:pt x="117" y="0"/>
                    <a:pt x="91" y="0"/>
                  </a:cubicBezTo>
                  <a:cubicBezTo>
                    <a:pt x="62" y="0"/>
                    <a:pt x="40" y="23"/>
                    <a:pt x="40" y="51"/>
                  </a:cubicBezTo>
                  <a:cubicBezTo>
                    <a:pt x="40" y="54"/>
                    <a:pt x="40" y="57"/>
                    <a:pt x="41" y="61"/>
                  </a:cubicBezTo>
                  <a:cubicBezTo>
                    <a:pt x="31" y="61"/>
                    <a:pt x="31" y="61"/>
                    <a:pt x="31" y="61"/>
                  </a:cubicBezTo>
                  <a:cubicBezTo>
                    <a:pt x="14" y="61"/>
                    <a:pt x="0" y="75"/>
                    <a:pt x="0" y="92"/>
                  </a:cubicBezTo>
                  <a:cubicBezTo>
                    <a:pt x="0" y="109"/>
                    <a:pt x="14" y="124"/>
                    <a:pt x="31" y="124"/>
                  </a:cubicBezTo>
                  <a:cubicBezTo>
                    <a:pt x="157" y="124"/>
                    <a:pt x="157" y="124"/>
                    <a:pt x="157" y="124"/>
                  </a:cubicBezTo>
                  <a:cubicBezTo>
                    <a:pt x="166" y="124"/>
                    <a:pt x="175" y="120"/>
                    <a:pt x="180" y="113"/>
                  </a:cubicBezTo>
                  <a:cubicBezTo>
                    <a:pt x="188" y="106"/>
                    <a:pt x="193" y="95"/>
                    <a:pt x="193" y="8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7" name="Freeform 798"/>
            <p:cNvSpPr/>
            <p:nvPr/>
          </p:nvSpPr>
          <p:spPr bwMode="auto">
            <a:xfrm>
              <a:off x="9097963" y="5443538"/>
              <a:ext cx="339725" cy="107950"/>
            </a:xfrm>
            <a:custGeom>
              <a:avLst/>
              <a:gdLst>
                <a:gd name="T0" fmla="*/ 46 w 91"/>
                <a:gd name="T1" fmla="*/ 29 h 29"/>
                <a:gd name="T2" fmla="*/ 0 w 91"/>
                <a:gd name="T3" fmla="*/ 10 h 29"/>
                <a:gd name="T4" fmla="*/ 11 w 91"/>
                <a:gd name="T5" fmla="*/ 0 h 29"/>
                <a:gd name="T6" fmla="*/ 80 w 91"/>
                <a:gd name="T7" fmla="*/ 0 h 29"/>
                <a:gd name="T8" fmla="*/ 91 w 91"/>
                <a:gd name="T9" fmla="*/ 10 h 29"/>
                <a:gd name="T10" fmla="*/ 46 w 91"/>
                <a:gd name="T11" fmla="*/ 29 h 29"/>
              </a:gdLst>
              <a:ahLst/>
              <a:cxnLst>
                <a:cxn ang="0">
                  <a:pos x="T0" y="T1"/>
                </a:cxn>
                <a:cxn ang="0">
                  <a:pos x="T2" y="T3"/>
                </a:cxn>
                <a:cxn ang="0">
                  <a:pos x="T4" y="T5"/>
                </a:cxn>
                <a:cxn ang="0">
                  <a:pos x="T6" y="T7"/>
                </a:cxn>
                <a:cxn ang="0">
                  <a:pos x="T8" y="T9"/>
                </a:cxn>
                <a:cxn ang="0">
                  <a:pos x="T10" y="T11"/>
                </a:cxn>
              </a:cxnLst>
              <a:rect l="0" t="0" r="r" b="b"/>
              <a:pathLst>
                <a:path w="91" h="29">
                  <a:moveTo>
                    <a:pt x="46" y="29"/>
                  </a:moveTo>
                  <a:cubicBezTo>
                    <a:pt x="29" y="29"/>
                    <a:pt x="13" y="23"/>
                    <a:pt x="0" y="10"/>
                  </a:cubicBezTo>
                  <a:cubicBezTo>
                    <a:pt x="11" y="0"/>
                    <a:pt x="11" y="0"/>
                    <a:pt x="11" y="0"/>
                  </a:cubicBezTo>
                  <a:cubicBezTo>
                    <a:pt x="30" y="19"/>
                    <a:pt x="61" y="19"/>
                    <a:pt x="80" y="0"/>
                  </a:cubicBezTo>
                  <a:cubicBezTo>
                    <a:pt x="91" y="10"/>
                    <a:pt x="91" y="10"/>
                    <a:pt x="91" y="10"/>
                  </a:cubicBezTo>
                  <a:cubicBezTo>
                    <a:pt x="78" y="23"/>
                    <a:pt x="62" y="29"/>
                    <a:pt x="46" y="29"/>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38" name="Freeform 799"/>
            <p:cNvSpPr/>
            <p:nvPr/>
          </p:nvSpPr>
          <p:spPr bwMode="auto">
            <a:xfrm>
              <a:off x="9175750" y="5364163"/>
              <a:ext cx="184150" cy="79375"/>
            </a:xfrm>
            <a:custGeom>
              <a:avLst/>
              <a:gdLst>
                <a:gd name="T0" fmla="*/ 25 w 49"/>
                <a:gd name="T1" fmla="*/ 21 h 21"/>
                <a:gd name="T2" fmla="*/ 0 w 49"/>
                <a:gd name="T3" fmla="*/ 11 h 21"/>
                <a:gd name="T4" fmla="*/ 10 w 49"/>
                <a:gd name="T5" fmla="*/ 0 h 21"/>
                <a:gd name="T6" fmla="*/ 39 w 49"/>
                <a:gd name="T7" fmla="*/ 0 h 21"/>
                <a:gd name="T8" fmla="*/ 49 w 49"/>
                <a:gd name="T9" fmla="*/ 11 h 21"/>
                <a:gd name="T10" fmla="*/ 25 w 49"/>
                <a:gd name="T11" fmla="*/ 21 h 21"/>
              </a:gdLst>
              <a:ahLst/>
              <a:cxnLst>
                <a:cxn ang="0">
                  <a:pos x="T0" y="T1"/>
                </a:cxn>
                <a:cxn ang="0">
                  <a:pos x="T2" y="T3"/>
                </a:cxn>
                <a:cxn ang="0">
                  <a:pos x="T4" y="T5"/>
                </a:cxn>
                <a:cxn ang="0">
                  <a:pos x="T6" y="T7"/>
                </a:cxn>
                <a:cxn ang="0">
                  <a:pos x="T8" y="T9"/>
                </a:cxn>
                <a:cxn ang="0">
                  <a:pos x="T10" y="T11"/>
                </a:cxn>
              </a:cxnLst>
              <a:rect l="0" t="0" r="r" b="b"/>
              <a:pathLst>
                <a:path w="49" h="21">
                  <a:moveTo>
                    <a:pt x="25" y="21"/>
                  </a:moveTo>
                  <a:cubicBezTo>
                    <a:pt x="16" y="21"/>
                    <a:pt x="7" y="17"/>
                    <a:pt x="0" y="11"/>
                  </a:cubicBezTo>
                  <a:cubicBezTo>
                    <a:pt x="10" y="0"/>
                    <a:pt x="10" y="0"/>
                    <a:pt x="10" y="0"/>
                  </a:cubicBezTo>
                  <a:cubicBezTo>
                    <a:pt x="18" y="8"/>
                    <a:pt x="31" y="8"/>
                    <a:pt x="39" y="0"/>
                  </a:cubicBezTo>
                  <a:cubicBezTo>
                    <a:pt x="49" y="11"/>
                    <a:pt x="49" y="11"/>
                    <a:pt x="49" y="11"/>
                  </a:cubicBezTo>
                  <a:cubicBezTo>
                    <a:pt x="42" y="17"/>
                    <a:pt x="34" y="21"/>
                    <a:pt x="25" y="2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39" name="组合 38"/>
          <p:cNvGrpSpPr/>
          <p:nvPr/>
        </p:nvGrpSpPr>
        <p:grpSpPr>
          <a:xfrm>
            <a:off x="5697906" y="1819885"/>
            <a:ext cx="373368" cy="387660"/>
            <a:chOff x="10518775" y="3081338"/>
            <a:chExt cx="663575" cy="688975"/>
          </a:xfrm>
          <a:solidFill>
            <a:srgbClr val="FEFEFE"/>
          </a:solidFill>
        </p:grpSpPr>
        <p:sp>
          <p:nvSpPr>
            <p:cNvPr id="40" name="Oval 800"/>
            <p:cNvSpPr>
              <a:spLocks noChangeArrowheads="1"/>
            </p:cNvSpPr>
            <p:nvPr/>
          </p:nvSpPr>
          <p:spPr bwMode="auto">
            <a:xfrm>
              <a:off x="10590213" y="3433763"/>
              <a:ext cx="127000" cy="160338"/>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41" name="Freeform 801"/>
            <p:cNvSpPr/>
            <p:nvPr/>
          </p:nvSpPr>
          <p:spPr bwMode="auto">
            <a:xfrm>
              <a:off x="10518775" y="3609975"/>
              <a:ext cx="112713" cy="160338"/>
            </a:xfrm>
            <a:custGeom>
              <a:avLst/>
              <a:gdLst>
                <a:gd name="T0" fmla="*/ 19 w 30"/>
                <a:gd name="T1" fmla="*/ 18 h 43"/>
                <a:gd name="T2" fmla="*/ 23 w 30"/>
                <a:gd name="T3" fmla="*/ 11 h 43"/>
                <a:gd name="T4" fmla="*/ 14 w 30"/>
                <a:gd name="T5" fmla="*/ 6 h 43"/>
                <a:gd name="T6" fmla="*/ 22 w 30"/>
                <a:gd name="T7" fmla="*/ 0 h 43"/>
                <a:gd name="T8" fmla="*/ 22 w 30"/>
                <a:gd name="T9" fmla="*/ 0 h 43"/>
                <a:gd name="T10" fmla="*/ 13 w 30"/>
                <a:gd name="T11" fmla="*/ 1 h 43"/>
                <a:gd name="T12" fmla="*/ 12 w 30"/>
                <a:gd name="T13" fmla="*/ 1 h 43"/>
                <a:gd name="T14" fmla="*/ 12 w 30"/>
                <a:gd name="T15" fmla="*/ 1 h 43"/>
                <a:gd name="T16" fmla="*/ 2 w 30"/>
                <a:gd name="T17" fmla="*/ 11 h 43"/>
                <a:gd name="T18" fmla="*/ 0 w 30"/>
                <a:gd name="T19" fmla="*/ 31 h 43"/>
                <a:gd name="T20" fmla="*/ 30 w 30"/>
                <a:gd name="T21" fmla="*/ 43 h 43"/>
                <a:gd name="T22" fmla="*/ 30 w 30"/>
                <a:gd name="T23" fmla="*/ 42 h 43"/>
                <a:gd name="T24" fmla="*/ 19 w 30"/>
                <a:gd name="T25" fmla="*/ 1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19" y="18"/>
                  </a:moveTo>
                  <a:cubicBezTo>
                    <a:pt x="23" y="11"/>
                    <a:pt x="23" y="11"/>
                    <a:pt x="23" y="11"/>
                  </a:cubicBezTo>
                  <a:cubicBezTo>
                    <a:pt x="14" y="6"/>
                    <a:pt x="14" y="6"/>
                    <a:pt x="14" y="6"/>
                  </a:cubicBezTo>
                  <a:cubicBezTo>
                    <a:pt x="22" y="0"/>
                    <a:pt x="22" y="0"/>
                    <a:pt x="22" y="0"/>
                  </a:cubicBezTo>
                  <a:cubicBezTo>
                    <a:pt x="22" y="0"/>
                    <a:pt x="22" y="0"/>
                    <a:pt x="22" y="0"/>
                  </a:cubicBezTo>
                  <a:cubicBezTo>
                    <a:pt x="19" y="0"/>
                    <a:pt x="16" y="0"/>
                    <a:pt x="13" y="1"/>
                  </a:cubicBezTo>
                  <a:cubicBezTo>
                    <a:pt x="13" y="1"/>
                    <a:pt x="13" y="1"/>
                    <a:pt x="12" y="1"/>
                  </a:cubicBezTo>
                  <a:cubicBezTo>
                    <a:pt x="12" y="1"/>
                    <a:pt x="12" y="1"/>
                    <a:pt x="12" y="1"/>
                  </a:cubicBezTo>
                  <a:cubicBezTo>
                    <a:pt x="7" y="1"/>
                    <a:pt x="2" y="5"/>
                    <a:pt x="2" y="11"/>
                  </a:cubicBezTo>
                  <a:cubicBezTo>
                    <a:pt x="0" y="31"/>
                    <a:pt x="0" y="31"/>
                    <a:pt x="0" y="31"/>
                  </a:cubicBezTo>
                  <a:cubicBezTo>
                    <a:pt x="9" y="37"/>
                    <a:pt x="19" y="42"/>
                    <a:pt x="30" y="43"/>
                  </a:cubicBezTo>
                  <a:cubicBezTo>
                    <a:pt x="30" y="42"/>
                    <a:pt x="30" y="42"/>
                    <a:pt x="30" y="42"/>
                  </a:cubicBezTo>
                  <a:lnTo>
                    <a:pt x="19" y="18"/>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42" name="Freeform 802"/>
            <p:cNvSpPr/>
            <p:nvPr/>
          </p:nvSpPr>
          <p:spPr bwMode="auto">
            <a:xfrm>
              <a:off x="10675938" y="3609975"/>
              <a:ext cx="112713" cy="160338"/>
            </a:xfrm>
            <a:custGeom>
              <a:avLst/>
              <a:gdLst>
                <a:gd name="T0" fmla="*/ 29 w 30"/>
                <a:gd name="T1" fmla="*/ 11 h 43"/>
                <a:gd name="T2" fmla="*/ 18 w 30"/>
                <a:gd name="T3" fmla="*/ 1 h 43"/>
                <a:gd name="T4" fmla="*/ 18 w 30"/>
                <a:gd name="T5" fmla="*/ 1 h 43"/>
                <a:gd name="T6" fmla="*/ 17 w 30"/>
                <a:gd name="T7" fmla="*/ 1 h 43"/>
                <a:gd name="T8" fmla="*/ 8 w 30"/>
                <a:gd name="T9" fmla="*/ 0 h 43"/>
                <a:gd name="T10" fmla="*/ 8 w 30"/>
                <a:gd name="T11" fmla="*/ 0 h 43"/>
                <a:gd name="T12" fmla="*/ 16 w 30"/>
                <a:gd name="T13" fmla="*/ 6 h 43"/>
                <a:gd name="T14" fmla="*/ 7 w 30"/>
                <a:gd name="T15" fmla="*/ 11 h 43"/>
                <a:gd name="T16" fmla="*/ 11 w 30"/>
                <a:gd name="T17" fmla="*/ 18 h 43"/>
                <a:gd name="T18" fmla="*/ 0 w 30"/>
                <a:gd name="T19" fmla="*/ 42 h 43"/>
                <a:gd name="T20" fmla="*/ 0 w 30"/>
                <a:gd name="T21" fmla="*/ 43 h 43"/>
                <a:gd name="T22" fmla="*/ 30 w 30"/>
                <a:gd name="T23" fmla="*/ 30 h 43"/>
                <a:gd name="T24" fmla="*/ 29 w 30"/>
                <a:gd name="T25" fmla="*/ 1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43">
                  <a:moveTo>
                    <a:pt x="29" y="11"/>
                  </a:moveTo>
                  <a:cubicBezTo>
                    <a:pt x="28" y="5"/>
                    <a:pt x="23" y="1"/>
                    <a:pt x="18" y="1"/>
                  </a:cubicBezTo>
                  <a:cubicBezTo>
                    <a:pt x="18" y="1"/>
                    <a:pt x="18" y="1"/>
                    <a:pt x="18" y="1"/>
                  </a:cubicBezTo>
                  <a:cubicBezTo>
                    <a:pt x="17" y="1"/>
                    <a:pt x="17" y="1"/>
                    <a:pt x="17" y="1"/>
                  </a:cubicBezTo>
                  <a:cubicBezTo>
                    <a:pt x="14" y="0"/>
                    <a:pt x="11" y="0"/>
                    <a:pt x="8" y="0"/>
                  </a:cubicBezTo>
                  <a:cubicBezTo>
                    <a:pt x="8" y="0"/>
                    <a:pt x="8" y="0"/>
                    <a:pt x="8" y="0"/>
                  </a:cubicBezTo>
                  <a:cubicBezTo>
                    <a:pt x="16" y="6"/>
                    <a:pt x="16" y="6"/>
                    <a:pt x="16" y="6"/>
                  </a:cubicBezTo>
                  <a:cubicBezTo>
                    <a:pt x="7" y="11"/>
                    <a:pt x="7" y="11"/>
                    <a:pt x="7" y="11"/>
                  </a:cubicBezTo>
                  <a:cubicBezTo>
                    <a:pt x="11" y="18"/>
                    <a:pt x="11" y="18"/>
                    <a:pt x="11" y="18"/>
                  </a:cubicBezTo>
                  <a:cubicBezTo>
                    <a:pt x="0" y="42"/>
                    <a:pt x="0" y="42"/>
                    <a:pt x="0" y="42"/>
                  </a:cubicBezTo>
                  <a:cubicBezTo>
                    <a:pt x="0" y="43"/>
                    <a:pt x="0" y="43"/>
                    <a:pt x="0" y="43"/>
                  </a:cubicBezTo>
                  <a:cubicBezTo>
                    <a:pt x="11" y="42"/>
                    <a:pt x="22" y="37"/>
                    <a:pt x="30" y="30"/>
                  </a:cubicBezTo>
                  <a:lnTo>
                    <a:pt x="29" y="11"/>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45" name="Freeform 803"/>
            <p:cNvSpPr/>
            <p:nvPr/>
          </p:nvSpPr>
          <p:spPr bwMode="auto">
            <a:xfrm>
              <a:off x="10631488" y="3602038"/>
              <a:ext cx="44450" cy="168275"/>
            </a:xfrm>
            <a:custGeom>
              <a:avLst/>
              <a:gdLst>
                <a:gd name="T0" fmla="*/ 10 w 12"/>
                <a:gd name="T1" fmla="*/ 10 h 45"/>
                <a:gd name="T2" fmla="*/ 12 w 12"/>
                <a:gd name="T3" fmla="*/ 8 h 45"/>
                <a:gd name="T4" fmla="*/ 9 w 12"/>
                <a:gd name="T5" fmla="*/ 0 h 45"/>
                <a:gd name="T6" fmla="*/ 2 w 12"/>
                <a:gd name="T7" fmla="*/ 0 h 45"/>
                <a:gd name="T8" fmla="*/ 0 w 12"/>
                <a:gd name="T9" fmla="*/ 8 h 45"/>
                <a:gd name="T10" fmla="*/ 2 w 12"/>
                <a:gd name="T11" fmla="*/ 10 h 45"/>
                <a:gd name="T12" fmla="*/ 0 w 12"/>
                <a:gd name="T13" fmla="*/ 44 h 45"/>
                <a:gd name="T14" fmla="*/ 0 w 12"/>
                <a:gd name="T15" fmla="*/ 45 h 45"/>
                <a:gd name="T16" fmla="*/ 6 w 12"/>
                <a:gd name="T17" fmla="*/ 45 h 45"/>
                <a:gd name="T18" fmla="*/ 12 w 12"/>
                <a:gd name="T19" fmla="*/ 45 h 45"/>
                <a:gd name="T20" fmla="*/ 12 w 12"/>
                <a:gd name="T21" fmla="*/ 44 h 45"/>
                <a:gd name="T22" fmla="*/ 10 w 12"/>
                <a:gd name="T23" fmla="*/ 1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45">
                  <a:moveTo>
                    <a:pt x="10" y="10"/>
                  </a:moveTo>
                  <a:cubicBezTo>
                    <a:pt x="12" y="8"/>
                    <a:pt x="12" y="8"/>
                    <a:pt x="12" y="8"/>
                  </a:cubicBezTo>
                  <a:cubicBezTo>
                    <a:pt x="9" y="0"/>
                    <a:pt x="9" y="0"/>
                    <a:pt x="9" y="0"/>
                  </a:cubicBezTo>
                  <a:cubicBezTo>
                    <a:pt x="2" y="0"/>
                    <a:pt x="2" y="0"/>
                    <a:pt x="2" y="0"/>
                  </a:cubicBezTo>
                  <a:cubicBezTo>
                    <a:pt x="0" y="8"/>
                    <a:pt x="0" y="8"/>
                    <a:pt x="0" y="8"/>
                  </a:cubicBezTo>
                  <a:cubicBezTo>
                    <a:pt x="2" y="10"/>
                    <a:pt x="2" y="10"/>
                    <a:pt x="2" y="10"/>
                  </a:cubicBezTo>
                  <a:cubicBezTo>
                    <a:pt x="0" y="44"/>
                    <a:pt x="0" y="44"/>
                    <a:pt x="0" y="44"/>
                  </a:cubicBezTo>
                  <a:cubicBezTo>
                    <a:pt x="0" y="45"/>
                    <a:pt x="0" y="45"/>
                    <a:pt x="0" y="45"/>
                  </a:cubicBezTo>
                  <a:cubicBezTo>
                    <a:pt x="2" y="45"/>
                    <a:pt x="4" y="45"/>
                    <a:pt x="6" y="45"/>
                  </a:cubicBezTo>
                  <a:cubicBezTo>
                    <a:pt x="8" y="45"/>
                    <a:pt x="10" y="45"/>
                    <a:pt x="12" y="45"/>
                  </a:cubicBezTo>
                  <a:cubicBezTo>
                    <a:pt x="12" y="44"/>
                    <a:pt x="12" y="44"/>
                    <a:pt x="12" y="44"/>
                  </a:cubicBezTo>
                  <a:lnTo>
                    <a:pt x="10" y="1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46" name="Freeform 804"/>
            <p:cNvSpPr>
              <a:spLocks noEditPoints="1"/>
            </p:cNvSpPr>
            <p:nvPr/>
          </p:nvSpPr>
          <p:spPr bwMode="auto">
            <a:xfrm>
              <a:off x="10690225" y="3081338"/>
              <a:ext cx="492125" cy="427038"/>
            </a:xfrm>
            <a:custGeom>
              <a:avLst/>
              <a:gdLst>
                <a:gd name="T0" fmla="*/ 113 w 131"/>
                <a:gd name="T1" fmla="*/ 0 h 114"/>
                <a:gd name="T2" fmla="*/ 18 w 131"/>
                <a:gd name="T3" fmla="*/ 0 h 114"/>
                <a:gd name="T4" fmla="*/ 0 w 131"/>
                <a:gd name="T5" fmla="*/ 18 h 114"/>
                <a:gd name="T6" fmla="*/ 0 w 131"/>
                <a:gd name="T7" fmla="*/ 68 h 114"/>
                <a:gd name="T8" fmla="*/ 18 w 131"/>
                <a:gd name="T9" fmla="*/ 86 h 114"/>
                <a:gd name="T10" fmla="*/ 33 w 131"/>
                <a:gd name="T11" fmla="*/ 86 h 114"/>
                <a:gd name="T12" fmla="*/ 14 w 131"/>
                <a:gd name="T13" fmla="*/ 114 h 114"/>
                <a:gd name="T14" fmla="*/ 69 w 131"/>
                <a:gd name="T15" fmla="*/ 86 h 114"/>
                <a:gd name="T16" fmla="*/ 113 w 131"/>
                <a:gd name="T17" fmla="*/ 86 h 114"/>
                <a:gd name="T18" fmla="*/ 131 w 131"/>
                <a:gd name="T19" fmla="*/ 68 h 114"/>
                <a:gd name="T20" fmla="*/ 131 w 131"/>
                <a:gd name="T21" fmla="*/ 18 h 114"/>
                <a:gd name="T22" fmla="*/ 113 w 131"/>
                <a:gd name="T23" fmla="*/ 0 h 114"/>
                <a:gd name="T24" fmla="*/ 37 w 131"/>
                <a:gd name="T25" fmla="*/ 52 h 114"/>
                <a:gd name="T26" fmla="*/ 29 w 131"/>
                <a:gd name="T27" fmla="*/ 44 h 114"/>
                <a:gd name="T28" fmla="*/ 37 w 131"/>
                <a:gd name="T29" fmla="*/ 36 h 114"/>
                <a:gd name="T30" fmla="*/ 45 w 131"/>
                <a:gd name="T31" fmla="*/ 44 h 114"/>
                <a:gd name="T32" fmla="*/ 37 w 131"/>
                <a:gd name="T33" fmla="*/ 52 h 114"/>
                <a:gd name="T34" fmla="*/ 65 w 131"/>
                <a:gd name="T35" fmla="*/ 52 h 114"/>
                <a:gd name="T36" fmla="*/ 57 w 131"/>
                <a:gd name="T37" fmla="*/ 44 h 114"/>
                <a:gd name="T38" fmla="*/ 65 w 131"/>
                <a:gd name="T39" fmla="*/ 36 h 114"/>
                <a:gd name="T40" fmla="*/ 73 w 131"/>
                <a:gd name="T41" fmla="*/ 44 h 114"/>
                <a:gd name="T42" fmla="*/ 65 w 131"/>
                <a:gd name="T43" fmla="*/ 52 h 114"/>
                <a:gd name="T44" fmla="*/ 93 w 131"/>
                <a:gd name="T45" fmla="*/ 52 h 114"/>
                <a:gd name="T46" fmla="*/ 85 w 131"/>
                <a:gd name="T47" fmla="*/ 44 h 114"/>
                <a:gd name="T48" fmla="*/ 93 w 131"/>
                <a:gd name="T49" fmla="*/ 36 h 114"/>
                <a:gd name="T50" fmla="*/ 101 w 131"/>
                <a:gd name="T51" fmla="*/ 44 h 114"/>
                <a:gd name="T52" fmla="*/ 93 w 131"/>
                <a:gd name="T53" fmla="*/ 5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1" h="114">
                  <a:moveTo>
                    <a:pt x="113" y="0"/>
                  </a:moveTo>
                  <a:cubicBezTo>
                    <a:pt x="18" y="0"/>
                    <a:pt x="18" y="0"/>
                    <a:pt x="18" y="0"/>
                  </a:cubicBezTo>
                  <a:cubicBezTo>
                    <a:pt x="8" y="0"/>
                    <a:pt x="0" y="8"/>
                    <a:pt x="0" y="18"/>
                  </a:cubicBezTo>
                  <a:cubicBezTo>
                    <a:pt x="0" y="68"/>
                    <a:pt x="0" y="68"/>
                    <a:pt x="0" y="68"/>
                  </a:cubicBezTo>
                  <a:cubicBezTo>
                    <a:pt x="0" y="78"/>
                    <a:pt x="8" y="86"/>
                    <a:pt x="18" y="86"/>
                  </a:cubicBezTo>
                  <a:cubicBezTo>
                    <a:pt x="33" y="86"/>
                    <a:pt x="33" y="86"/>
                    <a:pt x="33" y="86"/>
                  </a:cubicBezTo>
                  <a:cubicBezTo>
                    <a:pt x="14" y="114"/>
                    <a:pt x="14" y="114"/>
                    <a:pt x="14" y="114"/>
                  </a:cubicBezTo>
                  <a:cubicBezTo>
                    <a:pt x="69" y="86"/>
                    <a:pt x="69" y="86"/>
                    <a:pt x="69" y="86"/>
                  </a:cubicBezTo>
                  <a:cubicBezTo>
                    <a:pt x="113" y="86"/>
                    <a:pt x="113" y="86"/>
                    <a:pt x="113" y="86"/>
                  </a:cubicBezTo>
                  <a:cubicBezTo>
                    <a:pt x="123" y="86"/>
                    <a:pt x="131" y="78"/>
                    <a:pt x="131" y="68"/>
                  </a:cubicBezTo>
                  <a:cubicBezTo>
                    <a:pt x="131" y="18"/>
                    <a:pt x="131" y="18"/>
                    <a:pt x="131" y="18"/>
                  </a:cubicBezTo>
                  <a:cubicBezTo>
                    <a:pt x="131" y="8"/>
                    <a:pt x="123" y="0"/>
                    <a:pt x="113" y="0"/>
                  </a:cubicBezTo>
                  <a:close/>
                  <a:moveTo>
                    <a:pt x="37" y="52"/>
                  </a:moveTo>
                  <a:cubicBezTo>
                    <a:pt x="33" y="52"/>
                    <a:pt x="29" y="48"/>
                    <a:pt x="29" y="44"/>
                  </a:cubicBezTo>
                  <a:cubicBezTo>
                    <a:pt x="29" y="40"/>
                    <a:pt x="33" y="36"/>
                    <a:pt x="37" y="36"/>
                  </a:cubicBezTo>
                  <a:cubicBezTo>
                    <a:pt x="41" y="36"/>
                    <a:pt x="45" y="40"/>
                    <a:pt x="45" y="44"/>
                  </a:cubicBezTo>
                  <a:cubicBezTo>
                    <a:pt x="45" y="48"/>
                    <a:pt x="41" y="52"/>
                    <a:pt x="37" y="52"/>
                  </a:cubicBezTo>
                  <a:close/>
                  <a:moveTo>
                    <a:pt x="65" y="52"/>
                  </a:moveTo>
                  <a:cubicBezTo>
                    <a:pt x="61" y="52"/>
                    <a:pt x="57" y="48"/>
                    <a:pt x="57" y="44"/>
                  </a:cubicBezTo>
                  <a:cubicBezTo>
                    <a:pt x="57" y="40"/>
                    <a:pt x="61" y="36"/>
                    <a:pt x="65" y="36"/>
                  </a:cubicBezTo>
                  <a:cubicBezTo>
                    <a:pt x="69" y="36"/>
                    <a:pt x="73" y="40"/>
                    <a:pt x="73" y="44"/>
                  </a:cubicBezTo>
                  <a:cubicBezTo>
                    <a:pt x="73" y="48"/>
                    <a:pt x="69" y="52"/>
                    <a:pt x="65" y="52"/>
                  </a:cubicBezTo>
                  <a:close/>
                  <a:moveTo>
                    <a:pt x="93" y="52"/>
                  </a:moveTo>
                  <a:cubicBezTo>
                    <a:pt x="89" y="52"/>
                    <a:pt x="85" y="48"/>
                    <a:pt x="85" y="44"/>
                  </a:cubicBezTo>
                  <a:cubicBezTo>
                    <a:pt x="85" y="40"/>
                    <a:pt x="89" y="36"/>
                    <a:pt x="93" y="36"/>
                  </a:cubicBezTo>
                  <a:cubicBezTo>
                    <a:pt x="97" y="36"/>
                    <a:pt x="101" y="40"/>
                    <a:pt x="101" y="44"/>
                  </a:cubicBezTo>
                  <a:cubicBezTo>
                    <a:pt x="101" y="48"/>
                    <a:pt x="97" y="52"/>
                    <a:pt x="93" y="5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47" name="Oval 805"/>
            <p:cNvSpPr>
              <a:spLocks noChangeArrowheads="1"/>
            </p:cNvSpPr>
            <p:nvPr/>
          </p:nvSpPr>
          <p:spPr bwMode="auto">
            <a:xfrm>
              <a:off x="10871200" y="3478213"/>
              <a:ext cx="85725" cy="107950"/>
            </a:xfrm>
            <a:prstGeom prst="ellipse">
              <a:avLst/>
            </a:pr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48" name="Freeform 806"/>
            <p:cNvSpPr/>
            <p:nvPr/>
          </p:nvSpPr>
          <p:spPr bwMode="auto">
            <a:xfrm>
              <a:off x="10825163" y="3594100"/>
              <a:ext cx="176213" cy="90488"/>
            </a:xfrm>
            <a:custGeom>
              <a:avLst/>
              <a:gdLst>
                <a:gd name="T0" fmla="*/ 23 w 47"/>
                <a:gd name="T1" fmla="*/ 24 h 24"/>
                <a:gd name="T2" fmla="*/ 47 w 47"/>
                <a:gd name="T3" fmla="*/ 18 h 24"/>
                <a:gd name="T4" fmla="*/ 46 w 47"/>
                <a:gd name="T5" fmla="*/ 8 h 24"/>
                <a:gd name="T6" fmla="*/ 40 w 47"/>
                <a:gd name="T7" fmla="*/ 1 h 24"/>
                <a:gd name="T8" fmla="*/ 39 w 47"/>
                <a:gd name="T9" fmla="*/ 1 h 24"/>
                <a:gd name="T10" fmla="*/ 38 w 47"/>
                <a:gd name="T11" fmla="*/ 1 h 24"/>
                <a:gd name="T12" fmla="*/ 8 w 47"/>
                <a:gd name="T13" fmla="*/ 1 h 24"/>
                <a:gd name="T14" fmla="*/ 7 w 47"/>
                <a:gd name="T15" fmla="*/ 1 h 24"/>
                <a:gd name="T16" fmla="*/ 7 w 47"/>
                <a:gd name="T17" fmla="*/ 1 h 24"/>
                <a:gd name="T18" fmla="*/ 0 w 47"/>
                <a:gd name="T19" fmla="*/ 8 h 24"/>
                <a:gd name="T20" fmla="*/ 0 w 47"/>
                <a:gd name="T21" fmla="*/ 18 h 24"/>
                <a:gd name="T22" fmla="*/ 23 w 47"/>
                <a:gd name="T2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24">
                  <a:moveTo>
                    <a:pt x="23" y="24"/>
                  </a:moveTo>
                  <a:cubicBezTo>
                    <a:pt x="32" y="24"/>
                    <a:pt x="40" y="21"/>
                    <a:pt x="47" y="18"/>
                  </a:cubicBezTo>
                  <a:cubicBezTo>
                    <a:pt x="46" y="8"/>
                    <a:pt x="46" y="8"/>
                    <a:pt x="46" y="8"/>
                  </a:cubicBezTo>
                  <a:cubicBezTo>
                    <a:pt x="46" y="4"/>
                    <a:pt x="43" y="1"/>
                    <a:pt x="40" y="1"/>
                  </a:cubicBezTo>
                  <a:cubicBezTo>
                    <a:pt x="39" y="1"/>
                    <a:pt x="39" y="1"/>
                    <a:pt x="39" y="1"/>
                  </a:cubicBezTo>
                  <a:cubicBezTo>
                    <a:pt x="39" y="1"/>
                    <a:pt x="39" y="1"/>
                    <a:pt x="38" y="1"/>
                  </a:cubicBezTo>
                  <a:cubicBezTo>
                    <a:pt x="28" y="0"/>
                    <a:pt x="18" y="0"/>
                    <a:pt x="8" y="1"/>
                  </a:cubicBezTo>
                  <a:cubicBezTo>
                    <a:pt x="8" y="1"/>
                    <a:pt x="8" y="1"/>
                    <a:pt x="7" y="1"/>
                  </a:cubicBezTo>
                  <a:cubicBezTo>
                    <a:pt x="7" y="1"/>
                    <a:pt x="7" y="1"/>
                    <a:pt x="7" y="1"/>
                  </a:cubicBezTo>
                  <a:cubicBezTo>
                    <a:pt x="4" y="1"/>
                    <a:pt x="1" y="4"/>
                    <a:pt x="0" y="8"/>
                  </a:cubicBezTo>
                  <a:cubicBezTo>
                    <a:pt x="0" y="18"/>
                    <a:pt x="0" y="18"/>
                    <a:pt x="0" y="18"/>
                  </a:cubicBezTo>
                  <a:cubicBezTo>
                    <a:pt x="7" y="21"/>
                    <a:pt x="15" y="24"/>
                    <a:pt x="23" y="2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grpSp>
        <p:nvGrpSpPr>
          <p:cNvPr id="49" name="组合 48"/>
          <p:cNvGrpSpPr/>
          <p:nvPr/>
        </p:nvGrpSpPr>
        <p:grpSpPr>
          <a:xfrm>
            <a:off x="5670664" y="4843321"/>
            <a:ext cx="427855" cy="417136"/>
            <a:chOff x="5753100" y="4821238"/>
            <a:chExt cx="760413" cy="741362"/>
          </a:xfrm>
          <a:solidFill>
            <a:srgbClr val="FEFEFE"/>
          </a:solidFill>
        </p:grpSpPr>
        <p:sp>
          <p:nvSpPr>
            <p:cNvPr id="50" name="Freeform 915"/>
            <p:cNvSpPr/>
            <p:nvPr/>
          </p:nvSpPr>
          <p:spPr bwMode="auto">
            <a:xfrm>
              <a:off x="6064250" y="4821238"/>
              <a:ext cx="104775" cy="123825"/>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51" name="Freeform 916"/>
            <p:cNvSpPr/>
            <p:nvPr/>
          </p:nvSpPr>
          <p:spPr bwMode="auto">
            <a:xfrm>
              <a:off x="5838825" y="4929188"/>
              <a:ext cx="471488" cy="49212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52" name="Freeform 917"/>
            <p:cNvSpPr>
              <a:spLocks noEditPoints="1"/>
            </p:cNvSpPr>
            <p:nvPr/>
          </p:nvSpPr>
          <p:spPr bwMode="auto">
            <a:xfrm>
              <a:off x="5753100" y="5135563"/>
              <a:ext cx="168275" cy="153988"/>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53" name="Freeform 918"/>
            <p:cNvSpPr/>
            <p:nvPr/>
          </p:nvSpPr>
          <p:spPr bwMode="auto">
            <a:xfrm>
              <a:off x="5764213" y="5105400"/>
              <a:ext cx="749300" cy="457200"/>
            </a:xfrm>
            <a:custGeom>
              <a:avLst/>
              <a:gdLst>
                <a:gd name="T0" fmla="*/ 472 w 472"/>
                <a:gd name="T1" fmla="*/ 0 h 288"/>
                <a:gd name="T2" fmla="*/ 389 w 472"/>
                <a:gd name="T3" fmla="*/ 33 h 288"/>
                <a:gd name="T4" fmla="*/ 406 w 472"/>
                <a:gd name="T5" fmla="*/ 45 h 288"/>
                <a:gd name="T6" fmla="*/ 302 w 472"/>
                <a:gd name="T7" fmla="*/ 156 h 288"/>
                <a:gd name="T8" fmla="*/ 210 w 472"/>
                <a:gd name="T9" fmla="*/ 147 h 288"/>
                <a:gd name="T10" fmla="*/ 137 w 472"/>
                <a:gd name="T11" fmla="*/ 222 h 288"/>
                <a:gd name="T12" fmla="*/ 61 w 472"/>
                <a:gd name="T13" fmla="*/ 184 h 288"/>
                <a:gd name="T14" fmla="*/ 0 w 472"/>
                <a:gd name="T15" fmla="*/ 262 h 288"/>
                <a:gd name="T16" fmla="*/ 33 w 472"/>
                <a:gd name="T17" fmla="*/ 288 h 288"/>
                <a:gd name="T18" fmla="*/ 73 w 472"/>
                <a:gd name="T19" fmla="*/ 239 h 288"/>
                <a:gd name="T20" fmla="*/ 146 w 472"/>
                <a:gd name="T21" fmla="*/ 274 h 288"/>
                <a:gd name="T22" fmla="*/ 226 w 472"/>
                <a:gd name="T23" fmla="*/ 191 h 288"/>
                <a:gd name="T24" fmla="*/ 318 w 472"/>
                <a:gd name="T25" fmla="*/ 201 h 288"/>
                <a:gd name="T26" fmla="*/ 441 w 472"/>
                <a:gd name="T27" fmla="*/ 71 h 288"/>
                <a:gd name="T28" fmla="*/ 465 w 472"/>
                <a:gd name="T29" fmla="*/ 88 h 288"/>
                <a:gd name="T30" fmla="*/ 472 w 472"/>
                <a:gd name="T31"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2" h="288">
                  <a:moveTo>
                    <a:pt x="472" y="0"/>
                  </a:moveTo>
                  <a:lnTo>
                    <a:pt x="389" y="33"/>
                  </a:lnTo>
                  <a:lnTo>
                    <a:pt x="406" y="45"/>
                  </a:lnTo>
                  <a:lnTo>
                    <a:pt x="302" y="156"/>
                  </a:lnTo>
                  <a:lnTo>
                    <a:pt x="210" y="147"/>
                  </a:lnTo>
                  <a:lnTo>
                    <a:pt x="137" y="222"/>
                  </a:lnTo>
                  <a:lnTo>
                    <a:pt x="61" y="184"/>
                  </a:lnTo>
                  <a:lnTo>
                    <a:pt x="0" y="262"/>
                  </a:lnTo>
                  <a:lnTo>
                    <a:pt x="33" y="288"/>
                  </a:lnTo>
                  <a:lnTo>
                    <a:pt x="73" y="239"/>
                  </a:lnTo>
                  <a:lnTo>
                    <a:pt x="146" y="274"/>
                  </a:lnTo>
                  <a:lnTo>
                    <a:pt x="226" y="191"/>
                  </a:lnTo>
                  <a:lnTo>
                    <a:pt x="318" y="201"/>
                  </a:lnTo>
                  <a:lnTo>
                    <a:pt x="441" y="71"/>
                  </a:lnTo>
                  <a:lnTo>
                    <a:pt x="465" y="88"/>
                  </a:lnTo>
                  <a:lnTo>
                    <a:pt x="47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grpSp>
      <p:sp>
        <p:nvSpPr>
          <p:cNvPr id="54" name="Freeform 954"/>
          <p:cNvSpPr>
            <a:spLocks noEditPoints="1"/>
          </p:cNvSpPr>
          <p:nvPr/>
        </p:nvSpPr>
        <p:spPr bwMode="auto">
          <a:xfrm>
            <a:off x="7196489" y="1795514"/>
            <a:ext cx="389147" cy="436402"/>
          </a:xfrm>
          <a:custGeom>
            <a:avLst/>
            <a:gdLst>
              <a:gd name="T0" fmla="*/ 141 w 697"/>
              <a:gd name="T1" fmla="*/ 217 h 782"/>
              <a:gd name="T2" fmla="*/ 141 w 697"/>
              <a:gd name="T3" fmla="*/ 314 h 782"/>
              <a:gd name="T4" fmla="*/ 121 w 697"/>
              <a:gd name="T5" fmla="*/ 288 h 782"/>
              <a:gd name="T6" fmla="*/ 138 w 697"/>
              <a:gd name="T7" fmla="*/ 282 h 782"/>
              <a:gd name="T8" fmla="*/ 137 w 697"/>
              <a:gd name="T9" fmla="*/ 269 h 782"/>
              <a:gd name="T10" fmla="*/ 136 w 697"/>
              <a:gd name="T11" fmla="*/ 238 h 782"/>
              <a:gd name="T12" fmla="*/ 145 w 697"/>
              <a:gd name="T13" fmla="*/ 230 h 782"/>
              <a:gd name="T14" fmla="*/ 157 w 697"/>
              <a:gd name="T15" fmla="*/ 241 h 782"/>
              <a:gd name="T16" fmla="*/ 142 w 697"/>
              <a:gd name="T17" fmla="*/ 247 h 782"/>
              <a:gd name="T18" fmla="*/ 145 w 697"/>
              <a:gd name="T19" fmla="*/ 259 h 782"/>
              <a:gd name="T20" fmla="*/ 144 w 697"/>
              <a:gd name="T21" fmla="*/ 291 h 782"/>
              <a:gd name="T22" fmla="*/ 136 w 697"/>
              <a:gd name="T23" fmla="*/ 300 h 782"/>
              <a:gd name="T24" fmla="*/ 121 w 697"/>
              <a:gd name="T25" fmla="*/ 288 h 782"/>
              <a:gd name="T26" fmla="*/ 248 w 697"/>
              <a:gd name="T27" fmla="*/ 233 h 782"/>
              <a:gd name="T28" fmla="*/ 456 w 697"/>
              <a:gd name="T29" fmla="*/ 233 h 782"/>
              <a:gd name="T30" fmla="*/ 359 w 697"/>
              <a:gd name="T31" fmla="*/ 289 h 782"/>
              <a:gd name="T32" fmla="*/ 340 w 697"/>
              <a:gd name="T33" fmla="*/ 308 h 782"/>
              <a:gd name="T34" fmla="*/ 309 w 697"/>
              <a:gd name="T35" fmla="*/ 283 h 782"/>
              <a:gd name="T36" fmla="*/ 345 w 697"/>
              <a:gd name="T37" fmla="*/ 269 h 782"/>
              <a:gd name="T38" fmla="*/ 343 w 697"/>
              <a:gd name="T39" fmla="*/ 242 h 782"/>
              <a:gd name="T40" fmla="*/ 341 w 697"/>
              <a:gd name="T41" fmla="*/ 175 h 782"/>
              <a:gd name="T42" fmla="*/ 359 w 697"/>
              <a:gd name="T43" fmla="*/ 158 h 782"/>
              <a:gd name="T44" fmla="*/ 386 w 697"/>
              <a:gd name="T45" fmla="*/ 180 h 782"/>
              <a:gd name="T46" fmla="*/ 354 w 697"/>
              <a:gd name="T47" fmla="*/ 194 h 782"/>
              <a:gd name="T48" fmla="*/ 361 w 697"/>
              <a:gd name="T49" fmla="*/ 221 h 782"/>
              <a:gd name="T50" fmla="*/ 359 w 697"/>
              <a:gd name="T51" fmla="*/ 289 h 782"/>
              <a:gd name="T52" fmla="*/ 122 w 697"/>
              <a:gd name="T53" fmla="*/ 426 h 782"/>
              <a:gd name="T54" fmla="*/ 255 w 697"/>
              <a:gd name="T55" fmla="*/ 426 h 782"/>
              <a:gd name="T56" fmla="*/ 193 w 697"/>
              <a:gd name="T57" fmla="*/ 462 h 782"/>
              <a:gd name="T58" fmla="*/ 181 w 697"/>
              <a:gd name="T59" fmla="*/ 474 h 782"/>
              <a:gd name="T60" fmla="*/ 161 w 697"/>
              <a:gd name="T61" fmla="*/ 458 h 782"/>
              <a:gd name="T62" fmla="*/ 184 w 697"/>
              <a:gd name="T63" fmla="*/ 449 h 782"/>
              <a:gd name="T64" fmla="*/ 183 w 697"/>
              <a:gd name="T65" fmla="*/ 431 h 782"/>
              <a:gd name="T66" fmla="*/ 182 w 697"/>
              <a:gd name="T67" fmla="*/ 389 h 782"/>
              <a:gd name="T68" fmla="*/ 194 w 697"/>
              <a:gd name="T69" fmla="*/ 378 h 782"/>
              <a:gd name="T70" fmla="*/ 211 w 697"/>
              <a:gd name="T71" fmla="*/ 392 h 782"/>
              <a:gd name="T72" fmla="*/ 190 w 697"/>
              <a:gd name="T73" fmla="*/ 401 h 782"/>
              <a:gd name="T74" fmla="*/ 194 w 697"/>
              <a:gd name="T75" fmla="*/ 418 h 782"/>
              <a:gd name="T76" fmla="*/ 193 w 697"/>
              <a:gd name="T77" fmla="*/ 462 h 782"/>
              <a:gd name="T78" fmla="*/ 601 w 697"/>
              <a:gd name="T79" fmla="*/ 366 h 782"/>
              <a:gd name="T80" fmla="*/ 585 w 697"/>
              <a:gd name="T81" fmla="*/ 182 h 782"/>
              <a:gd name="T82" fmla="*/ 298 w 697"/>
              <a:gd name="T83" fmla="*/ 0 h 782"/>
              <a:gd name="T84" fmla="*/ 2 w 697"/>
              <a:gd name="T85" fmla="*/ 302 h 782"/>
              <a:gd name="T86" fmla="*/ 0 w 697"/>
              <a:gd name="T87" fmla="*/ 781 h 782"/>
              <a:gd name="T88" fmla="*/ 433 w 697"/>
              <a:gd name="T89" fmla="*/ 674 h 782"/>
              <a:gd name="T90" fmla="*/ 563 w 697"/>
              <a:gd name="T91" fmla="*/ 673 h 782"/>
              <a:gd name="T92" fmla="*/ 564 w 697"/>
              <a:gd name="T93" fmla="*/ 673 h 782"/>
              <a:gd name="T94" fmla="*/ 595 w 697"/>
              <a:gd name="T95" fmla="*/ 577 h 782"/>
              <a:gd name="T96" fmla="*/ 561 w 697"/>
              <a:gd name="T97" fmla="*/ 554 h 782"/>
              <a:gd name="T98" fmla="*/ 598 w 697"/>
              <a:gd name="T99" fmla="*/ 536 h 782"/>
              <a:gd name="T100" fmla="*/ 595 w 697"/>
              <a:gd name="T101" fmla="*/ 527 h 782"/>
              <a:gd name="T102" fmla="*/ 652 w 697"/>
              <a:gd name="T103" fmla="*/ 426 h 782"/>
              <a:gd name="T104" fmla="*/ 141 w 697"/>
              <a:gd name="T105" fmla="*/ 201 h 782"/>
              <a:gd name="T106" fmla="*/ 141 w 697"/>
              <a:gd name="T107" fmla="*/ 329 h 782"/>
              <a:gd name="T108" fmla="*/ 189 w 697"/>
              <a:gd name="T109" fmla="*/ 514 h 782"/>
              <a:gd name="T110" fmla="*/ 189 w 697"/>
              <a:gd name="T111" fmla="*/ 337 h 782"/>
              <a:gd name="T112" fmla="*/ 189 w 697"/>
              <a:gd name="T113" fmla="*/ 514 h 782"/>
              <a:gd name="T114" fmla="*/ 215 w 697"/>
              <a:gd name="T115" fmla="*/ 233 h 782"/>
              <a:gd name="T116" fmla="*/ 489 w 697"/>
              <a:gd name="T117" fmla="*/ 233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7" h="782">
                <a:moveTo>
                  <a:pt x="189" y="265"/>
                </a:moveTo>
                <a:cubicBezTo>
                  <a:pt x="189" y="238"/>
                  <a:pt x="168" y="217"/>
                  <a:pt x="141" y="217"/>
                </a:cubicBezTo>
                <a:cubicBezTo>
                  <a:pt x="115" y="217"/>
                  <a:pt x="93" y="238"/>
                  <a:pt x="93" y="265"/>
                </a:cubicBezTo>
                <a:cubicBezTo>
                  <a:pt x="93" y="292"/>
                  <a:pt x="115" y="314"/>
                  <a:pt x="141" y="314"/>
                </a:cubicBezTo>
                <a:cubicBezTo>
                  <a:pt x="168" y="314"/>
                  <a:pt x="189" y="292"/>
                  <a:pt x="189" y="265"/>
                </a:cubicBezTo>
                <a:moveTo>
                  <a:pt x="121" y="288"/>
                </a:moveTo>
                <a:cubicBezTo>
                  <a:pt x="124" y="278"/>
                  <a:pt x="124" y="278"/>
                  <a:pt x="124" y="278"/>
                </a:cubicBezTo>
                <a:cubicBezTo>
                  <a:pt x="127" y="280"/>
                  <a:pt x="132" y="282"/>
                  <a:pt x="138" y="282"/>
                </a:cubicBezTo>
                <a:cubicBezTo>
                  <a:pt x="143" y="282"/>
                  <a:pt x="146" y="280"/>
                  <a:pt x="146" y="277"/>
                </a:cubicBezTo>
                <a:cubicBezTo>
                  <a:pt x="146" y="273"/>
                  <a:pt x="144" y="271"/>
                  <a:pt x="137" y="269"/>
                </a:cubicBezTo>
                <a:cubicBezTo>
                  <a:pt x="128" y="266"/>
                  <a:pt x="122" y="262"/>
                  <a:pt x="122" y="254"/>
                </a:cubicBezTo>
                <a:cubicBezTo>
                  <a:pt x="122" y="246"/>
                  <a:pt x="127" y="240"/>
                  <a:pt x="136" y="238"/>
                </a:cubicBezTo>
                <a:cubicBezTo>
                  <a:pt x="136" y="230"/>
                  <a:pt x="136" y="230"/>
                  <a:pt x="136" y="230"/>
                </a:cubicBezTo>
                <a:cubicBezTo>
                  <a:pt x="145" y="230"/>
                  <a:pt x="145" y="230"/>
                  <a:pt x="145" y="230"/>
                </a:cubicBezTo>
                <a:cubicBezTo>
                  <a:pt x="145" y="238"/>
                  <a:pt x="145" y="238"/>
                  <a:pt x="145" y="238"/>
                </a:cubicBezTo>
                <a:cubicBezTo>
                  <a:pt x="150" y="238"/>
                  <a:pt x="154" y="239"/>
                  <a:pt x="157" y="241"/>
                </a:cubicBezTo>
                <a:cubicBezTo>
                  <a:pt x="155" y="250"/>
                  <a:pt x="155" y="250"/>
                  <a:pt x="155" y="250"/>
                </a:cubicBezTo>
                <a:cubicBezTo>
                  <a:pt x="152" y="249"/>
                  <a:pt x="148" y="247"/>
                  <a:pt x="142" y="247"/>
                </a:cubicBezTo>
                <a:cubicBezTo>
                  <a:pt x="137" y="247"/>
                  <a:pt x="135" y="250"/>
                  <a:pt x="135" y="252"/>
                </a:cubicBezTo>
                <a:cubicBezTo>
                  <a:pt x="135" y="255"/>
                  <a:pt x="138" y="257"/>
                  <a:pt x="145" y="259"/>
                </a:cubicBezTo>
                <a:cubicBezTo>
                  <a:pt x="155" y="263"/>
                  <a:pt x="159" y="268"/>
                  <a:pt x="159" y="275"/>
                </a:cubicBezTo>
                <a:cubicBezTo>
                  <a:pt x="159" y="283"/>
                  <a:pt x="154" y="290"/>
                  <a:pt x="144" y="291"/>
                </a:cubicBezTo>
                <a:cubicBezTo>
                  <a:pt x="144" y="300"/>
                  <a:pt x="144" y="300"/>
                  <a:pt x="144" y="300"/>
                </a:cubicBezTo>
                <a:cubicBezTo>
                  <a:pt x="136" y="300"/>
                  <a:pt x="136" y="300"/>
                  <a:pt x="136" y="300"/>
                </a:cubicBezTo>
                <a:cubicBezTo>
                  <a:pt x="136" y="292"/>
                  <a:pt x="136" y="292"/>
                  <a:pt x="136" y="292"/>
                </a:cubicBezTo>
                <a:cubicBezTo>
                  <a:pt x="130" y="292"/>
                  <a:pt x="125" y="290"/>
                  <a:pt x="121" y="288"/>
                </a:cubicBezTo>
                <a:moveTo>
                  <a:pt x="352" y="128"/>
                </a:moveTo>
                <a:cubicBezTo>
                  <a:pt x="295" y="128"/>
                  <a:pt x="248" y="175"/>
                  <a:pt x="248" y="233"/>
                </a:cubicBezTo>
                <a:cubicBezTo>
                  <a:pt x="248" y="291"/>
                  <a:pt x="295" y="338"/>
                  <a:pt x="352" y="338"/>
                </a:cubicBezTo>
                <a:cubicBezTo>
                  <a:pt x="410" y="338"/>
                  <a:pt x="456" y="291"/>
                  <a:pt x="456" y="233"/>
                </a:cubicBezTo>
                <a:cubicBezTo>
                  <a:pt x="456" y="175"/>
                  <a:pt x="410" y="128"/>
                  <a:pt x="352" y="128"/>
                </a:cubicBezTo>
                <a:moveTo>
                  <a:pt x="359" y="289"/>
                </a:moveTo>
                <a:cubicBezTo>
                  <a:pt x="359" y="308"/>
                  <a:pt x="359" y="308"/>
                  <a:pt x="359" y="308"/>
                </a:cubicBezTo>
                <a:cubicBezTo>
                  <a:pt x="340" y="308"/>
                  <a:pt x="340" y="308"/>
                  <a:pt x="340" y="308"/>
                </a:cubicBezTo>
                <a:cubicBezTo>
                  <a:pt x="340" y="291"/>
                  <a:pt x="340" y="291"/>
                  <a:pt x="340" y="291"/>
                </a:cubicBezTo>
                <a:cubicBezTo>
                  <a:pt x="328" y="290"/>
                  <a:pt x="316" y="287"/>
                  <a:pt x="309" y="283"/>
                </a:cubicBezTo>
                <a:cubicBezTo>
                  <a:pt x="314" y="261"/>
                  <a:pt x="314" y="261"/>
                  <a:pt x="314" y="261"/>
                </a:cubicBezTo>
                <a:cubicBezTo>
                  <a:pt x="322" y="266"/>
                  <a:pt x="333" y="269"/>
                  <a:pt x="345" y="269"/>
                </a:cubicBezTo>
                <a:cubicBezTo>
                  <a:pt x="356" y="269"/>
                  <a:pt x="363" y="265"/>
                  <a:pt x="363" y="258"/>
                </a:cubicBezTo>
                <a:cubicBezTo>
                  <a:pt x="363" y="251"/>
                  <a:pt x="357" y="246"/>
                  <a:pt x="343" y="242"/>
                </a:cubicBezTo>
                <a:cubicBezTo>
                  <a:pt x="324" y="235"/>
                  <a:pt x="310" y="226"/>
                  <a:pt x="310" y="208"/>
                </a:cubicBezTo>
                <a:cubicBezTo>
                  <a:pt x="310" y="192"/>
                  <a:pt x="322" y="179"/>
                  <a:pt x="341" y="175"/>
                </a:cubicBezTo>
                <a:cubicBezTo>
                  <a:pt x="341" y="158"/>
                  <a:pt x="341" y="158"/>
                  <a:pt x="341" y="158"/>
                </a:cubicBezTo>
                <a:cubicBezTo>
                  <a:pt x="359" y="158"/>
                  <a:pt x="359" y="158"/>
                  <a:pt x="359" y="158"/>
                </a:cubicBezTo>
                <a:cubicBezTo>
                  <a:pt x="359" y="174"/>
                  <a:pt x="359" y="174"/>
                  <a:pt x="359" y="174"/>
                </a:cubicBezTo>
                <a:cubicBezTo>
                  <a:pt x="372" y="174"/>
                  <a:pt x="380" y="177"/>
                  <a:pt x="386" y="180"/>
                </a:cubicBezTo>
                <a:cubicBezTo>
                  <a:pt x="381" y="201"/>
                  <a:pt x="381" y="201"/>
                  <a:pt x="381" y="201"/>
                </a:cubicBezTo>
                <a:cubicBezTo>
                  <a:pt x="376" y="199"/>
                  <a:pt x="368" y="194"/>
                  <a:pt x="354" y="194"/>
                </a:cubicBezTo>
                <a:cubicBezTo>
                  <a:pt x="342" y="194"/>
                  <a:pt x="338" y="200"/>
                  <a:pt x="338" y="205"/>
                </a:cubicBezTo>
                <a:cubicBezTo>
                  <a:pt x="338" y="211"/>
                  <a:pt x="345" y="215"/>
                  <a:pt x="361" y="221"/>
                </a:cubicBezTo>
                <a:cubicBezTo>
                  <a:pt x="383" y="228"/>
                  <a:pt x="391" y="239"/>
                  <a:pt x="391" y="255"/>
                </a:cubicBezTo>
                <a:cubicBezTo>
                  <a:pt x="391" y="272"/>
                  <a:pt x="380" y="286"/>
                  <a:pt x="359" y="289"/>
                </a:cubicBezTo>
                <a:moveTo>
                  <a:pt x="189" y="358"/>
                </a:moveTo>
                <a:cubicBezTo>
                  <a:pt x="152" y="358"/>
                  <a:pt x="122" y="389"/>
                  <a:pt x="122" y="426"/>
                </a:cubicBezTo>
                <a:cubicBezTo>
                  <a:pt x="122" y="463"/>
                  <a:pt x="152" y="493"/>
                  <a:pt x="189" y="493"/>
                </a:cubicBezTo>
                <a:cubicBezTo>
                  <a:pt x="226" y="493"/>
                  <a:pt x="255" y="463"/>
                  <a:pt x="255" y="426"/>
                </a:cubicBezTo>
                <a:cubicBezTo>
                  <a:pt x="255" y="389"/>
                  <a:pt x="226" y="358"/>
                  <a:pt x="189" y="358"/>
                </a:cubicBezTo>
                <a:moveTo>
                  <a:pt x="193" y="462"/>
                </a:moveTo>
                <a:cubicBezTo>
                  <a:pt x="193" y="474"/>
                  <a:pt x="193" y="474"/>
                  <a:pt x="193" y="474"/>
                </a:cubicBezTo>
                <a:cubicBezTo>
                  <a:pt x="181" y="474"/>
                  <a:pt x="181" y="474"/>
                  <a:pt x="181" y="474"/>
                </a:cubicBezTo>
                <a:cubicBezTo>
                  <a:pt x="181" y="463"/>
                  <a:pt x="181" y="463"/>
                  <a:pt x="181" y="463"/>
                </a:cubicBezTo>
                <a:cubicBezTo>
                  <a:pt x="173" y="462"/>
                  <a:pt x="166" y="460"/>
                  <a:pt x="161" y="458"/>
                </a:cubicBezTo>
                <a:cubicBezTo>
                  <a:pt x="165" y="444"/>
                  <a:pt x="165" y="444"/>
                  <a:pt x="165" y="444"/>
                </a:cubicBezTo>
                <a:cubicBezTo>
                  <a:pt x="170" y="446"/>
                  <a:pt x="177" y="449"/>
                  <a:pt x="184" y="449"/>
                </a:cubicBezTo>
                <a:cubicBezTo>
                  <a:pt x="191" y="449"/>
                  <a:pt x="196" y="446"/>
                  <a:pt x="196" y="442"/>
                </a:cubicBezTo>
                <a:cubicBezTo>
                  <a:pt x="196" y="437"/>
                  <a:pt x="192" y="434"/>
                  <a:pt x="183" y="431"/>
                </a:cubicBezTo>
                <a:cubicBezTo>
                  <a:pt x="171" y="427"/>
                  <a:pt x="162" y="421"/>
                  <a:pt x="162" y="410"/>
                </a:cubicBezTo>
                <a:cubicBezTo>
                  <a:pt x="162" y="399"/>
                  <a:pt x="169" y="391"/>
                  <a:pt x="182" y="389"/>
                </a:cubicBezTo>
                <a:cubicBezTo>
                  <a:pt x="182" y="378"/>
                  <a:pt x="182" y="378"/>
                  <a:pt x="182" y="378"/>
                </a:cubicBezTo>
                <a:cubicBezTo>
                  <a:pt x="194" y="378"/>
                  <a:pt x="194" y="378"/>
                  <a:pt x="194" y="378"/>
                </a:cubicBezTo>
                <a:cubicBezTo>
                  <a:pt x="194" y="388"/>
                  <a:pt x="194" y="388"/>
                  <a:pt x="194" y="388"/>
                </a:cubicBezTo>
                <a:cubicBezTo>
                  <a:pt x="201" y="388"/>
                  <a:pt x="207" y="390"/>
                  <a:pt x="211" y="392"/>
                </a:cubicBezTo>
                <a:cubicBezTo>
                  <a:pt x="207" y="405"/>
                  <a:pt x="207" y="405"/>
                  <a:pt x="207" y="405"/>
                </a:cubicBezTo>
                <a:cubicBezTo>
                  <a:pt x="204" y="404"/>
                  <a:pt x="199" y="401"/>
                  <a:pt x="190" y="401"/>
                </a:cubicBezTo>
                <a:cubicBezTo>
                  <a:pt x="183" y="401"/>
                  <a:pt x="180" y="404"/>
                  <a:pt x="180" y="408"/>
                </a:cubicBezTo>
                <a:cubicBezTo>
                  <a:pt x="180" y="412"/>
                  <a:pt x="184" y="414"/>
                  <a:pt x="194" y="418"/>
                </a:cubicBezTo>
                <a:cubicBezTo>
                  <a:pt x="208" y="423"/>
                  <a:pt x="214" y="429"/>
                  <a:pt x="214" y="440"/>
                </a:cubicBezTo>
                <a:cubicBezTo>
                  <a:pt x="214" y="451"/>
                  <a:pt x="207" y="459"/>
                  <a:pt x="193" y="462"/>
                </a:cubicBezTo>
                <a:moveTo>
                  <a:pt x="652" y="426"/>
                </a:moveTo>
                <a:cubicBezTo>
                  <a:pt x="636" y="408"/>
                  <a:pt x="611" y="388"/>
                  <a:pt x="601" y="366"/>
                </a:cubicBezTo>
                <a:cubicBezTo>
                  <a:pt x="587" y="333"/>
                  <a:pt x="603" y="301"/>
                  <a:pt x="603" y="267"/>
                </a:cubicBezTo>
                <a:cubicBezTo>
                  <a:pt x="602" y="240"/>
                  <a:pt x="594" y="207"/>
                  <a:pt x="585" y="182"/>
                </a:cubicBezTo>
                <a:cubicBezTo>
                  <a:pt x="570" y="141"/>
                  <a:pt x="543" y="107"/>
                  <a:pt x="509" y="80"/>
                </a:cubicBezTo>
                <a:cubicBezTo>
                  <a:pt x="456" y="31"/>
                  <a:pt x="381" y="0"/>
                  <a:pt x="298" y="0"/>
                </a:cubicBezTo>
                <a:cubicBezTo>
                  <a:pt x="133" y="0"/>
                  <a:pt x="0" y="122"/>
                  <a:pt x="0" y="273"/>
                </a:cubicBezTo>
                <a:cubicBezTo>
                  <a:pt x="0" y="283"/>
                  <a:pt x="1" y="293"/>
                  <a:pt x="2" y="302"/>
                </a:cubicBezTo>
                <a:cubicBezTo>
                  <a:pt x="3" y="368"/>
                  <a:pt x="23" y="446"/>
                  <a:pt x="82" y="533"/>
                </a:cubicBezTo>
                <a:cubicBezTo>
                  <a:pt x="82" y="533"/>
                  <a:pt x="164" y="697"/>
                  <a:pt x="0" y="781"/>
                </a:cubicBezTo>
                <a:cubicBezTo>
                  <a:pt x="362" y="782"/>
                  <a:pt x="362" y="782"/>
                  <a:pt x="362" y="782"/>
                </a:cubicBezTo>
                <a:cubicBezTo>
                  <a:pt x="362" y="782"/>
                  <a:pt x="389" y="674"/>
                  <a:pt x="433" y="674"/>
                </a:cubicBezTo>
                <a:cubicBezTo>
                  <a:pt x="470" y="674"/>
                  <a:pt x="508" y="677"/>
                  <a:pt x="545" y="675"/>
                </a:cubicBezTo>
                <a:cubicBezTo>
                  <a:pt x="553" y="676"/>
                  <a:pt x="558" y="675"/>
                  <a:pt x="563" y="673"/>
                </a:cubicBezTo>
                <a:cubicBezTo>
                  <a:pt x="563" y="673"/>
                  <a:pt x="563" y="673"/>
                  <a:pt x="564" y="673"/>
                </a:cubicBezTo>
                <a:cubicBezTo>
                  <a:pt x="564" y="673"/>
                  <a:pt x="564" y="673"/>
                  <a:pt x="564" y="673"/>
                </a:cubicBezTo>
                <a:cubicBezTo>
                  <a:pt x="589" y="660"/>
                  <a:pt x="571" y="601"/>
                  <a:pt x="571" y="601"/>
                </a:cubicBezTo>
                <a:cubicBezTo>
                  <a:pt x="586" y="595"/>
                  <a:pt x="595" y="585"/>
                  <a:pt x="595" y="577"/>
                </a:cubicBezTo>
                <a:cubicBezTo>
                  <a:pt x="595" y="575"/>
                  <a:pt x="595" y="575"/>
                  <a:pt x="595" y="575"/>
                </a:cubicBezTo>
                <a:cubicBezTo>
                  <a:pt x="595" y="565"/>
                  <a:pt x="581" y="557"/>
                  <a:pt x="561" y="554"/>
                </a:cubicBezTo>
                <a:cubicBezTo>
                  <a:pt x="570" y="554"/>
                  <a:pt x="570" y="554"/>
                  <a:pt x="570" y="554"/>
                </a:cubicBezTo>
                <a:cubicBezTo>
                  <a:pt x="585" y="554"/>
                  <a:pt x="598" y="546"/>
                  <a:pt x="598" y="536"/>
                </a:cubicBezTo>
                <a:cubicBezTo>
                  <a:pt x="598" y="535"/>
                  <a:pt x="598" y="535"/>
                  <a:pt x="598" y="535"/>
                </a:cubicBezTo>
                <a:cubicBezTo>
                  <a:pt x="598" y="532"/>
                  <a:pt x="597" y="529"/>
                  <a:pt x="595" y="527"/>
                </a:cubicBezTo>
                <a:cubicBezTo>
                  <a:pt x="598" y="514"/>
                  <a:pt x="609" y="461"/>
                  <a:pt x="611" y="461"/>
                </a:cubicBezTo>
                <a:cubicBezTo>
                  <a:pt x="697" y="457"/>
                  <a:pt x="652" y="426"/>
                  <a:pt x="652" y="426"/>
                </a:cubicBezTo>
                <a:moveTo>
                  <a:pt x="78" y="265"/>
                </a:moveTo>
                <a:cubicBezTo>
                  <a:pt x="78" y="230"/>
                  <a:pt x="106" y="201"/>
                  <a:pt x="141" y="201"/>
                </a:cubicBezTo>
                <a:cubicBezTo>
                  <a:pt x="176" y="201"/>
                  <a:pt x="205" y="230"/>
                  <a:pt x="205" y="265"/>
                </a:cubicBezTo>
                <a:cubicBezTo>
                  <a:pt x="205" y="300"/>
                  <a:pt x="176" y="329"/>
                  <a:pt x="141" y="329"/>
                </a:cubicBezTo>
                <a:cubicBezTo>
                  <a:pt x="106" y="329"/>
                  <a:pt x="78" y="300"/>
                  <a:pt x="78" y="265"/>
                </a:cubicBezTo>
                <a:moveTo>
                  <a:pt x="189" y="514"/>
                </a:moveTo>
                <a:cubicBezTo>
                  <a:pt x="141" y="514"/>
                  <a:pt x="101" y="474"/>
                  <a:pt x="101" y="426"/>
                </a:cubicBezTo>
                <a:cubicBezTo>
                  <a:pt x="101" y="377"/>
                  <a:pt x="141" y="337"/>
                  <a:pt x="189" y="337"/>
                </a:cubicBezTo>
                <a:cubicBezTo>
                  <a:pt x="237" y="337"/>
                  <a:pt x="276" y="377"/>
                  <a:pt x="276" y="426"/>
                </a:cubicBezTo>
                <a:cubicBezTo>
                  <a:pt x="276" y="474"/>
                  <a:pt x="237" y="514"/>
                  <a:pt x="189" y="514"/>
                </a:cubicBezTo>
                <a:moveTo>
                  <a:pt x="352" y="371"/>
                </a:moveTo>
                <a:cubicBezTo>
                  <a:pt x="276" y="371"/>
                  <a:pt x="215" y="309"/>
                  <a:pt x="215" y="233"/>
                </a:cubicBezTo>
                <a:cubicBezTo>
                  <a:pt x="215" y="157"/>
                  <a:pt x="276" y="95"/>
                  <a:pt x="352" y="95"/>
                </a:cubicBezTo>
                <a:cubicBezTo>
                  <a:pt x="428" y="95"/>
                  <a:pt x="489" y="157"/>
                  <a:pt x="489" y="233"/>
                </a:cubicBezTo>
                <a:cubicBezTo>
                  <a:pt x="489" y="309"/>
                  <a:pt x="428" y="371"/>
                  <a:pt x="352" y="371"/>
                </a:cubicBezTo>
              </a:path>
            </a:pathLst>
          </a:custGeom>
          <a:solidFill>
            <a:srgbClr val="FEFEFE"/>
          </a:solidFill>
          <a:ln>
            <a:noFill/>
          </a:ln>
        </p:spPr>
        <p:txBody>
          <a:bodyPr vert="horz" wrap="square" lIns="91440" tIns="45720" rIns="91440" bIns="45720" numCol="1" anchor="t" anchorCtr="0" compatLnSpc="1"/>
          <a:lstStyle/>
          <a:p>
            <a:endParaRPr lang="zh-CN" altLang="en-US">
              <a:latin typeface="Bebas" pitchFamily="2" charset="0"/>
              <a:ea typeface="微软雅黑" panose="020B0503020204020204" charset="-122"/>
              <a:sym typeface="Bebas" pitchFamily="2" charset="0"/>
            </a:endParaRPr>
          </a:p>
        </p:txBody>
      </p:sp>
      <p:sp>
        <p:nvSpPr>
          <p:cNvPr id="55" name="TextBox 37"/>
          <p:cNvSpPr txBox="1"/>
          <p:nvPr/>
        </p:nvSpPr>
        <p:spPr>
          <a:xfrm>
            <a:off x="7894603" y="1614000"/>
            <a:ext cx="3561080" cy="322580"/>
          </a:xfrm>
          <a:prstGeom prst="rect">
            <a:avLst/>
          </a:prstGeom>
          <a:noFill/>
        </p:spPr>
        <p:txBody>
          <a:bodyPr wrap="none" tIns="0" bIns="0" rtlCol="0" anchor="t">
            <a:spAutoFit/>
          </a:bodyPr>
          <a:lstStyle/>
          <a:p>
            <a:pPr algn="l">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城乡统筹、就业导向、技能为本、终身培训</a:t>
            </a:r>
          </a:p>
        </p:txBody>
      </p:sp>
      <p:sp>
        <p:nvSpPr>
          <p:cNvPr id="57" name="TextBox 39"/>
          <p:cNvSpPr txBox="1"/>
          <p:nvPr/>
        </p:nvSpPr>
        <p:spPr>
          <a:xfrm>
            <a:off x="7986043" y="3078598"/>
            <a:ext cx="3027680" cy="645795"/>
          </a:xfrm>
          <a:prstGeom prst="rect">
            <a:avLst/>
          </a:prstGeom>
          <a:noFill/>
        </p:spPr>
        <p:txBody>
          <a:bodyPr wrap="none" tIns="0" bIns="0" rtlCol="0" anchor="t">
            <a:spAutoFit/>
          </a:bodyPr>
          <a:lstStyle/>
          <a:p>
            <a:pPr algn="l">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支持企业开展在岗人员技能提升培训</a:t>
            </a:r>
          </a:p>
          <a:p>
            <a:pPr algn="l">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和转岗储备技能培训</a:t>
            </a:r>
          </a:p>
        </p:txBody>
      </p:sp>
      <p:sp>
        <p:nvSpPr>
          <p:cNvPr id="59" name="TextBox 41"/>
          <p:cNvSpPr txBox="1"/>
          <p:nvPr/>
        </p:nvSpPr>
        <p:spPr>
          <a:xfrm>
            <a:off x="7986043" y="4783704"/>
            <a:ext cx="1960880" cy="322580"/>
          </a:xfrm>
          <a:prstGeom prst="rect">
            <a:avLst/>
          </a:prstGeom>
          <a:noFill/>
        </p:spPr>
        <p:txBody>
          <a:bodyPr wrap="none" tIns="0" bIns="0" rtlCol="0" anchor="t">
            <a:spAutoFit/>
          </a:bodyPr>
          <a:lstStyle/>
          <a:p>
            <a:pPr algn="l">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大力培育乡土人才队伍</a:t>
            </a:r>
          </a:p>
        </p:txBody>
      </p:sp>
      <p:sp>
        <p:nvSpPr>
          <p:cNvPr id="61" name="TextBox 43"/>
          <p:cNvSpPr txBox="1"/>
          <p:nvPr/>
        </p:nvSpPr>
        <p:spPr>
          <a:xfrm>
            <a:off x="2058963" y="1614000"/>
            <a:ext cx="3205480" cy="645795"/>
          </a:xfrm>
          <a:prstGeom prst="rect">
            <a:avLst/>
          </a:prstGeom>
          <a:noFill/>
        </p:spPr>
        <p:txBody>
          <a:bodyPr wrap="none" tIns="0" bIns="0" rtlCol="0" anchor="t">
            <a:spAutoFit/>
          </a:bodyPr>
          <a:lstStyle/>
          <a:p>
            <a:pPr algn="r">
              <a:lnSpc>
                <a:spcPct val="150000"/>
              </a:lnSpc>
            </a:pPr>
            <a:r>
              <a:rPr lang="zh-CN" altLang="en-US" sz="1400" dirty="0">
                <a:solidFill>
                  <a:srgbClr val="124062"/>
                </a:solidFill>
                <a:latin typeface="微软雅黑" panose="020B0503020204020204" charset="-122"/>
                <a:ea typeface="微软雅黑" panose="020B0503020204020204" charset="-122"/>
                <a:cs typeface="微软雅黑" panose="020B0503020204020204" charset="-122"/>
                <a:sym typeface="Bebas" pitchFamily="2" charset="0"/>
              </a:rPr>
              <a:t>持续落实《关于推进职业技能提升行动</a:t>
            </a:r>
          </a:p>
          <a:p>
            <a:pPr algn="r">
              <a:lnSpc>
                <a:spcPct val="150000"/>
              </a:lnSpc>
            </a:pPr>
            <a:r>
              <a:rPr lang="zh-CN" altLang="en-US" sz="1400" dirty="0">
                <a:solidFill>
                  <a:srgbClr val="124062"/>
                </a:solidFill>
                <a:latin typeface="微软雅黑" panose="020B0503020204020204" charset="-122"/>
                <a:ea typeface="微软雅黑" panose="020B0503020204020204" charset="-122"/>
                <a:cs typeface="微软雅黑" panose="020B0503020204020204" charset="-122"/>
                <a:sym typeface="Bebas" pitchFamily="2" charset="0"/>
              </a:rPr>
              <a:t>计划（2017—2020年）的实施意见》</a:t>
            </a:r>
          </a:p>
        </p:txBody>
      </p:sp>
      <p:sp>
        <p:nvSpPr>
          <p:cNvPr id="62" name="TextBox 44"/>
          <p:cNvSpPr txBox="1"/>
          <p:nvPr/>
        </p:nvSpPr>
        <p:spPr>
          <a:xfrm>
            <a:off x="622935" y="1941195"/>
            <a:ext cx="4152900" cy="330835"/>
          </a:xfrm>
          <a:prstGeom prst="rect">
            <a:avLst/>
          </a:prstGeom>
          <a:noFill/>
        </p:spPr>
        <p:txBody>
          <a:bodyPr wrap="square" rtlCol="0">
            <a:spAutoFit/>
          </a:bodyPr>
          <a:lstStyle/>
          <a:p>
            <a:pPr algn="r">
              <a:lnSpc>
                <a:spcPct val="130000"/>
              </a:lnSpc>
            </a:pPr>
            <a:r>
              <a:rPr lang="zh-CN" altLang="en-US" sz="1200" dirty="0">
                <a:solidFill>
                  <a:schemeClr val="tx1">
                    <a:lumMod val="50000"/>
                    <a:lumOff val="50000"/>
                  </a:schemeClr>
                </a:solidFill>
                <a:latin typeface="微软雅黑" panose="020B0503020204020204" charset="-122"/>
                <a:ea typeface="微软雅黑" panose="020B0503020204020204" charset="-122"/>
                <a:cs typeface="微软雅黑" panose="020B0503020204020204" charset="-122"/>
                <a:sym typeface="Bebas" pitchFamily="2" charset="0"/>
              </a:rPr>
              <a:t>。</a:t>
            </a:r>
          </a:p>
        </p:txBody>
      </p:sp>
      <p:sp>
        <p:nvSpPr>
          <p:cNvPr id="63" name="TextBox 45"/>
          <p:cNvSpPr txBox="1"/>
          <p:nvPr/>
        </p:nvSpPr>
        <p:spPr>
          <a:xfrm>
            <a:off x="4014763" y="3169403"/>
            <a:ext cx="1249680" cy="322580"/>
          </a:xfrm>
          <a:prstGeom prst="rect">
            <a:avLst/>
          </a:prstGeom>
          <a:noFill/>
        </p:spPr>
        <p:txBody>
          <a:bodyPr wrap="none" tIns="0" bIns="0" rtlCol="0" anchor="t">
            <a:spAutoFit/>
          </a:bodyPr>
          <a:lstStyle/>
          <a:p>
            <a:pPr algn="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技能提升补贴</a:t>
            </a:r>
          </a:p>
        </p:txBody>
      </p:sp>
      <p:sp>
        <p:nvSpPr>
          <p:cNvPr id="65" name="TextBox 47"/>
          <p:cNvSpPr txBox="1"/>
          <p:nvPr/>
        </p:nvSpPr>
        <p:spPr>
          <a:xfrm>
            <a:off x="2947963" y="4719569"/>
            <a:ext cx="2316480" cy="645795"/>
          </a:xfrm>
          <a:prstGeom prst="rect">
            <a:avLst/>
          </a:prstGeom>
          <a:noFill/>
        </p:spPr>
        <p:txBody>
          <a:bodyPr wrap="none" tIns="0" bIns="0" rtlCol="0" anchor="t">
            <a:spAutoFit/>
          </a:bodyPr>
          <a:lstStyle/>
          <a:p>
            <a:pPr algn="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农民工职业技能提升计划和</a:t>
            </a:r>
          </a:p>
          <a:p>
            <a:pPr algn="r">
              <a:lnSpc>
                <a:spcPct val="150000"/>
              </a:lnSpc>
            </a:pPr>
            <a:r>
              <a:rPr lang="zh-CN" altLang="en-US" sz="1400" dirty="0">
                <a:solidFill>
                  <a:srgbClr val="124062"/>
                </a:solidFill>
                <a:latin typeface="Bebas" pitchFamily="2" charset="0"/>
                <a:ea typeface="微软雅黑" panose="020B0503020204020204" charset="-122"/>
                <a:cs typeface="华文黑体" pitchFamily="2" charset="-122"/>
                <a:sym typeface="Bebas" pitchFamily="2" charset="0"/>
              </a:rPr>
              <a:t>失业人员再就业培训计划</a:t>
            </a:r>
          </a:p>
        </p:txBody>
      </p:sp>
      <p:sp>
        <p:nvSpPr>
          <p:cNvPr id="2" name="标题 1"/>
          <p:cNvSpPr>
            <a:spLocks noGrp="1"/>
          </p:cNvSpPr>
          <p:nvPr>
            <p:ph type="title" idx="4294967295"/>
          </p:nvPr>
        </p:nvSpPr>
        <p:spPr>
          <a:xfrm>
            <a:off x="0" y="274301"/>
            <a:ext cx="12192000" cy="1002665"/>
          </a:xfrm>
          <a:prstGeom prst="rect">
            <a:avLst/>
          </a:prstGeom>
        </p:spPr>
        <p:txBody>
          <a:bodyPr vert="horz" lIns="91440" tIns="45720" rIns="91440" bIns="45720" rtlCol="0" anchor="ctr">
            <a:normAutofit/>
          </a:bodyPr>
          <a:lstStyle/>
          <a:p>
            <a:pPr algn="ctr"/>
            <a:r>
              <a:rPr lang="en-US" altLang="zh-CN" sz="2800" dirty="0" err="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大规模开展职业技能培训</a:t>
            </a:r>
            <a:endParaRPr lang="en-US" altLang="zh-CN"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pic>
        <p:nvPicPr>
          <p:cNvPr id="56" name="图片 5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5092" y="2363375"/>
            <a:ext cx="3042820" cy="2282116"/>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xmlns=""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35" presetClass="path" presetSubtype="0" decel="40000" fill="hold" grpId="1" nodeType="withEffect">
                                  <p:stCondLst>
                                    <p:cond delay="0"/>
                                  </p:stCondLst>
                                  <p:childTnLst>
                                    <p:animMotion origin="layout" path="M 0.08919 4.81481E-6 L -0.0306 4.81481E-6 " pathEditMode="relative" rAng="0" ptsTypes="AA">
                                      <p:cBhvr>
                                        <p:cTn id="9" dur="1000" fill="hold"/>
                                        <p:tgtEl>
                                          <p:spTgt spid="18"/>
                                        </p:tgtEl>
                                        <p:attrNameLst>
                                          <p:attrName>ppt_x</p:attrName>
                                          <p:attrName>ppt_y</p:attrName>
                                        </p:attrNameLst>
                                      </p:cBhvr>
                                      <p:rCtr x="-5990" y="0"/>
                                    </p:animMotion>
                                  </p:childTnLst>
                                </p:cTn>
                              </p:par>
                              <p:par>
                                <p:cTn id="10" presetID="35" presetClass="path" presetSubtype="0" accel="40000" decel="40000" fill="hold" grpId="2" nodeType="withEffect">
                                  <p:stCondLst>
                                    <p:cond delay="1000"/>
                                  </p:stCondLst>
                                  <p:childTnLst>
                                    <p:animMotion origin="layout" path="M 1.45833E-6 4.81481E-6 L -0.03073 4.81481E-6 " pathEditMode="relative" rAng="0" ptsTypes="AA">
                                      <p:cBhvr>
                                        <p:cTn id="11" dur="1000" spd="-100000" fill="hold"/>
                                        <p:tgtEl>
                                          <p:spTgt spid="18"/>
                                        </p:tgtEl>
                                        <p:attrNameLst>
                                          <p:attrName>ppt_x</p:attrName>
                                          <p:attrName>ppt_y</p:attrName>
                                        </p:attrNameLst>
                                      </p:cBhvr>
                                      <p:rCtr x="-1536" y="0"/>
                                    </p:animMotion>
                                  </p:childTnLst>
                                </p:cTn>
                              </p:par>
                              <p:par>
                                <p:cTn id="12" presetID="10" presetClass="entr" presetSubtype="0" fill="hold" grpId="0" nodeType="withEffect">
                                  <p:stCondLst>
                                    <p:cond delay="100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35" presetClass="path" presetSubtype="0" decel="40000" fill="hold" grpId="1" nodeType="withEffect">
                                  <p:stCondLst>
                                    <p:cond delay="1000"/>
                                  </p:stCondLst>
                                  <p:childTnLst>
                                    <p:animMotion origin="layout" path="M 0.03073 -1.48148E-6 L -0.08906 -1.48148E-6 " pathEditMode="relative" rAng="0" ptsTypes="AA">
                                      <p:cBhvr>
                                        <p:cTn id="19" dur="1000" spd="-100000" fill="hold"/>
                                        <p:tgtEl>
                                          <p:spTgt spid="19"/>
                                        </p:tgtEl>
                                        <p:attrNameLst>
                                          <p:attrName>ppt_x</p:attrName>
                                          <p:attrName>ppt_y</p:attrName>
                                        </p:attrNameLst>
                                      </p:cBhvr>
                                      <p:rCtr x="-5990" y="0"/>
                                    </p:animMotion>
                                  </p:childTnLst>
                                </p:cTn>
                              </p:par>
                              <p:par>
                                <p:cTn id="20" presetID="35" presetClass="path" presetSubtype="0" accel="40000" decel="40000" fill="hold" grpId="2" nodeType="withEffect">
                                  <p:stCondLst>
                                    <p:cond delay="2000"/>
                                  </p:stCondLst>
                                  <p:childTnLst>
                                    <p:animMotion origin="layout" path="M 0.03073 -1.48148E-6 L -4.58333E-6 -1.48148E-6 " pathEditMode="relative" rAng="0" ptsTypes="AA">
                                      <p:cBhvr>
                                        <p:cTn id="21" dur="1000" fill="hold"/>
                                        <p:tgtEl>
                                          <p:spTgt spid="19"/>
                                        </p:tgtEl>
                                        <p:attrNameLst>
                                          <p:attrName>ppt_x</p:attrName>
                                          <p:attrName>ppt_y</p:attrName>
                                        </p:attrNameLst>
                                      </p:cBhvr>
                                      <p:rCtr x="-1536" y="0"/>
                                    </p:animMotion>
                                  </p:childTnLst>
                                </p:cTn>
                              </p:par>
                              <p:par>
                                <p:cTn id="22" presetID="10" presetClass="entr" presetSubtype="0" fill="hold" nodeType="withEffect">
                                  <p:stCondLst>
                                    <p:cond delay="200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up)">
                                      <p:cBhvr>
                                        <p:cTn id="32" dur="500"/>
                                        <p:tgtEl>
                                          <p:spTgt spid="61"/>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1500"/>
                            </p:stCondLst>
                            <p:childTnLst>
                              <p:par>
                                <p:cTn id="39" presetID="22" presetClass="entr" presetSubtype="1"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up)">
                                      <p:cBhvr>
                                        <p:cTn id="41" dur="500"/>
                                        <p:tgtEl>
                                          <p:spTgt spid="55"/>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35" presetClass="path" presetSubtype="0" decel="40000" fill="hold" grpId="1" nodeType="withEffect">
                                  <p:stCondLst>
                                    <p:cond delay="0"/>
                                  </p:stCondLst>
                                  <p:childTnLst>
                                    <p:animMotion origin="layout" path="M 0.03073 -1.48148E-6 L -0.08906 -1.48148E-6 " pathEditMode="relative" rAng="0" ptsTypes="AA">
                                      <p:cBhvr>
                                        <p:cTn id="47" dur="1000" spd="-100000" fill="hold"/>
                                        <p:tgtEl>
                                          <p:spTgt spid="17"/>
                                        </p:tgtEl>
                                        <p:attrNameLst>
                                          <p:attrName>ppt_x</p:attrName>
                                          <p:attrName>ppt_y</p:attrName>
                                        </p:attrNameLst>
                                      </p:cBhvr>
                                      <p:rCtr x="-5990" y="0"/>
                                    </p:animMotion>
                                  </p:childTnLst>
                                </p:cTn>
                              </p:par>
                              <p:par>
                                <p:cTn id="48" presetID="35" presetClass="path" presetSubtype="0" accel="40000" decel="40000" fill="hold" grpId="2" nodeType="withEffect">
                                  <p:stCondLst>
                                    <p:cond delay="1000"/>
                                  </p:stCondLst>
                                  <p:childTnLst>
                                    <p:animMotion origin="layout" path="M 0.03073 -1.48148E-6 L -4.58333E-6 -1.48148E-6 " pathEditMode="relative" rAng="0" ptsTypes="AA">
                                      <p:cBhvr>
                                        <p:cTn id="49" dur="1000" fill="hold"/>
                                        <p:tgtEl>
                                          <p:spTgt spid="17"/>
                                        </p:tgtEl>
                                        <p:attrNameLst>
                                          <p:attrName>ppt_x</p:attrName>
                                          <p:attrName>ppt_y</p:attrName>
                                        </p:attrNameLst>
                                      </p:cBhvr>
                                      <p:rCtr x="-1536" y="0"/>
                                    </p:animMotion>
                                  </p:childTnLst>
                                </p:cTn>
                              </p:par>
                              <p:par>
                                <p:cTn id="50" presetID="10" presetClass="entr" presetSubtype="0" fill="hold" nodeType="withEffect">
                                  <p:stCondLst>
                                    <p:cond delay="100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35" presetClass="path" presetSubtype="0" decel="40000" fill="hold" grpId="1" nodeType="withEffect">
                                  <p:stCondLst>
                                    <p:cond delay="1000"/>
                                  </p:stCondLst>
                                  <p:childTnLst>
                                    <p:animMotion origin="layout" path="M 0.08919 4.81481E-6 L -0.0306 4.81481E-6 " pathEditMode="relative" rAng="0" ptsTypes="AA">
                                      <p:cBhvr>
                                        <p:cTn id="57" dur="1000" fill="hold"/>
                                        <p:tgtEl>
                                          <p:spTgt spid="16"/>
                                        </p:tgtEl>
                                        <p:attrNameLst>
                                          <p:attrName>ppt_x</p:attrName>
                                          <p:attrName>ppt_y</p:attrName>
                                        </p:attrNameLst>
                                      </p:cBhvr>
                                      <p:rCtr x="-5990" y="0"/>
                                    </p:animMotion>
                                  </p:childTnLst>
                                </p:cTn>
                              </p:par>
                              <p:par>
                                <p:cTn id="58" presetID="35" presetClass="path" presetSubtype="0" accel="40000" decel="40000" fill="hold" grpId="2" nodeType="withEffect">
                                  <p:stCondLst>
                                    <p:cond delay="2000"/>
                                  </p:stCondLst>
                                  <p:childTnLst>
                                    <p:animMotion origin="layout" path="M 1.45833E-6 4.81481E-6 L -0.03073 4.81481E-6 " pathEditMode="relative" rAng="0" ptsTypes="AA">
                                      <p:cBhvr>
                                        <p:cTn id="59" dur="1000" spd="-100000" fill="hold"/>
                                        <p:tgtEl>
                                          <p:spTgt spid="16"/>
                                        </p:tgtEl>
                                        <p:attrNameLst>
                                          <p:attrName>ppt_x</p:attrName>
                                          <p:attrName>ppt_y</p:attrName>
                                        </p:attrNameLst>
                                      </p:cBhvr>
                                      <p:rCtr x="-1536" y="0"/>
                                    </p:animMotion>
                                  </p:childTnLst>
                                </p:cTn>
                              </p:par>
                              <p:par>
                                <p:cTn id="60" presetID="10" presetClass="entr" presetSubtype="0" fill="hold" nodeType="withEffect">
                                  <p:stCondLst>
                                    <p:cond delay="200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par>
                          <p:cTn id="63" fill="hold">
                            <p:stCondLst>
                              <p:cond delay="2500"/>
                            </p:stCondLst>
                            <p:childTnLst>
                              <p:par>
                                <p:cTn id="64" presetID="22" presetClass="entr" presetSubtype="8"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left)">
                                      <p:cBhvr>
                                        <p:cTn id="66" dur="500"/>
                                        <p:tgtEl>
                                          <p:spTgt spid="13"/>
                                        </p:tgtEl>
                                      </p:cBhvr>
                                    </p:animEffect>
                                  </p:childTnLst>
                                </p:cTn>
                              </p:par>
                            </p:childTnLst>
                          </p:cTn>
                        </p:par>
                        <p:par>
                          <p:cTn id="67" fill="hold">
                            <p:stCondLst>
                              <p:cond delay="3000"/>
                            </p:stCondLst>
                            <p:childTnLst>
                              <p:par>
                                <p:cTn id="68" presetID="22" presetClass="entr" presetSubtype="1" fill="hold" grpId="0" nodeType="after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wipe(up)">
                                      <p:cBhvr>
                                        <p:cTn id="70" dur="500"/>
                                        <p:tgtEl>
                                          <p:spTgt spid="63"/>
                                        </p:tgtEl>
                                      </p:cBhvr>
                                    </p:animEffect>
                                  </p:childTnLst>
                                </p:cTn>
                              </p:par>
                            </p:childTnLst>
                          </p:cTn>
                        </p:par>
                        <p:par>
                          <p:cTn id="71" fill="hold">
                            <p:stCondLst>
                              <p:cond delay="3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childTnLst>
                                </p:cTn>
                              </p:par>
                              <p:par>
                                <p:cTn id="79" presetID="35" presetClass="path" presetSubtype="0" decel="40000" fill="hold" grpId="1" nodeType="withEffect">
                                  <p:stCondLst>
                                    <p:cond delay="0"/>
                                  </p:stCondLst>
                                  <p:childTnLst>
                                    <p:animMotion origin="layout" path="M 0.08919 4.81481E-6 L -0.0306 4.81481E-6 " pathEditMode="relative" rAng="0" ptsTypes="AA">
                                      <p:cBhvr>
                                        <p:cTn id="80" dur="1000" fill="hold"/>
                                        <p:tgtEl>
                                          <p:spTgt spid="14"/>
                                        </p:tgtEl>
                                        <p:attrNameLst>
                                          <p:attrName>ppt_x</p:attrName>
                                          <p:attrName>ppt_y</p:attrName>
                                        </p:attrNameLst>
                                      </p:cBhvr>
                                      <p:rCtr x="-5990" y="0"/>
                                    </p:animMotion>
                                  </p:childTnLst>
                                </p:cTn>
                              </p:par>
                              <p:par>
                                <p:cTn id="81" presetID="35" presetClass="path" presetSubtype="0" accel="40000" decel="40000" fill="hold" grpId="2" nodeType="withEffect">
                                  <p:stCondLst>
                                    <p:cond delay="1000"/>
                                  </p:stCondLst>
                                  <p:childTnLst>
                                    <p:animMotion origin="layout" path="M 1.45833E-6 4.81481E-6 L -0.03073 4.81481E-6 " pathEditMode="relative" rAng="0" ptsTypes="AA">
                                      <p:cBhvr>
                                        <p:cTn id="82" dur="1000" spd="-100000" fill="hold"/>
                                        <p:tgtEl>
                                          <p:spTgt spid="14"/>
                                        </p:tgtEl>
                                        <p:attrNameLst>
                                          <p:attrName>ppt_x</p:attrName>
                                          <p:attrName>ppt_y</p:attrName>
                                        </p:attrNameLst>
                                      </p:cBhvr>
                                      <p:rCtr x="-1536" y="0"/>
                                    </p:animMotion>
                                  </p:childTnLst>
                                </p:cTn>
                              </p:par>
                              <p:par>
                                <p:cTn id="83" presetID="10" presetClass="entr" presetSubtype="0" fill="hold" nodeType="withEffect">
                                  <p:stCondLst>
                                    <p:cond delay="100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500"/>
                                        <p:tgtEl>
                                          <p:spTgt spid="35"/>
                                        </p:tgtEl>
                                      </p:cBhvr>
                                    </p:animEffect>
                                  </p:childTnLst>
                                </p:cTn>
                              </p:par>
                              <p:par>
                                <p:cTn id="86" presetID="10" presetClass="entr" presetSubtype="0" fill="hold" grpId="0" nodeType="withEffect">
                                  <p:stCondLst>
                                    <p:cond delay="100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par>
                                <p:cTn id="89" presetID="35" presetClass="path" presetSubtype="0" decel="40000" fill="hold" grpId="1" nodeType="withEffect">
                                  <p:stCondLst>
                                    <p:cond delay="1000"/>
                                  </p:stCondLst>
                                  <p:childTnLst>
                                    <p:animMotion origin="layout" path="M 0.03073 -1.48148E-6 L -0.08906 -1.48148E-6 " pathEditMode="relative" rAng="0" ptsTypes="AA">
                                      <p:cBhvr>
                                        <p:cTn id="90" dur="1000" spd="-100000" fill="hold"/>
                                        <p:tgtEl>
                                          <p:spTgt spid="15"/>
                                        </p:tgtEl>
                                        <p:attrNameLst>
                                          <p:attrName>ppt_x</p:attrName>
                                          <p:attrName>ppt_y</p:attrName>
                                        </p:attrNameLst>
                                      </p:cBhvr>
                                      <p:rCtr x="-5990" y="0"/>
                                    </p:animMotion>
                                  </p:childTnLst>
                                </p:cTn>
                              </p:par>
                              <p:par>
                                <p:cTn id="91" presetID="35" presetClass="path" presetSubtype="0" accel="40000" decel="40000" fill="hold" grpId="2" nodeType="withEffect">
                                  <p:stCondLst>
                                    <p:cond delay="2000"/>
                                  </p:stCondLst>
                                  <p:childTnLst>
                                    <p:animMotion origin="layout" path="M 0.03073 -1.48148E-6 L -4.58333E-6 -1.48148E-6 " pathEditMode="relative" rAng="0" ptsTypes="AA">
                                      <p:cBhvr>
                                        <p:cTn id="92" dur="1000" fill="hold"/>
                                        <p:tgtEl>
                                          <p:spTgt spid="15"/>
                                        </p:tgtEl>
                                        <p:attrNameLst>
                                          <p:attrName>ppt_x</p:attrName>
                                          <p:attrName>ppt_y</p:attrName>
                                        </p:attrNameLst>
                                      </p:cBhvr>
                                      <p:rCtr x="-1536" y="0"/>
                                    </p:animMotion>
                                  </p:childTnLst>
                                </p:cTn>
                              </p:par>
                              <p:par>
                                <p:cTn id="93" presetID="10" presetClass="entr" presetSubtype="0" fill="hold" nodeType="withEffect">
                                  <p:stCondLst>
                                    <p:cond delay="200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500"/>
                                        <p:tgtEl>
                                          <p:spTgt spid="49"/>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left)">
                                      <p:cBhvr>
                                        <p:cTn id="99" dur="500"/>
                                        <p:tgtEl>
                                          <p:spTgt spid="12"/>
                                        </p:tgtEl>
                                      </p:cBhvr>
                                    </p:animEffect>
                                  </p:childTnLst>
                                </p:cTn>
                              </p:par>
                            </p:childTnLst>
                          </p:cTn>
                        </p:par>
                        <p:par>
                          <p:cTn id="100" fill="hold">
                            <p:stCondLst>
                              <p:cond delay="5000"/>
                            </p:stCondLst>
                            <p:childTnLst>
                              <p:par>
                                <p:cTn id="101" presetID="22" presetClass="entr" presetSubtype="1"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up)">
                                      <p:cBhvr>
                                        <p:cTn id="103" dur="500"/>
                                        <p:tgtEl>
                                          <p:spTgt spid="65"/>
                                        </p:tgtEl>
                                      </p:cBhvr>
                                    </p:animEffect>
                                  </p:childTnLst>
                                </p:cTn>
                              </p:par>
                            </p:childTnLst>
                          </p:cTn>
                        </p:par>
                        <p:par>
                          <p:cTn id="104" fill="hold">
                            <p:stCondLst>
                              <p:cond delay="5500"/>
                            </p:stCondLst>
                            <p:childTnLst>
                              <p:par>
                                <p:cTn id="105" presetID="22" presetClass="entr" presetSubtype="1" fill="hold" grpId="0" nodeType="afterEffect">
                                  <p:stCondLst>
                                    <p:cond delay="0"/>
                                  </p:stCondLst>
                                  <p:childTnLst>
                                    <p:set>
                                      <p:cBhvr>
                                        <p:cTn id="106" dur="1" fill="hold">
                                          <p:stCondLst>
                                            <p:cond delay="0"/>
                                          </p:stCondLst>
                                        </p:cTn>
                                        <p:tgtEl>
                                          <p:spTgt spid="59"/>
                                        </p:tgtEl>
                                        <p:attrNameLst>
                                          <p:attrName>style.visibility</p:attrName>
                                        </p:attrNameLst>
                                      </p:cBhvr>
                                      <p:to>
                                        <p:strVal val="visible"/>
                                      </p:to>
                                    </p:set>
                                    <p:animEffect transition="in" filter="wipe(up)">
                                      <p:cBhvr>
                                        <p:cTn id="107" dur="500"/>
                                        <p:tgtEl>
                                          <p:spTgt spid="59"/>
                                        </p:tgtEl>
                                      </p:cBhvr>
                                    </p:animEffect>
                                  </p:childTnLst>
                                </p:cTn>
                              </p:par>
                            </p:childTnLst>
                          </p:cTn>
                        </p:par>
                        <p:par>
                          <p:cTn id="108" fill="hold">
                            <p:stCondLst>
                              <p:cond delay="6000"/>
                            </p:stCondLst>
                            <p:childTnLst>
                              <p:par>
                                <p:cTn id="109" presetID="31" presetClass="entr" presetSubtype="0" fill="hold" nodeType="afterEffect">
                                  <p:stCondLst>
                                    <p:cond delay="0"/>
                                  </p:stCondLst>
                                  <p:childTnLst>
                                    <p:set>
                                      <p:cBhvr>
                                        <p:cTn id="110" dur="1" fill="hold">
                                          <p:stCondLst>
                                            <p:cond delay="0"/>
                                          </p:stCondLst>
                                        </p:cTn>
                                        <p:tgtEl>
                                          <p:spTgt spid="56"/>
                                        </p:tgtEl>
                                        <p:attrNameLst>
                                          <p:attrName>style.visibility</p:attrName>
                                        </p:attrNameLst>
                                      </p:cBhvr>
                                      <p:to>
                                        <p:strVal val="visible"/>
                                      </p:to>
                                    </p:set>
                                    <p:anim calcmode="lin" valueType="num">
                                      <p:cBhvr>
                                        <p:cTn id="111" dur="1000" fill="hold"/>
                                        <p:tgtEl>
                                          <p:spTgt spid="56"/>
                                        </p:tgtEl>
                                        <p:attrNameLst>
                                          <p:attrName>ppt_w</p:attrName>
                                        </p:attrNameLst>
                                      </p:cBhvr>
                                      <p:tavLst>
                                        <p:tav tm="0">
                                          <p:val>
                                            <p:fltVal val="0"/>
                                          </p:val>
                                        </p:tav>
                                        <p:tav tm="100000">
                                          <p:val>
                                            <p:strVal val="#ppt_w"/>
                                          </p:val>
                                        </p:tav>
                                      </p:tavLst>
                                    </p:anim>
                                    <p:anim calcmode="lin" valueType="num">
                                      <p:cBhvr>
                                        <p:cTn id="112" dur="1000" fill="hold"/>
                                        <p:tgtEl>
                                          <p:spTgt spid="56"/>
                                        </p:tgtEl>
                                        <p:attrNameLst>
                                          <p:attrName>ppt_h</p:attrName>
                                        </p:attrNameLst>
                                      </p:cBhvr>
                                      <p:tavLst>
                                        <p:tav tm="0">
                                          <p:val>
                                            <p:fltVal val="0"/>
                                          </p:val>
                                        </p:tav>
                                        <p:tav tm="100000">
                                          <p:val>
                                            <p:strVal val="#ppt_h"/>
                                          </p:val>
                                        </p:tav>
                                      </p:tavLst>
                                    </p:anim>
                                    <p:anim calcmode="lin" valueType="num">
                                      <p:cBhvr>
                                        <p:cTn id="113" dur="1000" fill="hold"/>
                                        <p:tgtEl>
                                          <p:spTgt spid="56"/>
                                        </p:tgtEl>
                                        <p:attrNameLst>
                                          <p:attrName>style.rotation</p:attrName>
                                        </p:attrNameLst>
                                      </p:cBhvr>
                                      <p:tavLst>
                                        <p:tav tm="0">
                                          <p:val>
                                            <p:fltVal val="90"/>
                                          </p:val>
                                        </p:tav>
                                        <p:tav tm="100000">
                                          <p:val>
                                            <p:fltVal val="0"/>
                                          </p:val>
                                        </p:tav>
                                      </p:tavLst>
                                    </p:anim>
                                    <p:animEffect transition="in" filter="fade">
                                      <p:cBhvr>
                                        <p:cTn id="114" dur="1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bldLvl="0" animBg="1"/>
      <p:bldP spid="14" grpId="2" bldLvl="0" animBg="1"/>
      <p:bldP spid="15" grpId="0" bldLvl="0" animBg="1"/>
      <p:bldP spid="15" grpId="1" bldLvl="0" animBg="1"/>
      <p:bldP spid="15" grpId="2" bldLvl="0" animBg="1"/>
      <p:bldP spid="16" grpId="0" bldLvl="0" animBg="1"/>
      <p:bldP spid="16" grpId="1" bldLvl="0" animBg="1"/>
      <p:bldP spid="16" grpId="2" bldLvl="0" animBg="1"/>
      <p:bldP spid="17" grpId="0" bldLvl="0" animBg="1"/>
      <p:bldP spid="17" grpId="1" bldLvl="0" animBg="1"/>
      <p:bldP spid="17" grpId="2" bldLvl="0" animBg="1"/>
      <p:bldP spid="18" grpId="0" bldLvl="0" animBg="1"/>
      <p:bldP spid="18" grpId="1" bldLvl="0" animBg="1"/>
      <p:bldP spid="18" grpId="2" bldLvl="0" animBg="1"/>
      <p:bldP spid="19" grpId="0" bldLvl="0" animBg="1"/>
      <p:bldP spid="19" grpId="1" bldLvl="0" animBg="1"/>
      <p:bldP spid="19" grpId="2" bldLvl="0" animBg="1"/>
      <p:bldP spid="54" grpId="0" bldLvl="0" animBg="1"/>
      <p:bldP spid="55" grpId="0"/>
      <p:bldP spid="57" grpId="0"/>
      <p:bldP spid="59" grpId="0"/>
      <p:bldP spid="61" grpId="0"/>
      <p:bldP spid="62" grpId="0"/>
      <p:bldP spid="63" grpId="0"/>
      <p:bldP spid="65"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8505825" y="1854843"/>
            <a:ext cx="3468370" cy="75565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以赛代练、以赛代培、以赛促培激发弘扬“工匠精神”</a:t>
            </a:r>
          </a:p>
        </p:txBody>
      </p:sp>
      <p:sp>
        <p:nvSpPr>
          <p:cNvPr id="33" name="矩形 32"/>
          <p:cNvSpPr/>
          <p:nvPr/>
        </p:nvSpPr>
        <p:spPr>
          <a:xfrm>
            <a:off x="671195" y="1944014"/>
            <a:ext cx="3015615"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tx1">
                    <a:lumMod val="65000"/>
                    <a:lumOff val="35000"/>
                  </a:schemeClr>
                </a:solidFill>
              </a:rPr>
              <a:t>健全技能人才培养激励机制</a:t>
            </a:r>
          </a:p>
        </p:txBody>
      </p:sp>
      <p:grpSp>
        <p:nvGrpSpPr>
          <p:cNvPr id="3" name="组合 2"/>
          <p:cNvGrpSpPr/>
          <p:nvPr/>
        </p:nvGrpSpPr>
        <p:grpSpPr>
          <a:xfrm>
            <a:off x="3686435" y="1924220"/>
            <a:ext cx="4819131" cy="2998830"/>
            <a:chOff x="3686435" y="2272556"/>
            <a:chExt cx="4819131" cy="2998830"/>
          </a:xfrm>
        </p:grpSpPr>
        <p:grpSp>
          <p:nvGrpSpPr>
            <p:cNvPr id="4" name="Group 2"/>
            <p:cNvGrpSpPr/>
            <p:nvPr/>
          </p:nvGrpSpPr>
          <p:grpSpPr>
            <a:xfrm>
              <a:off x="3686435" y="2272556"/>
              <a:ext cx="4819131" cy="2998830"/>
              <a:chOff x="3697962" y="2132856"/>
              <a:chExt cx="4819131" cy="2998830"/>
            </a:xfrm>
          </p:grpSpPr>
          <p:sp>
            <p:nvSpPr>
              <p:cNvPr id="11" name="Freeform: Shape 37"/>
              <p:cNvSpPr/>
              <p:nvPr/>
            </p:nvSpPr>
            <p:spPr bwMode="auto">
              <a:xfrm>
                <a:off x="5623430" y="3073815"/>
                <a:ext cx="968194" cy="1119971"/>
              </a:xfrm>
              <a:custGeom>
                <a:avLst/>
                <a:gdLst/>
                <a:ahLst/>
                <a:cxnLst>
                  <a:cxn ang="0">
                    <a:pos x="532" y="393"/>
                  </a:cxn>
                  <a:cxn ang="0">
                    <a:pos x="532" y="393"/>
                  </a:cxn>
                  <a:cxn ang="0">
                    <a:pos x="532" y="0"/>
                  </a:cxn>
                  <a:cxn ang="0">
                    <a:pos x="0" y="0"/>
                  </a:cxn>
                  <a:cxn ang="0">
                    <a:pos x="0" y="339"/>
                  </a:cxn>
                  <a:cxn ang="0">
                    <a:pos x="0" y="339"/>
                  </a:cxn>
                  <a:cxn ang="0">
                    <a:pos x="0" y="732"/>
                  </a:cxn>
                  <a:cxn ang="0">
                    <a:pos x="532" y="732"/>
                  </a:cxn>
                  <a:cxn ang="0">
                    <a:pos x="532" y="393"/>
                  </a:cxn>
                </a:cxnLst>
                <a:rect l="0" t="0" r="r" b="b"/>
                <a:pathLst>
                  <a:path w="532" h="732">
                    <a:moveTo>
                      <a:pt x="532" y="393"/>
                    </a:moveTo>
                    <a:lnTo>
                      <a:pt x="532" y="393"/>
                    </a:lnTo>
                    <a:lnTo>
                      <a:pt x="532" y="0"/>
                    </a:lnTo>
                    <a:lnTo>
                      <a:pt x="0" y="0"/>
                    </a:lnTo>
                    <a:lnTo>
                      <a:pt x="0" y="339"/>
                    </a:lnTo>
                    <a:lnTo>
                      <a:pt x="0" y="339"/>
                    </a:lnTo>
                    <a:lnTo>
                      <a:pt x="0" y="732"/>
                    </a:lnTo>
                    <a:lnTo>
                      <a:pt x="532" y="732"/>
                    </a:lnTo>
                    <a:lnTo>
                      <a:pt x="532" y="393"/>
                    </a:lnTo>
                    <a:close/>
                  </a:path>
                </a:pathLst>
              </a:custGeom>
              <a:solidFill>
                <a:schemeClr val="accent1">
                  <a:lumMod val="75000"/>
                </a:schemeClr>
              </a:solidFill>
              <a:ln w="9525">
                <a:noFill/>
                <a:round/>
              </a:ln>
            </p:spPr>
            <p:txBody>
              <a:bodyPr anchor="ctr"/>
              <a:lstStyle/>
              <a:p>
                <a:pPr algn="ctr"/>
                <a:endParaRPr/>
              </a:p>
            </p:txBody>
          </p:sp>
          <p:sp>
            <p:nvSpPr>
              <p:cNvPr id="12" name="Freeform: Shape 38"/>
              <p:cNvSpPr/>
              <p:nvPr/>
            </p:nvSpPr>
            <p:spPr bwMode="auto">
              <a:xfrm>
                <a:off x="5623430" y="2132856"/>
                <a:ext cx="2893662" cy="940959"/>
              </a:xfrm>
              <a:custGeom>
                <a:avLst/>
                <a:gdLst/>
                <a:ahLst/>
                <a:cxnLst>
                  <a:cxn ang="0">
                    <a:pos x="1590" y="615"/>
                  </a:cxn>
                  <a:cxn ang="0">
                    <a:pos x="0" y="615"/>
                  </a:cxn>
                  <a:cxn ang="0">
                    <a:pos x="524" y="0"/>
                  </a:cxn>
                  <a:cxn ang="0">
                    <a:pos x="1058" y="0"/>
                  </a:cxn>
                  <a:cxn ang="0">
                    <a:pos x="1590" y="615"/>
                  </a:cxn>
                </a:cxnLst>
                <a:rect l="0" t="0" r="r" b="b"/>
                <a:pathLst>
                  <a:path w="1590" h="615">
                    <a:moveTo>
                      <a:pt x="1590" y="615"/>
                    </a:moveTo>
                    <a:lnTo>
                      <a:pt x="0" y="615"/>
                    </a:lnTo>
                    <a:lnTo>
                      <a:pt x="524" y="0"/>
                    </a:lnTo>
                    <a:lnTo>
                      <a:pt x="1058" y="0"/>
                    </a:lnTo>
                    <a:lnTo>
                      <a:pt x="1590" y="615"/>
                    </a:lnTo>
                    <a:close/>
                  </a:path>
                </a:pathLst>
              </a:custGeom>
              <a:solidFill>
                <a:schemeClr val="accent2"/>
              </a:solidFill>
              <a:ln w="9525">
                <a:noFill/>
                <a:round/>
              </a:ln>
            </p:spPr>
            <p:txBody>
              <a:bodyPr vert="horz" wrap="square" lIns="91440" tIns="45720" rIns="91440" bIns="45720" anchor="ctr" anchorCtr="0" compatLnSpc="1">
                <a:normAutofit/>
              </a:bodyPr>
              <a:lstStyle/>
              <a:p>
                <a:pPr lvl="0" algn="ctr"/>
                <a:endParaRPr lang="zh-CN" altLang="en-US" sz="2400" b="1" dirty="0">
                  <a:solidFill>
                    <a:srgbClr val="FFFFFF"/>
                  </a:solidFill>
                </a:endParaRPr>
              </a:p>
            </p:txBody>
          </p:sp>
          <p:sp>
            <p:nvSpPr>
              <p:cNvPr id="13" name="Freeform: Shape 39"/>
              <p:cNvSpPr/>
              <p:nvPr/>
            </p:nvSpPr>
            <p:spPr bwMode="auto">
              <a:xfrm>
                <a:off x="7552538" y="3073815"/>
                <a:ext cx="964555" cy="1588155"/>
              </a:xfrm>
              <a:custGeom>
                <a:avLst/>
                <a:gdLst/>
                <a:ahLst/>
                <a:cxnLst>
                  <a:cxn ang="0">
                    <a:pos x="0" y="391"/>
                  </a:cxn>
                  <a:cxn ang="0">
                    <a:pos x="0" y="0"/>
                  </a:cxn>
                  <a:cxn ang="0">
                    <a:pos x="530" y="0"/>
                  </a:cxn>
                  <a:cxn ang="0">
                    <a:pos x="530" y="1038"/>
                  </a:cxn>
                  <a:cxn ang="0">
                    <a:pos x="0" y="391"/>
                  </a:cxn>
                </a:cxnLst>
                <a:rect l="0" t="0" r="r" b="b"/>
                <a:pathLst>
                  <a:path w="530" h="1038">
                    <a:moveTo>
                      <a:pt x="0" y="391"/>
                    </a:moveTo>
                    <a:lnTo>
                      <a:pt x="0" y="0"/>
                    </a:lnTo>
                    <a:lnTo>
                      <a:pt x="530" y="0"/>
                    </a:lnTo>
                    <a:lnTo>
                      <a:pt x="530" y="1038"/>
                    </a:lnTo>
                    <a:lnTo>
                      <a:pt x="0" y="391"/>
                    </a:lnTo>
                    <a:close/>
                  </a:path>
                </a:pathLst>
              </a:custGeom>
              <a:solidFill>
                <a:schemeClr val="accent2">
                  <a:lumMod val="75000"/>
                </a:schemeClr>
              </a:solidFill>
              <a:ln w="9525">
                <a:noFill/>
                <a:round/>
              </a:ln>
            </p:spPr>
            <p:txBody>
              <a:bodyPr anchor="ctr"/>
              <a:lstStyle/>
              <a:p>
                <a:pPr algn="ctr"/>
                <a:endParaRPr/>
              </a:p>
            </p:txBody>
          </p:sp>
          <p:sp>
            <p:nvSpPr>
              <p:cNvPr id="14" name="Freeform: Shape 40"/>
              <p:cNvSpPr/>
              <p:nvPr/>
            </p:nvSpPr>
            <p:spPr bwMode="auto">
              <a:xfrm>
                <a:off x="3697962" y="4193787"/>
                <a:ext cx="2893662" cy="937899"/>
              </a:xfrm>
              <a:custGeom>
                <a:avLst/>
                <a:gdLst/>
                <a:ahLst/>
                <a:cxnLst>
                  <a:cxn ang="0">
                    <a:pos x="0" y="0"/>
                  </a:cxn>
                  <a:cxn ang="0">
                    <a:pos x="1590" y="0"/>
                  </a:cxn>
                  <a:cxn ang="0">
                    <a:pos x="1066" y="613"/>
                  </a:cxn>
                  <a:cxn ang="0">
                    <a:pos x="532" y="613"/>
                  </a:cxn>
                  <a:cxn ang="0">
                    <a:pos x="0" y="0"/>
                  </a:cxn>
                </a:cxnLst>
                <a:rect l="0" t="0" r="r" b="b"/>
                <a:pathLst>
                  <a:path w="1590" h="613">
                    <a:moveTo>
                      <a:pt x="0" y="0"/>
                    </a:moveTo>
                    <a:lnTo>
                      <a:pt x="1590" y="0"/>
                    </a:lnTo>
                    <a:lnTo>
                      <a:pt x="1066" y="613"/>
                    </a:lnTo>
                    <a:lnTo>
                      <a:pt x="532" y="613"/>
                    </a:lnTo>
                    <a:lnTo>
                      <a:pt x="0" y="0"/>
                    </a:lnTo>
                    <a:close/>
                  </a:path>
                </a:pathLst>
              </a:custGeom>
              <a:solidFill>
                <a:schemeClr val="accent1"/>
              </a:solidFill>
              <a:ln w="9525">
                <a:noFill/>
                <a:round/>
              </a:ln>
            </p:spPr>
            <p:txBody>
              <a:bodyPr vert="horz" wrap="square" lIns="91440" tIns="45720" rIns="91440" bIns="45720" anchor="ctr" anchorCtr="0" compatLnSpc="1">
                <a:normAutofit/>
              </a:bodyPr>
              <a:lstStyle/>
              <a:p>
                <a:pPr lvl="0" algn="ctr"/>
                <a:endParaRPr lang="zh-CN" altLang="en-US" sz="2400" b="1" dirty="0">
                  <a:solidFill>
                    <a:srgbClr val="FFFFFF"/>
                  </a:solidFill>
                </a:endParaRPr>
              </a:p>
            </p:txBody>
          </p:sp>
          <p:sp>
            <p:nvSpPr>
              <p:cNvPr id="15" name="Freeform: Shape 41"/>
              <p:cNvSpPr/>
              <p:nvPr/>
            </p:nvSpPr>
            <p:spPr bwMode="auto">
              <a:xfrm>
                <a:off x="3697962" y="2604101"/>
                <a:ext cx="968194" cy="1589686"/>
              </a:xfrm>
              <a:custGeom>
                <a:avLst/>
                <a:gdLst/>
                <a:ahLst/>
                <a:cxnLst>
                  <a:cxn ang="0">
                    <a:pos x="532" y="648"/>
                  </a:cxn>
                  <a:cxn ang="0">
                    <a:pos x="532" y="1039"/>
                  </a:cxn>
                  <a:cxn ang="0">
                    <a:pos x="0" y="1039"/>
                  </a:cxn>
                  <a:cxn ang="0">
                    <a:pos x="0" y="0"/>
                  </a:cxn>
                  <a:cxn ang="0">
                    <a:pos x="532" y="648"/>
                  </a:cxn>
                </a:cxnLst>
                <a:rect l="0" t="0" r="r" b="b"/>
                <a:pathLst>
                  <a:path w="532" h="1039">
                    <a:moveTo>
                      <a:pt x="532" y="648"/>
                    </a:moveTo>
                    <a:lnTo>
                      <a:pt x="532" y="1039"/>
                    </a:lnTo>
                    <a:lnTo>
                      <a:pt x="0" y="1039"/>
                    </a:lnTo>
                    <a:lnTo>
                      <a:pt x="0" y="0"/>
                    </a:lnTo>
                    <a:lnTo>
                      <a:pt x="532" y="648"/>
                    </a:lnTo>
                    <a:close/>
                  </a:path>
                </a:pathLst>
              </a:custGeom>
              <a:solidFill>
                <a:schemeClr val="accent1">
                  <a:lumMod val="75000"/>
                </a:schemeClr>
              </a:solidFill>
              <a:ln w="9525">
                <a:noFill/>
                <a:round/>
              </a:ln>
            </p:spPr>
            <p:txBody>
              <a:bodyPr anchor="ctr"/>
              <a:lstStyle/>
              <a:p>
                <a:pPr algn="ctr"/>
                <a:endParaRPr/>
              </a:p>
            </p:txBody>
          </p:sp>
          <p:grpSp>
            <p:nvGrpSpPr>
              <p:cNvPr id="16" name="Group 42"/>
              <p:cNvGrpSpPr/>
              <p:nvPr/>
            </p:nvGrpSpPr>
            <p:grpSpPr>
              <a:xfrm>
                <a:off x="4002452" y="3443581"/>
                <a:ext cx="359215" cy="419757"/>
                <a:chOff x="-213519" y="1123950"/>
                <a:chExt cx="282575" cy="330200"/>
              </a:xfrm>
              <a:solidFill>
                <a:schemeClr val="bg1"/>
              </a:solidFill>
            </p:grpSpPr>
            <p:sp>
              <p:nvSpPr>
                <p:cNvPr id="23" name="Freeform: Shape 43"/>
                <p:cNvSpPr/>
                <p:nvPr/>
              </p:nvSpPr>
              <p:spPr bwMode="auto">
                <a:xfrm>
                  <a:off x="-213519" y="1149350"/>
                  <a:ext cx="261938" cy="304800"/>
                </a:xfrm>
                <a:custGeom>
                  <a:avLst/>
                  <a:gdLst/>
                  <a:ahLst/>
                  <a:cxnLst>
                    <a:cxn ang="0">
                      <a:pos x="40" y="0"/>
                    </a:cxn>
                    <a:cxn ang="0">
                      <a:pos x="15" y="13"/>
                    </a:cxn>
                    <a:cxn ang="0">
                      <a:pos x="15" y="77"/>
                    </a:cxn>
                    <a:cxn ang="0">
                      <a:pos x="71" y="77"/>
                    </a:cxn>
                    <a:cxn ang="0">
                      <a:pos x="82" y="49"/>
                    </a:cxn>
                    <a:cxn ang="0">
                      <a:pos x="40" y="49"/>
                    </a:cxn>
                    <a:cxn ang="0">
                      <a:pos x="40" y="0"/>
                    </a:cxn>
                  </a:cxnLst>
                  <a:rect l="0" t="0" r="r" b="b"/>
                  <a:pathLst>
                    <a:path w="82" h="95">
                      <a:moveTo>
                        <a:pt x="40" y="0"/>
                      </a:moveTo>
                      <a:cubicBezTo>
                        <a:pt x="31" y="1"/>
                        <a:pt x="22" y="5"/>
                        <a:pt x="15" y="13"/>
                      </a:cubicBezTo>
                      <a:cubicBezTo>
                        <a:pt x="0" y="31"/>
                        <a:pt x="0" y="60"/>
                        <a:pt x="15" y="77"/>
                      </a:cubicBezTo>
                      <a:cubicBezTo>
                        <a:pt x="30" y="95"/>
                        <a:pt x="55" y="95"/>
                        <a:pt x="71" y="77"/>
                      </a:cubicBezTo>
                      <a:cubicBezTo>
                        <a:pt x="77" y="69"/>
                        <a:pt x="81" y="59"/>
                        <a:pt x="82" y="49"/>
                      </a:cubicBezTo>
                      <a:cubicBezTo>
                        <a:pt x="40" y="49"/>
                        <a:pt x="40" y="49"/>
                        <a:pt x="40" y="49"/>
                      </a:cubicBezTo>
                      <a:lnTo>
                        <a:pt x="40" y="0"/>
                      </a:lnTo>
                      <a:close/>
                    </a:path>
                  </a:pathLst>
                </a:custGeom>
                <a:grpFill/>
                <a:ln w="9525">
                  <a:noFill/>
                  <a:round/>
                </a:ln>
              </p:spPr>
              <p:txBody>
                <a:bodyPr anchor="ctr"/>
                <a:lstStyle/>
                <a:p>
                  <a:pPr algn="ctr"/>
                  <a:endParaRPr/>
                </a:p>
              </p:txBody>
            </p:sp>
            <p:sp>
              <p:nvSpPr>
                <p:cNvPr id="24" name="Freeform: Shape 44"/>
                <p:cNvSpPr/>
                <p:nvPr/>
              </p:nvSpPr>
              <p:spPr bwMode="auto">
                <a:xfrm>
                  <a:off x="-69057" y="1123950"/>
                  <a:ext cx="138113" cy="160338"/>
                </a:xfrm>
                <a:custGeom>
                  <a:avLst/>
                  <a:gdLst/>
                  <a:ahLst/>
                  <a:cxnLst>
                    <a:cxn ang="0">
                      <a:pos x="31" y="15"/>
                    </a:cxn>
                    <a:cxn ang="0">
                      <a:pos x="0" y="1"/>
                    </a:cxn>
                    <a:cxn ang="0">
                      <a:pos x="0" y="50"/>
                    </a:cxn>
                    <a:cxn ang="0">
                      <a:pos x="43" y="50"/>
                    </a:cxn>
                    <a:cxn ang="0">
                      <a:pos x="31" y="15"/>
                    </a:cxn>
                  </a:cxnLst>
                  <a:rect l="0" t="0" r="r" b="b"/>
                  <a:pathLst>
                    <a:path w="43" h="50">
                      <a:moveTo>
                        <a:pt x="31" y="15"/>
                      </a:moveTo>
                      <a:cubicBezTo>
                        <a:pt x="23" y="5"/>
                        <a:pt x="11" y="0"/>
                        <a:pt x="0" y="1"/>
                      </a:cubicBezTo>
                      <a:cubicBezTo>
                        <a:pt x="0" y="50"/>
                        <a:pt x="0" y="50"/>
                        <a:pt x="0" y="50"/>
                      </a:cubicBezTo>
                      <a:cubicBezTo>
                        <a:pt x="43" y="50"/>
                        <a:pt x="43" y="50"/>
                        <a:pt x="43" y="50"/>
                      </a:cubicBezTo>
                      <a:cubicBezTo>
                        <a:pt x="43" y="37"/>
                        <a:pt x="40" y="24"/>
                        <a:pt x="31" y="15"/>
                      </a:cubicBezTo>
                      <a:close/>
                    </a:path>
                  </a:pathLst>
                </a:custGeom>
                <a:grpFill/>
                <a:ln w="9525">
                  <a:noFill/>
                  <a:round/>
                </a:ln>
              </p:spPr>
              <p:txBody>
                <a:bodyPr anchor="ctr"/>
                <a:lstStyle/>
                <a:p>
                  <a:pPr algn="ctr"/>
                  <a:endParaRPr/>
                </a:p>
              </p:txBody>
            </p:sp>
          </p:grpSp>
          <p:grpSp>
            <p:nvGrpSpPr>
              <p:cNvPr id="17" name="Group 45"/>
              <p:cNvGrpSpPr/>
              <p:nvPr/>
            </p:nvGrpSpPr>
            <p:grpSpPr>
              <a:xfrm>
                <a:off x="5971301" y="3491004"/>
                <a:ext cx="272438" cy="324908"/>
                <a:chOff x="1540668" y="1155700"/>
                <a:chExt cx="214313" cy="255588"/>
              </a:xfrm>
              <a:solidFill>
                <a:schemeClr val="bg1"/>
              </a:solidFill>
            </p:grpSpPr>
            <p:sp>
              <p:nvSpPr>
                <p:cNvPr id="19" name="Rectangle 46"/>
                <p:cNvSpPr/>
                <p:nvPr/>
              </p:nvSpPr>
              <p:spPr bwMode="auto">
                <a:xfrm>
                  <a:off x="1540668" y="1181100"/>
                  <a:ext cx="85725" cy="100013"/>
                </a:xfrm>
                <a:prstGeom prst="rect">
                  <a:avLst/>
                </a:prstGeom>
                <a:grpFill/>
                <a:ln w="9525">
                  <a:noFill/>
                  <a:miter lim="800000"/>
                </a:ln>
              </p:spPr>
              <p:txBody>
                <a:bodyPr anchor="ctr"/>
                <a:lstStyle/>
                <a:p>
                  <a:pPr algn="ctr"/>
                  <a:endParaRPr/>
                </a:p>
              </p:txBody>
            </p:sp>
            <p:sp>
              <p:nvSpPr>
                <p:cNvPr id="20" name="Rectangle 47"/>
                <p:cNvSpPr/>
                <p:nvPr/>
              </p:nvSpPr>
              <p:spPr bwMode="auto">
                <a:xfrm>
                  <a:off x="1648618" y="1155700"/>
                  <a:ext cx="106363" cy="125413"/>
                </a:xfrm>
                <a:prstGeom prst="rect">
                  <a:avLst/>
                </a:prstGeom>
                <a:grpFill/>
                <a:ln w="9525">
                  <a:noFill/>
                  <a:miter lim="800000"/>
                </a:ln>
              </p:spPr>
              <p:txBody>
                <a:bodyPr anchor="ctr"/>
                <a:lstStyle/>
                <a:p>
                  <a:pPr algn="ctr"/>
                  <a:endParaRPr/>
                </a:p>
              </p:txBody>
            </p:sp>
            <p:sp>
              <p:nvSpPr>
                <p:cNvPr id="21" name="Rectangle 48"/>
                <p:cNvSpPr/>
                <p:nvPr/>
              </p:nvSpPr>
              <p:spPr bwMode="auto">
                <a:xfrm>
                  <a:off x="1540668" y="1309688"/>
                  <a:ext cx="85725" cy="101600"/>
                </a:xfrm>
                <a:prstGeom prst="rect">
                  <a:avLst/>
                </a:prstGeom>
                <a:grpFill/>
                <a:ln w="9525">
                  <a:noFill/>
                  <a:miter lim="800000"/>
                </a:ln>
              </p:spPr>
              <p:txBody>
                <a:bodyPr anchor="ctr"/>
                <a:lstStyle/>
                <a:p>
                  <a:pPr algn="ctr"/>
                  <a:endParaRPr/>
                </a:p>
              </p:txBody>
            </p:sp>
            <p:sp>
              <p:nvSpPr>
                <p:cNvPr id="22" name="Rectangle 49"/>
                <p:cNvSpPr/>
                <p:nvPr/>
              </p:nvSpPr>
              <p:spPr bwMode="auto">
                <a:xfrm>
                  <a:off x="1648618" y="1309688"/>
                  <a:ext cx="87313" cy="101600"/>
                </a:xfrm>
                <a:prstGeom prst="rect">
                  <a:avLst/>
                </a:prstGeom>
                <a:grpFill/>
                <a:ln w="9525">
                  <a:noFill/>
                  <a:miter lim="800000"/>
                </a:ln>
              </p:spPr>
              <p:txBody>
                <a:bodyPr anchor="ctr"/>
                <a:lstStyle/>
                <a:p>
                  <a:pPr algn="ctr"/>
                  <a:endParaRPr/>
                </a:p>
              </p:txBody>
            </p:sp>
          </p:grpSp>
          <p:sp>
            <p:nvSpPr>
              <p:cNvPr id="18" name="Freeform: Shape 50"/>
              <p:cNvSpPr/>
              <p:nvPr/>
            </p:nvSpPr>
            <p:spPr bwMode="auto">
              <a:xfrm>
                <a:off x="7874379" y="3491005"/>
                <a:ext cx="320872" cy="324908"/>
              </a:xfrm>
              <a:custGeom>
                <a:avLst/>
                <a:gdLst/>
                <a:ahLst/>
                <a:cxnLst>
                  <a:cxn ang="0">
                    <a:pos x="79" y="14"/>
                  </a:cxn>
                  <a:cxn ang="0">
                    <a:pos x="67" y="0"/>
                  </a:cxn>
                  <a:cxn ang="0">
                    <a:pos x="56" y="14"/>
                  </a:cxn>
                  <a:cxn ang="0">
                    <a:pos x="59" y="24"/>
                  </a:cxn>
                  <a:cxn ang="0">
                    <a:pos x="46" y="61"/>
                  </a:cxn>
                  <a:cxn ang="0">
                    <a:pos x="34" y="32"/>
                  </a:cxn>
                  <a:cxn ang="0">
                    <a:pos x="25" y="31"/>
                  </a:cxn>
                  <a:cxn ang="0">
                    <a:pos x="16" y="43"/>
                  </a:cxn>
                  <a:cxn ang="0">
                    <a:pos x="12" y="42"/>
                  </a:cxn>
                  <a:cxn ang="0">
                    <a:pos x="0" y="56"/>
                  </a:cxn>
                  <a:cxn ang="0">
                    <a:pos x="12" y="70"/>
                  </a:cxn>
                  <a:cxn ang="0">
                    <a:pos x="24" y="56"/>
                  </a:cxn>
                  <a:cxn ang="0">
                    <a:pos x="24" y="53"/>
                  </a:cxn>
                  <a:cxn ang="0">
                    <a:pos x="28" y="48"/>
                  </a:cxn>
                  <a:cxn ang="0">
                    <a:pos x="41" y="80"/>
                  </a:cxn>
                  <a:cxn ang="0">
                    <a:pos x="51" y="80"/>
                  </a:cxn>
                  <a:cxn ang="0">
                    <a:pos x="71" y="27"/>
                  </a:cxn>
                  <a:cxn ang="0">
                    <a:pos x="79" y="14"/>
                  </a:cxn>
                </a:cxnLst>
                <a:rect l="0" t="0" r="r" b="b"/>
                <a:pathLst>
                  <a:path w="79" h="80">
                    <a:moveTo>
                      <a:pt x="79" y="14"/>
                    </a:moveTo>
                    <a:cubicBezTo>
                      <a:pt x="79" y="6"/>
                      <a:pt x="74" y="0"/>
                      <a:pt x="67" y="0"/>
                    </a:cubicBezTo>
                    <a:cubicBezTo>
                      <a:pt x="61" y="0"/>
                      <a:pt x="56" y="6"/>
                      <a:pt x="56" y="14"/>
                    </a:cubicBezTo>
                    <a:cubicBezTo>
                      <a:pt x="56" y="18"/>
                      <a:pt x="57" y="21"/>
                      <a:pt x="59" y="24"/>
                    </a:cubicBezTo>
                    <a:cubicBezTo>
                      <a:pt x="46" y="61"/>
                      <a:pt x="46" y="61"/>
                      <a:pt x="46" y="61"/>
                    </a:cubicBezTo>
                    <a:cubicBezTo>
                      <a:pt x="34" y="32"/>
                      <a:pt x="34" y="32"/>
                      <a:pt x="34" y="32"/>
                    </a:cubicBezTo>
                    <a:cubicBezTo>
                      <a:pt x="25" y="31"/>
                      <a:pt x="25" y="31"/>
                      <a:pt x="25" y="31"/>
                    </a:cubicBezTo>
                    <a:cubicBezTo>
                      <a:pt x="16" y="43"/>
                      <a:pt x="16" y="43"/>
                      <a:pt x="16" y="43"/>
                    </a:cubicBezTo>
                    <a:cubicBezTo>
                      <a:pt x="15" y="43"/>
                      <a:pt x="13" y="42"/>
                      <a:pt x="12" y="42"/>
                    </a:cubicBezTo>
                    <a:cubicBezTo>
                      <a:pt x="6" y="42"/>
                      <a:pt x="0" y="48"/>
                      <a:pt x="0" y="56"/>
                    </a:cubicBezTo>
                    <a:cubicBezTo>
                      <a:pt x="0" y="64"/>
                      <a:pt x="6" y="70"/>
                      <a:pt x="12" y="70"/>
                    </a:cubicBezTo>
                    <a:cubicBezTo>
                      <a:pt x="19" y="70"/>
                      <a:pt x="24" y="64"/>
                      <a:pt x="24" y="56"/>
                    </a:cubicBezTo>
                    <a:cubicBezTo>
                      <a:pt x="24" y="55"/>
                      <a:pt x="24" y="54"/>
                      <a:pt x="24" y="53"/>
                    </a:cubicBezTo>
                    <a:cubicBezTo>
                      <a:pt x="28" y="48"/>
                      <a:pt x="28" y="48"/>
                      <a:pt x="28" y="48"/>
                    </a:cubicBezTo>
                    <a:cubicBezTo>
                      <a:pt x="41" y="80"/>
                      <a:pt x="41" y="80"/>
                      <a:pt x="41" y="80"/>
                    </a:cubicBezTo>
                    <a:cubicBezTo>
                      <a:pt x="51" y="80"/>
                      <a:pt x="51" y="80"/>
                      <a:pt x="51" y="80"/>
                    </a:cubicBezTo>
                    <a:cubicBezTo>
                      <a:pt x="71" y="27"/>
                      <a:pt x="71" y="27"/>
                      <a:pt x="71" y="27"/>
                    </a:cubicBezTo>
                    <a:cubicBezTo>
                      <a:pt x="76" y="25"/>
                      <a:pt x="79" y="20"/>
                      <a:pt x="79" y="14"/>
                    </a:cubicBezTo>
                    <a:close/>
                  </a:path>
                </a:pathLst>
              </a:custGeom>
              <a:solidFill>
                <a:schemeClr val="bg1"/>
              </a:solidFill>
              <a:ln w="9525">
                <a:noFill/>
                <a:round/>
              </a:ln>
            </p:spPr>
            <p:txBody>
              <a:bodyPr anchor="ctr"/>
              <a:lstStyle/>
              <a:p>
                <a:pPr algn="ctr"/>
                <a:endParaRPr/>
              </a:p>
            </p:txBody>
          </p:sp>
        </p:grpSp>
        <p:sp>
          <p:nvSpPr>
            <p:cNvPr id="34" name="矩形 33"/>
            <p:cNvSpPr/>
            <p:nvPr/>
          </p:nvSpPr>
          <p:spPr>
            <a:xfrm>
              <a:off x="5937747" y="2593457"/>
              <a:ext cx="2241974"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开展技能竞赛</a:t>
              </a:r>
            </a:p>
          </p:txBody>
        </p:sp>
        <p:sp>
          <p:nvSpPr>
            <p:cNvPr id="35" name="矩形 34"/>
            <p:cNvSpPr/>
            <p:nvPr/>
          </p:nvSpPr>
          <p:spPr>
            <a:xfrm>
              <a:off x="4012279" y="4473543"/>
              <a:ext cx="2241974" cy="423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打造南京工匠</a:t>
              </a:r>
            </a:p>
          </p:txBody>
        </p:sp>
      </p:grpSp>
      <p:sp>
        <p:nvSpPr>
          <p:cNvPr id="2" name="标题 1"/>
          <p:cNvSpPr>
            <a:spLocks noGrp="1"/>
          </p:cNvSpPr>
          <p:nvPr>
            <p:ph type="title" idx="4294967295"/>
          </p:nvPr>
        </p:nvSpPr>
        <p:spPr>
          <a:xfrm>
            <a:off x="0" y="234499"/>
            <a:ext cx="12192000" cy="1325880"/>
          </a:xfrm>
          <a:prstGeom prst="rect">
            <a:avLst/>
          </a:prstGeom>
        </p:spPr>
        <p:txBody>
          <a:bodyPr vert="horz" lIns="91440" tIns="45720" rIns="91440" bIns="45720" rtlCol="0" anchor="ctr">
            <a:normAutofit/>
          </a:bodyPr>
          <a:lstStyle/>
          <a:p>
            <a:pPr algn="ctr"/>
            <a:r>
              <a:rPr lang="en-US" sz="2800" dirty="0" err="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大力弘扬“工匠精神</a:t>
            </a:r>
            <a:r>
              <a:rPr lang="en-US"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a:t>
            </a:r>
          </a:p>
        </p:txBody>
      </p:sp>
      <p:pic>
        <p:nvPicPr>
          <p:cNvPr id="5" name="图片 4" descr="C:\Users\p1777\Desktop\人社ppt5.27\人社局党校PPT\政策宣传图片\政策宣传图片\双创节\双创节2.jpg双创节2"/>
          <p:cNvPicPr>
            <a:picLocks noChangeAspect="1"/>
          </p:cNvPicPr>
          <p:nvPr/>
        </p:nvPicPr>
        <p:blipFill rotWithShape="1">
          <a:blip r:embed="rId3"/>
          <a:srcRect l="9463" t="10043" r="4473" b="17584"/>
          <a:stretch>
            <a:fillRect/>
          </a:stretch>
        </p:blipFill>
        <p:spPr>
          <a:xfrm>
            <a:off x="775652" y="2432279"/>
            <a:ext cx="2806700" cy="1700180"/>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pic>
        <p:nvPicPr>
          <p:cNvPr id="25" name="图片 2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39606" y="4453334"/>
            <a:ext cx="2806700" cy="1578768"/>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pic>
        <p:nvPicPr>
          <p:cNvPr id="26" name="图片 2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193073" y="5452914"/>
            <a:ext cx="1021080" cy="720726"/>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pic>
        <p:nvPicPr>
          <p:cNvPr id="99" name="图片 98" descr="C:\Users\p1777\Desktop\比赛.jpg比赛"/>
          <p:cNvPicPr>
            <a:picLocks noChangeAspect="1"/>
          </p:cNvPicPr>
          <p:nvPr/>
        </p:nvPicPr>
        <p:blipFill rotWithShape="1">
          <a:blip r:embed="rId6" cstate="print"/>
          <a:srcRect l="3675" t="23929" r="1393"/>
          <a:stretch>
            <a:fillRect/>
          </a:stretch>
        </p:blipFill>
        <p:spPr>
          <a:xfrm>
            <a:off x="8693507" y="2668666"/>
            <a:ext cx="3041293" cy="1624889"/>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p:spPr>
      </p:pic>
      <p:pic>
        <p:nvPicPr>
          <p:cNvPr id="6" name="图片 5"/>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8784454" y="4336979"/>
            <a:ext cx="1065812" cy="1059924"/>
          </a:xfrm>
          <a:prstGeom prst="rect">
            <a:avLst/>
          </a:prstGeom>
        </p:spPr>
      </p:pic>
      <p:pic>
        <p:nvPicPr>
          <p:cNvPr id="7" name="图片 6"/>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0465947" y="4354028"/>
            <a:ext cx="1146933" cy="1821287"/>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1000" fill="hold"/>
                                        <p:tgtEl>
                                          <p:spTgt spid="33"/>
                                        </p:tgtEl>
                                        <p:attrNameLst>
                                          <p:attrName>ppt_w</p:attrName>
                                        </p:attrNameLst>
                                      </p:cBhvr>
                                      <p:tavLst>
                                        <p:tav tm="0">
                                          <p:val>
                                            <p:fltVal val="0"/>
                                          </p:val>
                                        </p:tav>
                                        <p:tav tm="100000">
                                          <p:val>
                                            <p:strVal val="#ppt_w"/>
                                          </p:val>
                                        </p:tav>
                                      </p:tavLst>
                                    </p:anim>
                                    <p:anim calcmode="lin" valueType="num">
                                      <p:cBhvr>
                                        <p:cTn id="14" dur="1000" fill="hold"/>
                                        <p:tgtEl>
                                          <p:spTgt spid="33"/>
                                        </p:tgtEl>
                                        <p:attrNameLst>
                                          <p:attrName>ppt_h</p:attrName>
                                        </p:attrNameLst>
                                      </p:cBhvr>
                                      <p:tavLst>
                                        <p:tav tm="0">
                                          <p:val>
                                            <p:fltVal val="0"/>
                                          </p:val>
                                        </p:tav>
                                        <p:tav tm="100000">
                                          <p:val>
                                            <p:strVal val="#ppt_h"/>
                                          </p:val>
                                        </p:tav>
                                      </p:tavLst>
                                    </p:anim>
                                    <p:anim calcmode="lin" valueType="num">
                                      <p:cBhvr>
                                        <p:cTn id="15" dur="1000" fill="hold"/>
                                        <p:tgtEl>
                                          <p:spTgt spid="33"/>
                                        </p:tgtEl>
                                        <p:attrNameLst>
                                          <p:attrName>style.rotation</p:attrName>
                                        </p:attrNameLst>
                                      </p:cBhvr>
                                      <p:tavLst>
                                        <p:tav tm="0">
                                          <p:val>
                                            <p:fltVal val="90"/>
                                          </p:val>
                                        </p:tav>
                                        <p:tav tm="100000">
                                          <p:val>
                                            <p:fltVal val="0"/>
                                          </p:val>
                                        </p:tav>
                                      </p:tavLst>
                                    </p:anim>
                                    <p:animEffect transition="in" filter="fade">
                                      <p:cBhvr>
                                        <p:cTn id="16" dur="1000"/>
                                        <p:tgtEl>
                                          <p:spTgt spid="3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1000" fill="hold"/>
                                        <p:tgtEl>
                                          <p:spTgt spid="30"/>
                                        </p:tgtEl>
                                        <p:attrNameLst>
                                          <p:attrName>ppt_w</p:attrName>
                                        </p:attrNameLst>
                                      </p:cBhvr>
                                      <p:tavLst>
                                        <p:tav tm="0">
                                          <p:val>
                                            <p:fltVal val="0"/>
                                          </p:val>
                                        </p:tav>
                                        <p:tav tm="100000">
                                          <p:val>
                                            <p:strVal val="#ppt_w"/>
                                          </p:val>
                                        </p:tav>
                                      </p:tavLst>
                                    </p:anim>
                                    <p:anim calcmode="lin" valueType="num">
                                      <p:cBhvr>
                                        <p:cTn id="20" dur="1000" fill="hold"/>
                                        <p:tgtEl>
                                          <p:spTgt spid="30"/>
                                        </p:tgtEl>
                                        <p:attrNameLst>
                                          <p:attrName>ppt_h</p:attrName>
                                        </p:attrNameLst>
                                      </p:cBhvr>
                                      <p:tavLst>
                                        <p:tav tm="0">
                                          <p:val>
                                            <p:fltVal val="0"/>
                                          </p:val>
                                        </p:tav>
                                        <p:tav tm="100000">
                                          <p:val>
                                            <p:strVal val="#ppt_h"/>
                                          </p:val>
                                        </p:tav>
                                      </p:tavLst>
                                    </p:anim>
                                    <p:anim calcmode="lin" valueType="num">
                                      <p:cBhvr>
                                        <p:cTn id="21" dur="1000" fill="hold"/>
                                        <p:tgtEl>
                                          <p:spTgt spid="30"/>
                                        </p:tgtEl>
                                        <p:attrNameLst>
                                          <p:attrName>style.rotation</p:attrName>
                                        </p:attrNameLst>
                                      </p:cBhvr>
                                      <p:tavLst>
                                        <p:tav tm="0">
                                          <p:val>
                                            <p:fltVal val="90"/>
                                          </p:val>
                                        </p:tav>
                                        <p:tav tm="100000">
                                          <p:val>
                                            <p:fltVal val="0"/>
                                          </p:val>
                                        </p:tav>
                                      </p:tavLst>
                                    </p:anim>
                                    <p:animEffect transition="in" filter="fade">
                                      <p:cBhvr>
                                        <p:cTn id="22" dur="1000"/>
                                        <p:tgtEl>
                                          <p:spTgt spid="30"/>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0" presetClass="entr" presetSubtype="0" fill="hold"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9"/>
                                        </p:tgtEl>
                                        <p:attrNameLst>
                                          <p:attrName>style.visibility</p:attrName>
                                        </p:attrNameLst>
                                      </p:cBhvr>
                                      <p:to>
                                        <p:strVal val="visible"/>
                                      </p:to>
                                    </p:set>
                                    <p:animEffect transition="in" filter="fade">
                                      <p:cBhvr>
                                        <p:cTn id="34" dur="500"/>
                                        <p:tgtEl>
                                          <p:spTgt spid="99"/>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3000"/>
                            </p:stCondLst>
                            <p:childTnLst>
                              <p:par>
                                <p:cTn id="40" presetID="10" presetClass="entr" presetSubtype="0"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par>
                          <p:cTn id="43" fill="hold">
                            <p:stCondLst>
                              <p:cond delay="3500"/>
                            </p:stCondLst>
                            <p:childTnLst>
                              <p:par>
                                <p:cTn id="44" presetID="10" presetClass="entr" presetSubtype="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p:cNvGrpSpPr>
            <a:grpSpLocks noChangeAspect="1"/>
          </p:cNvGrpSpPr>
          <p:nvPr/>
        </p:nvGrpSpPr>
        <p:grpSpPr bwMode="auto">
          <a:xfrm>
            <a:off x="3782779" y="1332459"/>
            <a:ext cx="4735757" cy="4538232"/>
            <a:chOff x="3344" y="1687"/>
            <a:chExt cx="983" cy="942"/>
          </a:xfrm>
          <a:solidFill>
            <a:schemeClr val="bg1">
              <a:lumMod val="85000"/>
            </a:schemeClr>
          </a:solidFill>
        </p:grpSpPr>
        <p:sp>
          <p:nvSpPr>
            <p:cNvPr id="11" name="Freeform 5"/>
            <p:cNvSpPr>
              <a:spLocks noEditPoints="1"/>
            </p:cNvSpPr>
            <p:nvPr/>
          </p:nvSpPr>
          <p:spPr bwMode="auto">
            <a:xfrm>
              <a:off x="4105" y="1856"/>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3 h 17"/>
                <a:gd name="T36" fmla="*/ 2 w 13"/>
                <a:gd name="T37" fmla="*/ 13 h 17"/>
                <a:gd name="T38" fmla="*/ 11 w 13"/>
                <a:gd name="T39" fmla="*/ 13 h 17"/>
                <a:gd name="T40" fmla="*/ 11 w 13"/>
                <a:gd name="T41" fmla="*/ 12 h 17"/>
                <a:gd name="T42" fmla="*/ 11 w 13"/>
                <a:gd name="T43" fmla="*/ 12 h 17"/>
                <a:gd name="T44" fmla="*/ 2 w 13"/>
                <a:gd name="T45" fmla="*/ 12 h 17"/>
                <a:gd name="T46" fmla="*/ 2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6 h 17"/>
                <a:gd name="T76" fmla="*/ 11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6" y="14"/>
                  </a:cubicBezTo>
                  <a:cubicBezTo>
                    <a:pt x="6" y="15"/>
                    <a:pt x="6" y="15"/>
                    <a:pt x="6" y="15"/>
                  </a:cubicBezTo>
                  <a:cubicBezTo>
                    <a:pt x="7" y="15"/>
                    <a:pt x="7" y="15"/>
                    <a:pt x="7" y="15"/>
                  </a:cubicBezTo>
                  <a:cubicBezTo>
                    <a:pt x="6" y="16"/>
                    <a:pt x="6" y="16"/>
                    <a:pt x="6" y="16"/>
                  </a:cubicBezTo>
                  <a:cubicBezTo>
                    <a:pt x="6" y="16"/>
                    <a:pt x="6" y="16"/>
                    <a:pt x="6" y="16"/>
                  </a:cubicBezTo>
                  <a:moveTo>
                    <a:pt x="4" y="16"/>
                  </a:moveTo>
                  <a:cubicBezTo>
                    <a:pt x="4" y="15"/>
                    <a:pt x="4" y="15"/>
                    <a:pt x="4" y="15"/>
                  </a:cubicBezTo>
                  <a:cubicBezTo>
                    <a:pt x="4" y="15"/>
                    <a:pt x="4" y="15"/>
                    <a:pt x="4" y="15"/>
                  </a:cubicBezTo>
                  <a:cubicBezTo>
                    <a:pt x="4" y="15"/>
                    <a:pt x="4" y="15"/>
                    <a:pt x="4" y="15"/>
                  </a:cubicBezTo>
                  <a:cubicBezTo>
                    <a:pt x="4" y="14"/>
                    <a:pt x="4" y="14"/>
                    <a:pt x="4" y="14"/>
                  </a:cubicBezTo>
                  <a:cubicBezTo>
                    <a:pt x="5" y="14"/>
                    <a:pt x="5" y="14"/>
                    <a:pt x="5" y="14"/>
                  </a:cubicBezTo>
                  <a:cubicBezTo>
                    <a:pt x="5"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4" y="14"/>
                    <a:pt x="4" y="14"/>
                    <a:pt x="4"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4"/>
                    <a:pt x="9" y="14"/>
                    <a:pt x="9" y="14"/>
                  </a:cubicBezTo>
                  <a:cubicBezTo>
                    <a:pt x="9" y="15"/>
                    <a:pt x="9" y="15"/>
                    <a:pt x="9" y="15"/>
                  </a:cubicBezTo>
                  <a:moveTo>
                    <a:pt x="2" y="14"/>
                  </a:moveTo>
                  <a:cubicBezTo>
                    <a:pt x="2" y="13"/>
                    <a:pt x="2" y="13"/>
                    <a:pt x="2" y="13"/>
                  </a:cubicBezTo>
                  <a:cubicBezTo>
                    <a:pt x="2" y="12"/>
                    <a:pt x="2" y="12"/>
                    <a:pt x="2" y="12"/>
                  </a:cubicBezTo>
                  <a:cubicBezTo>
                    <a:pt x="2" y="13"/>
                    <a:pt x="2" y="13"/>
                    <a:pt x="2" y="13"/>
                  </a:cubicBezTo>
                  <a:cubicBezTo>
                    <a:pt x="2" y="14"/>
                    <a:pt x="2" y="14"/>
                    <a:pt x="2" y="14"/>
                  </a:cubicBezTo>
                  <a:moveTo>
                    <a:pt x="11" y="13"/>
                  </a:moveTo>
                  <a:cubicBezTo>
                    <a:pt x="11" y="12"/>
                    <a:pt x="11" y="12"/>
                    <a:pt x="11" y="12"/>
                  </a:cubicBezTo>
                  <a:cubicBezTo>
                    <a:pt x="11" y="12"/>
                    <a:pt x="11" y="12"/>
                    <a:pt x="11" y="12"/>
                  </a:cubicBezTo>
                  <a:cubicBezTo>
                    <a:pt x="11" y="12"/>
                    <a:pt x="11" y="12"/>
                    <a:pt x="11" y="12"/>
                  </a:cubicBezTo>
                  <a:cubicBezTo>
                    <a:pt x="11" y="12"/>
                    <a:pt x="11" y="12"/>
                    <a:pt x="11" y="12"/>
                  </a:cubicBezTo>
                  <a:cubicBezTo>
                    <a:pt x="11" y="13"/>
                    <a:pt x="11" y="13"/>
                    <a:pt x="11" y="13"/>
                  </a:cubicBezTo>
                  <a:moveTo>
                    <a:pt x="2" y="12"/>
                  </a:moveTo>
                  <a:cubicBezTo>
                    <a:pt x="2" y="12"/>
                    <a:pt x="2" y="12"/>
                    <a:pt x="2" y="12"/>
                  </a:cubicBezTo>
                  <a:cubicBezTo>
                    <a:pt x="2" y="12"/>
                    <a:pt x="2" y="12"/>
                    <a:pt x="2" y="12"/>
                  </a:cubicBezTo>
                  <a:cubicBezTo>
                    <a:pt x="2" y="12"/>
                    <a:pt x="2" y="12"/>
                    <a:pt x="2" y="12"/>
                  </a:cubicBezTo>
                  <a:moveTo>
                    <a:pt x="6" y="14"/>
                  </a:moveTo>
                  <a:cubicBezTo>
                    <a:pt x="5" y="14"/>
                    <a:pt x="4" y="13"/>
                    <a:pt x="3" y="12"/>
                  </a:cubicBezTo>
                  <a:cubicBezTo>
                    <a:pt x="1" y="11"/>
                    <a:pt x="2" y="8"/>
                    <a:pt x="2" y="6"/>
                  </a:cubicBezTo>
                  <a:cubicBezTo>
                    <a:pt x="3" y="5"/>
                    <a:pt x="4" y="3"/>
                    <a:pt x="5" y="2"/>
                  </a:cubicBezTo>
                  <a:cubicBezTo>
                    <a:pt x="6" y="1"/>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7" y="0"/>
                    <a:pt x="6" y="1"/>
                    <a:pt x="5" y="1"/>
                  </a:cubicBezTo>
                  <a:cubicBezTo>
                    <a:pt x="3" y="2"/>
                    <a:pt x="2" y="4"/>
                    <a:pt x="1" y="6"/>
                  </a:cubicBezTo>
                  <a:cubicBezTo>
                    <a:pt x="1" y="6"/>
                    <a:pt x="1" y="7"/>
                    <a:pt x="1" y="8"/>
                  </a:cubicBezTo>
                  <a:cubicBezTo>
                    <a:pt x="1" y="9"/>
                    <a:pt x="1" y="9"/>
                    <a:pt x="1" y="9"/>
                  </a:cubicBezTo>
                  <a:cubicBezTo>
                    <a:pt x="1" y="10"/>
                    <a:pt x="0" y="12"/>
                    <a:pt x="1" y="14"/>
                  </a:cubicBezTo>
                  <a:cubicBezTo>
                    <a:pt x="1" y="14"/>
                    <a:pt x="1" y="14"/>
                    <a:pt x="1" y="14"/>
                  </a:cubicBezTo>
                  <a:cubicBezTo>
                    <a:pt x="2" y="15"/>
                    <a:pt x="2" y="15"/>
                    <a:pt x="2" y="15"/>
                  </a:cubicBezTo>
                  <a:cubicBezTo>
                    <a:pt x="3" y="16"/>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9"/>
                    <a:pt x="13" y="7"/>
                  </a:cubicBezTo>
                  <a:cubicBezTo>
                    <a:pt x="12" y="6"/>
                    <a:pt x="12" y="6"/>
                    <a:pt x="12" y="6"/>
                  </a:cubicBezTo>
                  <a:cubicBezTo>
                    <a:pt x="12" y="5"/>
                    <a:pt x="12" y="4"/>
                    <a:pt x="12" y="3"/>
                  </a:cubicBezTo>
                  <a:cubicBezTo>
                    <a:pt x="11" y="2"/>
                    <a:pt x="11" y="2"/>
                    <a:pt x="11" y="2"/>
                  </a:cubicBezTo>
                  <a:cubicBezTo>
                    <a:pt x="10" y="1"/>
                    <a:pt x="9"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 name="Freeform 6"/>
            <p:cNvSpPr>
              <a:spLocks noEditPoints="1"/>
            </p:cNvSpPr>
            <p:nvPr/>
          </p:nvSpPr>
          <p:spPr bwMode="auto">
            <a:xfrm>
              <a:off x="3422" y="1996"/>
              <a:ext cx="69" cy="67"/>
            </a:xfrm>
            <a:custGeom>
              <a:avLst/>
              <a:gdLst>
                <a:gd name="T0" fmla="*/ 14 w 29"/>
                <a:gd name="T1" fmla="*/ 27 h 28"/>
                <a:gd name="T2" fmla="*/ 1 w 29"/>
                <a:gd name="T3" fmla="*/ 14 h 28"/>
                <a:gd name="T4" fmla="*/ 14 w 29"/>
                <a:gd name="T5" fmla="*/ 1 h 28"/>
                <a:gd name="T6" fmla="*/ 23 w 29"/>
                <a:gd name="T7" fmla="*/ 4 h 28"/>
                <a:gd name="T8" fmla="*/ 28 w 29"/>
                <a:gd name="T9" fmla="*/ 14 h 28"/>
                <a:gd name="T10" fmla="*/ 14 w 29"/>
                <a:gd name="T11" fmla="*/ 27 h 28"/>
                <a:gd name="T12" fmla="*/ 14 w 29"/>
                <a:gd name="T13" fmla="*/ 0 h 28"/>
                <a:gd name="T14" fmla="*/ 0 w 29"/>
                <a:gd name="T15" fmla="*/ 14 h 28"/>
                <a:gd name="T16" fmla="*/ 14 w 29"/>
                <a:gd name="T17" fmla="*/ 28 h 28"/>
                <a:gd name="T18" fmla="*/ 29 w 29"/>
                <a:gd name="T19" fmla="*/ 14 h 28"/>
                <a:gd name="T20" fmla="*/ 14 w 29"/>
                <a:gd name="T2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28">
                  <a:moveTo>
                    <a:pt x="14" y="27"/>
                  </a:moveTo>
                  <a:cubicBezTo>
                    <a:pt x="8" y="27"/>
                    <a:pt x="1" y="23"/>
                    <a:pt x="1" y="14"/>
                  </a:cubicBezTo>
                  <a:cubicBezTo>
                    <a:pt x="1" y="5"/>
                    <a:pt x="8" y="1"/>
                    <a:pt x="14" y="1"/>
                  </a:cubicBezTo>
                  <a:cubicBezTo>
                    <a:pt x="18" y="1"/>
                    <a:pt x="21" y="2"/>
                    <a:pt x="23" y="4"/>
                  </a:cubicBezTo>
                  <a:cubicBezTo>
                    <a:pt x="26" y="7"/>
                    <a:pt x="28" y="10"/>
                    <a:pt x="28" y="14"/>
                  </a:cubicBezTo>
                  <a:cubicBezTo>
                    <a:pt x="28" y="23"/>
                    <a:pt x="21" y="27"/>
                    <a:pt x="14" y="27"/>
                  </a:cubicBezTo>
                  <a:moveTo>
                    <a:pt x="14" y="0"/>
                  </a:moveTo>
                  <a:cubicBezTo>
                    <a:pt x="7" y="0"/>
                    <a:pt x="0" y="5"/>
                    <a:pt x="0" y="14"/>
                  </a:cubicBezTo>
                  <a:cubicBezTo>
                    <a:pt x="0" y="23"/>
                    <a:pt x="7" y="28"/>
                    <a:pt x="14" y="28"/>
                  </a:cubicBezTo>
                  <a:cubicBezTo>
                    <a:pt x="21" y="28"/>
                    <a:pt x="29" y="23"/>
                    <a:pt x="29" y="14"/>
                  </a:cubicBezTo>
                  <a:cubicBezTo>
                    <a:pt x="29" y="5"/>
                    <a:pt x="21" y="0"/>
                    <a:pt x="1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 name="Freeform 7"/>
            <p:cNvSpPr>
              <a:spLocks noEditPoints="1"/>
            </p:cNvSpPr>
            <p:nvPr/>
          </p:nvSpPr>
          <p:spPr bwMode="auto">
            <a:xfrm>
              <a:off x="3413" y="1987"/>
              <a:ext cx="86" cy="85"/>
            </a:xfrm>
            <a:custGeom>
              <a:avLst/>
              <a:gdLst>
                <a:gd name="T0" fmla="*/ 18 w 36"/>
                <a:gd name="T1" fmla="*/ 35 h 36"/>
                <a:gd name="T2" fmla="*/ 1 w 36"/>
                <a:gd name="T3" fmla="*/ 18 h 36"/>
                <a:gd name="T4" fmla="*/ 18 w 36"/>
                <a:gd name="T5" fmla="*/ 1 h 36"/>
                <a:gd name="T6" fmla="*/ 35 w 36"/>
                <a:gd name="T7" fmla="*/ 18 h 36"/>
                <a:gd name="T8" fmla="*/ 18 w 36"/>
                <a:gd name="T9" fmla="*/ 35 h 36"/>
                <a:gd name="T10" fmla="*/ 18 w 36"/>
                <a:gd name="T11" fmla="*/ 0 h 36"/>
                <a:gd name="T12" fmla="*/ 6 w 36"/>
                <a:gd name="T13" fmla="*/ 5 h 36"/>
                <a:gd name="T14" fmla="*/ 0 w 36"/>
                <a:gd name="T15" fmla="*/ 18 h 36"/>
                <a:gd name="T16" fmla="*/ 6 w 36"/>
                <a:gd name="T17" fmla="*/ 31 h 36"/>
                <a:gd name="T18" fmla="*/ 18 w 36"/>
                <a:gd name="T19" fmla="*/ 36 h 36"/>
                <a:gd name="T20" fmla="*/ 31 w 36"/>
                <a:gd name="T21" fmla="*/ 31 h 36"/>
                <a:gd name="T22" fmla="*/ 36 w 36"/>
                <a:gd name="T23" fmla="*/ 18 h 36"/>
                <a:gd name="T24" fmla="*/ 31 w 36"/>
                <a:gd name="T25" fmla="*/ 5 h 36"/>
                <a:gd name="T26" fmla="*/ 18 w 36"/>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36">
                  <a:moveTo>
                    <a:pt x="18" y="35"/>
                  </a:moveTo>
                  <a:cubicBezTo>
                    <a:pt x="10" y="35"/>
                    <a:pt x="1" y="29"/>
                    <a:pt x="1" y="18"/>
                  </a:cubicBezTo>
                  <a:cubicBezTo>
                    <a:pt x="1" y="7"/>
                    <a:pt x="10" y="1"/>
                    <a:pt x="18" y="1"/>
                  </a:cubicBezTo>
                  <a:cubicBezTo>
                    <a:pt x="27" y="1"/>
                    <a:pt x="35" y="7"/>
                    <a:pt x="35" y="18"/>
                  </a:cubicBezTo>
                  <a:cubicBezTo>
                    <a:pt x="35" y="29"/>
                    <a:pt x="27" y="35"/>
                    <a:pt x="18" y="35"/>
                  </a:cubicBezTo>
                  <a:moveTo>
                    <a:pt x="18" y="0"/>
                  </a:moveTo>
                  <a:cubicBezTo>
                    <a:pt x="13" y="0"/>
                    <a:pt x="9" y="2"/>
                    <a:pt x="6" y="5"/>
                  </a:cubicBezTo>
                  <a:cubicBezTo>
                    <a:pt x="2" y="8"/>
                    <a:pt x="0" y="12"/>
                    <a:pt x="0" y="18"/>
                  </a:cubicBezTo>
                  <a:cubicBezTo>
                    <a:pt x="0" y="23"/>
                    <a:pt x="2" y="28"/>
                    <a:pt x="6" y="31"/>
                  </a:cubicBezTo>
                  <a:cubicBezTo>
                    <a:pt x="9" y="34"/>
                    <a:pt x="13" y="36"/>
                    <a:pt x="18" y="36"/>
                  </a:cubicBezTo>
                  <a:cubicBezTo>
                    <a:pt x="23" y="36"/>
                    <a:pt x="27" y="34"/>
                    <a:pt x="31" y="31"/>
                  </a:cubicBezTo>
                  <a:cubicBezTo>
                    <a:pt x="34" y="28"/>
                    <a:pt x="36" y="23"/>
                    <a:pt x="36" y="18"/>
                  </a:cubicBezTo>
                  <a:cubicBezTo>
                    <a:pt x="36" y="12"/>
                    <a:pt x="34" y="8"/>
                    <a:pt x="31" y="5"/>
                  </a:cubicBezTo>
                  <a:cubicBezTo>
                    <a:pt x="27" y="2"/>
                    <a:pt x="23" y="0"/>
                    <a:pt x="1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 name="Freeform 8"/>
            <p:cNvSpPr/>
            <p:nvPr/>
          </p:nvSpPr>
          <p:spPr bwMode="auto">
            <a:xfrm>
              <a:off x="3453" y="2001"/>
              <a:ext cx="3" cy="7"/>
            </a:xfrm>
            <a:custGeom>
              <a:avLst/>
              <a:gdLst>
                <a:gd name="T0" fmla="*/ 1 w 1"/>
                <a:gd name="T1" fmla="*/ 0 h 3"/>
                <a:gd name="T2" fmla="*/ 0 w 1"/>
                <a:gd name="T3" fmla="*/ 0 h 3"/>
                <a:gd name="T4" fmla="*/ 0 w 1"/>
                <a:gd name="T5" fmla="*/ 3 h 3"/>
                <a:gd name="T6" fmla="*/ 1 w 1"/>
                <a:gd name="T7" fmla="*/ 3 h 3"/>
                <a:gd name="T8" fmla="*/ 1 w 1"/>
                <a:gd name="T9" fmla="*/ 3 h 3"/>
                <a:gd name="T10" fmla="*/ 1 w 1"/>
                <a:gd name="T11" fmla="*/ 3 h 3"/>
                <a:gd name="T12" fmla="*/ 1 w 1"/>
                <a:gd name="T13" fmla="*/ 1 h 3"/>
                <a:gd name="T14" fmla="*/ 1 w 1"/>
                <a:gd name="T15" fmla="*/ 0 h 3"/>
                <a:gd name="T16" fmla="*/ 1 w 1"/>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3">
                  <a:moveTo>
                    <a:pt x="1" y="0"/>
                  </a:moveTo>
                  <a:cubicBezTo>
                    <a:pt x="0" y="0"/>
                    <a:pt x="0" y="0"/>
                    <a:pt x="0" y="0"/>
                  </a:cubicBezTo>
                  <a:cubicBezTo>
                    <a:pt x="0" y="1"/>
                    <a:pt x="0" y="2"/>
                    <a:pt x="0" y="3"/>
                  </a:cubicBezTo>
                  <a:cubicBezTo>
                    <a:pt x="1" y="3"/>
                    <a:pt x="1" y="3"/>
                    <a:pt x="1" y="3"/>
                  </a:cubicBezTo>
                  <a:cubicBezTo>
                    <a:pt x="1" y="3"/>
                    <a:pt x="1" y="3"/>
                    <a:pt x="1" y="3"/>
                  </a:cubicBezTo>
                  <a:cubicBezTo>
                    <a:pt x="1" y="3"/>
                    <a:pt x="1" y="3"/>
                    <a:pt x="1" y="3"/>
                  </a:cubicBezTo>
                  <a:cubicBezTo>
                    <a:pt x="1" y="2"/>
                    <a:pt x="1" y="2"/>
                    <a:pt x="1" y="1"/>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 name="Freeform 9"/>
            <p:cNvSpPr/>
            <p:nvPr/>
          </p:nvSpPr>
          <p:spPr bwMode="auto">
            <a:xfrm>
              <a:off x="3453" y="2048"/>
              <a:ext cx="5" cy="10"/>
            </a:xfrm>
            <a:custGeom>
              <a:avLst/>
              <a:gdLst>
                <a:gd name="T0" fmla="*/ 1 w 2"/>
                <a:gd name="T1" fmla="*/ 0 h 4"/>
                <a:gd name="T2" fmla="*/ 0 w 2"/>
                <a:gd name="T3" fmla="*/ 0 h 4"/>
                <a:gd name="T4" fmla="*/ 0 w 2"/>
                <a:gd name="T5" fmla="*/ 3 h 4"/>
                <a:gd name="T6" fmla="*/ 0 w 2"/>
                <a:gd name="T7" fmla="*/ 4 h 4"/>
                <a:gd name="T8" fmla="*/ 1 w 2"/>
                <a:gd name="T9" fmla="*/ 4 h 4"/>
                <a:gd name="T10" fmla="*/ 1 w 2"/>
                <a:gd name="T11" fmla="*/ 4 h 4"/>
                <a:gd name="T12" fmla="*/ 1 w 2"/>
                <a:gd name="T13" fmla="*/ 0 h 4"/>
                <a:gd name="T14" fmla="*/ 1 w 2"/>
                <a:gd name="T15" fmla="*/ 0 h 4"/>
                <a:gd name="T16" fmla="*/ 1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1" y="0"/>
                  </a:moveTo>
                  <a:cubicBezTo>
                    <a:pt x="0" y="0"/>
                    <a:pt x="0" y="0"/>
                    <a:pt x="0" y="0"/>
                  </a:cubicBezTo>
                  <a:cubicBezTo>
                    <a:pt x="0" y="1"/>
                    <a:pt x="0" y="3"/>
                    <a:pt x="0" y="3"/>
                  </a:cubicBezTo>
                  <a:cubicBezTo>
                    <a:pt x="0" y="4"/>
                    <a:pt x="0" y="4"/>
                    <a:pt x="0" y="4"/>
                  </a:cubicBezTo>
                  <a:cubicBezTo>
                    <a:pt x="1" y="4"/>
                    <a:pt x="1" y="4"/>
                    <a:pt x="1" y="4"/>
                  </a:cubicBezTo>
                  <a:cubicBezTo>
                    <a:pt x="1" y="4"/>
                    <a:pt x="1" y="4"/>
                    <a:pt x="1" y="4"/>
                  </a:cubicBezTo>
                  <a:cubicBezTo>
                    <a:pt x="2" y="3"/>
                    <a:pt x="1" y="1"/>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 name="Freeform 10"/>
            <p:cNvSpPr/>
            <p:nvPr/>
          </p:nvSpPr>
          <p:spPr bwMode="auto">
            <a:xfrm>
              <a:off x="3427" y="2027"/>
              <a:ext cx="10" cy="5"/>
            </a:xfrm>
            <a:custGeom>
              <a:avLst/>
              <a:gdLst>
                <a:gd name="T0" fmla="*/ 2 w 4"/>
                <a:gd name="T1" fmla="*/ 0 h 2"/>
                <a:gd name="T2" fmla="*/ 1 w 4"/>
                <a:gd name="T3" fmla="*/ 0 h 2"/>
                <a:gd name="T4" fmla="*/ 0 w 4"/>
                <a:gd name="T5" fmla="*/ 1 h 2"/>
                <a:gd name="T6" fmla="*/ 0 w 4"/>
                <a:gd name="T7" fmla="*/ 2 h 2"/>
                <a:gd name="T8" fmla="*/ 2 w 4"/>
                <a:gd name="T9" fmla="*/ 2 h 2"/>
                <a:gd name="T10" fmla="*/ 4 w 4"/>
                <a:gd name="T11" fmla="*/ 1 h 2"/>
                <a:gd name="T12" fmla="*/ 4 w 4"/>
                <a:gd name="T13" fmla="*/ 1 h 2"/>
                <a:gd name="T14" fmla="*/ 4 w 4"/>
                <a:gd name="T15" fmla="*/ 1 h 2"/>
                <a:gd name="T16" fmla="*/ 3 w 4"/>
                <a:gd name="T17" fmla="*/ 0 h 2"/>
                <a:gd name="T18" fmla="*/ 2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2" y="0"/>
                  </a:moveTo>
                  <a:cubicBezTo>
                    <a:pt x="1" y="0"/>
                    <a:pt x="1" y="0"/>
                    <a:pt x="1" y="0"/>
                  </a:cubicBezTo>
                  <a:cubicBezTo>
                    <a:pt x="0" y="1"/>
                    <a:pt x="0" y="1"/>
                    <a:pt x="0" y="1"/>
                  </a:cubicBezTo>
                  <a:cubicBezTo>
                    <a:pt x="0" y="2"/>
                    <a:pt x="0" y="2"/>
                    <a:pt x="0" y="2"/>
                  </a:cubicBezTo>
                  <a:cubicBezTo>
                    <a:pt x="0" y="2"/>
                    <a:pt x="0" y="2"/>
                    <a:pt x="2" y="2"/>
                  </a:cubicBezTo>
                  <a:cubicBezTo>
                    <a:pt x="2" y="2"/>
                    <a:pt x="3" y="2"/>
                    <a:pt x="4" y="1"/>
                  </a:cubicBezTo>
                  <a:cubicBezTo>
                    <a:pt x="4" y="1"/>
                    <a:pt x="4" y="1"/>
                    <a:pt x="4" y="1"/>
                  </a:cubicBezTo>
                  <a:cubicBezTo>
                    <a:pt x="4" y="1"/>
                    <a:pt x="4" y="1"/>
                    <a:pt x="4" y="1"/>
                  </a:cubicBezTo>
                  <a:cubicBezTo>
                    <a:pt x="3" y="0"/>
                    <a:pt x="3" y="0"/>
                    <a:pt x="3" y="0"/>
                  </a:cubicBezTo>
                  <a:cubicBezTo>
                    <a:pt x="3"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1" name="Freeform 11"/>
            <p:cNvSpPr/>
            <p:nvPr/>
          </p:nvSpPr>
          <p:spPr bwMode="auto">
            <a:xfrm>
              <a:off x="3472" y="2027"/>
              <a:ext cx="10" cy="5"/>
            </a:xfrm>
            <a:custGeom>
              <a:avLst/>
              <a:gdLst>
                <a:gd name="T0" fmla="*/ 3 w 4"/>
                <a:gd name="T1" fmla="*/ 0 h 2"/>
                <a:gd name="T2" fmla="*/ 1 w 4"/>
                <a:gd name="T3" fmla="*/ 1 h 2"/>
                <a:gd name="T4" fmla="*/ 0 w 4"/>
                <a:gd name="T5" fmla="*/ 1 h 2"/>
                <a:gd name="T6" fmla="*/ 0 w 4"/>
                <a:gd name="T7" fmla="*/ 1 h 2"/>
                <a:gd name="T8" fmla="*/ 1 w 4"/>
                <a:gd name="T9" fmla="*/ 2 h 2"/>
                <a:gd name="T10" fmla="*/ 2 w 4"/>
                <a:gd name="T11" fmla="*/ 2 h 2"/>
                <a:gd name="T12" fmla="*/ 4 w 4"/>
                <a:gd name="T13" fmla="*/ 2 h 2"/>
                <a:gd name="T14" fmla="*/ 4 w 4"/>
                <a:gd name="T15" fmla="*/ 1 h 2"/>
                <a:gd name="T16" fmla="*/ 4 w 4"/>
                <a:gd name="T17" fmla="*/ 1 h 2"/>
                <a:gd name="T18" fmla="*/ 3 w 4"/>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2">
                  <a:moveTo>
                    <a:pt x="3" y="0"/>
                  </a:moveTo>
                  <a:cubicBezTo>
                    <a:pt x="2" y="0"/>
                    <a:pt x="1" y="0"/>
                    <a:pt x="1" y="1"/>
                  </a:cubicBezTo>
                  <a:cubicBezTo>
                    <a:pt x="0" y="1"/>
                    <a:pt x="0" y="1"/>
                    <a:pt x="0" y="1"/>
                  </a:cubicBezTo>
                  <a:cubicBezTo>
                    <a:pt x="0" y="1"/>
                    <a:pt x="0" y="1"/>
                    <a:pt x="0" y="1"/>
                  </a:cubicBezTo>
                  <a:cubicBezTo>
                    <a:pt x="1" y="2"/>
                    <a:pt x="1" y="2"/>
                    <a:pt x="1" y="2"/>
                  </a:cubicBezTo>
                  <a:cubicBezTo>
                    <a:pt x="1" y="2"/>
                    <a:pt x="2" y="2"/>
                    <a:pt x="2" y="2"/>
                  </a:cubicBezTo>
                  <a:cubicBezTo>
                    <a:pt x="3" y="2"/>
                    <a:pt x="3" y="2"/>
                    <a:pt x="4" y="2"/>
                  </a:cubicBezTo>
                  <a:cubicBezTo>
                    <a:pt x="4" y="1"/>
                    <a:pt x="4" y="1"/>
                    <a:pt x="4" y="1"/>
                  </a:cubicBezTo>
                  <a:cubicBezTo>
                    <a:pt x="4" y="1"/>
                    <a:pt x="4" y="1"/>
                    <a:pt x="4" y="1"/>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2" name="Freeform 12"/>
            <p:cNvSpPr/>
            <p:nvPr/>
          </p:nvSpPr>
          <p:spPr bwMode="auto">
            <a:xfrm>
              <a:off x="3432" y="2041"/>
              <a:ext cx="5" cy="3"/>
            </a:xfrm>
            <a:custGeom>
              <a:avLst/>
              <a:gdLst>
                <a:gd name="T0" fmla="*/ 2 w 2"/>
                <a:gd name="T1" fmla="*/ 0 h 1"/>
                <a:gd name="T2" fmla="*/ 1 w 2"/>
                <a:gd name="T3" fmla="*/ 0 h 1"/>
                <a:gd name="T4" fmla="*/ 0 w 2"/>
                <a:gd name="T5" fmla="*/ 1 h 1"/>
                <a:gd name="T6" fmla="*/ 0 w 2"/>
                <a:gd name="T7" fmla="*/ 1 h 1"/>
                <a:gd name="T8" fmla="*/ 0 w 2"/>
                <a:gd name="T9" fmla="*/ 1 h 1"/>
                <a:gd name="T10" fmla="*/ 0 w 2"/>
                <a:gd name="T11" fmla="*/ 1 h 1"/>
                <a:gd name="T12" fmla="*/ 2 w 2"/>
                <a:gd name="T13" fmla="*/ 0 h 1"/>
                <a:gd name="T14" fmla="*/ 2 w 2"/>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
                  <a:moveTo>
                    <a:pt x="2" y="0"/>
                  </a:moveTo>
                  <a:cubicBezTo>
                    <a:pt x="1" y="0"/>
                    <a:pt x="1" y="0"/>
                    <a:pt x="1" y="0"/>
                  </a:cubicBezTo>
                  <a:cubicBezTo>
                    <a:pt x="1" y="0"/>
                    <a:pt x="0" y="0"/>
                    <a:pt x="0" y="1"/>
                  </a:cubicBezTo>
                  <a:cubicBezTo>
                    <a:pt x="0" y="1"/>
                    <a:pt x="0" y="1"/>
                    <a:pt x="0" y="1"/>
                  </a:cubicBezTo>
                  <a:cubicBezTo>
                    <a:pt x="0" y="1"/>
                    <a:pt x="0" y="1"/>
                    <a:pt x="0" y="1"/>
                  </a:cubicBezTo>
                  <a:cubicBezTo>
                    <a:pt x="0" y="1"/>
                    <a:pt x="0" y="1"/>
                    <a:pt x="0" y="1"/>
                  </a:cubicBezTo>
                  <a:cubicBezTo>
                    <a:pt x="1" y="1"/>
                    <a:pt x="1" y="1"/>
                    <a:pt x="2" y="0"/>
                  </a:cubicBezTo>
                  <a:cubicBezTo>
                    <a:pt x="2"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3" name="Freeform 13"/>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8" name="Freeform 14"/>
            <p:cNvSpPr/>
            <p:nvPr/>
          </p:nvSpPr>
          <p:spPr bwMode="auto">
            <a:xfrm>
              <a:off x="3441" y="2048"/>
              <a:ext cx="5" cy="5"/>
            </a:xfrm>
            <a:custGeom>
              <a:avLst/>
              <a:gdLst>
                <a:gd name="T0" fmla="*/ 5 w 5"/>
                <a:gd name="T1" fmla="*/ 0 h 5"/>
                <a:gd name="T2" fmla="*/ 3 w 5"/>
                <a:gd name="T3" fmla="*/ 0 h 5"/>
                <a:gd name="T4" fmla="*/ 3 w 5"/>
                <a:gd name="T5" fmla="*/ 3 h 5"/>
                <a:gd name="T6" fmla="*/ 0 w 5"/>
                <a:gd name="T7" fmla="*/ 3 h 5"/>
                <a:gd name="T8" fmla="*/ 0 w 5"/>
                <a:gd name="T9" fmla="*/ 5 h 5"/>
                <a:gd name="T10" fmla="*/ 3 w 5"/>
                <a:gd name="T11" fmla="*/ 5 h 5"/>
                <a:gd name="T12" fmla="*/ 3 w 5"/>
                <a:gd name="T13" fmla="*/ 5 h 5"/>
                <a:gd name="T14" fmla="*/ 3 w 5"/>
                <a:gd name="T15" fmla="*/ 3 h 5"/>
                <a:gd name="T16" fmla="*/ 5 w 5"/>
                <a:gd name="T17" fmla="*/ 3 h 5"/>
                <a:gd name="T18" fmla="*/ 5 w 5"/>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5">
                  <a:moveTo>
                    <a:pt x="5" y="0"/>
                  </a:moveTo>
                  <a:lnTo>
                    <a:pt x="3" y="0"/>
                  </a:lnTo>
                  <a:lnTo>
                    <a:pt x="3" y="3"/>
                  </a:lnTo>
                  <a:lnTo>
                    <a:pt x="0" y="3"/>
                  </a:lnTo>
                  <a:lnTo>
                    <a:pt x="0" y="5"/>
                  </a:lnTo>
                  <a:lnTo>
                    <a:pt x="3" y="5"/>
                  </a:lnTo>
                  <a:lnTo>
                    <a:pt x="3" y="5"/>
                  </a:lnTo>
                  <a:lnTo>
                    <a:pt x="3" y="3"/>
                  </a:lnTo>
                  <a:lnTo>
                    <a:pt x="5" y="3"/>
                  </a:lnTo>
                  <a:lnTo>
                    <a:pt x="5"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9" name="Freeform 15"/>
            <p:cNvSpPr/>
            <p:nvPr/>
          </p:nvSpPr>
          <p:spPr bwMode="auto">
            <a:xfrm>
              <a:off x="3465" y="2048"/>
              <a:ext cx="5" cy="5"/>
            </a:xfrm>
            <a:custGeom>
              <a:avLst/>
              <a:gdLst>
                <a:gd name="T0" fmla="*/ 0 w 2"/>
                <a:gd name="T1" fmla="*/ 0 h 2"/>
                <a:gd name="T2" fmla="*/ 0 w 2"/>
                <a:gd name="T3" fmla="*/ 1 h 2"/>
                <a:gd name="T4" fmla="*/ 0 w 2"/>
                <a:gd name="T5" fmla="*/ 1 h 2"/>
                <a:gd name="T6" fmla="*/ 1 w 2"/>
                <a:gd name="T7" fmla="*/ 2 h 2"/>
                <a:gd name="T8" fmla="*/ 1 w 2"/>
                <a:gd name="T9" fmla="*/ 2 h 2"/>
                <a:gd name="T10" fmla="*/ 2 w 2"/>
                <a:gd name="T11" fmla="*/ 2 h 2"/>
                <a:gd name="T12" fmla="*/ 1 w 2"/>
                <a:gd name="T13" fmla="*/ 1 h 2"/>
                <a:gd name="T14" fmla="*/ 1 w 2"/>
                <a:gd name="T15" fmla="*/ 1 h 2"/>
                <a:gd name="T16" fmla="*/ 1 w 2"/>
                <a:gd name="T17" fmla="*/ 0 h 2"/>
                <a:gd name="T18" fmla="*/ 0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0"/>
                  </a:moveTo>
                  <a:cubicBezTo>
                    <a:pt x="0" y="1"/>
                    <a:pt x="0" y="1"/>
                    <a:pt x="0" y="1"/>
                  </a:cubicBezTo>
                  <a:cubicBezTo>
                    <a:pt x="0" y="1"/>
                    <a:pt x="0" y="1"/>
                    <a:pt x="0" y="1"/>
                  </a:cubicBezTo>
                  <a:cubicBezTo>
                    <a:pt x="1" y="1"/>
                    <a:pt x="1" y="1"/>
                    <a:pt x="1" y="2"/>
                  </a:cubicBezTo>
                  <a:cubicBezTo>
                    <a:pt x="1" y="2"/>
                    <a:pt x="1" y="2"/>
                    <a:pt x="1" y="2"/>
                  </a:cubicBezTo>
                  <a:cubicBezTo>
                    <a:pt x="2" y="2"/>
                    <a:pt x="2" y="2"/>
                    <a:pt x="2" y="2"/>
                  </a:cubicBezTo>
                  <a:cubicBezTo>
                    <a:pt x="1" y="1"/>
                    <a:pt x="1" y="1"/>
                    <a:pt x="1" y="1"/>
                  </a:cubicBezTo>
                  <a:cubicBezTo>
                    <a:pt x="1" y="1"/>
                    <a:pt x="1" y="1"/>
                    <a:pt x="1" y="1"/>
                  </a:cubicBezTo>
                  <a:cubicBezTo>
                    <a:pt x="1" y="0"/>
                    <a:pt x="1" y="0"/>
                    <a:pt x="1"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0" name="Freeform 16"/>
            <p:cNvSpPr/>
            <p:nvPr/>
          </p:nvSpPr>
          <p:spPr bwMode="auto">
            <a:xfrm>
              <a:off x="3475" y="2041"/>
              <a:ext cx="5" cy="3"/>
            </a:xfrm>
            <a:custGeom>
              <a:avLst/>
              <a:gdLst>
                <a:gd name="T0" fmla="*/ 1 w 2"/>
                <a:gd name="T1" fmla="*/ 0 h 1"/>
                <a:gd name="T2" fmla="*/ 0 w 2"/>
                <a:gd name="T3" fmla="*/ 0 h 1"/>
                <a:gd name="T4" fmla="*/ 0 w 2"/>
                <a:gd name="T5" fmla="*/ 0 h 1"/>
                <a:gd name="T6" fmla="*/ 1 w 2"/>
                <a:gd name="T7" fmla="*/ 1 h 1"/>
                <a:gd name="T8" fmla="*/ 2 w 2"/>
                <a:gd name="T9" fmla="*/ 1 h 1"/>
                <a:gd name="T10" fmla="*/ 2 w 2"/>
                <a:gd name="T11" fmla="*/ 1 h 1"/>
                <a:gd name="T12" fmla="*/ 2 w 2"/>
                <a:gd name="T13" fmla="*/ 1 h 1"/>
                <a:gd name="T14" fmla="*/ 2 w 2"/>
                <a:gd name="T15" fmla="*/ 0 h 1"/>
                <a:gd name="T16" fmla="*/ 1 w 2"/>
                <a:gd name="T17" fmla="*/ 0 h 1"/>
                <a:gd name="T18" fmla="*/ 1 w 2"/>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0"/>
                  </a:moveTo>
                  <a:cubicBezTo>
                    <a:pt x="0" y="0"/>
                    <a:pt x="0" y="0"/>
                    <a:pt x="0" y="0"/>
                  </a:cubicBezTo>
                  <a:cubicBezTo>
                    <a:pt x="0" y="0"/>
                    <a:pt x="0" y="0"/>
                    <a:pt x="0" y="0"/>
                  </a:cubicBezTo>
                  <a:cubicBezTo>
                    <a:pt x="1" y="0"/>
                    <a:pt x="1" y="0"/>
                    <a:pt x="1" y="1"/>
                  </a:cubicBezTo>
                  <a:cubicBezTo>
                    <a:pt x="1" y="1"/>
                    <a:pt x="1" y="1"/>
                    <a:pt x="2" y="1"/>
                  </a:cubicBezTo>
                  <a:cubicBezTo>
                    <a:pt x="2" y="1"/>
                    <a:pt x="2" y="1"/>
                    <a:pt x="2" y="1"/>
                  </a:cubicBezTo>
                  <a:cubicBezTo>
                    <a:pt x="2" y="1"/>
                    <a:pt x="2" y="1"/>
                    <a:pt x="2" y="1"/>
                  </a:cubicBezTo>
                  <a:cubicBezTo>
                    <a:pt x="2" y="0"/>
                    <a:pt x="2" y="0"/>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1" name="Freeform 17"/>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2" name="Freeform 18"/>
            <p:cNvSpPr/>
            <p:nvPr/>
          </p:nvSpPr>
          <p:spPr bwMode="auto">
            <a:xfrm>
              <a:off x="3430" y="2015"/>
              <a:ext cx="4" cy="5"/>
            </a:xfrm>
            <a:custGeom>
              <a:avLst/>
              <a:gdLst>
                <a:gd name="T0" fmla="*/ 2 w 4"/>
                <a:gd name="T1" fmla="*/ 0 h 5"/>
                <a:gd name="T2" fmla="*/ 0 w 4"/>
                <a:gd name="T3" fmla="*/ 0 h 5"/>
                <a:gd name="T4" fmla="*/ 0 w 4"/>
                <a:gd name="T5" fmla="*/ 2 h 5"/>
                <a:gd name="T6" fmla="*/ 2 w 4"/>
                <a:gd name="T7" fmla="*/ 5 h 5"/>
                <a:gd name="T8" fmla="*/ 4 w 4"/>
                <a:gd name="T9" fmla="*/ 5 h 5"/>
                <a:gd name="T10" fmla="*/ 4 w 4"/>
                <a:gd name="T11" fmla="*/ 5 h 5"/>
                <a:gd name="T12" fmla="*/ 4 w 4"/>
                <a:gd name="T13" fmla="*/ 5 h 5"/>
                <a:gd name="T14" fmla="*/ 4 w 4"/>
                <a:gd name="T15" fmla="*/ 2 h 5"/>
                <a:gd name="T16" fmla="*/ 2 w 4"/>
                <a:gd name="T17" fmla="*/ 2 h 5"/>
                <a:gd name="T18" fmla="*/ 2 w 4"/>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2" y="0"/>
                  </a:moveTo>
                  <a:lnTo>
                    <a:pt x="0" y="0"/>
                  </a:lnTo>
                  <a:lnTo>
                    <a:pt x="0" y="2"/>
                  </a:lnTo>
                  <a:lnTo>
                    <a:pt x="2" y="5"/>
                  </a:lnTo>
                  <a:lnTo>
                    <a:pt x="4" y="5"/>
                  </a:lnTo>
                  <a:lnTo>
                    <a:pt x="4" y="5"/>
                  </a:lnTo>
                  <a:lnTo>
                    <a:pt x="4" y="5"/>
                  </a:lnTo>
                  <a:lnTo>
                    <a:pt x="4" y="2"/>
                  </a:lnTo>
                  <a:lnTo>
                    <a:pt x="2" y="2"/>
                  </a:lnTo>
                  <a:lnTo>
                    <a:pt x="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3" name="Freeform 19"/>
            <p:cNvSpPr/>
            <p:nvPr/>
          </p:nvSpPr>
          <p:spPr bwMode="auto">
            <a:xfrm>
              <a:off x="3465" y="2003"/>
              <a:ext cx="5" cy="5"/>
            </a:xfrm>
            <a:custGeom>
              <a:avLst/>
              <a:gdLst>
                <a:gd name="T0" fmla="*/ 2 w 2"/>
                <a:gd name="T1" fmla="*/ 0 h 2"/>
                <a:gd name="T2" fmla="*/ 1 w 2"/>
                <a:gd name="T3" fmla="*/ 0 h 2"/>
                <a:gd name="T4" fmla="*/ 1 w 2"/>
                <a:gd name="T5" fmla="*/ 1 h 2"/>
                <a:gd name="T6" fmla="*/ 0 w 2"/>
                <a:gd name="T7" fmla="*/ 2 h 2"/>
                <a:gd name="T8" fmla="*/ 0 w 2"/>
                <a:gd name="T9" fmla="*/ 2 h 2"/>
                <a:gd name="T10" fmla="*/ 0 w 2"/>
                <a:gd name="T11" fmla="*/ 2 h 2"/>
                <a:gd name="T12" fmla="*/ 1 w 2"/>
                <a:gd name="T13" fmla="*/ 2 h 2"/>
                <a:gd name="T14" fmla="*/ 1 w 2"/>
                <a:gd name="T15" fmla="*/ 1 h 2"/>
                <a:gd name="T16" fmla="*/ 2 w 2"/>
                <a:gd name="T17" fmla="*/ 1 h 2"/>
                <a:gd name="T18" fmla="*/ 2 w 2"/>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2" y="0"/>
                  </a:moveTo>
                  <a:cubicBezTo>
                    <a:pt x="1" y="0"/>
                    <a:pt x="1" y="0"/>
                    <a:pt x="1" y="0"/>
                  </a:cubicBezTo>
                  <a:cubicBezTo>
                    <a:pt x="1" y="1"/>
                    <a:pt x="1" y="1"/>
                    <a:pt x="1" y="1"/>
                  </a:cubicBezTo>
                  <a:cubicBezTo>
                    <a:pt x="0" y="1"/>
                    <a:pt x="0" y="1"/>
                    <a:pt x="0" y="2"/>
                  </a:cubicBezTo>
                  <a:cubicBezTo>
                    <a:pt x="0" y="2"/>
                    <a:pt x="0" y="2"/>
                    <a:pt x="0" y="2"/>
                  </a:cubicBezTo>
                  <a:cubicBezTo>
                    <a:pt x="0" y="2"/>
                    <a:pt x="0" y="2"/>
                    <a:pt x="0" y="2"/>
                  </a:cubicBezTo>
                  <a:cubicBezTo>
                    <a:pt x="1" y="2"/>
                    <a:pt x="1" y="2"/>
                    <a:pt x="1" y="2"/>
                  </a:cubicBezTo>
                  <a:cubicBezTo>
                    <a:pt x="1" y="1"/>
                    <a:pt x="1" y="1"/>
                    <a:pt x="1" y="1"/>
                  </a:cubicBezTo>
                  <a:cubicBezTo>
                    <a:pt x="1" y="1"/>
                    <a:pt x="1" y="1"/>
                    <a:pt x="2" y="1"/>
                  </a:cubicBezTo>
                  <a:cubicBezTo>
                    <a:pt x="2"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4" name="Freeform 20"/>
            <p:cNvSpPr/>
            <p:nvPr/>
          </p:nvSpPr>
          <p:spPr bwMode="auto">
            <a:xfrm>
              <a:off x="3475" y="2010"/>
              <a:ext cx="5" cy="5"/>
            </a:xfrm>
            <a:custGeom>
              <a:avLst/>
              <a:gdLst>
                <a:gd name="T0" fmla="*/ 2 w 2"/>
                <a:gd name="T1" fmla="*/ 0 h 2"/>
                <a:gd name="T2" fmla="*/ 1 w 2"/>
                <a:gd name="T3" fmla="*/ 1 h 2"/>
                <a:gd name="T4" fmla="*/ 0 w 2"/>
                <a:gd name="T5" fmla="*/ 1 h 2"/>
                <a:gd name="T6" fmla="*/ 0 w 2"/>
                <a:gd name="T7" fmla="*/ 2 h 2"/>
                <a:gd name="T8" fmla="*/ 0 w 2"/>
                <a:gd name="T9" fmla="*/ 2 h 2"/>
                <a:gd name="T10" fmla="*/ 1 w 2"/>
                <a:gd name="T11" fmla="*/ 2 h 2"/>
                <a:gd name="T12" fmla="*/ 2 w 2"/>
                <a:gd name="T13" fmla="*/ 1 h 2"/>
                <a:gd name="T14" fmla="*/ 2 w 2"/>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
                  <a:moveTo>
                    <a:pt x="2" y="0"/>
                  </a:moveTo>
                  <a:cubicBezTo>
                    <a:pt x="1" y="1"/>
                    <a:pt x="1" y="1"/>
                    <a:pt x="1" y="1"/>
                  </a:cubicBezTo>
                  <a:cubicBezTo>
                    <a:pt x="0" y="1"/>
                    <a:pt x="0" y="1"/>
                    <a:pt x="0" y="1"/>
                  </a:cubicBezTo>
                  <a:cubicBezTo>
                    <a:pt x="0" y="2"/>
                    <a:pt x="0" y="2"/>
                    <a:pt x="0" y="2"/>
                  </a:cubicBezTo>
                  <a:cubicBezTo>
                    <a:pt x="0" y="2"/>
                    <a:pt x="0" y="2"/>
                    <a:pt x="0" y="2"/>
                  </a:cubicBezTo>
                  <a:cubicBezTo>
                    <a:pt x="1" y="2"/>
                    <a:pt x="1" y="2"/>
                    <a:pt x="1" y="2"/>
                  </a:cubicBezTo>
                  <a:cubicBezTo>
                    <a:pt x="1" y="2"/>
                    <a:pt x="2" y="1"/>
                    <a:pt x="2" y="1"/>
                  </a:cubicBezTo>
                  <a:cubicBezTo>
                    <a:pt x="2"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5" name="Freeform 21"/>
            <p:cNvSpPr>
              <a:spLocks noEditPoints="1"/>
            </p:cNvSpPr>
            <p:nvPr/>
          </p:nvSpPr>
          <p:spPr bwMode="auto">
            <a:xfrm>
              <a:off x="3822" y="1799"/>
              <a:ext cx="83" cy="80"/>
            </a:xfrm>
            <a:custGeom>
              <a:avLst/>
              <a:gdLst>
                <a:gd name="T0" fmla="*/ 22 w 35"/>
                <a:gd name="T1" fmla="*/ 25 h 34"/>
                <a:gd name="T2" fmla="*/ 19 w 35"/>
                <a:gd name="T3" fmla="*/ 32 h 34"/>
                <a:gd name="T4" fmla="*/ 22 w 35"/>
                <a:gd name="T5" fmla="*/ 25 h 34"/>
                <a:gd name="T6" fmla="*/ 18 w 35"/>
                <a:gd name="T7" fmla="*/ 24 h 34"/>
                <a:gd name="T8" fmla="*/ 16 w 35"/>
                <a:gd name="T9" fmla="*/ 22 h 34"/>
                <a:gd name="T10" fmla="*/ 13 w 35"/>
                <a:gd name="T11" fmla="*/ 18 h 34"/>
                <a:gd name="T12" fmla="*/ 13 w 35"/>
                <a:gd name="T13" fmla="*/ 18 h 34"/>
                <a:gd name="T14" fmla="*/ 15 w 35"/>
                <a:gd name="T15" fmla="*/ 22 h 34"/>
                <a:gd name="T16" fmla="*/ 14 w 35"/>
                <a:gd name="T17" fmla="*/ 22 h 34"/>
                <a:gd name="T18" fmla="*/ 13 w 35"/>
                <a:gd name="T19" fmla="*/ 19 h 34"/>
                <a:gd name="T20" fmla="*/ 31 w 35"/>
                <a:gd name="T21" fmla="*/ 20 h 34"/>
                <a:gd name="T22" fmla="*/ 31 w 35"/>
                <a:gd name="T23" fmla="*/ 20 h 34"/>
                <a:gd name="T24" fmla="*/ 31 w 35"/>
                <a:gd name="T25" fmla="*/ 14 h 34"/>
                <a:gd name="T26" fmla="*/ 31 w 35"/>
                <a:gd name="T27" fmla="*/ 14 h 34"/>
                <a:gd name="T28" fmla="*/ 30 w 35"/>
                <a:gd name="T29" fmla="*/ 20 h 34"/>
                <a:gd name="T30" fmla="*/ 21 w 35"/>
                <a:gd name="T31" fmla="*/ 9 h 34"/>
                <a:gd name="T32" fmla="*/ 8 w 35"/>
                <a:gd name="T33" fmla="*/ 18 h 34"/>
                <a:gd name="T34" fmla="*/ 11 w 35"/>
                <a:gd name="T35" fmla="*/ 18 h 34"/>
                <a:gd name="T36" fmla="*/ 30 w 35"/>
                <a:gd name="T37" fmla="*/ 9 h 34"/>
                <a:gd name="T38" fmla="*/ 12 w 35"/>
                <a:gd name="T39" fmla="*/ 8 h 34"/>
                <a:gd name="T40" fmla="*/ 18 w 35"/>
                <a:gd name="T41" fmla="*/ 8 h 34"/>
                <a:gd name="T42" fmla="*/ 14 w 35"/>
                <a:gd name="T43" fmla="*/ 8 h 34"/>
                <a:gd name="T44" fmla="*/ 15 w 35"/>
                <a:gd name="T45" fmla="*/ 9 h 34"/>
                <a:gd name="T46" fmla="*/ 12 w 35"/>
                <a:gd name="T47" fmla="*/ 16 h 34"/>
                <a:gd name="T48" fmla="*/ 6 w 35"/>
                <a:gd name="T49" fmla="*/ 11 h 34"/>
                <a:gd name="T50" fmla="*/ 7 w 35"/>
                <a:gd name="T51" fmla="*/ 15 h 34"/>
                <a:gd name="T52" fmla="*/ 13 w 35"/>
                <a:gd name="T53" fmla="*/ 5 h 34"/>
                <a:gd name="T54" fmla="*/ 9 w 35"/>
                <a:gd name="T55" fmla="*/ 12 h 34"/>
                <a:gd name="T56" fmla="*/ 29 w 35"/>
                <a:gd name="T57" fmla="*/ 6 h 34"/>
                <a:gd name="T58" fmla="*/ 20 w 35"/>
                <a:gd name="T59" fmla="*/ 4 h 34"/>
                <a:gd name="T60" fmla="*/ 20 w 35"/>
                <a:gd name="T61" fmla="*/ 4 h 34"/>
                <a:gd name="T62" fmla="*/ 24 w 35"/>
                <a:gd name="T63" fmla="*/ 5 h 34"/>
                <a:gd name="T64" fmla="*/ 27 w 35"/>
                <a:gd name="T65" fmla="*/ 7 h 34"/>
                <a:gd name="T66" fmla="*/ 29 w 35"/>
                <a:gd name="T67" fmla="*/ 11 h 34"/>
                <a:gd name="T68" fmla="*/ 33 w 35"/>
                <a:gd name="T69" fmla="*/ 12 h 34"/>
                <a:gd name="T70" fmla="*/ 28 w 35"/>
                <a:gd name="T71" fmla="*/ 15 h 34"/>
                <a:gd name="T72" fmla="*/ 32 w 35"/>
                <a:gd name="T73" fmla="*/ 21 h 34"/>
                <a:gd name="T74" fmla="*/ 27 w 35"/>
                <a:gd name="T75" fmla="*/ 27 h 34"/>
                <a:gd name="T76" fmla="*/ 22 w 35"/>
                <a:gd name="T77" fmla="*/ 24 h 34"/>
                <a:gd name="T78" fmla="*/ 14 w 35"/>
                <a:gd name="T79" fmla="*/ 19 h 34"/>
                <a:gd name="T80" fmla="*/ 18 w 35"/>
                <a:gd name="T81" fmla="*/ 13 h 34"/>
                <a:gd name="T82" fmla="*/ 22 w 35"/>
                <a:gd name="T83" fmla="*/ 10 h 34"/>
                <a:gd name="T84" fmla="*/ 18 w 35"/>
                <a:gd name="T85" fmla="*/ 6 h 34"/>
                <a:gd name="T86" fmla="*/ 14 w 35"/>
                <a:gd name="T87" fmla="*/ 5 h 34"/>
                <a:gd name="T88" fmla="*/ 5 w 35"/>
                <a:gd name="T89" fmla="*/ 10 h 34"/>
                <a:gd name="T90" fmla="*/ 6 w 35"/>
                <a:gd name="T91" fmla="*/ 16 h 34"/>
                <a:gd name="T92" fmla="*/ 6 w 35"/>
                <a:gd name="T93" fmla="*/ 17 h 34"/>
                <a:gd name="T94" fmla="*/ 13 w 35"/>
                <a:gd name="T95" fmla="*/ 23 h 34"/>
                <a:gd name="T96" fmla="*/ 13 w 35"/>
                <a:gd name="T97" fmla="*/ 29 h 34"/>
                <a:gd name="T98" fmla="*/ 15 w 35"/>
                <a:gd name="T99" fmla="*/ 30 h 34"/>
                <a:gd name="T100" fmla="*/ 7 w 35"/>
                <a:gd name="T101" fmla="*/ 4 h 34"/>
                <a:gd name="T102" fmla="*/ 23 w 35"/>
                <a:gd name="T103" fmla="*/ 2 h 34"/>
                <a:gd name="T104" fmla="*/ 11 w 35"/>
                <a:gd name="T105" fmla="*/ 2 h 34"/>
                <a:gd name="T106" fmla="*/ 21 w 35"/>
                <a:gd name="T107" fmla="*/ 3 h 34"/>
                <a:gd name="T108" fmla="*/ 12 w 35"/>
                <a:gd name="T109" fmla="*/ 2 h 34"/>
                <a:gd name="T110" fmla="*/ 18 w 35"/>
                <a:gd name="T111" fmla="*/ 2 h 34"/>
                <a:gd name="T112" fmla="*/ 15 w 35"/>
                <a:gd name="T113" fmla="*/ 1 h 34"/>
                <a:gd name="T114" fmla="*/ 17 w 35"/>
                <a:gd name="T115" fmla="*/ 0 h 34"/>
                <a:gd name="T116" fmla="*/ 0 w 35"/>
                <a:gd name="T117" fmla="*/ 17 h 34"/>
                <a:gd name="T118" fmla="*/ 34 w 35"/>
                <a:gd name="T119" fmla="*/ 22 h 34"/>
                <a:gd name="T120" fmla="*/ 29 w 35"/>
                <a:gd name="T121"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 h="34">
                  <a:moveTo>
                    <a:pt x="22" y="32"/>
                  </a:moveTo>
                  <a:cubicBezTo>
                    <a:pt x="25" y="25"/>
                    <a:pt x="25" y="25"/>
                    <a:pt x="25" y="25"/>
                  </a:cubicBezTo>
                  <a:cubicBezTo>
                    <a:pt x="27" y="27"/>
                    <a:pt x="23" y="31"/>
                    <a:pt x="22" y="32"/>
                  </a:cubicBezTo>
                  <a:cubicBezTo>
                    <a:pt x="22" y="32"/>
                    <a:pt x="22" y="32"/>
                    <a:pt x="22" y="32"/>
                  </a:cubicBezTo>
                  <a:moveTo>
                    <a:pt x="19" y="32"/>
                  </a:moveTo>
                  <a:cubicBezTo>
                    <a:pt x="22" y="25"/>
                    <a:pt x="22" y="25"/>
                    <a:pt x="22" y="25"/>
                  </a:cubicBezTo>
                  <a:cubicBezTo>
                    <a:pt x="23" y="25"/>
                    <a:pt x="24" y="25"/>
                    <a:pt x="24" y="25"/>
                  </a:cubicBezTo>
                  <a:cubicBezTo>
                    <a:pt x="24" y="25"/>
                    <a:pt x="24" y="25"/>
                    <a:pt x="24" y="25"/>
                  </a:cubicBezTo>
                  <a:cubicBezTo>
                    <a:pt x="21" y="32"/>
                    <a:pt x="21" y="32"/>
                    <a:pt x="21" y="32"/>
                  </a:cubicBezTo>
                  <a:cubicBezTo>
                    <a:pt x="21" y="32"/>
                    <a:pt x="21" y="32"/>
                    <a:pt x="21" y="32"/>
                  </a:cubicBezTo>
                  <a:cubicBezTo>
                    <a:pt x="21" y="32"/>
                    <a:pt x="21" y="32"/>
                    <a:pt x="21" y="32"/>
                  </a:cubicBezTo>
                  <a:cubicBezTo>
                    <a:pt x="20" y="32"/>
                    <a:pt x="20" y="32"/>
                    <a:pt x="19" y="32"/>
                  </a:cubicBezTo>
                  <a:moveTo>
                    <a:pt x="17" y="33"/>
                  </a:moveTo>
                  <a:cubicBezTo>
                    <a:pt x="16" y="33"/>
                    <a:pt x="16" y="33"/>
                    <a:pt x="16" y="33"/>
                  </a:cubicBezTo>
                  <a:cubicBezTo>
                    <a:pt x="20" y="24"/>
                    <a:pt x="20" y="24"/>
                    <a:pt x="20" y="24"/>
                  </a:cubicBezTo>
                  <a:cubicBezTo>
                    <a:pt x="21" y="24"/>
                    <a:pt x="21" y="24"/>
                    <a:pt x="20" y="25"/>
                  </a:cubicBezTo>
                  <a:cubicBezTo>
                    <a:pt x="21" y="25"/>
                    <a:pt x="21" y="25"/>
                    <a:pt x="21" y="25"/>
                  </a:cubicBezTo>
                  <a:cubicBezTo>
                    <a:pt x="22" y="25"/>
                    <a:pt x="22" y="25"/>
                    <a:pt x="22" y="25"/>
                  </a:cubicBezTo>
                  <a:cubicBezTo>
                    <a:pt x="19" y="32"/>
                    <a:pt x="19" y="32"/>
                    <a:pt x="19" y="32"/>
                  </a:cubicBezTo>
                  <a:cubicBezTo>
                    <a:pt x="18" y="32"/>
                    <a:pt x="18" y="33"/>
                    <a:pt x="17" y="33"/>
                  </a:cubicBezTo>
                  <a:moveTo>
                    <a:pt x="16" y="32"/>
                  </a:moveTo>
                  <a:cubicBezTo>
                    <a:pt x="15" y="32"/>
                    <a:pt x="15" y="32"/>
                    <a:pt x="15" y="32"/>
                  </a:cubicBezTo>
                  <a:cubicBezTo>
                    <a:pt x="16" y="31"/>
                    <a:pt x="17" y="29"/>
                    <a:pt x="15" y="28"/>
                  </a:cubicBezTo>
                  <a:cubicBezTo>
                    <a:pt x="16" y="27"/>
                    <a:pt x="17" y="25"/>
                    <a:pt x="18" y="24"/>
                  </a:cubicBezTo>
                  <a:cubicBezTo>
                    <a:pt x="18" y="24"/>
                    <a:pt x="19" y="23"/>
                    <a:pt x="19" y="23"/>
                  </a:cubicBezTo>
                  <a:cubicBezTo>
                    <a:pt x="20" y="23"/>
                    <a:pt x="20" y="23"/>
                    <a:pt x="20" y="23"/>
                  </a:cubicBezTo>
                  <a:cubicBezTo>
                    <a:pt x="16" y="32"/>
                    <a:pt x="16" y="32"/>
                    <a:pt x="16" y="32"/>
                  </a:cubicBezTo>
                  <a:moveTo>
                    <a:pt x="15" y="28"/>
                  </a:moveTo>
                  <a:cubicBezTo>
                    <a:pt x="15" y="28"/>
                    <a:pt x="14" y="27"/>
                    <a:pt x="14" y="27"/>
                  </a:cubicBezTo>
                  <a:cubicBezTo>
                    <a:pt x="16" y="22"/>
                    <a:pt x="16" y="22"/>
                    <a:pt x="16" y="22"/>
                  </a:cubicBezTo>
                  <a:cubicBezTo>
                    <a:pt x="16" y="22"/>
                    <a:pt x="16" y="22"/>
                    <a:pt x="16" y="22"/>
                  </a:cubicBezTo>
                  <a:cubicBezTo>
                    <a:pt x="16" y="22"/>
                    <a:pt x="16" y="22"/>
                    <a:pt x="16" y="22"/>
                  </a:cubicBezTo>
                  <a:cubicBezTo>
                    <a:pt x="17" y="22"/>
                    <a:pt x="18" y="22"/>
                    <a:pt x="19" y="22"/>
                  </a:cubicBezTo>
                  <a:cubicBezTo>
                    <a:pt x="18" y="23"/>
                    <a:pt x="18" y="23"/>
                    <a:pt x="18" y="24"/>
                  </a:cubicBezTo>
                  <a:cubicBezTo>
                    <a:pt x="17" y="25"/>
                    <a:pt x="16" y="27"/>
                    <a:pt x="15" y="28"/>
                  </a:cubicBezTo>
                  <a:moveTo>
                    <a:pt x="13" y="18"/>
                  </a:moveTo>
                  <a:cubicBezTo>
                    <a:pt x="13" y="18"/>
                    <a:pt x="13" y="18"/>
                    <a:pt x="13" y="18"/>
                  </a:cubicBezTo>
                  <a:cubicBezTo>
                    <a:pt x="13" y="18"/>
                    <a:pt x="13" y="18"/>
                    <a:pt x="13" y="18"/>
                  </a:cubicBezTo>
                  <a:moveTo>
                    <a:pt x="12" y="18"/>
                  </a:moveTo>
                  <a:cubicBezTo>
                    <a:pt x="12" y="18"/>
                    <a:pt x="12" y="18"/>
                    <a:pt x="12" y="18"/>
                  </a:cubicBezTo>
                  <a:cubicBezTo>
                    <a:pt x="13" y="18"/>
                    <a:pt x="13" y="18"/>
                    <a:pt x="13" y="18"/>
                  </a:cubicBezTo>
                  <a:cubicBezTo>
                    <a:pt x="13" y="18"/>
                    <a:pt x="13" y="18"/>
                    <a:pt x="13" y="18"/>
                  </a:cubicBezTo>
                  <a:cubicBezTo>
                    <a:pt x="13" y="18"/>
                    <a:pt x="13" y="18"/>
                    <a:pt x="13" y="18"/>
                  </a:cubicBezTo>
                  <a:cubicBezTo>
                    <a:pt x="13" y="18"/>
                    <a:pt x="13" y="18"/>
                    <a:pt x="13" y="18"/>
                  </a:cubicBezTo>
                  <a:cubicBezTo>
                    <a:pt x="13" y="19"/>
                    <a:pt x="14" y="19"/>
                    <a:pt x="13" y="20"/>
                  </a:cubicBezTo>
                  <a:cubicBezTo>
                    <a:pt x="13" y="20"/>
                    <a:pt x="14" y="21"/>
                    <a:pt x="14" y="21"/>
                  </a:cubicBezTo>
                  <a:cubicBezTo>
                    <a:pt x="15" y="21"/>
                    <a:pt x="15" y="21"/>
                    <a:pt x="15" y="21"/>
                  </a:cubicBezTo>
                  <a:cubicBezTo>
                    <a:pt x="15" y="22"/>
                    <a:pt x="15" y="22"/>
                    <a:pt x="15" y="22"/>
                  </a:cubicBezTo>
                  <a:cubicBezTo>
                    <a:pt x="15" y="22"/>
                    <a:pt x="15" y="22"/>
                    <a:pt x="15" y="22"/>
                  </a:cubicBezTo>
                  <a:cubicBezTo>
                    <a:pt x="16" y="22"/>
                    <a:pt x="16" y="22"/>
                    <a:pt x="16" y="22"/>
                  </a:cubicBezTo>
                  <a:cubicBezTo>
                    <a:pt x="14" y="26"/>
                    <a:pt x="14" y="26"/>
                    <a:pt x="14" y="26"/>
                  </a:cubicBezTo>
                  <a:cubicBezTo>
                    <a:pt x="14" y="26"/>
                    <a:pt x="14" y="25"/>
                    <a:pt x="14" y="24"/>
                  </a:cubicBezTo>
                  <a:cubicBezTo>
                    <a:pt x="14" y="23"/>
                    <a:pt x="14" y="23"/>
                    <a:pt x="15" y="22"/>
                  </a:cubicBezTo>
                  <a:cubicBezTo>
                    <a:pt x="14" y="22"/>
                    <a:pt x="14" y="22"/>
                    <a:pt x="14" y="22"/>
                  </a:cubicBezTo>
                  <a:cubicBezTo>
                    <a:pt x="14" y="22"/>
                    <a:pt x="14" y="22"/>
                    <a:pt x="14" y="22"/>
                  </a:cubicBezTo>
                  <a:cubicBezTo>
                    <a:pt x="14" y="21"/>
                    <a:pt x="14" y="21"/>
                    <a:pt x="14" y="21"/>
                  </a:cubicBezTo>
                  <a:cubicBezTo>
                    <a:pt x="13" y="20"/>
                    <a:pt x="13" y="20"/>
                    <a:pt x="13" y="20"/>
                  </a:cubicBezTo>
                  <a:cubicBezTo>
                    <a:pt x="13" y="19"/>
                    <a:pt x="13" y="19"/>
                    <a:pt x="13" y="19"/>
                  </a:cubicBezTo>
                  <a:cubicBezTo>
                    <a:pt x="13" y="19"/>
                    <a:pt x="13" y="19"/>
                    <a:pt x="13" y="19"/>
                  </a:cubicBezTo>
                  <a:cubicBezTo>
                    <a:pt x="13" y="19"/>
                    <a:pt x="13" y="19"/>
                    <a:pt x="13" y="19"/>
                  </a:cubicBezTo>
                  <a:cubicBezTo>
                    <a:pt x="12" y="20"/>
                    <a:pt x="12" y="20"/>
                    <a:pt x="12" y="20"/>
                  </a:cubicBezTo>
                  <a:cubicBezTo>
                    <a:pt x="12" y="20"/>
                    <a:pt x="11" y="20"/>
                    <a:pt x="11" y="20"/>
                  </a:cubicBezTo>
                  <a:cubicBezTo>
                    <a:pt x="11" y="19"/>
                    <a:pt x="12" y="19"/>
                    <a:pt x="12" y="18"/>
                  </a:cubicBezTo>
                  <a:cubicBezTo>
                    <a:pt x="12" y="18"/>
                    <a:pt x="12" y="18"/>
                    <a:pt x="12" y="18"/>
                  </a:cubicBezTo>
                  <a:moveTo>
                    <a:pt x="31" y="20"/>
                  </a:moveTo>
                  <a:cubicBezTo>
                    <a:pt x="31" y="20"/>
                    <a:pt x="31" y="20"/>
                    <a:pt x="31" y="20"/>
                  </a:cubicBezTo>
                  <a:cubicBezTo>
                    <a:pt x="33" y="15"/>
                    <a:pt x="33" y="15"/>
                    <a:pt x="33" y="15"/>
                  </a:cubicBezTo>
                  <a:cubicBezTo>
                    <a:pt x="33" y="16"/>
                    <a:pt x="33" y="16"/>
                    <a:pt x="33" y="17"/>
                  </a:cubicBezTo>
                  <a:cubicBezTo>
                    <a:pt x="33" y="18"/>
                    <a:pt x="33" y="19"/>
                    <a:pt x="33" y="20"/>
                  </a:cubicBezTo>
                  <a:cubicBezTo>
                    <a:pt x="33" y="21"/>
                    <a:pt x="33" y="21"/>
                    <a:pt x="33" y="21"/>
                  </a:cubicBezTo>
                  <a:cubicBezTo>
                    <a:pt x="33" y="21"/>
                    <a:pt x="33" y="20"/>
                    <a:pt x="32" y="20"/>
                  </a:cubicBezTo>
                  <a:cubicBezTo>
                    <a:pt x="32" y="20"/>
                    <a:pt x="32" y="20"/>
                    <a:pt x="31" y="20"/>
                  </a:cubicBezTo>
                  <a:cubicBezTo>
                    <a:pt x="31" y="20"/>
                    <a:pt x="31" y="20"/>
                    <a:pt x="31" y="20"/>
                  </a:cubicBezTo>
                  <a:moveTo>
                    <a:pt x="29" y="19"/>
                  </a:moveTo>
                  <a:cubicBezTo>
                    <a:pt x="29" y="18"/>
                    <a:pt x="29" y="16"/>
                    <a:pt x="29" y="16"/>
                  </a:cubicBezTo>
                  <a:cubicBezTo>
                    <a:pt x="30" y="14"/>
                    <a:pt x="30" y="14"/>
                    <a:pt x="31" y="14"/>
                  </a:cubicBezTo>
                  <a:cubicBezTo>
                    <a:pt x="31" y="14"/>
                    <a:pt x="31" y="14"/>
                    <a:pt x="31" y="14"/>
                  </a:cubicBezTo>
                  <a:cubicBezTo>
                    <a:pt x="31" y="14"/>
                    <a:pt x="31" y="14"/>
                    <a:pt x="31" y="14"/>
                  </a:cubicBezTo>
                  <a:cubicBezTo>
                    <a:pt x="30" y="15"/>
                    <a:pt x="30" y="17"/>
                    <a:pt x="29" y="19"/>
                  </a:cubicBezTo>
                  <a:moveTo>
                    <a:pt x="30" y="20"/>
                  </a:moveTo>
                  <a:cubicBezTo>
                    <a:pt x="29" y="20"/>
                    <a:pt x="29" y="20"/>
                    <a:pt x="29" y="20"/>
                  </a:cubicBezTo>
                  <a:cubicBezTo>
                    <a:pt x="29" y="20"/>
                    <a:pt x="29" y="20"/>
                    <a:pt x="29" y="20"/>
                  </a:cubicBezTo>
                  <a:cubicBezTo>
                    <a:pt x="30" y="18"/>
                    <a:pt x="31" y="16"/>
                    <a:pt x="32" y="14"/>
                  </a:cubicBezTo>
                  <a:cubicBezTo>
                    <a:pt x="31" y="14"/>
                    <a:pt x="31" y="14"/>
                    <a:pt x="31" y="14"/>
                  </a:cubicBezTo>
                  <a:cubicBezTo>
                    <a:pt x="32" y="14"/>
                    <a:pt x="32" y="14"/>
                    <a:pt x="32" y="14"/>
                  </a:cubicBezTo>
                  <a:cubicBezTo>
                    <a:pt x="32" y="14"/>
                    <a:pt x="32" y="14"/>
                    <a:pt x="32" y="14"/>
                  </a:cubicBezTo>
                  <a:cubicBezTo>
                    <a:pt x="32" y="14"/>
                    <a:pt x="32" y="14"/>
                    <a:pt x="32" y="14"/>
                  </a:cubicBezTo>
                  <a:cubicBezTo>
                    <a:pt x="33" y="15"/>
                    <a:pt x="33" y="15"/>
                    <a:pt x="33" y="15"/>
                  </a:cubicBezTo>
                  <a:cubicBezTo>
                    <a:pt x="30" y="20"/>
                    <a:pt x="30" y="20"/>
                    <a:pt x="30" y="20"/>
                  </a:cubicBezTo>
                  <a:cubicBezTo>
                    <a:pt x="30" y="20"/>
                    <a:pt x="30" y="20"/>
                    <a:pt x="30" y="20"/>
                  </a:cubicBezTo>
                  <a:cubicBezTo>
                    <a:pt x="30" y="20"/>
                    <a:pt x="30" y="20"/>
                    <a:pt x="30" y="20"/>
                  </a:cubicBezTo>
                  <a:moveTo>
                    <a:pt x="18" y="12"/>
                  </a:moveTo>
                  <a:cubicBezTo>
                    <a:pt x="19" y="11"/>
                    <a:pt x="19" y="10"/>
                    <a:pt x="20" y="9"/>
                  </a:cubicBezTo>
                  <a:cubicBezTo>
                    <a:pt x="20" y="9"/>
                    <a:pt x="20" y="9"/>
                    <a:pt x="20" y="9"/>
                  </a:cubicBezTo>
                  <a:cubicBezTo>
                    <a:pt x="20" y="9"/>
                    <a:pt x="20" y="9"/>
                    <a:pt x="20" y="9"/>
                  </a:cubicBezTo>
                  <a:cubicBezTo>
                    <a:pt x="21" y="9"/>
                    <a:pt x="21" y="9"/>
                    <a:pt x="21" y="9"/>
                  </a:cubicBezTo>
                  <a:cubicBezTo>
                    <a:pt x="20" y="12"/>
                    <a:pt x="20" y="12"/>
                    <a:pt x="20" y="12"/>
                  </a:cubicBezTo>
                  <a:cubicBezTo>
                    <a:pt x="20" y="12"/>
                    <a:pt x="19" y="12"/>
                    <a:pt x="18" y="12"/>
                  </a:cubicBezTo>
                  <a:cubicBezTo>
                    <a:pt x="18" y="12"/>
                    <a:pt x="18" y="12"/>
                    <a:pt x="18" y="12"/>
                  </a:cubicBezTo>
                  <a:moveTo>
                    <a:pt x="11" y="20"/>
                  </a:moveTo>
                  <a:cubicBezTo>
                    <a:pt x="10" y="19"/>
                    <a:pt x="10" y="19"/>
                    <a:pt x="9" y="19"/>
                  </a:cubicBezTo>
                  <a:cubicBezTo>
                    <a:pt x="9" y="19"/>
                    <a:pt x="8" y="18"/>
                    <a:pt x="8" y="18"/>
                  </a:cubicBezTo>
                  <a:cubicBezTo>
                    <a:pt x="10" y="14"/>
                    <a:pt x="11" y="11"/>
                    <a:pt x="13" y="9"/>
                  </a:cubicBezTo>
                  <a:cubicBezTo>
                    <a:pt x="13" y="8"/>
                    <a:pt x="13" y="8"/>
                    <a:pt x="13" y="8"/>
                  </a:cubicBezTo>
                  <a:cubicBezTo>
                    <a:pt x="14" y="9"/>
                    <a:pt x="14" y="9"/>
                    <a:pt x="15" y="9"/>
                  </a:cubicBezTo>
                  <a:cubicBezTo>
                    <a:pt x="13" y="11"/>
                    <a:pt x="12" y="14"/>
                    <a:pt x="11" y="16"/>
                  </a:cubicBezTo>
                  <a:cubicBezTo>
                    <a:pt x="11" y="16"/>
                    <a:pt x="11" y="16"/>
                    <a:pt x="11" y="16"/>
                  </a:cubicBezTo>
                  <a:cubicBezTo>
                    <a:pt x="10" y="17"/>
                    <a:pt x="11" y="17"/>
                    <a:pt x="11" y="18"/>
                  </a:cubicBezTo>
                  <a:cubicBezTo>
                    <a:pt x="11" y="18"/>
                    <a:pt x="11" y="19"/>
                    <a:pt x="11" y="20"/>
                  </a:cubicBezTo>
                  <a:moveTo>
                    <a:pt x="30" y="9"/>
                  </a:moveTo>
                  <a:cubicBezTo>
                    <a:pt x="30" y="9"/>
                    <a:pt x="30" y="8"/>
                    <a:pt x="30" y="8"/>
                  </a:cubicBezTo>
                  <a:cubicBezTo>
                    <a:pt x="31" y="8"/>
                    <a:pt x="31" y="9"/>
                    <a:pt x="31" y="9"/>
                  </a:cubicBezTo>
                  <a:cubicBezTo>
                    <a:pt x="30" y="9"/>
                    <a:pt x="30" y="9"/>
                    <a:pt x="30" y="9"/>
                  </a:cubicBezTo>
                  <a:cubicBezTo>
                    <a:pt x="30" y="9"/>
                    <a:pt x="30" y="9"/>
                    <a:pt x="30" y="9"/>
                  </a:cubicBezTo>
                  <a:cubicBezTo>
                    <a:pt x="30" y="9"/>
                    <a:pt x="30" y="9"/>
                    <a:pt x="30" y="9"/>
                  </a:cubicBezTo>
                  <a:moveTo>
                    <a:pt x="8" y="17"/>
                  </a:moveTo>
                  <a:cubicBezTo>
                    <a:pt x="7" y="17"/>
                    <a:pt x="7" y="16"/>
                    <a:pt x="7" y="16"/>
                  </a:cubicBezTo>
                  <a:cubicBezTo>
                    <a:pt x="7" y="14"/>
                    <a:pt x="8" y="13"/>
                    <a:pt x="9" y="12"/>
                  </a:cubicBezTo>
                  <a:cubicBezTo>
                    <a:pt x="10" y="11"/>
                    <a:pt x="11" y="9"/>
                    <a:pt x="12" y="8"/>
                  </a:cubicBezTo>
                  <a:cubicBezTo>
                    <a:pt x="12" y="8"/>
                    <a:pt x="12" y="8"/>
                    <a:pt x="12" y="8"/>
                  </a:cubicBezTo>
                  <a:cubicBezTo>
                    <a:pt x="12" y="8"/>
                    <a:pt x="13" y="8"/>
                    <a:pt x="13" y="8"/>
                  </a:cubicBezTo>
                  <a:cubicBezTo>
                    <a:pt x="11" y="11"/>
                    <a:pt x="9" y="14"/>
                    <a:pt x="8" y="17"/>
                  </a:cubicBezTo>
                  <a:moveTo>
                    <a:pt x="14" y="17"/>
                  </a:moveTo>
                  <a:cubicBezTo>
                    <a:pt x="14" y="16"/>
                    <a:pt x="14" y="16"/>
                    <a:pt x="14" y="16"/>
                  </a:cubicBezTo>
                  <a:cubicBezTo>
                    <a:pt x="15" y="13"/>
                    <a:pt x="16" y="10"/>
                    <a:pt x="18" y="8"/>
                  </a:cubicBezTo>
                  <a:cubicBezTo>
                    <a:pt x="18" y="8"/>
                    <a:pt x="18" y="8"/>
                    <a:pt x="18" y="8"/>
                  </a:cubicBezTo>
                  <a:cubicBezTo>
                    <a:pt x="19" y="8"/>
                    <a:pt x="19" y="8"/>
                    <a:pt x="20" y="8"/>
                  </a:cubicBezTo>
                  <a:cubicBezTo>
                    <a:pt x="19" y="9"/>
                    <a:pt x="18" y="11"/>
                    <a:pt x="17" y="12"/>
                  </a:cubicBezTo>
                  <a:cubicBezTo>
                    <a:pt x="17" y="12"/>
                    <a:pt x="17" y="12"/>
                    <a:pt x="17" y="12"/>
                  </a:cubicBezTo>
                  <a:cubicBezTo>
                    <a:pt x="14" y="17"/>
                    <a:pt x="14" y="17"/>
                    <a:pt x="14" y="17"/>
                  </a:cubicBezTo>
                  <a:moveTo>
                    <a:pt x="15" y="8"/>
                  </a:moveTo>
                  <a:cubicBezTo>
                    <a:pt x="14" y="8"/>
                    <a:pt x="14" y="8"/>
                    <a:pt x="14" y="8"/>
                  </a:cubicBezTo>
                  <a:cubicBezTo>
                    <a:pt x="14" y="7"/>
                    <a:pt x="14" y="7"/>
                    <a:pt x="14" y="7"/>
                  </a:cubicBezTo>
                  <a:cubicBezTo>
                    <a:pt x="15" y="7"/>
                    <a:pt x="15" y="7"/>
                    <a:pt x="15" y="7"/>
                  </a:cubicBezTo>
                  <a:cubicBezTo>
                    <a:pt x="15" y="8"/>
                    <a:pt x="15" y="8"/>
                    <a:pt x="15" y="8"/>
                  </a:cubicBezTo>
                  <a:moveTo>
                    <a:pt x="12" y="16"/>
                  </a:moveTo>
                  <a:cubicBezTo>
                    <a:pt x="12" y="16"/>
                    <a:pt x="12" y="16"/>
                    <a:pt x="12" y="16"/>
                  </a:cubicBezTo>
                  <a:cubicBezTo>
                    <a:pt x="13" y="14"/>
                    <a:pt x="14" y="11"/>
                    <a:pt x="15" y="9"/>
                  </a:cubicBezTo>
                  <a:cubicBezTo>
                    <a:pt x="16" y="9"/>
                    <a:pt x="16" y="9"/>
                    <a:pt x="16" y="8"/>
                  </a:cubicBezTo>
                  <a:cubicBezTo>
                    <a:pt x="16" y="7"/>
                    <a:pt x="16" y="7"/>
                    <a:pt x="16" y="7"/>
                  </a:cubicBezTo>
                  <a:cubicBezTo>
                    <a:pt x="16" y="7"/>
                    <a:pt x="17" y="7"/>
                    <a:pt x="17" y="7"/>
                  </a:cubicBezTo>
                  <a:cubicBezTo>
                    <a:pt x="16" y="10"/>
                    <a:pt x="14" y="13"/>
                    <a:pt x="13" y="16"/>
                  </a:cubicBezTo>
                  <a:cubicBezTo>
                    <a:pt x="13" y="16"/>
                    <a:pt x="13" y="16"/>
                    <a:pt x="13" y="16"/>
                  </a:cubicBezTo>
                  <a:cubicBezTo>
                    <a:pt x="12" y="16"/>
                    <a:pt x="12" y="16"/>
                    <a:pt x="12" y="16"/>
                  </a:cubicBezTo>
                  <a:cubicBezTo>
                    <a:pt x="12" y="16"/>
                    <a:pt x="12" y="16"/>
                    <a:pt x="12" y="16"/>
                  </a:cubicBezTo>
                  <a:moveTo>
                    <a:pt x="6" y="11"/>
                  </a:moveTo>
                  <a:cubicBezTo>
                    <a:pt x="6" y="11"/>
                    <a:pt x="6" y="10"/>
                    <a:pt x="6" y="10"/>
                  </a:cubicBezTo>
                  <a:cubicBezTo>
                    <a:pt x="6" y="9"/>
                    <a:pt x="8" y="6"/>
                    <a:pt x="9" y="6"/>
                  </a:cubicBezTo>
                  <a:cubicBezTo>
                    <a:pt x="9" y="6"/>
                    <a:pt x="9" y="6"/>
                    <a:pt x="9" y="6"/>
                  </a:cubicBezTo>
                  <a:cubicBezTo>
                    <a:pt x="6" y="11"/>
                    <a:pt x="6" y="11"/>
                    <a:pt x="6" y="11"/>
                  </a:cubicBezTo>
                  <a:moveTo>
                    <a:pt x="29" y="10"/>
                  </a:moveTo>
                  <a:cubicBezTo>
                    <a:pt x="29" y="9"/>
                    <a:pt x="29" y="9"/>
                    <a:pt x="29" y="9"/>
                  </a:cubicBezTo>
                  <a:cubicBezTo>
                    <a:pt x="29" y="8"/>
                    <a:pt x="29" y="7"/>
                    <a:pt x="29" y="6"/>
                  </a:cubicBezTo>
                  <a:cubicBezTo>
                    <a:pt x="29" y="6"/>
                    <a:pt x="30" y="7"/>
                    <a:pt x="30" y="7"/>
                  </a:cubicBezTo>
                  <a:cubicBezTo>
                    <a:pt x="30" y="8"/>
                    <a:pt x="30" y="9"/>
                    <a:pt x="29" y="10"/>
                  </a:cubicBezTo>
                  <a:moveTo>
                    <a:pt x="7" y="15"/>
                  </a:moveTo>
                  <a:cubicBezTo>
                    <a:pt x="6" y="14"/>
                    <a:pt x="6" y="14"/>
                    <a:pt x="6" y="13"/>
                  </a:cubicBezTo>
                  <a:cubicBezTo>
                    <a:pt x="6" y="13"/>
                    <a:pt x="6" y="13"/>
                    <a:pt x="6" y="12"/>
                  </a:cubicBezTo>
                  <a:cubicBezTo>
                    <a:pt x="10" y="7"/>
                    <a:pt x="10" y="7"/>
                    <a:pt x="10" y="7"/>
                  </a:cubicBezTo>
                  <a:cubicBezTo>
                    <a:pt x="10" y="6"/>
                    <a:pt x="10" y="6"/>
                    <a:pt x="10" y="6"/>
                  </a:cubicBezTo>
                  <a:cubicBezTo>
                    <a:pt x="11" y="6"/>
                    <a:pt x="12" y="5"/>
                    <a:pt x="13" y="5"/>
                  </a:cubicBezTo>
                  <a:cubicBezTo>
                    <a:pt x="13" y="5"/>
                    <a:pt x="13" y="5"/>
                    <a:pt x="13" y="5"/>
                  </a:cubicBezTo>
                  <a:cubicBezTo>
                    <a:pt x="14" y="6"/>
                    <a:pt x="14" y="6"/>
                    <a:pt x="14" y="6"/>
                  </a:cubicBezTo>
                  <a:cubicBezTo>
                    <a:pt x="14" y="6"/>
                    <a:pt x="12" y="7"/>
                    <a:pt x="12" y="7"/>
                  </a:cubicBezTo>
                  <a:cubicBezTo>
                    <a:pt x="12" y="7"/>
                    <a:pt x="12" y="7"/>
                    <a:pt x="12" y="7"/>
                  </a:cubicBezTo>
                  <a:cubicBezTo>
                    <a:pt x="12" y="7"/>
                    <a:pt x="12" y="7"/>
                    <a:pt x="12" y="7"/>
                  </a:cubicBezTo>
                  <a:cubicBezTo>
                    <a:pt x="11" y="7"/>
                    <a:pt x="11" y="7"/>
                    <a:pt x="11" y="7"/>
                  </a:cubicBezTo>
                  <a:cubicBezTo>
                    <a:pt x="11" y="9"/>
                    <a:pt x="10" y="10"/>
                    <a:pt x="9" y="12"/>
                  </a:cubicBezTo>
                  <a:cubicBezTo>
                    <a:pt x="8" y="13"/>
                    <a:pt x="7" y="14"/>
                    <a:pt x="7" y="15"/>
                  </a:cubicBezTo>
                  <a:moveTo>
                    <a:pt x="28" y="8"/>
                  </a:moveTo>
                  <a:cubicBezTo>
                    <a:pt x="28" y="8"/>
                    <a:pt x="28" y="8"/>
                    <a:pt x="28" y="8"/>
                  </a:cubicBezTo>
                  <a:cubicBezTo>
                    <a:pt x="28" y="7"/>
                    <a:pt x="28" y="7"/>
                    <a:pt x="28" y="7"/>
                  </a:cubicBezTo>
                  <a:cubicBezTo>
                    <a:pt x="28" y="6"/>
                    <a:pt x="28" y="5"/>
                    <a:pt x="28" y="5"/>
                  </a:cubicBezTo>
                  <a:cubicBezTo>
                    <a:pt x="28" y="5"/>
                    <a:pt x="29" y="5"/>
                    <a:pt x="29" y="6"/>
                  </a:cubicBezTo>
                  <a:cubicBezTo>
                    <a:pt x="29" y="6"/>
                    <a:pt x="29" y="6"/>
                    <a:pt x="29" y="6"/>
                  </a:cubicBezTo>
                  <a:cubicBezTo>
                    <a:pt x="29" y="6"/>
                    <a:pt x="28" y="7"/>
                    <a:pt x="28" y="8"/>
                  </a:cubicBezTo>
                  <a:moveTo>
                    <a:pt x="9" y="5"/>
                  </a:moveTo>
                  <a:cubicBezTo>
                    <a:pt x="10" y="5"/>
                    <a:pt x="11" y="5"/>
                    <a:pt x="11" y="4"/>
                  </a:cubicBezTo>
                  <a:cubicBezTo>
                    <a:pt x="13" y="3"/>
                    <a:pt x="14" y="3"/>
                    <a:pt x="16" y="3"/>
                  </a:cubicBezTo>
                  <a:cubicBezTo>
                    <a:pt x="17" y="3"/>
                    <a:pt x="18" y="3"/>
                    <a:pt x="20" y="4"/>
                  </a:cubicBezTo>
                  <a:cubicBezTo>
                    <a:pt x="19" y="4"/>
                    <a:pt x="19" y="4"/>
                    <a:pt x="19"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1" y="4"/>
                    <a:pt x="21" y="4"/>
                    <a:pt x="22" y="5"/>
                  </a:cubicBezTo>
                  <a:cubicBezTo>
                    <a:pt x="22" y="5"/>
                    <a:pt x="23" y="5"/>
                    <a:pt x="23" y="5"/>
                  </a:cubicBezTo>
                  <a:cubicBezTo>
                    <a:pt x="23" y="6"/>
                    <a:pt x="23" y="6"/>
                    <a:pt x="23" y="6"/>
                  </a:cubicBezTo>
                  <a:cubicBezTo>
                    <a:pt x="24" y="6"/>
                    <a:pt x="24" y="6"/>
                    <a:pt x="24" y="6"/>
                  </a:cubicBezTo>
                  <a:cubicBezTo>
                    <a:pt x="24" y="5"/>
                    <a:pt x="24" y="5"/>
                    <a:pt x="24" y="5"/>
                  </a:cubicBezTo>
                  <a:cubicBezTo>
                    <a:pt x="24" y="5"/>
                    <a:pt x="25" y="4"/>
                    <a:pt x="26" y="4"/>
                  </a:cubicBezTo>
                  <a:cubicBezTo>
                    <a:pt x="26" y="4"/>
                    <a:pt x="26" y="4"/>
                    <a:pt x="26" y="4"/>
                  </a:cubicBezTo>
                  <a:cubicBezTo>
                    <a:pt x="27" y="4"/>
                    <a:pt x="27" y="4"/>
                    <a:pt x="27" y="4"/>
                  </a:cubicBezTo>
                  <a:cubicBezTo>
                    <a:pt x="27" y="5"/>
                    <a:pt x="27" y="5"/>
                    <a:pt x="27" y="5"/>
                  </a:cubicBezTo>
                  <a:cubicBezTo>
                    <a:pt x="27" y="5"/>
                    <a:pt x="27" y="6"/>
                    <a:pt x="27" y="7"/>
                  </a:cubicBezTo>
                  <a:cubicBezTo>
                    <a:pt x="27" y="7"/>
                    <a:pt x="27" y="7"/>
                    <a:pt x="27" y="7"/>
                  </a:cubicBezTo>
                  <a:cubicBezTo>
                    <a:pt x="27" y="7"/>
                    <a:pt x="27" y="8"/>
                    <a:pt x="27" y="8"/>
                  </a:cubicBezTo>
                  <a:cubicBezTo>
                    <a:pt x="28" y="9"/>
                    <a:pt x="28" y="10"/>
                    <a:pt x="29" y="11"/>
                  </a:cubicBezTo>
                  <a:cubicBezTo>
                    <a:pt x="29" y="11"/>
                    <a:pt x="29" y="11"/>
                    <a:pt x="29" y="11"/>
                  </a:cubicBezTo>
                  <a:cubicBezTo>
                    <a:pt x="29" y="11"/>
                    <a:pt x="29" y="11"/>
                    <a:pt x="29" y="11"/>
                  </a:cubicBezTo>
                  <a:cubicBezTo>
                    <a:pt x="29" y="11"/>
                    <a:pt x="29" y="11"/>
                    <a:pt x="29" y="11"/>
                  </a:cubicBezTo>
                  <a:cubicBezTo>
                    <a:pt x="29" y="11"/>
                    <a:pt x="29" y="11"/>
                    <a:pt x="29" y="11"/>
                  </a:cubicBezTo>
                  <a:cubicBezTo>
                    <a:pt x="30" y="11"/>
                    <a:pt x="30" y="11"/>
                    <a:pt x="30" y="11"/>
                  </a:cubicBezTo>
                  <a:cubicBezTo>
                    <a:pt x="30" y="11"/>
                    <a:pt x="30" y="11"/>
                    <a:pt x="31" y="10"/>
                  </a:cubicBezTo>
                  <a:cubicBezTo>
                    <a:pt x="31" y="10"/>
                    <a:pt x="31" y="10"/>
                    <a:pt x="31" y="10"/>
                  </a:cubicBezTo>
                  <a:cubicBezTo>
                    <a:pt x="31" y="10"/>
                    <a:pt x="32" y="11"/>
                    <a:pt x="32" y="11"/>
                  </a:cubicBezTo>
                  <a:cubicBezTo>
                    <a:pt x="32" y="12"/>
                    <a:pt x="32" y="12"/>
                    <a:pt x="32" y="12"/>
                  </a:cubicBezTo>
                  <a:cubicBezTo>
                    <a:pt x="33" y="12"/>
                    <a:pt x="33" y="12"/>
                    <a:pt x="33" y="12"/>
                  </a:cubicBezTo>
                  <a:cubicBezTo>
                    <a:pt x="33" y="12"/>
                    <a:pt x="33" y="12"/>
                    <a:pt x="33" y="13"/>
                  </a:cubicBezTo>
                  <a:cubicBezTo>
                    <a:pt x="33" y="13"/>
                    <a:pt x="32" y="13"/>
                    <a:pt x="32" y="13"/>
                  </a:cubicBezTo>
                  <a:cubicBezTo>
                    <a:pt x="32" y="13"/>
                    <a:pt x="32" y="13"/>
                    <a:pt x="32" y="13"/>
                  </a:cubicBezTo>
                  <a:cubicBezTo>
                    <a:pt x="31" y="13"/>
                    <a:pt x="31" y="13"/>
                    <a:pt x="31" y="13"/>
                  </a:cubicBezTo>
                  <a:cubicBezTo>
                    <a:pt x="31" y="13"/>
                    <a:pt x="31" y="13"/>
                    <a:pt x="31" y="13"/>
                  </a:cubicBezTo>
                  <a:cubicBezTo>
                    <a:pt x="30" y="13"/>
                    <a:pt x="29" y="14"/>
                    <a:pt x="28" y="15"/>
                  </a:cubicBezTo>
                  <a:cubicBezTo>
                    <a:pt x="28" y="16"/>
                    <a:pt x="27" y="19"/>
                    <a:pt x="28" y="21"/>
                  </a:cubicBezTo>
                  <a:cubicBezTo>
                    <a:pt x="29" y="21"/>
                    <a:pt x="29" y="21"/>
                    <a:pt x="30" y="21"/>
                  </a:cubicBezTo>
                  <a:cubicBezTo>
                    <a:pt x="30" y="21"/>
                    <a:pt x="30" y="21"/>
                    <a:pt x="30" y="21"/>
                  </a:cubicBezTo>
                  <a:cubicBezTo>
                    <a:pt x="31" y="21"/>
                    <a:pt x="31" y="21"/>
                    <a:pt x="31" y="21"/>
                  </a:cubicBezTo>
                  <a:cubicBezTo>
                    <a:pt x="31" y="21"/>
                    <a:pt x="31" y="21"/>
                    <a:pt x="31" y="21"/>
                  </a:cubicBezTo>
                  <a:cubicBezTo>
                    <a:pt x="32" y="21"/>
                    <a:pt x="32" y="21"/>
                    <a:pt x="32" y="21"/>
                  </a:cubicBezTo>
                  <a:cubicBezTo>
                    <a:pt x="32" y="21"/>
                    <a:pt x="32" y="22"/>
                    <a:pt x="31" y="25"/>
                  </a:cubicBezTo>
                  <a:cubicBezTo>
                    <a:pt x="31" y="25"/>
                    <a:pt x="31" y="25"/>
                    <a:pt x="31" y="25"/>
                  </a:cubicBezTo>
                  <a:cubicBezTo>
                    <a:pt x="31" y="25"/>
                    <a:pt x="31" y="25"/>
                    <a:pt x="31" y="25"/>
                  </a:cubicBezTo>
                  <a:cubicBezTo>
                    <a:pt x="31" y="25"/>
                    <a:pt x="31" y="25"/>
                    <a:pt x="31" y="25"/>
                  </a:cubicBezTo>
                  <a:cubicBezTo>
                    <a:pt x="30" y="28"/>
                    <a:pt x="27" y="30"/>
                    <a:pt x="25" y="31"/>
                  </a:cubicBezTo>
                  <a:cubicBezTo>
                    <a:pt x="26" y="30"/>
                    <a:pt x="27" y="28"/>
                    <a:pt x="27" y="27"/>
                  </a:cubicBezTo>
                  <a:cubicBezTo>
                    <a:pt x="27" y="26"/>
                    <a:pt x="26" y="25"/>
                    <a:pt x="26" y="24"/>
                  </a:cubicBezTo>
                  <a:cubicBezTo>
                    <a:pt x="25" y="24"/>
                    <a:pt x="25" y="24"/>
                    <a:pt x="25" y="24"/>
                  </a:cubicBezTo>
                  <a:cubicBezTo>
                    <a:pt x="25" y="24"/>
                    <a:pt x="25" y="24"/>
                    <a:pt x="25" y="24"/>
                  </a:cubicBezTo>
                  <a:cubicBezTo>
                    <a:pt x="24" y="24"/>
                    <a:pt x="24" y="24"/>
                    <a:pt x="24" y="24"/>
                  </a:cubicBezTo>
                  <a:cubicBezTo>
                    <a:pt x="24" y="24"/>
                    <a:pt x="23" y="24"/>
                    <a:pt x="23" y="24"/>
                  </a:cubicBezTo>
                  <a:cubicBezTo>
                    <a:pt x="22" y="24"/>
                    <a:pt x="22" y="24"/>
                    <a:pt x="22" y="24"/>
                  </a:cubicBezTo>
                  <a:cubicBezTo>
                    <a:pt x="21" y="22"/>
                    <a:pt x="18" y="21"/>
                    <a:pt x="16" y="21"/>
                  </a:cubicBezTo>
                  <a:cubicBezTo>
                    <a:pt x="16" y="21"/>
                    <a:pt x="16" y="21"/>
                    <a:pt x="16" y="21"/>
                  </a:cubicBezTo>
                  <a:cubicBezTo>
                    <a:pt x="16" y="20"/>
                    <a:pt x="16" y="20"/>
                    <a:pt x="15" y="20"/>
                  </a:cubicBezTo>
                  <a:cubicBezTo>
                    <a:pt x="15" y="20"/>
                    <a:pt x="15" y="20"/>
                    <a:pt x="15" y="20"/>
                  </a:cubicBezTo>
                  <a:cubicBezTo>
                    <a:pt x="15" y="20"/>
                    <a:pt x="15" y="20"/>
                    <a:pt x="15" y="20"/>
                  </a:cubicBezTo>
                  <a:cubicBezTo>
                    <a:pt x="14" y="19"/>
                    <a:pt x="14" y="19"/>
                    <a:pt x="14" y="19"/>
                  </a:cubicBezTo>
                  <a:cubicBezTo>
                    <a:pt x="14" y="19"/>
                    <a:pt x="14" y="18"/>
                    <a:pt x="14" y="18"/>
                  </a:cubicBezTo>
                  <a:cubicBezTo>
                    <a:pt x="14" y="18"/>
                    <a:pt x="14" y="18"/>
                    <a:pt x="14" y="18"/>
                  </a:cubicBezTo>
                  <a:cubicBezTo>
                    <a:pt x="15" y="18"/>
                    <a:pt x="15" y="18"/>
                    <a:pt x="15" y="17"/>
                  </a:cubicBezTo>
                  <a:cubicBezTo>
                    <a:pt x="16" y="17"/>
                    <a:pt x="16" y="15"/>
                    <a:pt x="17" y="15"/>
                  </a:cubicBezTo>
                  <a:cubicBezTo>
                    <a:pt x="17" y="14"/>
                    <a:pt x="18" y="13"/>
                    <a:pt x="18" y="13"/>
                  </a:cubicBezTo>
                  <a:cubicBezTo>
                    <a:pt x="18" y="13"/>
                    <a:pt x="18" y="13"/>
                    <a:pt x="18" y="13"/>
                  </a:cubicBezTo>
                  <a:cubicBezTo>
                    <a:pt x="19" y="13"/>
                    <a:pt x="20" y="13"/>
                    <a:pt x="20" y="13"/>
                  </a:cubicBezTo>
                  <a:cubicBezTo>
                    <a:pt x="20" y="13"/>
                    <a:pt x="20" y="13"/>
                    <a:pt x="20" y="13"/>
                  </a:cubicBezTo>
                  <a:cubicBezTo>
                    <a:pt x="21" y="13"/>
                    <a:pt x="21" y="13"/>
                    <a:pt x="21" y="12"/>
                  </a:cubicBezTo>
                  <a:cubicBezTo>
                    <a:pt x="21" y="12"/>
                    <a:pt x="21" y="12"/>
                    <a:pt x="21" y="12"/>
                  </a:cubicBezTo>
                  <a:cubicBezTo>
                    <a:pt x="21" y="11"/>
                    <a:pt x="21" y="11"/>
                    <a:pt x="22" y="10"/>
                  </a:cubicBezTo>
                  <a:cubicBezTo>
                    <a:pt x="22" y="10"/>
                    <a:pt x="22" y="10"/>
                    <a:pt x="22" y="10"/>
                  </a:cubicBezTo>
                  <a:cubicBezTo>
                    <a:pt x="22" y="10"/>
                    <a:pt x="22" y="9"/>
                    <a:pt x="22" y="9"/>
                  </a:cubicBezTo>
                  <a:cubicBezTo>
                    <a:pt x="21" y="8"/>
                    <a:pt x="21" y="8"/>
                    <a:pt x="21" y="8"/>
                  </a:cubicBezTo>
                  <a:cubicBezTo>
                    <a:pt x="21" y="8"/>
                    <a:pt x="21" y="8"/>
                    <a:pt x="21" y="8"/>
                  </a:cubicBezTo>
                  <a:cubicBezTo>
                    <a:pt x="21" y="8"/>
                    <a:pt x="21" y="8"/>
                    <a:pt x="21" y="8"/>
                  </a:cubicBezTo>
                  <a:cubicBezTo>
                    <a:pt x="20" y="7"/>
                    <a:pt x="19" y="7"/>
                    <a:pt x="18" y="7"/>
                  </a:cubicBezTo>
                  <a:cubicBezTo>
                    <a:pt x="18" y="6"/>
                    <a:pt x="18" y="6"/>
                    <a:pt x="18" y="6"/>
                  </a:cubicBezTo>
                  <a:cubicBezTo>
                    <a:pt x="17" y="6"/>
                    <a:pt x="17" y="6"/>
                    <a:pt x="17" y="6"/>
                  </a:cubicBezTo>
                  <a:cubicBezTo>
                    <a:pt x="17" y="6"/>
                    <a:pt x="16" y="6"/>
                    <a:pt x="16" y="6"/>
                  </a:cubicBezTo>
                  <a:cubicBezTo>
                    <a:pt x="15" y="6"/>
                    <a:pt x="15" y="6"/>
                    <a:pt x="15" y="6"/>
                  </a:cubicBezTo>
                  <a:cubicBezTo>
                    <a:pt x="15" y="6"/>
                    <a:pt x="15" y="6"/>
                    <a:pt x="15" y="6"/>
                  </a:cubicBezTo>
                  <a:cubicBezTo>
                    <a:pt x="15" y="5"/>
                    <a:pt x="15" y="5"/>
                    <a:pt x="15" y="5"/>
                  </a:cubicBezTo>
                  <a:cubicBezTo>
                    <a:pt x="14" y="5"/>
                    <a:pt x="14" y="5"/>
                    <a:pt x="14" y="5"/>
                  </a:cubicBezTo>
                  <a:cubicBezTo>
                    <a:pt x="14" y="4"/>
                    <a:pt x="14" y="4"/>
                    <a:pt x="14" y="4"/>
                  </a:cubicBezTo>
                  <a:cubicBezTo>
                    <a:pt x="13" y="4"/>
                    <a:pt x="13" y="4"/>
                    <a:pt x="13" y="4"/>
                  </a:cubicBezTo>
                  <a:cubicBezTo>
                    <a:pt x="12" y="4"/>
                    <a:pt x="12" y="4"/>
                    <a:pt x="12" y="4"/>
                  </a:cubicBezTo>
                  <a:cubicBezTo>
                    <a:pt x="12" y="5"/>
                    <a:pt x="10" y="5"/>
                    <a:pt x="9" y="5"/>
                  </a:cubicBezTo>
                  <a:cubicBezTo>
                    <a:pt x="8" y="5"/>
                    <a:pt x="6" y="7"/>
                    <a:pt x="5" y="10"/>
                  </a:cubicBezTo>
                  <a:cubicBezTo>
                    <a:pt x="5" y="10"/>
                    <a:pt x="5" y="10"/>
                    <a:pt x="5" y="10"/>
                  </a:cubicBezTo>
                  <a:cubicBezTo>
                    <a:pt x="4" y="11"/>
                    <a:pt x="5" y="11"/>
                    <a:pt x="5" y="12"/>
                  </a:cubicBezTo>
                  <a:cubicBezTo>
                    <a:pt x="5" y="13"/>
                    <a:pt x="5" y="13"/>
                    <a:pt x="5" y="13"/>
                  </a:cubicBezTo>
                  <a:cubicBezTo>
                    <a:pt x="5" y="13"/>
                    <a:pt x="5" y="13"/>
                    <a:pt x="5" y="13"/>
                  </a:cubicBezTo>
                  <a:cubicBezTo>
                    <a:pt x="5" y="13"/>
                    <a:pt x="5" y="13"/>
                    <a:pt x="5" y="13"/>
                  </a:cubicBezTo>
                  <a:cubicBezTo>
                    <a:pt x="5" y="13"/>
                    <a:pt x="5" y="13"/>
                    <a:pt x="5" y="13"/>
                  </a:cubicBezTo>
                  <a:cubicBezTo>
                    <a:pt x="5" y="14"/>
                    <a:pt x="5" y="15"/>
                    <a:pt x="6" y="16"/>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8" y="19"/>
                    <a:pt x="9" y="20"/>
                  </a:cubicBezTo>
                  <a:cubicBezTo>
                    <a:pt x="9" y="20"/>
                    <a:pt x="11" y="21"/>
                    <a:pt x="12" y="21"/>
                  </a:cubicBezTo>
                  <a:cubicBezTo>
                    <a:pt x="12" y="21"/>
                    <a:pt x="12" y="21"/>
                    <a:pt x="12" y="21"/>
                  </a:cubicBezTo>
                  <a:cubicBezTo>
                    <a:pt x="13" y="22"/>
                    <a:pt x="13" y="22"/>
                    <a:pt x="13" y="22"/>
                  </a:cubicBezTo>
                  <a:cubicBezTo>
                    <a:pt x="13" y="22"/>
                    <a:pt x="13" y="22"/>
                    <a:pt x="13" y="22"/>
                  </a:cubicBezTo>
                  <a:cubicBezTo>
                    <a:pt x="13" y="23"/>
                    <a:pt x="13" y="23"/>
                    <a:pt x="13" y="23"/>
                  </a:cubicBezTo>
                  <a:cubicBezTo>
                    <a:pt x="13" y="24"/>
                    <a:pt x="13" y="24"/>
                    <a:pt x="13" y="24"/>
                  </a:cubicBezTo>
                  <a:cubicBezTo>
                    <a:pt x="13" y="24"/>
                    <a:pt x="13" y="24"/>
                    <a:pt x="13" y="24"/>
                  </a:cubicBezTo>
                  <a:cubicBezTo>
                    <a:pt x="13" y="25"/>
                    <a:pt x="12" y="26"/>
                    <a:pt x="13" y="28"/>
                  </a:cubicBezTo>
                  <a:cubicBezTo>
                    <a:pt x="13" y="28"/>
                    <a:pt x="13" y="28"/>
                    <a:pt x="13" y="28"/>
                  </a:cubicBezTo>
                  <a:cubicBezTo>
                    <a:pt x="13" y="28"/>
                    <a:pt x="13" y="29"/>
                    <a:pt x="13" y="29"/>
                  </a:cubicBezTo>
                  <a:cubicBezTo>
                    <a:pt x="13" y="29"/>
                    <a:pt x="13" y="29"/>
                    <a:pt x="13" y="29"/>
                  </a:cubicBezTo>
                  <a:cubicBezTo>
                    <a:pt x="14" y="29"/>
                    <a:pt x="14" y="29"/>
                    <a:pt x="14" y="29"/>
                  </a:cubicBezTo>
                  <a:cubicBezTo>
                    <a:pt x="14" y="28"/>
                    <a:pt x="14" y="28"/>
                    <a:pt x="14" y="28"/>
                  </a:cubicBezTo>
                  <a:cubicBezTo>
                    <a:pt x="15" y="29"/>
                    <a:pt x="15" y="29"/>
                    <a:pt x="15" y="29"/>
                  </a:cubicBezTo>
                  <a:cubicBezTo>
                    <a:pt x="14" y="29"/>
                    <a:pt x="14" y="29"/>
                    <a:pt x="14" y="29"/>
                  </a:cubicBezTo>
                  <a:cubicBezTo>
                    <a:pt x="14" y="30"/>
                    <a:pt x="14" y="30"/>
                    <a:pt x="14" y="30"/>
                  </a:cubicBezTo>
                  <a:cubicBezTo>
                    <a:pt x="15" y="30"/>
                    <a:pt x="15" y="30"/>
                    <a:pt x="15" y="30"/>
                  </a:cubicBezTo>
                  <a:cubicBezTo>
                    <a:pt x="15" y="30"/>
                    <a:pt x="15" y="30"/>
                    <a:pt x="15" y="30"/>
                  </a:cubicBezTo>
                  <a:cubicBezTo>
                    <a:pt x="15" y="30"/>
                    <a:pt x="15" y="30"/>
                    <a:pt x="15" y="30"/>
                  </a:cubicBezTo>
                  <a:cubicBezTo>
                    <a:pt x="15" y="30"/>
                    <a:pt x="15" y="30"/>
                    <a:pt x="15" y="31"/>
                  </a:cubicBezTo>
                  <a:cubicBezTo>
                    <a:pt x="15" y="32"/>
                    <a:pt x="14" y="32"/>
                    <a:pt x="14" y="32"/>
                  </a:cubicBezTo>
                  <a:cubicBezTo>
                    <a:pt x="7" y="31"/>
                    <a:pt x="1" y="26"/>
                    <a:pt x="1" y="17"/>
                  </a:cubicBezTo>
                  <a:cubicBezTo>
                    <a:pt x="1" y="11"/>
                    <a:pt x="3" y="7"/>
                    <a:pt x="7" y="4"/>
                  </a:cubicBezTo>
                  <a:cubicBezTo>
                    <a:pt x="8" y="5"/>
                    <a:pt x="8" y="5"/>
                    <a:pt x="8" y="5"/>
                  </a:cubicBezTo>
                  <a:cubicBezTo>
                    <a:pt x="8" y="5"/>
                    <a:pt x="8" y="5"/>
                    <a:pt x="8" y="5"/>
                  </a:cubicBezTo>
                  <a:cubicBezTo>
                    <a:pt x="9" y="5"/>
                    <a:pt x="9" y="5"/>
                    <a:pt x="9" y="5"/>
                  </a:cubicBezTo>
                  <a:moveTo>
                    <a:pt x="23" y="4"/>
                  </a:moveTo>
                  <a:cubicBezTo>
                    <a:pt x="22" y="4"/>
                    <a:pt x="22" y="4"/>
                    <a:pt x="22" y="4"/>
                  </a:cubicBezTo>
                  <a:cubicBezTo>
                    <a:pt x="23" y="3"/>
                    <a:pt x="23" y="3"/>
                    <a:pt x="23" y="2"/>
                  </a:cubicBezTo>
                  <a:cubicBezTo>
                    <a:pt x="24" y="3"/>
                    <a:pt x="24" y="3"/>
                    <a:pt x="25" y="3"/>
                  </a:cubicBezTo>
                  <a:cubicBezTo>
                    <a:pt x="24" y="3"/>
                    <a:pt x="24" y="4"/>
                    <a:pt x="23" y="4"/>
                  </a:cubicBezTo>
                  <a:moveTo>
                    <a:pt x="9" y="4"/>
                  </a:moveTo>
                  <a:cubicBezTo>
                    <a:pt x="9" y="4"/>
                    <a:pt x="9" y="4"/>
                    <a:pt x="9" y="4"/>
                  </a:cubicBezTo>
                  <a:cubicBezTo>
                    <a:pt x="8" y="4"/>
                    <a:pt x="8" y="4"/>
                    <a:pt x="8" y="4"/>
                  </a:cubicBezTo>
                  <a:cubicBezTo>
                    <a:pt x="9" y="3"/>
                    <a:pt x="10" y="3"/>
                    <a:pt x="11" y="2"/>
                  </a:cubicBezTo>
                  <a:cubicBezTo>
                    <a:pt x="11" y="3"/>
                    <a:pt x="11" y="3"/>
                    <a:pt x="11" y="3"/>
                  </a:cubicBezTo>
                  <a:cubicBezTo>
                    <a:pt x="11" y="3"/>
                    <a:pt x="11" y="3"/>
                    <a:pt x="11" y="3"/>
                  </a:cubicBezTo>
                  <a:cubicBezTo>
                    <a:pt x="10" y="4"/>
                    <a:pt x="10" y="4"/>
                    <a:pt x="9" y="4"/>
                  </a:cubicBezTo>
                  <a:moveTo>
                    <a:pt x="22" y="4"/>
                  </a:moveTo>
                  <a:cubicBezTo>
                    <a:pt x="21" y="3"/>
                    <a:pt x="21" y="3"/>
                    <a:pt x="21" y="3"/>
                  </a:cubicBezTo>
                  <a:cubicBezTo>
                    <a:pt x="21" y="3"/>
                    <a:pt x="21" y="3"/>
                    <a:pt x="21" y="3"/>
                  </a:cubicBezTo>
                  <a:cubicBezTo>
                    <a:pt x="21" y="3"/>
                    <a:pt x="21" y="3"/>
                    <a:pt x="21" y="3"/>
                  </a:cubicBezTo>
                  <a:cubicBezTo>
                    <a:pt x="21" y="2"/>
                    <a:pt x="21" y="2"/>
                    <a:pt x="21" y="2"/>
                  </a:cubicBezTo>
                  <a:cubicBezTo>
                    <a:pt x="22" y="2"/>
                    <a:pt x="22" y="2"/>
                    <a:pt x="23" y="2"/>
                  </a:cubicBezTo>
                  <a:cubicBezTo>
                    <a:pt x="22" y="3"/>
                    <a:pt x="22" y="3"/>
                    <a:pt x="22" y="4"/>
                  </a:cubicBezTo>
                  <a:moveTo>
                    <a:pt x="12" y="3"/>
                  </a:moveTo>
                  <a:cubicBezTo>
                    <a:pt x="12" y="2"/>
                    <a:pt x="12" y="2"/>
                    <a:pt x="12" y="2"/>
                  </a:cubicBezTo>
                  <a:cubicBezTo>
                    <a:pt x="12" y="2"/>
                    <a:pt x="13" y="2"/>
                    <a:pt x="14" y="1"/>
                  </a:cubicBezTo>
                  <a:cubicBezTo>
                    <a:pt x="14" y="2"/>
                    <a:pt x="14" y="2"/>
                    <a:pt x="14" y="2"/>
                  </a:cubicBezTo>
                  <a:cubicBezTo>
                    <a:pt x="14" y="2"/>
                    <a:pt x="14" y="2"/>
                    <a:pt x="14" y="2"/>
                  </a:cubicBezTo>
                  <a:cubicBezTo>
                    <a:pt x="13" y="2"/>
                    <a:pt x="12" y="2"/>
                    <a:pt x="12" y="3"/>
                  </a:cubicBezTo>
                  <a:moveTo>
                    <a:pt x="20" y="3"/>
                  </a:moveTo>
                  <a:cubicBezTo>
                    <a:pt x="19" y="2"/>
                    <a:pt x="19" y="2"/>
                    <a:pt x="18" y="2"/>
                  </a:cubicBezTo>
                  <a:cubicBezTo>
                    <a:pt x="18" y="1"/>
                    <a:pt x="18" y="1"/>
                    <a:pt x="18" y="1"/>
                  </a:cubicBezTo>
                  <a:cubicBezTo>
                    <a:pt x="19" y="1"/>
                    <a:pt x="20" y="1"/>
                    <a:pt x="20" y="2"/>
                  </a:cubicBezTo>
                  <a:cubicBezTo>
                    <a:pt x="21" y="2"/>
                    <a:pt x="21" y="2"/>
                    <a:pt x="21" y="2"/>
                  </a:cubicBezTo>
                  <a:cubicBezTo>
                    <a:pt x="20" y="3"/>
                    <a:pt x="20" y="3"/>
                    <a:pt x="20" y="3"/>
                  </a:cubicBezTo>
                  <a:moveTo>
                    <a:pt x="15" y="2"/>
                  </a:moveTo>
                  <a:cubicBezTo>
                    <a:pt x="15" y="1"/>
                    <a:pt x="15" y="1"/>
                    <a:pt x="15" y="1"/>
                  </a:cubicBezTo>
                  <a:cubicBezTo>
                    <a:pt x="15" y="1"/>
                    <a:pt x="16" y="1"/>
                    <a:pt x="17" y="1"/>
                  </a:cubicBezTo>
                  <a:cubicBezTo>
                    <a:pt x="17" y="1"/>
                    <a:pt x="17" y="1"/>
                    <a:pt x="18" y="1"/>
                  </a:cubicBezTo>
                  <a:cubicBezTo>
                    <a:pt x="17" y="2"/>
                    <a:pt x="17" y="2"/>
                    <a:pt x="17" y="2"/>
                  </a:cubicBezTo>
                  <a:cubicBezTo>
                    <a:pt x="17" y="2"/>
                    <a:pt x="16" y="2"/>
                    <a:pt x="16" y="2"/>
                  </a:cubicBezTo>
                  <a:cubicBezTo>
                    <a:pt x="15" y="2"/>
                    <a:pt x="15" y="2"/>
                    <a:pt x="15" y="2"/>
                  </a:cubicBezTo>
                  <a:moveTo>
                    <a:pt x="17" y="0"/>
                  </a:moveTo>
                  <a:cubicBezTo>
                    <a:pt x="17" y="0"/>
                    <a:pt x="17" y="0"/>
                    <a:pt x="17" y="0"/>
                  </a:cubicBezTo>
                  <a:cubicBezTo>
                    <a:pt x="17" y="0"/>
                    <a:pt x="17" y="0"/>
                    <a:pt x="17" y="0"/>
                  </a:cubicBezTo>
                  <a:cubicBezTo>
                    <a:pt x="13" y="0"/>
                    <a:pt x="10" y="1"/>
                    <a:pt x="6" y="3"/>
                  </a:cubicBezTo>
                  <a:cubicBezTo>
                    <a:pt x="6" y="4"/>
                    <a:pt x="6" y="4"/>
                    <a:pt x="6" y="4"/>
                  </a:cubicBezTo>
                  <a:cubicBezTo>
                    <a:pt x="5" y="4"/>
                    <a:pt x="5" y="4"/>
                    <a:pt x="5" y="4"/>
                  </a:cubicBezTo>
                  <a:cubicBezTo>
                    <a:pt x="2" y="7"/>
                    <a:pt x="0" y="12"/>
                    <a:pt x="0" y="17"/>
                  </a:cubicBezTo>
                  <a:cubicBezTo>
                    <a:pt x="0" y="27"/>
                    <a:pt x="7" y="33"/>
                    <a:pt x="15" y="33"/>
                  </a:cubicBezTo>
                  <a:cubicBezTo>
                    <a:pt x="15" y="34"/>
                    <a:pt x="15" y="34"/>
                    <a:pt x="15" y="34"/>
                  </a:cubicBezTo>
                  <a:cubicBezTo>
                    <a:pt x="15" y="34"/>
                    <a:pt x="16" y="34"/>
                    <a:pt x="17" y="34"/>
                  </a:cubicBezTo>
                  <a:cubicBezTo>
                    <a:pt x="21" y="34"/>
                    <a:pt x="22" y="33"/>
                    <a:pt x="22" y="33"/>
                  </a:cubicBezTo>
                  <a:cubicBezTo>
                    <a:pt x="25" y="32"/>
                    <a:pt x="27" y="31"/>
                    <a:pt x="29" y="29"/>
                  </a:cubicBezTo>
                  <a:cubicBezTo>
                    <a:pt x="31" y="27"/>
                    <a:pt x="33" y="25"/>
                    <a:pt x="34" y="22"/>
                  </a:cubicBezTo>
                  <a:cubicBezTo>
                    <a:pt x="34" y="21"/>
                    <a:pt x="34" y="21"/>
                    <a:pt x="34" y="21"/>
                  </a:cubicBezTo>
                  <a:cubicBezTo>
                    <a:pt x="34" y="21"/>
                    <a:pt x="34" y="21"/>
                    <a:pt x="34" y="20"/>
                  </a:cubicBezTo>
                  <a:cubicBezTo>
                    <a:pt x="34" y="19"/>
                    <a:pt x="35" y="18"/>
                    <a:pt x="34" y="17"/>
                  </a:cubicBezTo>
                  <a:cubicBezTo>
                    <a:pt x="34" y="17"/>
                    <a:pt x="34" y="17"/>
                    <a:pt x="34" y="17"/>
                  </a:cubicBezTo>
                  <a:cubicBezTo>
                    <a:pt x="34" y="12"/>
                    <a:pt x="33" y="8"/>
                    <a:pt x="30" y="5"/>
                  </a:cubicBezTo>
                  <a:cubicBezTo>
                    <a:pt x="29" y="4"/>
                    <a:pt x="29" y="4"/>
                    <a:pt x="29" y="4"/>
                  </a:cubicBezTo>
                  <a:cubicBezTo>
                    <a:pt x="29" y="4"/>
                    <a:pt x="29" y="4"/>
                    <a:pt x="29" y="4"/>
                  </a:cubicBezTo>
                  <a:cubicBezTo>
                    <a:pt x="29" y="4"/>
                    <a:pt x="29" y="4"/>
                    <a:pt x="29" y="4"/>
                  </a:cubicBezTo>
                  <a:cubicBezTo>
                    <a:pt x="28" y="4"/>
                    <a:pt x="28" y="4"/>
                    <a:pt x="28" y="4"/>
                  </a:cubicBezTo>
                  <a:cubicBezTo>
                    <a:pt x="25" y="1"/>
                    <a:pt x="21" y="0"/>
                    <a:pt x="1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6" name="Freeform 22"/>
            <p:cNvSpPr>
              <a:spLocks noEditPoints="1"/>
            </p:cNvSpPr>
            <p:nvPr/>
          </p:nvSpPr>
          <p:spPr bwMode="auto">
            <a:xfrm>
              <a:off x="3706" y="1963"/>
              <a:ext cx="38" cy="38"/>
            </a:xfrm>
            <a:custGeom>
              <a:avLst/>
              <a:gdLst>
                <a:gd name="T0" fmla="*/ 8 w 16"/>
                <a:gd name="T1" fmla="*/ 15 h 16"/>
                <a:gd name="T2" fmla="*/ 2 w 16"/>
                <a:gd name="T3" fmla="*/ 6 h 16"/>
                <a:gd name="T4" fmla="*/ 8 w 16"/>
                <a:gd name="T5" fmla="*/ 1 h 16"/>
                <a:gd name="T6" fmla="*/ 14 w 16"/>
                <a:gd name="T7" fmla="*/ 10 h 16"/>
                <a:gd name="T8" fmla="*/ 8 w 16"/>
                <a:gd name="T9" fmla="*/ 15 h 16"/>
                <a:gd name="T10" fmla="*/ 8 w 16"/>
                <a:gd name="T11" fmla="*/ 0 h 16"/>
                <a:gd name="T12" fmla="*/ 1 w 16"/>
                <a:gd name="T13" fmla="*/ 6 h 16"/>
                <a:gd name="T14" fmla="*/ 2 w 16"/>
                <a:gd name="T15" fmla="*/ 12 h 16"/>
                <a:gd name="T16" fmla="*/ 8 w 16"/>
                <a:gd name="T17" fmla="*/ 16 h 16"/>
                <a:gd name="T18" fmla="*/ 15 w 16"/>
                <a:gd name="T19" fmla="*/ 10 h 16"/>
                <a:gd name="T20" fmla="*/ 14 w 16"/>
                <a:gd name="T21" fmla="*/ 4 h 16"/>
                <a:gd name="T22" fmla="*/ 8 w 16"/>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6">
                  <a:moveTo>
                    <a:pt x="8" y="15"/>
                  </a:moveTo>
                  <a:cubicBezTo>
                    <a:pt x="4" y="15"/>
                    <a:pt x="0" y="11"/>
                    <a:pt x="2" y="6"/>
                  </a:cubicBezTo>
                  <a:cubicBezTo>
                    <a:pt x="3" y="3"/>
                    <a:pt x="5" y="1"/>
                    <a:pt x="8" y="1"/>
                  </a:cubicBezTo>
                  <a:cubicBezTo>
                    <a:pt x="12" y="1"/>
                    <a:pt x="16" y="5"/>
                    <a:pt x="14" y="10"/>
                  </a:cubicBezTo>
                  <a:cubicBezTo>
                    <a:pt x="13" y="13"/>
                    <a:pt x="11" y="15"/>
                    <a:pt x="8" y="15"/>
                  </a:cubicBezTo>
                  <a:moveTo>
                    <a:pt x="8" y="0"/>
                  </a:moveTo>
                  <a:cubicBezTo>
                    <a:pt x="4" y="0"/>
                    <a:pt x="2" y="2"/>
                    <a:pt x="1" y="6"/>
                  </a:cubicBezTo>
                  <a:cubicBezTo>
                    <a:pt x="0" y="8"/>
                    <a:pt x="0" y="11"/>
                    <a:pt x="2" y="12"/>
                  </a:cubicBezTo>
                  <a:cubicBezTo>
                    <a:pt x="3" y="14"/>
                    <a:pt x="5" y="16"/>
                    <a:pt x="8" y="16"/>
                  </a:cubicBezTo>
                  <a:cubicBezTo>
                    <a:pt x="11" y="16"/>
                    <a:pt x="14" y="14"/>
                    <a:pt x="15" y="10"/>
                  </a:cubicBezTo>
                  <a:cubicBezTo>
                    <a:pt x="16" y="8"/>
                    <a:pt x="15" y="6"/>
                    <a:pt x="14" y="4"/>
                  </a:cubicBezTo>
                  <a:cubicBezTo>
                    <a:pt x="13" y="2"/>
                    <a:pt x="10"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7" name="Freeform 23"/>
            <p:cNvSpPr>
              <a:spLocks noEditPoints="1"/>
            </p:cNvSpPr>
            <p:nvPr/>
          </p:nvSpPr>
          <p:spPr bwMode="auto">
            <a:xfrm>
              <a:off x="3694" y="1958"/>
              <a:ext cx="57" cy="76"/>
            </a:xfrm>
            <a:custGeom>
              <a:avLst/>
              <a:gdLst>
                <a:gd name="T0" fmla="*/ 1 w 24"/>
                <a:gd name="T1" fmla="*/ 30 h 32"/>
                <a:gd name="T2" fmla="*/ 2 w 24"/>
                <a:gd name="T3" fmla="*/ 30 h 32"/>
                <a:gd name="T4" fmla="*/ 0 w 24"/>
                <a:gd name="T5" fmla="*/ 29 h 32"/>
                <a:gd name="T6" fmla="*/ 1 w 24"/>
                <a:gd name="T7" fmla="*/ 29 h 32"/>
                <a:gd name="T8" fmla="*/ 1 w 24"/>
                <a:gd name="T9" fmla="*/ 29 h 32"/>
                <a:gd name="T10" fmla="*/ 5 w 24"/>
                <a:gd name="T11" fmla="*/ 22 h 32"/>
                <a:gd name="T12" fmla="*/ 6 w 24"/>
                <a:gd name="T13" fmla="*/ 23 h 32"/>
                <a:gd name="T14" fmla="*/ 6 w 24"/>
                <a:gd name="T15" fmla="*/ 23 h 32"/>
                <a:gd name="T16" fmla="*/ 7 w 24"/>
                <a:gd name="T17" fmla="*/ 23 h 32"/>
                <a:gd name="T18" fmla="*/ 7 w 24"/>
                <a:gd name="T19" fmla="*/ 24 h 32"/>
                <a:gd name="T20" fmla="*/ 5 w 24"/>
                <a:gd name="T21" fmla="*/ 24 h 32"/>
                <a:gd name="T22" fmla="*/ 7 w 24"/>
                <a:gd name="T23" fmla="*/ 24 h 32"/>
                <a:gd name="T24" fmla="*/ 7 w 24"/>
                <a:gd name="T25" fmla="*/ 25 h 32"/>
                <a:gd name="T26" fmla="*/ 5 w 24"/>
                <a:gd name="T27" fmla="*/ 26 h 32"/>
                <a:gd name="T28" fmla="*/ 6 w 24"/>
                <a:gd name="T29" fmla="*/ 26 h 32"/>
                <a:gd name="T30" fmla="*/ 4 w 24"/>
                <a:gd name="T31" fmla="*/ 26 h 32"/>
                <a:gd name="T32" fmla="*/ 6 w 24"/>
                <a:gd name="T33" fmla="*/ 26 h 32"/>
                <a:gd name="T34" fmla="*/ 5 w 24"/>
                <a:gd name="T35" fmla="*/ 27 h 32"/>
                <a:gd name="T36" fmla="*/ 4 w 24"/>
                <a:gd name="T37" fmla="*/ 28 h 32"/>
                <a:gd name="T38" fmla="*/ 5 w 24"/>
                <a:gd name="T39" fmla="*/ 28 h 32"/>
                <a:gd name="T40" fmla="*/ 3 w 24"/>
                <a:gd name="T41" fmla="*/ 29 h 32"/>
                <a:gd name="T42" fmla="*/ 5 w 24"/>
                <a:gd name="T43" fmla="*/ 29 h 32"/>
                <a:gd name="T44" fmla="*/ 4 w 24"/>
                <a:gd name="T45" fmla="*/ 29 h 32"/>
                <a:gd name="T46" fmla="*/ 3 w 24"/>
                <a:gd name="T47" fmla="*/ 30 h 32"/>
                <a:gd name="T48" fmla="*/ 3 w 24"/>
                <a:gd name="T49" fmla="*/ 31 h 32"/>
                <a:gd name="T50" fmla="*/ 3 w 24"/>
                <a:gd name="T51" fmla="*/ 30 h 32"/>
                <a:gd name="T52" fmla="*/ 1 w 24"/>
                <a:gd name="T53" fmla="*/ 30 h 32"/>
                <a:gd name="T54" fmla="*/ 1 w 24"/>
                <a:gd name="T55" fmla="*/ 30 h 32"/>
                <a:gd name="T56" fmla="*/ 1 w 24"/>
                <a:gd name="T57" fmla="*/ 29 h 32"/>
                <a:gd name="T58" fmla="*/ 7 w 24"/>
                <a:gd name="T59" fmla="*/ 22 h 32"/>
                <a:gd name="T60" fmla="*/ 6 w 24"/>
                <a:gd name="T61" fmla="*/ 22 h 32"/>
                <a:gd name="T62" fmla="*/ 9 w 24"/>
                <a:gd name="T63" fmla="*/ 19 h 32"/>
                <a:gd name="T64" fmla="*/ 13 w 24"/>
                <a:gd name="T65" fmla="*/ 19 h 32"/>
                <a:gd name="T66" fmla="*/ 13 w 24"/>
                <a:gd name="T67" fmla="*/ 1 h 32"/>
                <a:gd name="T68" fmla="*/ 13 w 24"/>
                <a:gd name="T69" fmla="*/ 19 h 32"/>
                <a:gd name="T70" fmla="*/ 4 w 24"/>
                <a:gd name="T71" fmla="*/ 6 h 32"/>
                <a:gd name="T72" fmla="*/ 7 w 24"/>
                <a:gd name="T73" fmla="*/ 18 h 32"/>
                <a:gd name="T74" fmla="*/ 4 w 24"/>
                <a:gd name="T75" fmla="*/ 22 h 32"/>
                <a:gd name="T76" fmla="*/ 4 w 24"/>
                <a:gd name="T77" fmla="*/ 22 h 32"/>
                <a:gd name="T78" fmla="*/ 4 w 24"/>
                <a:gd name="T79" fmla="*/ 22 h 32"/>
                <a:gd name="T80" fmla="*/ 0 w 24"/>
                <a:gd name="T81" fmla="*/ 29 h 32"/>
                <a:gd name="T82" fmla="*/ 0 w 24"/>
                <a:gd name="T83" fmla="*/ 30 h 32"/>
                <a:gd name="T84" fmla="*/ 4 w 24"/>
                <a:gd name="T85" fmla="*/ 32 h 32"/>
                <a:gd name="T86" fmla="*/ 8 w 24"/>
                <a:gd name="T87" fmla="*/ 24 h 32"/>
                <a:gd name="T88" fmla="*/ 8 w 24"/>
                <a:gd name="T89" fmla="*/ 24 h 32"/>
                <a:gd name="T90" fmla="*/ 8 w 24"/>
                <a:gd name="T91" fmla="*/ 24 h 32"/>
                <a:gd name="T92" fmla="*/ 10 w 24"/>
                <a:gd name="T93" fmla="*/ 20 h 32"/>
                <a:gd name="T94" fmla="*/ 22 w 24"/>
                <a:gd name="T95" fmla="*/ 14 h 32"/>
                <a:gd name="T96" fmla="*/ 13 w 24"/>
                <a:gd name="T9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 h="32">
                  <a:moveTo>
                    <a:pt x="3" y="31"/>
                  </a:moveTo>
                  <a:cubicBezTo>
                    <a:pt x="2" y="31"/>
                    <a:pt x="2" y="31"/>
                    <a:pt x="1" y="30"/>
                  </a:cubicBezTo>
                  <a:cubicBezTo>
                    <a:pt x="2" y="30"/>
                    <a:pt x="2" y="30"/>
                    <a:pt x="2" y="30"/>
                  </a:cubicBezTo>
                  <a:cubicBezTo>
                    <a:pt x="2" y="30"/>
                    <a:pt x="2" y="30"/>
                    <a:pt x="2" y="30"/>
                  </a:cubicBezTo>
                  <a:cubicBezTo>
                    <a:pt x="3" y="31"/>
                    <a:pt x="3" y="31"/>
                    <a:pt x="3" y="31"/>
                  </a:cubicBezTo>
                  <a:moveTo>
                    <a:pt x="0" y="29"/>
                  </a:moveTo>
                  <a:cubicBezTo>
                    <a:pt x="0" y="29"/>
                    <a:pt x="0" y="29"/>
                    <a:pt x="0" y="29"/>
                  </a:cubicBezTo>
                  <a:cubicBezTo>
                    <a:pt x="1" y="29"/>
                    <a:pt x="1" y="29"/>
                    <a:pt x="1" y="29"/>
                  </a:cubicBezTo>
                  <a:cubicBezTo>
                    <a:pt x="0" y="29"/>
                    <a:pt x="0" y="29"/>
                    <a:pt x="0" y="29"/>
                  </a:cubicBezTo>
                  <a:moveTo>
                    <a:pt x="1" y="29"/>
                  </a:moveTo>
                  <a:cubicBezTo>
                    <a:pt x="1" y="28"/>
                    <a:pt x="1" y="28"/>
                    <a:pt x="1" y="28"/>
                  </a:cubicBezTo>
                  <a:cubicBezTo>
                    <a:pt x="3" y="26"/>
                    <a:pt x="3" y="25"/>
                    <a:pt x="5" y="22"/>
                  </a:cubicBezTo>
                  <a:cubicBezTo>
                    <a:pt x="5" y="22"/>
                    <a:pt x="5" y="22"/>
                    <a:pt x="5" y="22"/>
                  </a:cubicBezTo>
                  <a:cubicBezTo>
                    <a:pt x="5" y="22"/>
                    <a:pt x="5" y="23"/>
                    <a:pt x="6" y="23"/>
                  </a:cubicBezTo>
                  <a:cubicBezTo>
                    <a:pt x="6" y="23"/>
                    <a:pt x="6" y="23"/>
                    <a:pt x="6" y="23"/>
                  </a:cubicBezTo>
                  <a:cubicBezTo>
                    <a:pt x="6" y="23"/>
                    <a:pt x="6" y="23"/>
                    <a:pt x="6" y="23"/>
                  </a:cubicBezTo>
                  <a:cubicBezTo>
                    <a:pt x="6" y="24"/>
                    <a:pt x="6" y="24"/>
                    <a:pt x="6" y="24"/>
                  </a:cubicBezTo>
                  <a:cubicBezTo>
                    <a:pt x="7" y="23"/>
                    <a:pt x="7" y="23"/>
                    <a:pt x="7" y="23"/>
                  </a:cubicBezTo>
                  <a:cubicBezTo>
                    <a:pt x="7" y="24"/>
                    <a:pt x="7" y="24"/>
                    <a:pt x="7" y="24"/>
                  </a:cubicBezTo>
                  <a:cubicBezTo>
                    <a:pt x="7" y="24"/>
                    <a:pt x="7" y="24"/>
                    <a:pt x="7" y="24"/>
                  </a:cubicBezTo>
                  <a:cubicBezTo>
                    <a:pt x="7" y="24"/>
                    <a:pt x="7" y="24"/>
                    <a:pt x="7" y="24"/>
                  </a:cubicBezTo>
                  <a:cubicBezTo>
                    <a:pt x="7" y="24"/>
                    <a:pt x="6" y="24"/>
                    <a:pt x="5" y="24"/>
                  </a:cubicBezTo>
                  <a:cubicBezTo>
                    <a:pt x="6" y="25"/>
                    <a:pt x="6" y="25"/>
                    <a:pt x="6" y="25"/>
                  </a:cubicBezTo>
                  <a:cubicBezTo>
                    <a:pt x="6" y="25"/>
                    <a:pt x="6" y="24"/>
                    <a:pt x="7" y="24"/>
                  </a:cubicBezTo>
                  <a:cubicBezTo>
                    <a:pt x="7" y="25"/>
                    <a:pt x="7" y="25"/>
                    <a:pt x="7" y="25"/>
                  </a:cubicBezTo>
                  <a:cubicBezTo>
                    <a:pt x="7" y="25"/>
                    <a:pt x="7" y="25"/>
                    <a:pt x="7" y="25"/>
                  </a:cubicBezTo>
                  <a:cubicBezTo>
                    <a:pt x="5" y="25"/>
                    <a:pt x="5" y="25"/>
                    <a:pt x="5" y="25"/>
                  </a:cubicBezTo>
                  <a:cubicBezTo>
                    <a:pt x="5" y="26"/>
                    <a:pt x="5" y="26"/>
                    <a:pt x="5" y="26"/>
                  </a:cubicBezTo>
                  <a:cubicBezTo>
                    <a:pt x="6" y="25"/>
                    <a:pt x="6" y="25"/>
                    <a:pt x="6" y="25"/>
                  </a:cubicBezTo>
                  <a:cubicBezTo>
                    <a:pt x="6" y="26"/>
                    <a:pt x="6" y="26"/>
                    <a:pt x="6" y="26"/>
                  </a:cubicBezTo>
                  <a:cubicBezTo>
                    <a:pt x="6" y="26"/>
                    <a:pt x="6" y="26"/>
                    <a:pt x="6" y="26"/>
                  </a:cubicBezTo>
                  <a:cubicBezTo>
                    <a:pt x="5" y="26"/>
                    <a:pt x="5" y="26"/>
                    <a:pt x="4" y="26"/>
                  </a:cubicBezTo>
                  <a:cubicBezTo>
                    <a:pt x="4" y="27"/>
                    <a:pt x="4" y="27"/>
                    <a:pt x="4" y="27"/>
                  </a:cubicBezTo>
                  <a:cubicBezTo>
                    <a:pt x="5" y="27"/>
                    <a:pt x="5" y="26"/>
                    <a:pt x="6" y="26"/>
                  </a:cubicBezTo>
                  <a:cubicBezTo>
                    <a:pt x="6" y="27"/>
                    <a:pt x="6" y="27"/>
                    <a:pt x="6" y="27"/>
                  </a:cubicBezTo>
                  <a:cubicBezTo>
                    <a:pt x="5" y="27"/>
                    <a:pt x="5" y="27"/>
                    <a:pt x="5" y="27"/>
                  </a:cubicBezTo>
                  <a:cubicBezTo>
                    <a:pt x="5" y="27"/>
                    <a:pt x="4" y="27"/>
                    <a:pt x="4" y="28"/>
                  </a:cubicBezTo>
                  <a:cubicBezTo>
                    <a:pt x="4" y="28"/>
                    <a:pt x="4" y="28"/>
                    <a:pt x="4" y="28"/>
                  </a:cubicBezTo>
                  <a:cubicBezTo>
                    <a:pt x="4" y="28"/>
                    <a:pt x="5" y="27"/>
                    <a:pt x="5" y="27"/>
                  </a:cubicBezTo>
                  <a:cubicBezTo>
                    <a:pt x="5" y="28"/>
                    <a:pt x="5" y="28"/>
                    <a:pt x="5" y="28"/>
                  </a:cubicBezTo>
                  <a:cubicBezTo>
                    <a:pt x="5" y="28"/>
                    <a:pt x="5" y="28"/>
                    <a:pt x="5" y="28"/>
                  </a:cubicBezTo>
                  <a:cubicBezTo>
                    <a:pt x="3" y="29"/>
                    <a:pt x="3" y="29"/>
                    <a:pt x="3" y="29"/>
                  </a:cubicBezTo>
                  <a:cubicBezTo>
                    <a:pt x="4" y="29"/>
                    <a:pt x="4" y="29"/>
                    <a:pt x="4" y="29"/>
                  </a:cubicBezTo>
                  <a:cubicBezTo>
                    <a:pt x="5" y="29"/>
                    <a:pt x="5" y="29"/>
                    <a:pt x="5" y="29"/>
                  </a:cubicBezTo>
                  <a:cubicBezTo>
                    <a:pt x="4" y="29"/>
                    <a:pt x="4" y="29"/>
                    <a:pt x="4" y="29"/>
                  </a:cubicBezTo>
                  <a:cubicBezTo>
                    <a:pt x="4" y="29"/>
                    <a:pt x="4" y="29"/>
                    <a:pt x="4" y="29"/>
                  </a:cubicBezTo>
                  <a:cubicBezTo>
                    <a:pt x="4" y="29"/>
                    <a:pt x="3" y="29"/>
                    <a:pt x="3" y="30"/>
                  </a:cubicBezTo>
                  <a:cubicBezTo>
                    <a:pt x="3" y="30"/>
                    <a:pt x="3" y="30"/>
                    <a:pt x="3" y="30"/>
                  </a:cubicBezTo>
                  <a:cubicBezTo>
                    <a:pt x="3" y="30"/>
                    <a:pt x="4" y="30"/>
                    <a:pt x="4" y="30"/>
                  </a:cubicBezTo>
                  <a:cubicBezTo>
                    <a:pt x="4" y="30"/>
                    <a:pt x="4" y="31"/>
                    <a:pt x="3" y="31"/>
                  </a:cubicBezTo>
                  <a:cubicBezTo>
                    <a:pt x="3" y="31"/>
                    <a:pt x="3" y="31"/>
                    <a:pt x="3" y="31"/>
                  </a:cubicBezTo>
                  <a:cubicBezTo>
                    <a:pt x="3" y="30"/>
                    <a:pt x="3" y="30"/>
                    <a:pt x="3" y="30"/>
                  </a:cubicBezTo>
                  <a:cubicBezTo>
                    <a:pt x="2" y="30"/>
                    <a:pt x="2" y="30"/>
                    <a:pt x="2" y="30"/>
                  </a:cubicBezTo>
                  <a:cubicBezTo>
                    <a:pt x="1" y="30"/>
                    <a:pt x="1" y="30"/>
                    <a:pt x="1" y="30"/>
                  </a:cubicBezTo>
                  <a:cubicBezTo>
                    <a:pt x="1" y="30"/>
                    <a:pt x="1" y="30"/>
                    <a:pt x="1" y="30"/>
                  </a:cubicBezTo>
                  <a:cubicBezTo>
                    <a:pt x="1" y="30"/>
                    <a:pt x="1" y="30"/>
                    <a:pt x="1" y="30"/>
                  </a:cubicBezTo>
                  <a:cubicBezTo>
                    <a:pt x="0" y="30"/>
                    <a:pt x="0" y="30"/>
                    <a:pt x="0" y="30"/>
                  </a:cubicBezTo>
                  <a:cubicBezTo>
                    <a:pt x="1" y="29"/>
                    <a:pt x="1" y="29"/>
                    <a:pt x="1" y="29"/>
                  </a:cubicBezTo>
                  <a:cubicBezTo>
                    <a:pt x="1" y="29"/>
                    <a:pt x="1" y="29"/>
                    <a:pt x="1" y="29"/>
                  </a:cubicBezTo>
                  <a:moveTo>
                    <a:pt x="7" y="22"/>
                  </a:moveTo>
                  <a:cubicBezTo>
                    <a:pt x="7" y="22"/>
                    <a:pt x="6" y="22"/>
                    <a:pt x="6" y="22"/>
                  </a:cubicBezTo>
                  <a:cubicBezTo>
                    <a:pt x="6" y="22"/>
                    <a:pt x="6" y="22"/>
                    <a:pt x="6" y="22"/>
                  </a:cubicBezTo>
                  <a:cubicBezTo>
                    <a:pt x="6" y="21"/>
                    <a:pt x="7" y="19"/>
                    <a:pt x="7" y="18"/>
                  </a:cubicBezTo>
                  <a:cubicBezTo>
                    <a:pt x="8" y="19"/>
                    <a:pt x="8" y="19"/>
                    <a:pt x="9" y="19"/>
                  </a:cubicBezTo>
                  <a:cubicBezTo>
                    <a:pt x="8" y="20"/>
                    <a:pt x="8" y="21"/>
                    <a:pt x="7" y="22"/>
                  </a:cubicBezTo>
                  <a:moveTo>
                    <a:pt x="13" y="19"/>
                  </a:moveTo>
                  <a:cubicBezTo>
                    <a:pt x="7" y="19"/>
                    <a:pt x="1" y="13"/>
                    <a:pt x="5" y="6"/>
                  </a:cubicBezTo>
                  <a:cubicBezTo>
                    <a:pt x="7" y="3"/>
                    <a:pt x="10" y="1"/>
                    <a:pt x="13" y="1"/>
                  </a:cubicBezTo>
                  <a:cubicBezTo>
                    <a:pt x="18" y="1"/>
                    <a:pt x="24" y="7"/>
                    <a:pt x="21" y="14"/>
                  </a:cubicBezTo>
                  <a:cubicBezTo>
                    <a:pt x="19" y="18"/>
                    <a:pt x="16" y="19"/>
                    <a:pt x="13" y="19"/>
                  </a:cubicBezTo>
                  <a:moveTo>
                    <a:pt x="13" y="0"/>
                  </a:moveTo>
                  <a:cubicBezTo>
                    <a:pt x="9" y="0"/>
                    <a:pt x="6" y="2"/>
                    <a:pt x="4" y="6"/>
                  </a:cubicBezTo>
                  <a:cubicBezTo>
                    <a:pt x="2" y="9"/>
                    <a:pt x="2" y="12"/>
                    <a:pt x="4" y="15"/>
                  </a:cubicBezTo>
                  <a:cubicBezTo>
                    <a:pt x="5" y="16"/>
                    <a:pt x="6" y="17"/>
                    <a:pt x="7" y="18"/>
                  </a:cubicBezTo>
                  <a:cubicBezTo>
                    <a:pt x="6" y="18"/>
                    <a:pt x="5" y="20"/>
                    <a:pt x="5" y="21"/>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3" y="24"/>
                    <a:pt x="2" y="26"/>
                    <a:pt x="1" y="28"/>
                  </a:cubicBezTo>
                  <a:cubicBezTo>
                    <a:pt x="0" y="29"/>
                    <a:pt x="0" y="29"/>
                    <a:pt x="0" y="29"/>
                  </a:cubicBezTo>
                  <a:cubicBezTo>
                    <a:pt x="0" y="29"/>
                    <a:pt x="0" y="29"/>
                    <a:pt x="0" y="29"/>
                  </a:cubicBezTo>
                  <a:cubicBezTo>
                    <a:pt x="0" y="30"/>
                    <a:pt x="0" y="30"/>
                    <a:pt x="0" y="30"/>
                  </a:cubicBezTo>
                  <a:cubicBezTo>
                    <a:pt x="0" y="31"/>
                    <a:pt x="2" y="32"/>
                    <a:pt x="3" y="32"/>
                  </a:cubicBezTo>
                  <a:cubicBezTo>
                    <a:pt x="4" y="32"/>
                    <a:pt x="4" y="32"/>
                    <a:pt x="4" y="32"/>
                  </a:cubicBezTo>
                  <a:cubicBezTo>
                    <a:pt x="4" y="31"/>
                    <a:pt x="5" y="30"/>
                    <a:pt x="7" y="27"/>
                  </a:cubicBezTo>
                  <a:cubicBezTo>
                    <a:pt x="7" y="26"/>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3"/>
                    <a:pt x="8" y="23"/>
                    <a:pt x="8" y="23"/>
                  </a:cubicBezTo>
                  <a:cubicBezTo>
                    <a:pt x="9" y="22"/>
                    <a:pt x="9" y="21"/>
                    <a:pt x="10" y="20"/>
                  </a:cubicBezTo>
                  <a:cubicBezTo>
                    <a:pt x="11" y="20"/>
                    <a:pt x="12" y="20"/>
                    <a:pt x="13" y="20"/>
                  </a:cubicBezTo>
                  <a:cubicBezTo>
                    <a:pt x="17" y="20"/>
                    <a:pt x="20" y="18"/>
                    <a:pt x="22" y="14"/>
                  </a:cubicBezTo>
                  <a:cubicBezTo>
                    <a:pt x="23" y="11"/>
                    <a:pt x="23" y="8"/>
                    <a:pt x="21" y="5"/>
                  </a:cubicBezTo>
                  <a:cubicBezTo>
                    <a:pt x="20" y="2"/>
                    <a:pt x="16"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8" name="Freeform 24"/>
            <p:cNvSpPr>
              <a:spLocks noEditPoints="1"/>
            </p:cNvSpPr>
            <p:nvPr/>
          </p:nvSpPr>
          <p:spPr bwMode="auto">
            <a:xfrm>
              <a:off x="3713" y="1970"/>
              <a:ext cx="16" cy="9"/>
            </a:xfrm>
            <a:custGeom>
              <a:avLst/>
              <a:gdLst>
                <a:gd name="T0" fmla="*/ 1 w 7"/>
                <a:gd name="T1" fmla="*/ 4 h 4"/>
                <a:gd name="T2" fmla="*/ 1 w 7"/>
                <a:gd name="T3" fmla="*/ 4 h 4"/>
                <a:gd name="T4" fmla="*/ 1 w 7"/>
                <a:gd name="T5" fmla="*/ 3 h 4"/>
                <a:gd name="T6" fmla="*/ 2 w 7"/>
                <a:gd name="T7" fmla="*/ 1 h 4"/>
                <a:gd name="T8" fmla="*/ 5 w 7"/>
                <a:gd name="T9" fmla="*/ 0 h 4"/>
                <a:gd name="T10" fmla="*/ 7 w 7"/>
                <a:gd name="T11" fmla="*/ 1 h 4"/>
                <a:gd name="T12" fmla="*/ 7 w 7"/>
                <a:gd name="T13" fmla="*/ 2 h 4"/>
                <a:gd name="T14" fmla="*/ 7 w 7"/>
                <a:gd name="T15" fmla="*/ 2 h 4"/>
                <a:gd name="T16" fmla="*/ 7 w 7"/>
                <a:gd name="T17" fmla="*/ 2 h 4"/>
                <a:gd name="T18" fmla="*/ 6 w 7"/>
                <a:gd name="T19" fmla="*/ 2 h 4"/>
                <a:gd name="T20" fmla="*/ 5 w 7"/>
                <a:gd name="T21" fmla="*/ 2 h 4"/>
                <a:gd name="T22" fmla="*/ 3 w 7"/>
                <a:gd name="T23" fmla="*/ 2 h 4"/>
                <a:gd name="T24" fmla="*/ 2 w 7"/>
                <a:gd name="T25" fmla="*/ 3 h 4"/>
                <a:gd name="T26" fmla="*/ 2 w 7"/>
                <a:gd name="T27" fmla="*/ 3 h 4"/>
                <a:gd name="T28" fmla="*/ 1 w 7"/>
                <a:gd name="T29" fmla="*/ 4 h 4"/>
                <a:gd name="T30" fmla="*/ 5 w 7"/>
                <a:gd name="T31" fmla="*/ 0 h 4"/>
                <a:gd name="T32" fmla="*/ 5 w 7"/>
                <a:gd name="T33" fmla="*/ 0 h 4"/>
                <a:gd name="T34" fmla="*/ 2 w 7"/>
                <a:gd name="T35" fmla="*/ 0 h 4"/>
                <a:gd name="T36" fmla="*/ 0 w 7"/>
                <a:gd name="T37" fmla="*/ 3 h 4"/>
                <a:gd name="T38" fmla="*/ 1 w 7"/>
                <a:gd name="T39" fmla="*/ 4 h 4"/>
                <a:gd name="T40" fmla="*/ 1 w 7"/>
                <a:gd name="T41" fmla="*/ 4 h 4"/>
                <a:gd name="T42" fmla="*/ 2 w 7"/>
                <a:gd name="T43" fmla="*/ 4 h 4"/>
                <a:gd name="T44" fmla="*/ 3 w 7"/>
                <a:gd name="T45" fmla="*/ 3 h 4"/>
                <a:gd name="T46" fmla="*/ 3 w 7"/>
                <a:gd name="T47" fmla="*/ 3 h 4"/>
                <a:gd name="T48" fmla="*/ 5 w 7"/>
                <a:gd name="T49" fmla="*/ 2 h 4"/>
                <a:gd name="T50" fmla="*/ 6 w 7"/>
                <a:gd name="T51" fmla="*/ 2 h 4"/>
                <a:gd name="T52" fmla="*/ 7 w 7"/>
                <a:gd name="T53" fmla="*/ 3 h 4"/>
                <a:gd name="T54" fmla="*/ 7 w 7"/>
                <a:gd name="T55" fmla="*/ 2 h 4"/>
                <a:gd name="T56" fmla="*/ 7 w 7"/>
                <a:gd name="T57" fmla="*/ 2 h 4"/>
                <a:gd name="T58" fmla="*/ 7 w 7"/>
                <a:gd name="T59" fmla="*/ 1 h 4"/>
                <a:gd name="T60" fmla="*/ 5 w 7"/>
                <a:gd name="T6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4">
                  <a:moveTo>
                    <a:pt x="1" y="4"/>
                  </a:moveTo>
                  <a:cubicBezTo>
                    <a:pt x="1" y="4"/>
                    <a:pt x="1" y="4"/>
                    <a:pt x="1" y="4"/>
                  </a:cubicBezTo>
                  <a:cubicBezTo>
                    <a:pt x="1" y="3"/>
                    <a:pt x="1" y="3"/>
                    <a:pt x="1" y="3"/>
                  </a:cubicBezTo>
                  <a:cubicBezTo>
                    <a:pt x="1" y="2"/>
                    <a:pt x="2" y="1"/>
                    <a:pt x="2" y="1"/>
                  </a:cubicBezTo>
                  <a:cubicBezTo>
                    <a:pt x="3" y="1"/>
                    <a:pt x="4" y="0"/>
                    <a:pt x="5" y="0"/>
                  </a:cubicBezTo>
                  <a:cubicBezTo>
                    <a:pt x="5" y="0"/>
                    <a:pt x="6" y="1"/>
                    <a:pt x="7" y="1"/>
                  </a:cubicBezTo>
                  <a:cubicBezTo>
                    <a:pt x="7" y="2"/>
                    <a:pt x="7" y="2"/>
                    <a:pt x="7" y="2"/>
                  </a:cubicBezTo>
                  <a:cubicBezTo>
                    <a:pt x="7" y="2"/>
                    <a:pt x="7" y="2"/>
                    <a:pt x="7" y="2"/>
                  </a:cubicBezTo>
                  <a:cubicBezTo>
                    <a:pt x="7" y="2"/>
                    <a:pt x="7" y="2"/>
                    <a:pt x="7" y="2"/>
                  </a:cubicBezTo>
                  <a:cubicBezTo>
                    <a:pt x="6" y="2"/>
                    <a:pt x="6" y="2"/>
                    <a:pt x="6" y="2"/>
                  </a:cubicBezTo>
                  <a:cubicBezTo>
                    <a:pt x="6" y="2"/>
                    <a:pt x="6" y="2"/>
                    <a:pt x="5" y="2"/>
                  </a:cubicBezTo>
                  <a:cubicBezTo>
                    <a:pt x="4" y="2"/>
                    <a:pt x="3" y="2"/>
                    <a:pt x="3" y="2"/>
                  </a:cubicBezTo>
                  <a:cubicBezTo>
                    <a:pt x="2" y="3"/>
                    <a:pt x="2" y="3"/>
                    <a:pt x="2" y="3"/>
                  </a:cubicBezTo>
                  <a:cubicBezTo>
                    <a:pt x="2" y="3"/>
                    <a:pt x="2" y="3"/>
                    <a:pt x="2" y="3"/>
                  </a:cubicBezTo>
                  <a:cubicBezTo>
                    <a:pt x="2" y="4"/>
                    <a:pt x="1" y="4"/>
                    <a:pt x="1" y="4"/>
                  </a:cubicBezTo>
                  <a:moveTo>
                    <a:pt x="5" y="0"/>
                  </a:moveTo>
                  <a:cubicBezTo>
                    <a:pt x="5" y="0"/>
                    <a:pt x="5" y="0"/>
                    <a:pt x="5" y="0"/>
                  </a:cubicBezTo>
                  <a:cubicBezTo>
                    <a:pt x="4" y="0"/>
                    <a:pt x="3" y="0"/>
                    <a:pt x="2" y="0"/>
                  </a:cubicBezTo>
                  <a:cubicBezTo>
                    <a:pt x="2" y="1"/>
                    <a:pt x="0" y="2"/>
                    <a:pt x="0" y="3"/>
                  </a:cubicBezTo>
                  <a:cubicBezTo>
                    <a:pt x="0" y="3"/>
                    <a:pt x="0" y="4"/>
                    <a:pt x="1" y="4"/>
                  </a:cubicBezTo>
                  <a:cubicBezTo>
                    <a:pt x="1" y="4"/>
                    <a:pt x="1" y="4"/>
                    <a:pt x="1" y="4"/>
                  </a:cubicBezTo>
                  <a:cubicBezTo>
                    <a:pt x="2" y="4"/>
                    <a:pt x="2" y="4"/>
                    <a:pt x="2" y="4"/>
                  </a:cubicBezTo>
                  <a:cubicBezTo>
                    <a:pt x="3" y="3"/>
                    <a:pt x="3" y="3"/>
                    <a:pt x="3" y="3"/>
                  </a:cubicBezTo>
                  <a:cubicBezTo>
                    <a:pt x="3" y="3"/>
                    <a:pt x="3" y="3"/>
                    <a:pt x="3" y="3"/>
                  </a:cubicBezTo>
                  <a:cubicBezTo>
                    <a:pt x="4" y="2"/>
                    <a:pt x="4" y="2"/>
                    <a:pt x="5" y="2"/>
                  </a:cubicBezTo>
                  <a:cubicBezTo>
                    <a:pt x="5" y="2"/>
                    <a:pt x="6" y="2"/>
                    <a:pt x="6" y="2"/>
                  </a:cubicBezTo>
                  <a:cubicBezTo>
                    <a:pt x="7" y="3"/>
                    <a:pt x="7" y="3"/>
                    <a:pt x="7" y="3"/>
                  </a:cubicBezTo>
                  <a:cubicBezTo>
                    <a:pt x="7" y="2"/>
                    <a:pt x="7" y="2"/>
                    <a:pt x="7" y="2"/>
                  </a:cubicBezTo>
                  <a:cubicBezTo>
                    <a:pt x="7" y="2"/>
                    <a:pt x="7" y="2"/>
                    <a:pt x="7" y="2"/>
                  </a:cubicBezTo>
                  <a:cubicBezTo>
                    <a:pt x="7" y="1"/>
                    <a:pt x="7" y="1"/>
                    <a:pt x="7" y="1"/>
                  </a:cubicBezTo>
                  <a:cubicBezTo>
                    <a:pt x="6" y="0"/>
                    <a:pt x="6" y="0"/>
                    <a:pt x="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9" name="Freeform 25"/>
            <p:cNvSpPr>
              <a:spLocks noEditPoints="1"/>
            </p:cNvSpPr>
            <p:nvPr/>
          </p:nvSpPr>
          <p:spPr bwMode="auto">
            <a:xfrm>
              <a:off x="3729" y="1975"/>
              <a:ext cx="8" cy="4"/>
            </a:xfrm>
            <a:custGeom>
              <a:avLst/>
              <a:gdLst>
                <a:gd name="T0" fmla="*/ 1 w 3"/>
                <a:gd name="T1" fmla="*/ 2 h 2"/>
                <a:gd name="T2" fmla="*/ 1 w 3"/>
                <a:gd name="T3" fmla="*/ 1 h 2"/>
                <a:gd name="T4" fmla="*/ 2 w 3"/>
                <a:gd name="T5" fmla="*/ 1 h 2"/>
                <a:gd name="T6" fmla="*/ 2 w 3"/>
                <a:gd name="T7" fmla="*/ 1 h 2"/>
                <a:gd name="T8" fmla="*/ 2 w 3"/>
                <a:gd name="T9" fmla="*/ 1 h 2"/>
                <a:gd name="T10" fmla="*/ 2 w 3"/>
                <a:gd name="T11" fmla="*/ 2 h 2"/>
                <a:gd name="T12" fmla="*/ 1 w 3"/>
                <a:gd name="T13" fmla="*/ 2 h 2"/>
                <a:gd name="T14" fmla="*/ 2 w 3"/>
                <a:gd name="T15" fmla="*/ 0 h 2"/>
                <a:gd name="T16" fmla="*/ 1 w 3"/>
                <a:gd name="T17" fmla="*/ 1 h 2"/>
                <a:gd name="T18" fmla="*/ 1 w 3"/>
                <a:gd name="T19" fmla="*/ 2 h 2"/>
                <a:gd name="T20" fmla="*/ 2 w 3"/>
                <a:gd name="T21" fmla="*/ 2 h 2"/>
                <a:gd name="T22" fmla="*/ 2 w 3"/>
                <a:gd name="T23" fmla="*/ 2 h 2"/>
                <a:gd name="T24" fmla="*/ 3 w 3"/>
                <a:gd name="T25" fmla="*/ 1 h 2"/>
                <a:gd name="T26" fmla="*/ 3 w 3"/>
                <a:gd name="T27" fmla="*/ 1 h 2"/>
                <a:gd name="T28" fmla="*/ 2 w 3"/>
                <a:gd name="T2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2">
                  <a:moveTo>
                    <a:pt x="1" y="2"/>
                  </a:move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1" y="2"/>
                    <a:pt x="1" y="2"/>
                    <a:pt x="1" y="2"/>
                  </a:cubicBezTo>
                  <a:moveTo>
                    <a:pt x="2" y="0"/>
                  </a:moveTo>
                  <a:cubicBezTo>
                    <a:pt x="1" y="0"/>
                    <a:pt x="1" y="0"/>
                    <a:pt x="1" y="1"/>
                  </a:cubicBezTo>
                  <a:cubicBezTo>
                    <a:pt x="0" y="1"/>
                    <a:pt x="1" y="2"/>
                    <a:pt x="1" y="2"/>
                  </a:cubicBezTo>
                  <a:cubicBezTo>
                    <a:pt x="2" y="2"/>
                    <a:pt x="2" y="2"/>
                    <a:pt x="2" y="2"/>
                  </a:cubicBezTo>
                  <a:cubicBezTo>
                    <a:pt x="2" y="2"/>
                    <a:pt x="2" y="2"/>
                    <a:pt x="2" y="2"/>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0" name="Freeform 26"/>
            <p:cNvSpPr>
              <a:spLocks noEditPoints="1"/>
            </p:cNvSpPr>
            <p:nvPr/>
          </p:nvSpPr>
          <p:spPr bwMode="auto">
            <a:xfrm>
              <a:off x="3820" y="2305"/>
              <a:ext cx="83" cy="55"/>
            </a:xfrm>
            <a:custGeom>
              <a:avLst/>
              <a:gdLst>
                <a:gd name="T0" fmla="*/ 3 w 35"/>
                <a:gd name="T1" fmla="*/ 23 h 23"/>
                <a:gd name="T2" fmla="*/ 3 w 35"/>
                <a:gd name="T3" fmla="*/ 22 h 23"/>
                <a:gd name="T4" fmla="*/ 1 w 35"/>
                <a:gd name="T5" fmla="*/ 20 h 23"/>
                <a:gd name="T6" fmla="*/ 1 w 35"/>
                <a:gd name="T7" fmla="*/ 3 h 23"/>
                <a:gd name="T8" fmla="*/ 26 w 35"/>
                <a:gd name="T9" fmla="*/ 2 h 23"/>
                <a:gd name="T10" fmla="*/ 27 w 35"/>
                <a:gd name="T11" fmla="*/ 2 h 23"/>
                <a:gd name="T12" fmla="*/ 34 w 35"/>
                <a:gd name="T13" fmla="*/ 3 h 23"/>
                <a:gd name="T14" fmla="*/ 34 w 35"/>
                <a:gd name="T15" fmla="*/ 19 h 23"/>
                <a:gd name="T16" fmla="*/ 31 w 35"/>
                <a:gd name="T17" fmla="*/ 22 h 23"/>
                <a:gd name="T18" fmla="*/ 3 w 35"/>
                <a:gd name="T19" fmla="*/ 22 h 23"/>
                <a:gd name="T20" fmla="*/ 3 w 35"/>
                <a:gd name="T21" fmla="*/ 23 h 23"/>
                <a:gd name="T22" fmla="*/ 27 w 35"/>
                <a:gd name="T23" fmla="*/ 0 h 23"/>
                <a:gd name="T24" fmla="*/ 26 w 35"/>
                <a:gd name="T25" fmla="*/ 0 h 23"/>
                <a:gd name="T26" fmla="*/ 0 w 35"/>
                <a:gd name="T27" fmla="*/ 2 h 23"/>
                <a:gd name="T28" fmla="*/ 0 w 35"/>
                <a:gd name="T29" fmla="*/ 3 h 23"/>
                <a:gd name="T30" fmla="*/ 0 w 35"/>
                <a:gd name="T31" fmla="*/ 20 h 23"/>
                <a:gd name="T32" fmla="*/ 3 w 35"/>
                <a:gd name="T33" fmla="*/ 23 h 23"/>
                <a:gd name="T34" fmla="*/ 31 w 35"/>
                <a:gd name="T35" fmla="*/ 23 h 23"/>
                <a:gd name="T36" fmla="*/ 35 w 35"/>
                <a:gd name="T37" fmla="*/ 19 h 23"/>
                <a:gd name="T38" fmla="*/ 35 w 35"/>
                <a:gd name="T39" fmla="*/ 2 h 23"/>
                <a:gd name="T40" fmla="*/ 34 w 35"/>
                <a:gd name="T41" fmla="*/ 2 h 23"/>
                <a:gd name="T42" fmla="*/ 27 w 35"/>
                <a:gd name="T4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23">
                  <a:moveTo>
                    <a:pt x="3" y="23"/>
                  </a:moveTo>
                  <a:cubicBezTo>
                    <a:pt x="3" y="22"/>
                    <a:pt x="3" y="22"/>
                    <a:pt x="3" y="22"/>
                  </a:cubicBezTo>
                  <a:cubicBezTo>
                    <a:pt x="2" y="22"/>
                    <a:pt x="1" y="21"/>
                    <a:pt x="1" y="20"/>
                  </a:cubicBezTo>
                  <a:cubicBezTo>
                    <a:pt x="1" y="15"/>
                    <a:pt x="1" y="9"/>
                    <a:pt x="1" y="3"/>
                  </a:cubicBezTo>
                  <a:cubicBezTo>
                    <a:pt x="9" y="2"/>
                    <a:pt x="18" y="2"/>
                    <a:pt x="26" y="2"/>
                  </a:cubicBezTo>
                  <a:cubicBezTo>
                    <a:pt x="27" y="2"/>
                    <a:pt x="27" y="2"/>
                    <a:pt x="27" y="2"/>
                  </a:cubicBezTo>
                  <a:cubicBezTo>
                    <a:pt x="29" y="2"/>
                    <a:pt x="31" y="2"/>
                    <a:pt x="34" y="3"/>
                  </a:cubicBezTo>
                  <a:cubicBezTo>
                    <a:pt x="34" y="8"/>
                    <a:pt x="34" y="14"/>
                    <a:pt x="34" y="19"/>
                  </a:cubicBezTo>
                  <a:cubicBezTo>
                    <a:pt x="33" y="21"/>
                    <a:pt x="32" y="22"/>
                    <a:pt x="31" y="22"/>
                  </a:cubicBezTo>
                  <a:cubicBezTo>
                    <a:pt x="22" y="22"/>
                    <a:pt x="12" y="22"/>
                    <a:pt x="3" y="22"/>
                  </a:cubicBezTo>
                  <a:cubicBezTo>
                    <a:pt x="3" y="23"/>
                    <a:pt x="3" y="23"/>
                    <a:pt x="3" y="23"/>
                  </a:cubicBezTo>
                  <a:moveTo>
                    <a:pt x="27" y="0"/>
                  </a:moveTo>
                  <a:cubicBezTo>
                    <a:pt x="26" y="0"/>
                    <a:pt x="26" y="0"/>
                    <a:pt x="26" y="0"/>
                  </a:cubicBezTo>
                  <a:cubicBezTo>
                    <a:pt x="17" y="0"/>
                    <a:pt x="9" y="1"/>
                    <a:pt x="0" y="2"/>
                  </a:cubicBezTo>
                  <a:cubicBezTo>
                    <a:pt x="0" y="3"/>
                    <a:pt x="0" y="3"/>
                    <a:pt x="0" y="3"/>
                  </a:cubicBezTo>
                  <a:cubicBezTo>
                    <a:pt x="0" y="8"/>
                    <a:pt x="0" y="14"/>
                    <a:pt x="0" y="20"/>
                  </a:cubicBezTo>
                  <a:cubicBezTo>
                    <a:pt x="0" y="22"/>
                    <a:pt x="1" y="23"/>
                    <a:pt x="3" y="23"/>
                  </a:cubicBezTo>
                  <a:cubicBezTo>
                    <a:pt x="12" y="23"/>
                    <a:pt x="22" y="23"/>
                    <a:pt x="31" y="23"/>
                  </a:cubicBezTo>
                  <a:cubicBezTo>
                    <a:pt x="33" y="23"/>
                    <a:pt x="34" y="21"/>
                    <a:pt x="35" y="19"/>
                  </a:cubicBezTo>
                  <a:cubicBezTo>
                    <a:pt x="35" y="14"/>
                    <a:pt x="35" y="8"/>
                    <a:pt x="35" y="2"/>
                  </a:cubicBezTo>
                  <a:cubicBezTo>
                    <a:pt x="34" y="2"/>
                    <a:pt x="34" y="2"/>
                    <a:pt x="34" y="2"/>
                  </a:cubicBezTo>
                  <a:cubicBezTo>
                    <a:pt x="32" y="1"/>
                    <a:pt x="29" y="0"/>
                    <a:pt x="2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1" name="Freeform 27"/>
            <p:cNvSpPr/>
            <p:nvPr/>
          </p:nvSpPr>
          <p:spPr bwMode="auto">
            <a:xfrm>
              <a:off x="3822" y="2315"/>
              <a:ext cx="76" cy="40"/>
            </a:xfrm>
            <a:custGeom>
              <a:avLst/>
              <a:gdLst>
                <a:gd name="T0" fmla="*/ 30 w 32"/>
                <a:gd name="T1" fmla="*/ 0 h 17"/>
                <a:gd name="T2" fmla="*/ 19 w 32"/>
                <a:gd name="T3" fmla="*/ 9 h 17"/>
                <a:gd name="T4" fmla="*/ 19 w 32"/>
                <a:gd name="T5" fmla="*/ 9 h 17"/>
                <a:gd name="T6" fmla="*/ 18 w 32"/>
                <a:gd name="T7" fmla="*/ 10 h 17"/>
                <a:gd name="T8" fmla="*/ 17 w 32"/>
                <a:gd name="T9" fmla="*/ 10 h 17"/>
                <a:gd name="T10" fmla="*/ 13 w 32"/>
                <a:gd name="T11" fmla="*/ 8 h 17"/>
                <a:gd name="T12" fmla="*/ 1 w 32"/>
                <a:gd name="T13" fmla="*/ 0 h 17"/>
                <a:gd name="T14" fmla="*/ 0 w 32"/>
                <a:gd name="T15" fmla="*/ 1 h 17"/>
                <a:gd name="T16" fmla="*/ 1 w 32"/>
                <a:gd name="T17" fmla="*/ 1 h 17"/>
                <a:gd name="T18" fmla="*/ 10 w 32"/>
                <a:gd name="T19" fmla="*/ 7 h 17"/>
                <a:gd name="T20" fmla="*/ 3 w 32"/>
                <a:gd name="T21" fmla="*/ 14 h 17"/>
                <a:gd name="T22" fmla="*/ 1 w 32"/>
                <a:gd name="T23" fmla="*/ 16 h 17"/>
                <a:gd name="T24" fmla="*/ 1 w 32"/>
                <a:gd name="T25" fmla="*/ 16 h 17"/>
                <a:gd name="T26" fmla="*/ 2 w 32"/>
                <a:gd name="T27" fmla="*/ 17 h 17"/>
                <a:gd name="T28" fmla="*/ 2 w 32"/>
                <a:gd name="T29" fmla="*/ 16 h 17"/>
                <a:gd name="T30" fmla="*/ 4 w 32"/>
                <a:gd name="T31" fmla="*/ 15 h 17"/>
                <a:gd name="T32" fmla="*/ 11 w 32"/>
                <a:gd name="T33" fmla="*/ 8 h 17"/>
                <a:gd name="T34" fmla="*/ 13 w 32"/>
                <a:gd name="T35" fmla="*/ 9 h 17"/>
                <a:gd name="T36" fmla="*/ 17 w 32"/>
                <a:gd name="T37" fmla="*/ 11 h 17"/>
                <a:gd name="T38" fmla="*/ 18 w 32"/>
                <a:gd name="T39" fmla="*/ 11 h 17"/>
                <a:gd name="T40" fmla="*/ 20 w 32"/>
                <a:gd name="T41" fmla="*/ 10 h 17"/>
                <a:gd name="T42" fmla="*/ 20 w 32"/>
                <a:gd name="T43" fmla="*/ 10 h 17"/>
                <a:gd name="T44" fmla="*/ 22 w 32"/>
                <a:gd name="T45" fmla="*/ 8 h 17"/>
                <a:gd name="T46" fmla="*/ 31 w 32"/>
                <a:gd name="T47" fmla="*/ 16 h 17"/>
                <a:gd name="T48" fmla="*/ 31 w 32"/>
                <a:gd name="T49" fmla="*/ 16 h 17"/>
                <a:gd name="T50" fmla="*/ 32 w 32"/>
                <a:gd name="T51" fmla="*/ 16 h 17"/>
                <a:gd name="T52" fmla="*/ 32 w 32"/>
                <a:gd name="T53" fmla="*/ 15 h 17"/>
                <a:gd name="T54" fmla="*/ 23 w 32"/>
                <a:gd name="T55" fmla="*/ 7 h 17"/>
                <a:gd name="T56" fmla="*/ 31 w 32"/>
                <a:gd name="T57" fmla="*/ 1 h 17"/>
                <a:gd name="T58" fmla="*/ 31 w 32"/>
                <a:gd name="T59" fmla="*/ 0 h 17"/>
                <a:gd name="T60" fmla="*/ 30 w 32"/>
                <a:gd name="T6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2" h="17">
                  <a:moveTo>
                    <a:pt x="30" y="0"/>
                  </a:moveTo>
                  <a:cubicBezTo>
                    <a:pt x="26" y="2"/>
                    <a:pt x="23" y="5"/>
                    <a:pt x="19" y="9"/>
                  </a:cubicBezTo>
                  <a:cubicBezTo>
                    <a:pt x="19" y="9"/>
                    <a:pt x="19" y="9"/>
                    <a:pt x="19" y="9"/>
                  </a:cubicBezTo>
                  <a:cubicBezTo>
                    <a:pt x="19" y="9"/>
                    <a:pt x="19" y="10"/>
                    <a:pt x="18" y="10"/>
                  </a:cubicBezTo>
                  <a:cubicBezTo>
                    <a:pt x="18" y="10"/>
                    <a:pt x="17" y="10"/>
                    <a:pt x="17" y="10"/>
                  </a:cubicBezTo>
                  <a:cubicBezTo>
                    <a:pt x="16" y="10"/>
                    <a:pt x="15" y="9"/>
                    <a:pt x="13" y="8"/>
                  </a:cubicBezTo>
                  <a:cubicBezTo>
                    <a:pt x="10" y="5"/>
                    <a:pt x="5" y="2"/>
                    <a:pt x="1" y="0"/>
                  </a:cubicBezTo>
                  <a:cubicBezTo>
                    <a:pt x="0" y="1"/>
                    <a:pt x="0" y="1"/>
                    <a:pt x="0" y="1"/>
                  </a:cubicBezTo>
                  <a:cubicBezTo>
                    <a:pt x="1" y="1"/>
                    <a:pt x="1" y="1"/>
                    <a:pt x="1" y="1"/>
                  </a:cubicBezTo>
                  <a:cubicBezTo>
                    <a:pt x="4" y="3"/>
                    <a:pt x="7" y="5"/>
                    <a:pt x="10" y="7"/>
                  </a:cubicBezTo>
                  <a:cubicBezTo>
                    <a:pt x="8" y="9"/>
                    <a:pt x="5" y="12"/>
                    <a:pt x="3" y="14"/>
                  </a:cubicBezTo>
                  <a:cubicBezTo>
                    <a:pt x="2" y="15"/>
                    <a:pt x="2" y="15"/>
                    <a:pt x="1" y="16"/>
                  </a:cubicBezTo>
                  <a:cubicBezTo>
                    <a:pt x="1" y="16"/>
                    <a:pt x="1" y="16"/>
                    <a:pt x="1" y="16"/>
                  </a:cubicBezTo>
                  <a:cubicBezTo>
                    <a:pt x="2" y="17"/>
                    <a:pt x="2" y="17"/>
                    <a:pt x="2" y="17"/>
                  </a:cubicBezTo>
                  <a:cubicBezTo>
                    <a:pt x="2" y="16"/>
                    <a:pt x="2" y="16"/>
                    <a:pt x="2" y="16"/>
                  </a:cubicBezTo>
                  <a:cubicBezTo>
                    <a:pt x="3" y="16"/>
                    <a:pt x="3" y="15"/>
                    <a:pt x="4" y="15"/>
                  </a:cubicBezTo>
                  <a:cubicBezTo>
                    <a:pt x="6" y="12"/>
                    <a:pt x="9" y="10"/>
                    <a:pt x="11" y="8"/>
                  </a:cubicBezTo>
                  <a:cubicBezTo>
                    <a:pt x="12" y="8"/>
                    <a:pt x="12" y="9"/>
                    <a:pt x="13" y="9"/>
                  </a:cubicBezTo>
                  <a:cubicBezTo>
                    <a:pt x="14" y="10"/>
                    <a:pt x="15" y="11"/>
                    <a:pt x="17" y="11"/>
                  </a:cubicBezTo>
                  <a:cubicBezTo>
                    <a:pt x="18" y="11"/>
                    <a:pt x="18" y="11"/>
                    <a:pt x="18" y="11"/>
                  </a:cubicBezTo>
                  <a:cubicBezTo>
                    <a:pt x="19" y="11"/>
                    <a:pt x="20" y="10"/>
                    <a:pt x="20" y="10"/>
                  </a:cubicBezTo>
                  <a:cubicBezTo>
                    <a:pt x="20" y="10"/>
                    <a:pt x="20" y="10"/>
                    <a:pt x="20" y="10"/>
                  </a:cubicBezTo>
                  <a:cubicBezTo>
                    <a:pt x="21" y="9"/>
                    <a:pt x="22" y="8"/>
                    <a:pt x="22" y="8"/>
                  </a:cubicBezTo>
                  <a:cubicBezTo>
                    <a:pt x="31" y="16"/>
                    <a:pt x="31" y="16"/>
                    <a:pt x="31" y="16"/>
                  </a:cubicBezTo>
                  <a:cubicBezTo>
                    <a:pt x="31" y="16"/>
                    <a:pt x="31" y="16"/>
                    <a:pt x="31" y="16"/>
                  </a:cubicBezTo>
                  <a:cubicBezTo>
                    <a:pt x="32" y="16"/>
                    <a:pt x="32" y="16"/>
                    <a:pt x="32" y="16"/>
                  </a:cubicBezTo>
                  <a:cubicBezTo>
                    <a:pt x="32" y="15"/>
                    <a:pt x="32" y="15"/>
                    <a:pt x="32" y="15"/>
                  </a:cubicBezTo>
                  <a:cubicBezTo>
                    <a:pt x="23" y="7"/>
                    <a:pt x="23" y="7"/>
                    <a:pt x="23" y="7"/>
                  </a:cubicBezTo>
                  <a:cubicBezTo>
                    <a:pt x="25" y="5"/>
                    <a:pt x="28" y="3"/>
                    <a:pt x="31" y="1"/>
                  </a:cubicBezTo>
                  <a:cubicBezTo>
                    <a:pt x="31" y="0"/>
                    <a:pt x="31" y="0"/>
                    <a:pt x="31" y="0"/>
                  </a:cubicBezTo>
                  <a:cubicBezTo>
                    <a:pt x="30" y="0"/>
                    <a:pt x="30" y="0"/>
                    <a:pt x="3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2" name="Freeform 28"/>
            <p:cNvSpPr>
              <a:spLocks noEditPoints="1"/>
            </p:cNvSpPr>
            <p:nvPr/>
          </p:nvSpPr>
          <p:spPr bwMode="auto">
            <a:xfrm>
              <a:off x="4020" y="1806"/>
              <a:ext cx="73" cy="135"/>
            </a:xfrm>
            <a:custGeom>
              <a:avLst/>
              <a:gdLst>
                <a:gd name="T0" fmla="*/ 20 w 31"/>
                <a:gd name="T1" fmla="*/ 55 h 57"/>
                <a:gd name="T2" fmla="*/ 25 w 31"/>
                <a:gd name="T3" fmla="*/ 53 h 57"/>
                <a:gd name="T4" fmla="*/ 17 w 31"/>
                <a:gd name="T5" fmla="*/ 49 h 57"/>
                <a:gd name="T6" fmla="*/ 5 w 31"/>
                <a:gd name="T7" fmla="*/ 50 h 57"/>
                <a:gd name="T8" fmla="*/ 6 w 31"/>
                <a:gd name="T9" fmla="*/ 50 h 57"/>
                <a:gd name="T10" fmla="*/ 11 w 31"/>
                <a:gd name="T11" fmla="*/ 46 h 57"/>
                <a:gd name="T12" fmla="*/ 14 w 31"/>
                <a:gd name="T13" fmla="*/ 46 h 57"/>
                <a:gd name="T14" fmla="*/ 12 w 31"/>
                <a:gd name="T15" fmla="*/ 50 h 57"/>
                <a:gd name="T16" fmla="*/ 24 w 31"/>
                <a:gd name="T17" fmla="*/ 44 h 57"/>
                <a:gd name="T18" fmla="*/ 26 w 31"/>
                <a:gd name="T19" fmla="*/ 44 h 57"/>
                <a:gd name="T20" fmla="*/ 29 w 31"/>
                <a:gd name="T21" fmla="*/ 37 h 57"/>
                <a:gd name="T22" fmla="*/ 21 w 31"/>
                <a:gd name="T23" fmla="*/ 33 h 57"/>
                <a:gd name="T24" fmla="*/ 21 w 31"/>
                <a:gd name="T25" fmla="*/ 32 h 57"/>
                <a:gd name="T26" fmla="*/ 18 w 31"/>
                <a:gd name="T27" fmla="*/ 31 h 57"/>
                <a:gd name="T28" fmla="*/ 14 w 31"/>
                <a:gd name="T29" fmla="*/ 30 h 57"/>
                <a:gd name="T30" fmla="*/ 14 w 31"/>
                <a:gd name="T31" fmla="*/ 30 h 57"/>
                <a:gd name="T32" fmla="*/ 7 w 31"/>
                <a:gd name="T33" fmla="*/ 29 h 57"/>
                <a:gd name="T34" fmla="*/ 4 w 31"/>
                <a:gd name="T35" fmla="*/ 27 h 57"/>
                <a:gd name="T36" fmla="*/ 7 w 31"/>
                <a:gd name="T37" fmla="*/ 17 h 57"/>
                <a:gd name="T38" fmla="*/ 20 w 31"/>
                <a:gd name="T39" fmla="*/ 16 h 57"/>
                <a:gd name="T40" fmla="*/ 21 w 31"/>
                <a:gd name="T41" fmla="*/ 14 h 57"/>
                <a:gd name="T42" fmla="*/ 13 w 31"/>
                <a:gd name="T43" fmla="*/ 14 h 57"/>
                <a:gd name="T44" fmla="*/ 9 w 31"/>
                <a:gd name="T45" fmla="*/ 19 h 57"/>
                <a:gd name="T46" fmla="*/ 17 w 31"/>
                <a:gd name="T47" fmla="*/ 13 h 57"/>
                <a:gd name="T48" fmla="*/ 24 w 31"/>
                <a:gd name="T49" fmla="*/ 9 h 57"/>
                <a:gd name="T50" fmla="*/ 17 w 31"/>
                <a:gd name="T51" fmla="*/ 38 h 57"/>
                <a:gd name="T52" fmla="*/ 19 w 31"/>
                <a:gd name="T53" fmla="*/ 28 h 57"/>
                <a:gd name="T54" fmla="*/ 7 w 31"/>
                <a:gd name="T55" fmla="*/ 26 h 57"/>
                <a:gd name="T56" fmla="*/ 7 w 31"/>
                <a:gd name="T57" fmla="*/ 9 h 57"/>
                <a:gd name="T58" fmla="*/ 11 w 31"/>
                <a:gd name="T59" fmla="*/ 1 h 57"/>
                <a:gd name="T60" fmla="*/ 24 w 31"/>
                <a:gd name="T61" fmla="*/ 8 h 57"/>
                <a:gd name="T62" fmla="*/ 6 w 31"/>
                <a:gd name="T63" fmla="*/ 17 h 57"/>
                <a:gd name="T64" fmla="*/ 13 w 31"/>
                <a:gd name="T65" fmla="*/ 22 h 57"/>
                <a:gd name="T66" fmla="*/ 23 w 31"/>
                <a:gd name="T67" fmla="*/ 42 h 57"/>
                <a:gd name="T68" fmla="*/ 23 w 31"/>
                <a:gd name="T69" fmla="*/ 45 h 57"/>
                <a:gd name="T70" fmla="*/ 18 w 31"/>
                <a:gd name="T71" fmla="*/ 51 h 57"/>
                <a:gd name="T72" fmla="*/ 4 w 31"/>
                <a:gd name="T73" fmla="*/ 45 h 57"/>
                <a:gd name="T74" fmla="*/ 9 w 31"/>
                <a:gd name="T75" fmla="*/ 1 h 57"/>
                <a:gd name="T76" fmla="*/ 5 w 31"/>
                <a:gd name="T77" fmla="*/ 3 h 57"/>
                <a:gd name="T78" fmla="*/ 1 w 31"/>
                <a:gd name="T79" fmla="*/ 22 h 57"/>
                <a:gd name="T80" fmla="*/ 3 w 31"/>
                <a:gd name="T81" fmla="*/ 28 h 57"/>
                <a:gd name="T82" fmla="*/ 16 w 31"/>
                <a:gd name="T83" fmla="*/ 31 h 57"/>
                <a:gd name="T84" fmla="*/ 18 w 31"/>
                <a:gd name="T85" fmla="*/ 33 h 57"/>
                <a:gd name="T86" fmla="*/ 8 w 31"/>
                <a:gd name="T87" fmla="*/ 38 h 57"/>
                <a:gd name="T88" fmla="*/ 4 w 31"/>
                <a:gd name="T89" fmla="*/ 51 h 57"/>
                <a:gd name="T90" fmla="*/ 17 w 31"/>
                <a:gd name="T91" fmla="*/ 50 h 57"/>
                <a:gd name="T92" fmla="*/ 19 w 31"/>
                <a:gd name="T93" fmla="*/ 57 h 57"/>
                <a:gd name="T94" fmla="*/ 26 w 31"/>
                <a:gd name="T95" fmla="*/ 53 h 57"/>
                <a:gd name="T96" fmla="*/ 30 w 31"/>
                <a:gd name="T97" fmla="*/ 41 h 57"/>
                <a:gd name="T98" fmla="*/ 17 w 31"/>
                <a:gd name="T99" fmla="*/ 21 h 57"/>
                <a:gd name="T100" fmla="*/ 10 w 31"/>
                <a:gd name="T101" fmla="*/ 19 h 57"/>
                <a:gd name="T102" fmla="*/ 23 w 31"/>
                <a:gd name="T103" fmla="*/ 17 h 57"/>
                <a:gd name="T104" fmla="*/ 25 w 31"/>
                <a:gd name="T105" fmla="*/ 7 h 57"/>
                <a:gd name="T106" fmla="*/ 12 w 31"/>
                <a:gd name="T107" fmla="*/ 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 h="57">
                  <a:moveTo>
                    <a:pt x="19" y="54"/>
                  </a:moveTo>
                  <a:cubicBezTo>
                    <a:pt x="19" y="53"/>
                    <a:pt x="19" y="53"/>
                    <a:pt x="19" y="52"/>
                  </a:cubicBezTo>
                  <a:cubicBezTo>
                    <a:pt x="20" y="52"/>
                    <a:pt x="20" y="52"/>
                    <a:pt x="21" y="51"/>
                  </a:cubicBezTo>
                  <a:cubicBezTo>
                    <a:pt x="21" y="52"/>
                    <a:pt x="20" y="53"/>
                    <a:pt x="19" y="54"/>
                  </a:cubicBezTo>
                  <a:moveTo>
                    <a:pt x="20" y="55"/>
                  </a:moveTo>
                  <a:cubicBezTo>
                    <a:pt x="20" y="55"/>
                    <a:pt x="20" y="55"/>
                    <a:pt x="20" y="55"/>
                  </a:cubicBezTo>
                  <a:cubicBezTo>
                    <a:pt x="20" y="55"/>
                    <a:pt x="20" y="55"/>
                    <a:pt x="20" y="55"/>
                  </a:cubicBezTo>
                  <a:cubicBezTo>
                    <a:pt x="21" y="54"/>
                    <a:pt x="22" y="52"/>
                    <a:pt x="23" y="51"/>
                  </a:cubicBezTo>
                  <a:cubicBezTo>
                    <a:pt x="23" y="51"/>
                    <a:pt x="23" y="51"/>
                    <a:pt x="23" y="51"/>
                  </a:cubicBezTo>
                  <a:cubicBezTo>
                    <a:pt x="24" y="50"/>
                    <a:pt x="24" y="50"/>
                    <a:pt x="24" y="50"/>
                  </a:cubicBezTo>
                  <a:cubicBezTo>
                    <a:pt x="25" y="51"/>
                    <a:pt x="25" y="52"/>
                    <a:pt x="25" y="53"/>
                  </a:cubicBezTo>
                  <a:cubicBezTo>
                    <a:pt x="25" y="53"/>
                    <a:pt x="25" y="53"/>
                    <a:pt x="25" y="53"/>
                  </a:cubicBezTo>
                  <a:cubicBezTo>
                    <a:pt x="24" y="54"/>
                    <a:pt x="23" y="54"/>
                    <a:pt x="23" y="54"/>
                  </a:cubicBezTo>
                  <a:cubicBezTo>
                    <a:pt x="22" y="55"/>
                    <a:pt x="21" y="55"/>
                    <a:pt x="20" y="55"/>
                  </a:cubicBezTo>
                  <a:moveTo>
                    <a:pt x="15" y="49"/>
                  </a:moveTo>
                  <a:cubicBezTo>
                    <a:pt x="17" y="47"/>
                    <a:pt x="17" y="47"/>
                    <a:pt x="17" y="47"/>
                  </a:cubicBezTo>
                  <a:cubicBezTo>
                    <a:pt x="17" y="48"/>
                    <a:pt x="17" y="48"/>
                    <a:pt x="17" y="49"/>
                  </a:cubicBezTo>
                  <a:cubicBezTo>
                    <a:pt x="17" y="49"/>
                    <a:pt x="17" y="49"/>
                    <a:pt x="17" y="49"/>
                  </a:cubicBezTo>
                  <a:cubicBezTo>
                    <a:pt x="16" y="49"/>
                    <a:pt x="16" y="49"/>
                    <a:pt x="15" y="49"/>
                  </a:cubicBezTo>
                  <a:moveTo>
                    <a:pt x="4" y="48"/>
                  </a:moveTo>
                  <a:cubicBezTo>
                    <a:pt x="4" y="47"/>
                    <a:pt x="4" y="47"/>
                    <a:pt x="4" y="46"/>
                  </a:cubicBezTo>
                  <a:cubicBezTo>
                    <a:pt x="5" y="46"/>
                    <a:pt x="5" y="46"/>
                    <a:pt x="6" y="46"/>
                  </a:cubicBezTo>
                  <a:cubicBezTo>
                    <a:pt x="5" y="47"/>
                    <a:pt x="5" y="47"/>
                    <a:pt x="4" y="48"/>
                  </a:cubicBezTo>
                  <a:moveTo>
                    <a:pt x="5" y="50"/>
                  </a:moveTo>
                  <a:cubicBezTo>
                    <a:pt x="5" y="49"/>
                    <a:pt x="5" y="49"/>
                    <a:pt x="5" y="49"/>
                  </a:cubicBezTo>
                  <a:cubicBezTo>
                    <a:pt x="5" y="49"/>
                    <a:pt x="5" y="49"/>
                    <a:pt x="5" y="49"/>
                  </a:cubicBezTo>
                  <a:cubicBezTo>
                    <a:pt x="6" y="48"/>
                    <a:pt x="6" y="47"/>
                    <a:pt x="7" y="46"/>
                  </a:cubicBezTo>
                  <a:cubicBezTo>
                    <a:pt x="7" y="46"/>
                    <a:pt x="7" y="46"/>
                    <a:pt x="7" y="46"/>
                  </a:cubicBezTo>
                  <a:cubicBezTo>
                    <a:pt x="8" y="46"/>
                    <a:pt x="9" y="46"/>
                    <a:pt x="9" y="46"/>
                  </a:cubicBezTo>
                  <a:cubicBezTo>
                    <a:pt x="8" y="47"/>
                    <a:pt x="7" y="49"/>
                    <a:pt x="6" y="50"/>
                  </a:cubicBezTo>
                  <a:cubicBezTo>
                    <a:pt x="6" y="50"/>
                    <a:pt x="6" y="50"/>
                    <a:pt x="6" y="50"/>
                  </a:cubicBezTo>
                  <a:cubicBezTo>
                    <a:pt x="5" y="50"/>
                    <a:pt x="5" y="50"/>
                    <a:pt x="5" y="50"/>
                  </a:cubicBezTo>
                  <a:cubicBezTo>
                    <a:pt x="5" y="50"/>
                    <a:pt x="5" y="50"/>
                    <a:pt x="5" y="50"/>
                  </a:cubicBezTo>
                  <a:moveTo>
                    <a:pt x="8" y="50"/>
                  </a:moveTo>
                  <a:cubicBezTo>
                    <a:pt x="9" y="49"/>
                    <a:pt x="10" y="47"/>
                    <a:pt x="11" y="46"/>
                  </a:cubicBezTo>
                  <a:cubicBezTo>
                    <a:pt x="11" y="46"/>
                    <a:pt x="11" y="46"/>
                    <a:pt x="11" y="46"/>
                  </a:cubicBezTo>
                  <a:cubicBezTo>
                    <a:pt x="12" y="46"/>
                    <a:pt x="12" y="46"/>
                    <a:pt x="13" y="45"/>
                  </a:cubicBezTo>
                  <a:cubicBezTo>
                    <a:pt x="12" y="47"/>
                    <a:pt x="11" y="48"/>
                    <a:pt x="10" y="50"/>
                  </a:cubicBezTo>
                  <a:cubicBezTo>
                    <a:pt x="10" y="50"/>
                    <a:pt x="10" y="50"/>
                    <a:pt x="10" y="50"/>
                  </a:cubicBezTo>
                  <a:cubicBezTo>
                    <a:pt x="9" y="50"/>
                    <a:pt x="8" y="50"/>
                    <a:pt x="8" y="50"/>
                  </a:cubicBezTo>
                  <a:moveTo>
                    <a:pt x="12" y="50"/>
                  </a:moveTo>
                  <a:cubicBezTo>
                    <a:pt x="12" y="48"/>
                    <a:pt x="13" y="47"/>
                    <a:pt x="14" y="46"/>
                  </a:cubicBezTo>
                  <a:cubicBezTo>
                    <a:pt x="14" y="45"/>
                    <a:pt x="14" y="45"/>
                    <a:pt x="14" y="45"/>
                  </a:cubicBezTo>
                  <a:cubicBezTo>
                    <a:pt x="15" y="45"/>
                    <a:pt x="16" y="45"/>
                    <a:pt x="16" y="45"/>
                  </a:cubicBezTo>
                  <a:cubicBezTo>
                    <a:pt x="16" y="46"/>
                    <a:pt x="16" y="46"/>
                    <a:pt x="16" y="46"/>
                  </a:cubicBezTo>
                  <a:cubicBezTo>
                    <a:pt x="14" y="49"/>
                    <a:pt x="14" y="49"/>
                    <a:pt x="14" y="49"/>
                  </a:cubicBezTo>
                  <a:cubicBezTo>
                    <a:pt x="14" y="49"/>
                    <a:pt x="14" y="49"/>
                    <a:pt x="14" y="49"/>
                  </a:cubicBezTo>
                  <a:cubicBezTo>
                    <a:pt x="13" y="50"/>
                    <a:pt x="12" y="50"/>
                    <a:pt x="12" y="50"/>
                  </a:cubicBezTo>
                  <a:moveTo>
                    <a:pt x="23" y="43"/>
                  </a:moveTo>
                  <a:cubicBezTo>
                    <a:pt x="23" y="43"/>
                    <a:pt x="23" y="43"/>
                    <a:pt x="23" y="43"/>
                  </a:cubicBezTo>
                  <a:cubicBezTo>
                    <a:pt x="24" y="42"/>
                    <a:pt x="24" y="42"/>
                    <a:pt x="24" y="42"/>
                  </a:cubicBezTo>
                  <a:cubicBezTo>
                    <a:pt x="23" y="43"/>
                    <a:pt x="23" y="43"/>
                    <a:pt x="23" y="43"/>
                  </a:cubicBezTo>
                  <a:moveTo>
                    <a:pt x="24" y="46"/>
                  </a:moveTo>
                  <a:cubicBezTo>
                    <a:pt x="24" y="45"/>
                    <a:pt x="24" y="45"/>
                    <a:pt x="24" y="44"/>
                  </a:cubicBezTo>
                  <a:cubicBezTo>
                    <a:pt x="26" y="41"/>
                    <a:pt x="26" y="41"/>
                    <a:pt x="26" y="41"/>
                  </a:cubicBezTo>
                  <a:cubicBezTo>
                    <a:pt x="26" y="41"/>
                    <a:pt x="26" y="41"/>
                    <a:pt x="26" y="41"/>
                  </a:cubicBezTo>
                  <a:cubicBezTo>
                    <a:pt x="27" y="41"/>
                    <a:pt x="27" y="40"/>
                    <a:pt x="28" y="40"/>
                  </a:cubicBezTo>
                  <a:cubicBezTo>
                    <a:pt x="27" y="40"/>
                    <a:pt x="27" y="41"/>
                    <a:pt x="27" y="42"/>
                  </a:cubicBezTo>
                  <a:cubicBezTo>
                    <a:pt x="26" y="43"/>
                    <a:pt x="25" y="45"/>
                    <a:pt x="24" y="46"/>
                  </a:cubicBezTo>
                  <a:moveTo>
                    <a:pt x="26" y="44"/>
                  </a:moveTo>
                  <a:cubicBezTo>
                    <a:pt x="27" y="44"/>
                    <a:pt x="27" y="43"/>
                    <a:pt x="27" y="42"/>
                  </a:cubicBezTo>
                  <a:cubicBezTo>
                    <a:pt x="28" y="41"/>
                    <a:pt x="29" y="40"/>
                    <a:pt x="29" y="39"/>
                  </a:cubicBezTo>
                  <a:cubicBezTo>
                    <a:pt x="29" y="40"/>
                    <a:pt x="29" y="41"/>
                    <a:pt x="29" y="41"/>
                  </a:cubicBezTo>
                  <a:cubicBezTo>
                    <a:pt x="29" y="42"/>
                    <a:pt x="27" y="43"/>
                    <a:pt x="26" y="44"/>
                  </a:cubicBezTo>
                  <a:moveTo>
                    <a:pt x="29" y="38"/>
                  </a:moveTo>
                  <a:cubicBezTo>
                    <a:pt x="29" y="37"/>
                    <a:pt x="29" y="37"/>
                    <a:pt x="29" y="37"/>
                  </a:cubicBezTo>
                  <a:cubicBezTo>
                    <a:pt x="29" y="38"/>
                    <a:pt x="29" y="38"/>
                    <a:pt x="29" y="38"/>
                  </a:cubicBezTo>
                  <a:cubicBezTo>
                    <a:pt x="29" y="38"/>
                    <a:pt x="29" y="38"/>
                    <a:pt x="29" y="38"/>
                  </a:cubicBezTo>
                  <a:cubicBezTo>
                    <a:pt x="29" y="38"/>
                    <a:pt x="29" y="38"/>
                    <a:pt x="29" y="38"/>
                  </a:cubicBezTo>
                  <a:moveTo>
                    <a:pt x="20" y="35"/>
                  </a:moveTo>
                  <a:cubicBezTo>
                    <a:pt x="20" y="35"/>
                    <a:pt x="20" y="35"/>
                    <a:pt x="20" y="35"/>
                  </a:cubicBezTo>
                  <a:cubicBezTo>
                    <a:pt x="20" y="34"/>
                    <a:pt x="20" y="34"/>
                    <a:pt x="21" y="33"/>
                  </a:cubicBezTo>
                  <a:cubicBezTo>
                    <a:pt x="21" y="34"/>
                    <a:pt x="20" y="35"/>
                    <a:pt x="20" y="35"/>
                  </a:cubicBezTo>
                  <a:moveTo>
                    <a:pt x="20" y="33"/>
                  </a:moveTo>
                  <a:cubicBezTo>
                    <a:pt x="20" y="33"/>
                    <a:pt x="19" y="33"/>
                    <a:pt x="19" y="32"/>
                  </a:cubicBezTo>
                  <a:cubicBezTo>
                    <a:pt x="20" y="32"/>
                    <a:pt x="20" y="31"/>
                    <a:pt x="20" y="31"/>
                  </a:cubicBezTo>
                  <a:cubicBezTo>
                    <a:pt x="21" y="31"/>
                    <a:pt x="21" y="31"/>
                    <a:pt x="21" y="31"/>
                  </a:cubicBezTo>
                  <a:cubicBezTo>
                    <a:pt x="21" y="32"/>
                    <a:pt x="21" y="32"/>
                    <a:pt x="21" y="32"/>
                  </a:cubicBezTo>
                  <a:cubicBezTo>
                    <a:pt x="20" y="32"/>
                    <a:pt x="20" y="33"/>
                    <a:pt x="20" y="33"/>
                  </a:cubicBezTo>
                  <a:moveTo>
                    <a:pt x="18" y="31"/>
                  </a:moveTo>
                  <a:cubicBezTo>
                    <a:pt x="18" y="31"/>
                    <a:pt x="18" y="31"/>
                    <a:pt x="17" y="31"/>
                  </a:cubicBezTo>
                  <a:cubicBezTo>
                    <a:pt x="18" y="30"/>
                    <a:pt x="18" y="30"/>
                    <a:pt x="19" y="29"/>
                  </a:cubicBezTo>
                  <a:cubicBezTo>
                    <a:pt x="20" y="30"/>
                    <a:pt x="20" y="30"/>
                    <a:pt x="20" y="30"/>
                  </a:cubicBezTo>
                  <a:cubicBezTo>
                    <a:pt x="19" y="30"/>
                    <a:pt x="19" y="31"/>
                    <a:pt x="18" y="31"/>
                  </a:cubicBezTo>
                  <a:moveTo>
                    <a:pt x="16" y="30"/>
                  </a:moveTo>
                  <a:cubicBezTo>
                    <a:pt x="15" y="30"/>
                    <a:pt x="15" y="30"/>
                    <a:pt x="15" y="30"/>
                  </a:cubicBezTo>
                  <a:cubicBezTo>
                    <a:pt x="16" y="29"/>
                    <a:pt x="16" y="29"/>
                    <a:pt x="17" y="28"/>
                  </a:cubicBezTo>
                  <a:cubicBezTo>
                    <a:pt x="18" y="28"/>
                    <a:pt x="18" y="28"/>
                    <a:pt x="18" y="28"/>
                  </a:cubicBezTo>
                  <a:cubicBezTo>
                    <a:pt x="17" y="29"/>
                    <a:pt x="17" y="30"/>
                    <a:pt x="16" y="30"/>
                  </a:cubicBezTo>
                  <a:moveTo>
                    <a:pt x="14" y="30"/>
                  </a:moveTo>
                  <a:cubicBezTo>
                    <a:pt x="13" y="30"/>
                    <a:pt x="13" y="30"/>
                    <a:pt x="12" y="30"/>
                  </a:cubicBezTo>
                  <a:cubicBezTo>
                    <a:pt x="13" y="29"/>
                    <a:pt x="13" y="28"/>
                    <a:pt x="14" y="28"/>
                  </a:cubicBezTo>
                  <a:cubicBezTo>
                    <a:pt x="14" y="28"/>
                    <a:pt x="14" y="28"/>
                    <a:pt x="14" y="28"/>
                  </a:cubicBezTo>
                  <a:cubicBezTo>
                    <a:pt x="14" y="28"/>
                    <a:pt x="14" y="28"/>
                    <a:pt x="14" y="28"/>
                  </a:cubicBezTo>
                  <a:cubicBezTo>
                    <a:pt x="15" y="28"/>
                    <a:pt x="15" y="28"/>
                    <a:pt x="16" y="28"/>
                  </a:cubicBezTo>
                  <a:cubicBezTo>
                    <a:pt x="15" y="28"/>
                    <a:pt x="15" y="29"/>
                    <a:pt x="14" y="30"/>
                  </a:cubicBezTo>
                  <a:moveTo>
                    <a:pt x="11" y="30"/>
                  </a:moveTo>
                  <a:cubicBezTo>
                    <a:pt x="10" y="30"/>
                    <a:pt x="9" y="30"/>
                    <a:pt x="9" y="30"/>
                  </a:cubicBezTo>
                  <a:cubicBezTo>
                    <a:pt x="9" y="29"/>
                    <a:pt x="10" y="28"/>
                    <a:pt x="10" y="27"/>
                  </a:cubicBezTo>
                  <a:cubicBezTo>
                    <a:pt x="11" y="28"/>
                    <a:pt x="12" y="28"/>
                    <a:pt x="12" y="28"/>
                  </a:cubicBezTo>
                  <a:cubicBezTo>
                    <a:pt x="12" y="28"/>
                    <a:pt x="11" y="29"/>
                    <a:pt x="11" y="30"/>
                  </a:cubicBezTo>
                  <a:moveTo>
                    <a:pt x="7" y="29"/>
                  </a:moveTo>
                  <a:cubicBezTo>
                    <a:pt x="7" y="29"/>
                    <a:pt x="6" y="29"/>
                    <a:pt x="6" y="29"/>
                  </a:cubicBezTo>
                  <a:cubicBezTo>
                    <a:pt x="6" y="28"/>
                    <a:pt x="7" y="28"/>
                    <a:pt x="7" y="27"/>
                  </a:cubicBezTo>
                  <a:cubicBezTo>
                    <a:pt x="8" y="27"/>
                    <a:pt x="8" y="27"/>
                    <a:pt x="9" y="27"/>
                  </a:cubicBezTo>
                  <a:cubicBezTo>
                    <a:pt x="8" y="28"/>
                    <a:pt x="8" y="29"/>
                    <a:pt x="7" y="29"/>
                  </a:cubicBezTo>
                  <a:moveTo>
                    <a:pt x="5" y="28"/>
                  </a:moveTo>
                  <a:cubicBezTo>
                    <a:pt x="5" y="28"/>
                    <a:pt x="4" y="27"/>
                    <a:pt x="4" y="27"/>
                  </a:cubicBezTo>
                  <a:cubicBezTo>
                    <a:pt x="4" y="26"/>
                    <a:pt x="4" y="26"/>
                    <a:pt x="3" y="25"/>
                  </a:cubicBezTo>
                  <a:cubicBezTo>
                    <a:pt x="4" y="25"/>
                    <a:pt x="4" y="26"/>
                    <a:pt x="5" y="26"/>
                  </a:cubicBezTo>
                  <a:cubicBezTo>
                    <a:pt x="5" y="26"/>
                    <a:pt x="6" y="26"/>
                    <a:pt x="6" y="27"/>
                  </a:cubicBezTo>
                  <a:cubicBezTo>
                    <a:pt x="6" y="27"/>
                    <a:pt x="5" y="28"/>
                    <a:pt x="5" y="28"/>
                  </a:cubicBezTo>
                  <a:moveTo>
                    <a:pt x="8" y="19"/>
                  </a:moveTo>
                  <a:cubicBezTo>
                    <a:pt x="7" y="18"/>
                    <a:pt x="7" y="17"/>
                    <a:pt x="7" y="17"/>
                  </a:cubicBezTo>
                  <a:cubicBezTo>
                    <a:pt x="8" y="16"/>
                    <a:pt x="9" y="15"/>
                    <a:pt x="10" y="15"/>
                  </a:cubicBezTo>
                  <a:cubicBezTo>
                    <a:pt x="10" y="14"/>
                    <a:pt x="10" y="14"/>
                    <a:pt x="11" y="14"/>
                  </a:cubicBezTo>
                  <a:cubicBezTo>
                    <a:pt x="11" y="14"/>
                    <a:pt x="11" y="15"/>
                    <a:pt x="10" y="15"/>
                  </a:cubicBezTo>
                  <a:cubicBezTo>
                    <a:pt x="9" y="16"/>
                    <a:pt x="8" y="18"/>
                    <a:pt x="8" y="19"/>
                  </a:cubicBezTo>
                  <a:moveTo>
                    <a:pt x="22" y="16"/>
                  </a:moveTo>
                  <a:cubicBezTo>
                    <a:pt x="22" y="16"/>
                    <a:pt x="21" y="16"/>
                    <a:pt x="20" y="16"/>
                  </a:cubicBezTo>
                  <a:cubicBezTo>
                    <a:pt x="21" y="15"/>
                    <a:pt x="22" y="15"/>
                    <a:pt x="22" y="14"/>
                  </a:cubicBezTo>
                  <a:cubicBezTo>
                    <a:pt x="22" y="16"/>
                    <a:pt x="22" y="16"/>
                    <a:pt x="22" y="16"/>
                  </a:cubicBezTo>
                  <a:moveTo>
                    <a:pt x="19" y="16"/>
                  </a:moveTo>
                  <a:cubicBezTo>
                    <a:pt x="18" y="16"/>
                    <a:pt x="18" y="16"/>
                    <a:pt x="17" y="16"/>
                  </a:cubicBezTo>
                  <a:cubicBezTo>
                    <a:pt x="18" y="15"/>
                    <a:pt x="19" y="14"/>
                    <a:pt x="20" y="13"/>
                  </a:cubicBezTo>
                  <a:cubicBezTo>
                    <a:pt x="20" y="13"/>
                    <a:pt x="21" y="13"/>
                    <a:pt x="21" y="14"/>
                  </a:cubicBezTo>
                  <a:cubicBezTo>
                    <a:pt x="20" y="14"/>
                    <a:pt x="20" y="15"/>
                    <a:pt x="19" y="16"/>
                  </a:cubicBezTo>
                  <a:cubicBezTo>
                    <a:pt x="19" y="16"/>
                    <a:pt x="19" y="16"/>
                    <a:pt x="19" y="16"/>
                  </a:cubicBezTo>
                  <a:moveTo>
                    <a:pt x="9" y="20"/>
                  </a:moveTo>
                  <a:cubicBezTo>
                    <a:pt x="8" y="19"/>
                    <a:pt x="8" y="19"/>
                    <a:pt x="8" y="19"/>
                  </a:cubicBezTo>
                  <a:cubicBezTo>
                    <a:pt x="9" y="19"/>
                    <a:pt x="10" y="17"/>
                    <a:pt x="11" y="16"/>
                  </a:cubicBezTo>
                  <a:cubicBezTo>
                    <a:pt x="12" y="15"/>
                    <a:pt x="12" y="14"/>
                    <a:pt x="13" y="14"/>
                  </a:cubicBezTo>
                  <a:cubicBezTo>
                    <a:pt x="13" y="13"/>
                    <a:pt x="14" y="13"/>
                    <a:pt x="15" y="13"/>
                  </a:cubicBezTo>
                  <a:cubicBezTo>
                    <a:pt x="14" y="14"/>
                    <a:pt x="14" y="14"/>
                    <a:pt x="14" y="14"/>
                  </a:cubicBezTo>
                  <a:cubicBezTo>
                    <a:pt x="14" y="15"/>
                    <a:pt x="13" y="15"/>
                    <a:pt x="13" y="16"/>
                  </a:cubicBezTo>
                  <a:cubicBezTo>
                    <a:pt x="13" y="16"/>
                    <a:pt x="13" y="16"/>
                    <a:pt x="13" y="16"/>
                  </a:cubicBezTo>
                  <a:cubicBezTo>
                    <a:pt x="11" y="17"/>
                    <a:pt x="10" y="17"/>
                    <a:pt x="10" y="18"/>
                  </a:cubicBezTo>
                  <a:cubicBezTo>
                    <a:pt x="9" y="18"/>
                    <a:pt x="9" y="19"/>
                    <a:pt x="9" y="19"/>
                  </a:cubicBezTo>
                  <a:cubicBezTo>
                    <a:pt x="9" y="20"/>
                    <a:pt x="9" y="20"/>
                    <a:pt x="9" y="20"/>
                  </a:cubicBezTo>
                  <a:moveTo>
                    <a:pt x="14" y="16"/>
                  </a:moveTo>
                  <a:cubicBezTo>
                    <a:pt x="14" y="16"/>
                    <a:pt x="15" y="15"/>
                    <a:pt x="15" y="15"/>
                  </a:cubicBezTo>
                  <a:cubicBezTo>
                    <a:pt x="16" y="14"/>
                    <a:pt x="16" y="14"/>
                    <a:pt x="17" y="13"/>
                  </a:cubicBezTo>
                  <a:cubicBezTo>
                    <a:pt x="17" y="13"/>
                    <a:pt x="17" y="13"/>
                    <a:pt x="17" y="13"/>
                  </a:cubicBezTo>
                  <a:cubicBezTo>
                    <a:pt x="17" y="13"/>
                    <a:pt x="17" y="13"/>
                    <a:pt x="17" y="13"/>
                  </a:cubicBezTo>
                  <a:cubicBezTo>
                    <a:pt x="18" y="13"/>
                    <a:pt x="18" y="13"/>
                    <a:pt x="18" y="13"/>
                  </a:cubicBezTo>
                  <a:cubicBezTo>
                    <a:pt x="18" y="14"/>
                    <a:pt x="17" y="15"/>
                    <a:pt x="16" y="16"/>
                  </a:cubicBezTo>
                  <a:cubicBezTo>
                    <a:pt x="15" y="16"/>
                    <a:pt x="14" y="16"/>
                    <a:pt x="14" y="16"/>
                  </a:cubicBezTo>
                  <a:moveTo>
                    <a:pt x="23" y="15"/>
                  </a:moveTo>
                  <a:cubicBezTo>
                    <a:pt x="23" y="13"/>
                    <a:pt x="23" y="13"/>
                    <a:pt x="23" y="13"/>
                  </a:cubicBezTo>
                  <a:cubicBezTo>
                    <a:pt x="24" y="9"/>
                    <a:pt x="24" y="9"/>
                    <a:pt x="24" y="9"/>
                  </a:cubicBezTo>
                  <a:cubicBezTo>
                    <a:pt x="25" y="11"/>
                    <a:pt x="25" y="11"/>
                    <a:pt x="25" y="11"/>
                  </a:cubicBezTo>
                  <a:cubicBezTo>
                    <a:pt x="25" y="11"/>
                    <a:pt x="25" y="11"/>
                    <a:pt x="25" y="11"/>
                  </a:cubicBezTo>
                  <a:cubicBezTo>
                    <a:pt x="24" y="13"/>
                    <a:pt x="24" y="14"/>
                    <a:pt x="23" y="15"/>
                  </a:cubicBezTo>
                  <a:moveTo>
                    <a:pt x="17" y="38"/>
                  </a:moveTo>
                  <a:cubicBezTo>
                    <a:pt x="17" y="38"/>
                    <a:pt x="17" y="38"/>
                    <a:pt x="17" y="38"/>
                  </a:cubicBezTo>
                  <a:cubicBezTo>
                    <a:pt x="17" y="38"/>
                    <a:pt x="17" y="38"/>
                    <a:pt x="17" y="38"/>
                  </a:cubicBezTo>
                  <a:cubicBezTo>
                    <a:pt x="19" y="37"/>
                    <a:pt x="20" y="37"/>
                    <a:pt x="20" y="36"/>
                  </a:cubicBezTo>
                  <a:cubicBezTo>
                    <a:pt x="22" y="35"/>
                    <a:pt x="23" y="33"/>
                    <a:pt x="22" y="31"/>
                  </a:cubicBezTo>
                  <a:cubicBezTo>
                    <a:pt x="22" y="30"/>
                    <a:pt x="21" y="30"/>
                    <a:pt x="21" y="30"/>
                  </a:cubicBezTo>
                  <a:cubicBezTo>
                    <a:pt x="21" y="29"/>
                    <a:pt x="21" y="29"/>
                    <a:pt x="21" y="29"/>
                  </a:cubicBezTo>
                  <a:cubicBezTo>
                    <a:pt x="21" y="29"/>
                    <a:pt x="21" y="29"/>
                    <a:pt x="21" y="29"/>
                  </a:cubicBezTo>
                  <a:cubicBezTo>
                    <a:pt x="20" y="29"/>
                    <a:pt x="20" y="28"/>
                    <a:pt x="19" y="28"/>
                  </a:cubicBezTo>
                  <a:cubicBezTo>
                    <a:pt x="19" y="28"/>
                    <a:pt x="19" y="28"/>
                    <a:pt x="19" y="28"/>
                  </a:cubicBezTo>
                  <a:cubicBezTo>
                    <a:pt x="19" y="28"/>
                    <a:pt x="19" y="28"/>
                    <a:pt x="19" y="28"/>
                  </a:cubicBezTo>
                  <a:cubicBezTo>
                    <a:pt x="17" y="27"/>
                    <a:pt x="16" y="27"/>
                    <a:pt x="14" y="27"/>
                  </a:cubicBezTo>
                  <a:cubicBezTo>
                    <a:pt x="13" y="27"/>
                    <a:pt x="13" y="27"/>
                    <a:pt x="13" y="27"/>
                  </a:cubicBezTo>
                  <a:cubicBezTo>
                    <a:pt x="11" y="26"/>
                    <a:pt x="9" y="26"/>
                    <a:pt x="7" y="26"/>
                  </a:cubicBezTo>
                  <a:cubicBezTo>
                    <a:pt x="7" y="26"/>
                    <a:pt x="7" y="26"/>
                    <a:pt x="7" y="26"/>
                  </a:cubicBezTo>
                  <a:cubicBezTo>
                    <a:pt x="7" y="26"/>
                    <a:pt x="7" y="26"/>
                    <a:pt x="7" y="26"/>
                  </a:cubicBezTo>
                  <a:cubicBezTo>
                    <a:pt x="6" y="26"/>
                    <a:pt x="6" y="25"/>
                    <a:pt x="5" y="25"/>
                  </a:cubicBezTo>
                  <a:cubicBezTo>
                    <a:pt x="2" y="23"/>
                    <a:pt x="2" y="19"/>
                    <a:pt x="2" y="17"/>
                  </a:cubicBezTo>
                  <a:cubicBezTo>
                    <a:pt x="2" y="14"/>
                    <a:pt x="5" y="10"/>
                    <a:pt x="7" y="9"/>
                  </a:cubicBezTo>
                  <a:cubicBezTo>
                    <a:pt x="7" y="9"/>
                    <a:pt x="7" y="9"/>
                    <a:pt x="7" y="9"/>
                  </a:cubicBezTo>
                  <a:cubicBezTo>
                    <a:pt x="7" y="9"/>
                    <a:pt x="7" y="9"/>
                    <a:pt x="7" y="9"/>
                  </a:cubicBezTo>
                  <a:cubicBezTo>
                    <a:pt x="7" y="9"/>
                    <a:pt x="7" y="9"/>
                    <a:pt x="7" y="9"/>
                  </a:cubicBezTo>
                  <a:cubicBezTo>
                    <a:pt x="8" y="8"/>
                    <a:pt x="8" y="8"/>
                    <a:pt x="8" y="8"/>
                  </a:cubicBezTo>
                  <a:cubicBezTo>
                    <a:pt x="7" y="8"/>
                    <a:pt x="7" y="8"/>
                    <a:pt x="7" y="8"/>
                  </a:cubicBezTo>
                  <a:cubicBezTo>
                    <a:pt x="7" y="7"/>
                    <a:pt x="7" y="5"/>
                    <a:pt x="6" y="3"/>
                  </a:cubicBezTo>
                  <a:cubicBezTo>
                    <a:pt x="8" y="3"/>
                    <a:pt x="9" y="2"/>
                    <a:pt x="10" y="2"/>
                  </a:cubicBezTo>
                  <a:cubicBezTo>
                    <a:pt x="10" y="2"/>
                    <a:pt x="11" y="2"/>
                    <a:pt x="11" y="1"/>
                  </a:cubicBezTo>
                  <a:cubicBezTo>
                    <a:pt x="12" y="3"/>
                    <a:pt x="12" y="5"/>
                    <a:pt x="12" y="7"/>
                  </a:cubicBezTo>
                  <a:cubicBezTo>
                    <a:pt x="13" y="8"/>
                    <a:pt x="13" y="8"/>
                    <a:pt x="13" y="8"/>
                  </a:cubicBezTo>
                  <a:cubicBezTo>
                    <a:pt x="13" y="8"/>
                    <a:pt x="13" y="8"/>
                    <a:pt x="13" y="8"/>
                  </a:cubicBezTo>
                  <a:cubicBezTo>
                    <a:pt x="13" y="8"/>
                    <a:pt x="13" y="8"/>
                    <a:pt x="13" y="8"/>
                  </a:cubicBezTo>
                  <a:cubicBezTo>
                    <a:pt x="15" y="7"/>
                    <a:pt x="17" y="7"/>
                    <a:pt x="19" y="7"/>
                  </a:cubicBezTo>
                  <a:cubicBezTo>
                    <a:pt x="21" y="7"/>
                    <a:pt x="22" y="7"/>
                    <a:pt x="24" y="8"/>
                  </a:cubicBezTo>
                  <a:cubicBezTo>
                    <a:pt x="22" y="13"/>
                    <a:pt x="22" y="13"/>
                    <a:pt x="22" y="13"/>
                  </a:cubicBezTo>
                  <a:cubicBezTo>
                    <a:pt x="21" y="12"/>
                    <a:pt x="19" y="12"/>
                    <a:pt x="17" y="12"/>
                  </a:cubicBezTo>
                  <a:cubicBezTo>
                    <a:pt x="16" y="12"/>
                    <a:pt x="14" y="12"/>
                    <a:pt x="12" y="13"/>
                  </a:cubicBezTo>
                  <a:cubicBezTo>
                    <a:pt x="12" y="13"/>
                    <a:pt x="12" y="13"/>
                    <a:pt x="12" y="13"/>
                  </a:cubicBezTo>
                  <a:cubicBezTo>
                    <a:pt x="11" y="13"/>
                    <a:pt x="10" y="13"/>
                    <a:pt x="9" y="14"/>
                  </a:cubicBezTo>
                  <a:cubicBezTo>
                    <a:pt x="8" y="14"/>
                    <a:pt x="7" y="15"/>
                    <a:pt x="6" y="17"/>
                  </a:cubicBezTo>
                  <a:cubicBezTo>
                    <a:pt x="6" y="18"/>
                    <a:pt x="6" y="19"/>
                    <a:pt x="7" y="19"/>
                  </a:cubicBezTo>
                  <a:cubicBezTo>
                    <a:pt x="7" y="20"/>
                    <a:pt x="7" y="20"/>
                    <a:pt x="7" y="20"/>
                  </a:cubicBezTo>
                  <a:cubicBezTo>
                    <a:pt x="7" y="20"/>
                    <a:pt x="7" y="20"/>
                    <a:pt x="7" y="20"/>
                  </a:cubicBezTo>
                  <a:cubicBezTo>
                    <a:pt x="8" y="20"/>
                    <a:pt x="8" y="20"/>
                    <a:pt x="8" y="20"/>
                  </a:cubicBezTo>
                  <a:cubicBezTo>
                    <a:pt x="9" y="21"/>
                    <a:pt x="10" y="22"/>
                    <a:pt x="12" y="22"/>
                  </a:cubicBezTo>
                  <a:cubicBezTo>
                    <a:pt x="12" y="22"/>
                    <a:pt x="13" y="22"/>
                    <a:pt x="13" y="22"/>
                  </a:cubicBezTo>
                  <a:cubicBezTo>
                    <a:pt x="14" y="22"/>
                    <a:pt x="14" y="22"/>
                    <a:pt x="15" y="22"/>
                  </a:cubicBezTo>
                  <a:cubicBezTo>
                    <a:pt x="16" y="22"/>
                    <a:pt x="16" y="22"/>
                    <a:pt x="17" y="22"/>
                  </a:cubicBezTo>
                  <a:cubicBezTo>
                    <a:pt x="18" y="22"/>
                    <a:pt x="19" y="22"/>
                    <a:pt x="19" y="22"/>
                  </a:cubicBezTo>
                  <a:cubicBezTo>
                    <a:pt x="24" y="23"/>
                    <a:pt x="26" y="24"/>
                    <a:pt x="27" y="28"/>
                  </a:cubicBezTo>
                  <a:cubicBezTo>
                    <a:pt x="29" y="31"/>
                    <a:pt x="30" y="36"/>
                    <a:pt x="27" y="39"/>
                  </a:cubicBezTo>
                  <a:cubicBezTo>
                    <a:pt x="26" y="40"/>
                    <a:pt x="25" y="41"/>
                    <a:pt x="23" y="42"/>
                  </a:cubicBezTo>
                  <a:cubicBezTo>
                    <a:pt x="22" y="42"/>
                    <a:pt x="22" y="42"/>
                    <a:pt x="22" y="42"/>
                  </a:cubicBezTo>
                  <a:cubicBezTo>
                    <a:pt x="22" y="42"/>
                    <a:pt x="22" y="42"/>
                    <a:pt x="22" y="42"/>
                  </a:cubicBezTo>
                  <a:cubicBezTo>
                    <a:pt x="22" y="42"/>
                    <a:pt x="22" y="42"/>
                    <a:pt x="22" y="42"/>
                  </a:cubicBezTo>
                  <a:cubicBezTo>
                    <a:pt x="22" y="42"/>
                    <a:pt x="22" y="42"/>
                    <a:pt x="22" y="42"/>
                  </a:cubicBezTo>
                  <a:cubicBezTo>
                    <a:pt x="22" y="43"/>
                    <a:pt x="23" y="44"/>
                    <a:pt x="23" y="44"/>
                  </a:cubicBezTo>
                  <a:cubicBezTo>
                    <a:pt x="23" y="45"/>
                    <a:pt x="23" y="45"/>
                    <a:pt x="23" y="45"/>
                  </a:cubicBezTo>
                  <a:cubicBezTo>
                    <a:pt x="23" y="45"/>
                    <a:pt x="23" y="45"/>
                    <a:pt x="23" y="45"/>
                  </a:cubicBezTo>
                  <a:cubicBezTo>
                    <a:pt x="23" y="46"/>
                    <a:pt x="23" y="47"/>
                    <a:pt x="24" y="49"/>
                  </a:cubicBezTo>
                  <a:cubicBezTo>
                    <a:pt x="23" y="49"/>
                    <a:pt x="22" y="50"/>
                    <a:pt x="21" y="50"/>
                  </a:cubicBezTo>
                  <a:cubicBezTo>
                    <a:pt x="20" y="51"/>
                    <a:pt x="19" y="51"/>
                    <a:pt x="19" y="51"/>
                  </a:cubicBezTo>
                  <a:cubicBezTo>
                    <a:pt x="19" y="51"/>
                    <a:pt x="19" y="51"/>
                    <a:pt x="19" y="51"/>
                  </a:cubicBezTo>
                  <a:cubicBezTo>
                    <a:pt x="18" y="51"/>
                    <a:pt x="18" y="51"/>
                    <a:pt x="18" y="51"/>
                  </a:cubicBezTo>
                  <a:cubicBezTo>
                    <a:pt x="18" y="50"/>
                    <a:pt x="18" y="49"/>
                    <a:pt x="18" y="49"/>
                  </a:cubicBezTo>
                  <a:cubicBezTo>
                    <a:pt x="18" y="47"/>
                    <a:pt x="18" y="46"/>
                    <a:pt x="17" y="44"/>
                  </a:cubicBezTo>
                  <a:cubicBezTo>
                    <a:pt x="16" y="44"/>
                    <a:pt x="16" y="44"/>
                    <a:pt x="16" y="44"/>
                  </a:cubicBezTo>
                  <a:cubicBezTo>
                    <a:pt x="16" y="44"/>
                    <a:pt x="16" y="44"/>
                    <a:pt x="16" y="44"/>
                  </a:cubicBezTo>
                  <a:cubicBezTo>
                    <a:pt x="16" y="44"/>
                    <a:pt x="16" y="44"/>
                    <a:pt x="16" y="44"/>
                  </a:cubicBezTo>
                  <a:cubicBezTo>
                    <a:pt x="14" y="44"/>
                    <a:pt x="8" y="45"/>
                    <a:pt x="4" y="45"/>
                  </a:cubicBezTo>
                  <a:cubicBezTo>
                    <a:pt x="5" y="43"/>
                    <a:pt x="6" y="41"/>
                    <a:pt x="6" y="39"/>
                  </a:cubicBezTo>
                  <a:cubicBezTo>
                    <a:pt x="7" y="39"/>
                    <a:pt x="8" y="39"/>
                    <a:pt x="8" y="39"/>
                  </a:cubicBezTo>
                  <a:cubicBezTo>
                    <a:pt x="11" y="39"/>
                    <a:pt x="14" y="39"/>
                    <a:pt x="17" y="38"/>
                  </a:cubicBezTo>
                  <a:cubicBezTo>
                    <a:pt x="17" y="38"/>
                    <a:pt x="17" y="38"/>
                    <a:pt x="17" y="38"/>
                  </a:cubicBezTo>
                  <a:moveTo>
                    <a:pt x="11" y="0"/>
                  </a:moveTo>
                  <a:cubicBezTo>
                    <a:pt x="11" y="0"/>
                    <a:pt x="10" y="1"/>
                    <a:pt x="9" y="1"/>
                  </a:cubicBezTo>
                  <a:cubicBezTo>
                    <a:pt x="8" y="1"/>
                    <a:pt x="7" y="2"/>
                    <a:pt x="6" y="2"/>
                  </a:cubicBezTo>
                  <a:cubicBezTo>
                    <a:pt x="6" y="2"/>
                    <a:pt x="6" y="2"/>
                    <a:pt x="6" y="2"/>
                  </a:cubicBezTo>
                  <a:cubicBezTo>
                    <a:pt x="6" y="2"/>
                    <a:pt x="6" y="2"/>
                    <a:pt x="6" y="2"/>
                  </a:cubicBezTo>
                  <a:cubicBezTo>
                    <a:pt x="5" y="2"/>
                    <a:pt x="5" y="2"/>
                    <a:pt x="5" y="2"/>
                  </a:cubicBezTo>
                  <a:cubicBezTo>
                    <a:pt x="5" y="3"/>
                    <a:pt x="5" y="3"/>
                    <a:pt x="5" y="3"/>
                  </a:cubicBezTo>
                  <a:cubicBezTo>
                    <a:pt x="5" y="3"/>
                    <a:pt x="5" y="3"/>
                    <a:pt x="5" y="3"/>
                  </a:cubicBezTo>
                  <a:cubicBezTo>
                    <a:pt x="5" y="3"/>
                    <a:pt x="5" y="3"/>
                    <a:pt x="5" y="3"/>
                  </a:cubicBezTo>
                  <a:cubicBezTo>
                    <a:pt x="5" y="3"/>
                    <a:pt x="5" y="3"/>
                    <a:pt x="5" y="3"/>
                  </a:cubicBezTo>
                  <a:cubicBezTo>
                    <a:pt x="5" y="3"/>
                    <a:pt x="5" y="3"/>
                    <a:pt x="5" y="3"/>
                  </a:cubicBezTo>
                  <a:cubicBezTo>
                    <a:pt x="6" y="4"/>
                    <a:pt x="6" y="7"/>
                    <a:pt x="6" y="8"/>
                  </a:cubicBezTo>
                  <a:cubicBezTo>
                    <a:pt x="4" y="10"/>
                    <a:pt x="1" y="14"/>
                    <a:pt x="0" y="17"/>
                  </a:cubicBezTo>
                  <a:cubicBezTo>
                    <a:pt x="0" y="18"/>
                    <a:pt x="1" y="20"/>
                    <a:pt x="1" y="22"/>
                  </a:cubicBezTo>
                  <a:cubicBezTo>
                    <a:pt x="1" y="22"/>
                    <a:pt x="1" y="22"/>
                    <a:pt x="1" y="22"/>
                  </a:cubicBezTo>
                  <a:cubicBezTo>
                    <a:pt x="2" y="24"/>
                    <a:pt x="2" y="25"/>
                    <a:pt x="3" y="27"/>
                  </a:cubicBezTo>
                  <a:cubicBezTo>
                    <a:pt x="3" y="27"/>
                    <a:pt x="3" y="27"/>
                    <a:pt x="3" y="27"/>
                  </a:cubicBezTo>
                  <a:cubicBezTo>
                    <a:pt x="3" y="27"/>
                    <a:pt x="3" y="27"/>
                    <a:pt x="3" y="27"/>
                  </a:cubicBezTo>
                  <a:cubicBezTo>
                    <a:pt x="3" y="28"/>
                    <a:pt x="3" y="28"/>
                    <a:pt x="3" y="28"/>
                  </a:cubicBezTo>
                  <a:cubicBezTo>
                    <a:pt x="3" y="28"/>
                    <a:pt x="3" y="28"/>
                    <a:pt x="3" y="28"/>
                  </a:cubicBezTo>
                  <a:cubicBezTo>
                    <a:pt x="4" y="28"/>
                    <a:pt x="4" y="29"/>
                    <a:pt x="4" y="29"/>
                  </a:cubicBezTo>
                  <a:cubicBezTo>
                    <a:pt x="5" y="30"/>
                    <a:pt x="5" y="30"/>
                    <a:pt x="5" y="30"/>
                  </a:cubicBezTo>
                  <a:cubicBezTo>
                    <a:pt x="5" y="30"/>
                    <a:pt x="5" y="30"/>
                    <a:pt x="5" y="30"/>
                  </a:cubicBezTo>
                  <a:cubicBezTo>
                    <a:pt x="5" y="30"/>
                    <a:pt x="5" y="30"/>
                    <a:pt x="5" y="30"/>
                  </a:cubicBezTo>
                  <a:cubicBezTo>
                    <a:pt x="7" y="31"/>
                    <a:pt x="9" y="31"/>
                    <a:pt x="11" y="31"/>
                  </a:cubicBezTo>
                  <a:cubicBezTo>
                    <a:pt x="13" y="31"/>
                    <a:pt x="15" y="31"/>
                    <a:pt x="16" y="31"/>
                  </a:cubicBezTo>
                  <a:cubicBezTo>
                    <a:pt x="16" y="31"/>
                    <a:pt x="16" y="31"/>
                    <a:pt x="16" y="31"/>
                  </a:cubicBezTo>
                  <a:cubicBezTo>
                    <a:pt x="16" y="32"/>
                    <a:pt x="16" y="32"/>
                    <a:pt x="16" y="32"/>
                  </a:cubicBezTo>
                  <a:cubicBezTo>
                    <a:pt x="16" y="32"/>
                    <a:pt x="16" y="32"/>
                    <a:pt x="16" y="32"/>
                  </a:cubicBezTo>
                  <a:cubicBezTo>
                    <a:pt x="17" y="32"/>
                    <a:pt x="17" y="32"/>
                    <a:pt x="18" y="32"/>
                  </a:cubicBezTo>
                  <a:cubicBezTo>
                    <a:pt x="18" y="33"/>
                    <a:pt x="18" y="33"/>
                    <a:pt x="18" y="33"/>
                  </a:cubicBezTo>
                  <a:cubicBezTo>
                    <a:pt x="18" y="33"/>
                    <a:pt x="18" y="33"/>
                    <a:pt x="18" y="33"/>
                  </a:cubicBezTo>
                  <a:cubicBezTo>
                    <a:pt x="19" y="33"/>
                    <a:pt x="19" y="34"/>
                    <a:pt x="19" y="34"/>
                  </a:cubicBezTo>
                  <a:cubicBezTo>
                    <a:pt x="19" y="34"/>
                    <a:pt x="19" y="34"/>
                    <a:pt x="19" y="34"/>
                  </a:cubicBezTo>
                  <a:cubicBezTo>
                    <a:pt x="19" y="34"/>
                    <a:pt x="19" y="34"/>
                    <a:pt x="19" y="34"/>
                  </a:cubicBezTo>
                  <a:cubicBezTo>
                    <a:pt x="19" y="35"/>
                    <a:pt x="19" y="35"/>
                    <a:pt x="19" y="35"/>
                  </a:cubicBezTo>
                  <a:cubicBezTo>
                    <a:pt x="18" y="36"/>
                    <a:pt x="18" y="36"/>
                    <a:pt x="17" y="37"/>
                  </a:cubicBezTo>
                  <a:cubicBezTo>
                    <a:pt x="15" y="37"/>
                    <a:pt x="11" y="38"/>
                    <a:pt x="8" y="38"/>
                  </a:cubicBezTo>
                  <a:cubicBezTo>
                    <a:pt x="7" y="38"/>
                    <a:pt x="7" y="38"/>
                    <a:pt x="6" y="38"/>
                  </a:cubicBezTo>
                  <a:cubicBezTo>
                    <a:pt x="5" y="38"/>
                    <a:pt x="5" y="38"/>
                    <a:pt x="5" y="38"/>
                  </a:cubicBezTo>
                  <a:cubicBezTo>
                    <a:pt x="5" y="41"/>
                    <a:pt x="4" y="43"/>
                    <a:pt x="3" y="45"/>
                  </a:cubicBezTo>
                  <a:cubicBezTo>
                    <a:pt x="3" y="46"/>
                    <a:pt x="3" y="46"/>
                    <a:pt x="3" y="46"/>
                  </a:cubicBezTo>
                  <a:cubicBezTo>
                    <a:pt x="3" y="47"/>
                    <a:pt x="4" y="49"/>
                    <a:pt x="4" y="51"/>
                  </a:cubicBezTo>
                  <a:cubicBezTo>
                    <a:pt x="4" y="51"/>
                    <a:pt x="4" y="51"/>
                    <a:pt x="4" y="51"/>
                  </a:cubicBezTo>
                  <a:cubicBezTo>
                    <a:pt x="4" y="51"/>
                    <a:pt x="4" y="51"/>
                    <a:pt x="4" y="51"/>
                  </a:cubicBezTo>
                  <a:cubicBezTo>
                    <a:pt x="4" y="51"/>
                    <a:pt x="4" y="51"/>
                    <a:pt x="4" y="51"/>
                  </a:cubicBezTo>
                  <a:cubicBezTo>
                    <a:pt x="5" y="51"/>
                    <a:pt x="5" y="51"/>
                    <a:pt x="5" y="51"/>
                  </a:cubicBezTo>
                  <a:cubicBezTo>
                    <a:pt x="5" y="51"/>
                    <a:pt x="5" y="51"/>
                    <a:pt x="5" y="51"/>
                  </a:cubicBezTo>
                  <a:cubicBezTo>
                    <a:pt x="5" y="51"/>
                    <a:pt x="5" y="51"/>
                    <a:pt x="6" y="51"/>
                  </a:cubicBezTo>
                  <a:cubicBezTo>
                    <a:pt x="8" y="51"/>
                    <a:pt x="14" y="51"/>
                    <a:pt x="17" y="50"/>
                  </a:cubicBezTo>
                  <a:cubicBezTo>
                    <a:pt x="17" y="51"/>
                    <a:pt x="17" y="51"/>
                    <a:pt x="18" y="52"/>
                  </a:cubicBezTo>
                  <a:cubicBezTo>
                    <a:pt x="18" y="52"/>
                    <a:pt x="18" y="52"/>
                    <a:pt x="18" y="52"/>
                  </a:cubicBezTo>
                  <a:cubicBezTo>
                    <a:pt x="18" y="54"/>
                    <a:pt x="18" y="55"/>
                    <a:pt x="19" y="56"/>
                  </a:cubicBezTo>
                  <a:cubicBezTo>
                    <a:pt x="19" y="56"/>
                    <a:pt x="19" y="56"/>
                    <a:pt x="19" y="56"/>
                  </a:cubicBezTo>
                  <a:cubicBezTo>
                    <a:pt x="19" y="56"/>
                    <a:pt x="19" y="56"/>
                    <a:pt x="19" y="56"/>
                  </a:cubicBezTo>
                  <a:cubicBezTo>
                    <a:pt x="19" y="57"/>
                    <a:pt x="19" y="57"/>
                    <a:pt x="19" y="57"/>
                  </a:cubicBezTo>
                  <a:cubicBezTo>
                    <a:pt x="20" y="57"/>
                    <a:pt x="20" y="57"/>
                    <a:pt x="20" y="57"/>
                  </a:cubicBezTo>
                  <a:cubicBezTo>
                    <a:pt x="21" y="56"/>
                    <a:pt x="22" y="56"/>
                    <a:pt x="23" y="55"/>
                  </a:cubicBezTo>
                  <a:cubicBezTo>
                    <a:pt x="24" y="55"/>
                    <a:pt x="25" y="55"/>
                    <a:pt x="26" y="54"/>
                  </a:cubicBezTo>
                  <a:cubicBezTo>
                    <a:pt x="26" y="54"/>
                    <a:pt x="26" y="54"/>
                    <a:pt x="26" y="54"/>
                  </a:cubicBezTo>
                  <a:cubicBezTo>
                    <a:pt x="26" y="53"/>
                    <a:pt x="26" y="53"/>
                    <a:pt x="26" y="53"/>
                  </a:cubicBezTo>
                  <a:cubicBezTo>
                    <a:pt x="26" y="53"/>
                    <a:pt x="26" y="53"/>
                    <a:pt x="26" y="53"/>
                  </a:cubicBezTo>
                  <a:cubicBezTo>
                    <a:pt x="26" y="52"/>
                    <a:pt x="26" y="51"/>
                    <a:pt x="25" y="50"/>
                  </a:cubicBezTo>
                  <a:cubicBezTo>
                    <a:pt x="25" y="50"/>
                    <a:pt x="25" y="50"/>
                    <a:pt x="25" y="50"/>
                  </a:cubicBezTo>
                  <a:cubicBezTo>
                    <a:pt x="25" y="49"/>
                    <a:pt x="25" y="49"/>
                    <a:pt x="25" y="49"/>
                  </a:cubicBezTo>
                  <a:cubicBezTo>
                    <a:pt x="25" y="48"/>
                    <a:pt x="25" y="47"/>
                    <a:pt x="25" y="47"/>
                  </a:cubicBezTo>
                  <a:cubicBezTo>
                    <a:pt x="27" y="46"/>
                    <a:pt x="29" y="44"/>
                    <a:pt x="30" y="41"/>
                  </a:cubicBezTo>
                  <a:cubicBezTo>
                    <a:pt x="30" y="41"/>
                    <a:pt x="30" y="41"/>
                    <a:pt x="30" y="41"/>
                  </a:cubicBezTo>
                  <a:cubicBezTo>
                    <a:pt x="30" y="41"/>
                    <a:pt x="30" y="41"/>
                    <a:pt x="30" y="41"/>
                  </a:cubicBezTo>
                  <a:cubicBezTo>
                    <a:pt x="30" y="41"/>
                    <a:pt x="31" y="38"/>
                    <a:pt x="30" y="32"/>
                  </a:cubicBezTo>
                  <a:cubicBezTo>
                    <a:pt x="30" y="32"/>
                    <a:pt x="30" y="32"/>
                    <a:pt x="30" y="32"/>
                  </a:cubicBezTo>
                  <a:cubicBezTo>
                    <a:pt x="29" y="30"/>
                    <a:pt x="29" y="29"/>
                    <a:pt x="28" y="28"/>
                  </a:cubicBezTo>
                  <a:cubicBezTo>
                    <a:pt x="27" y="23"/>
                    <a:pt x="24" y="22"/>
                    <a:pt x="20" y="21"/>
                  </a:cubicBezTo>
                  <a:cubicBezTo>
                    <a:pt x="19" y="21"/>
                    <a:pt x="18" y="21"/>
                    <a:pt x="17" y="21"/>
                  </a:cubicBezTo>
                  <a:cubicBezTo>
                    <a:pt x="16" y="21"/>
                    <a:pt x="16" y="21"/>
                    <a:pt x="15" y="21"/>
                  </a:cubicBezTo>
                  <a:cubicBezTo>
                    <a:pt x="14" y="21"/>
                    <a:pt x="14" y="21"/>
                    <a:pt x="13" y="21"/>
                  </a:cubicBezTo>
                  <a:cubicBezTo>
                    <a:pt x="13" y="21"/>
                    <a:pt x="12" y="21"/>
                    <a:pt x="12" y="21"/>
                  </a:cubicBezTo>
                  <a:cubicBezTo>
                    <a:pt x="11" y="21"/>
                    <a:pt x="11" y="21"/>
                    <a:pt x="11" y="21"/>
                  </a:cubicBezTo>
                  <a:cubicBezTo>
                    <a:pt x="11" y="21"/>
                    <a:pt x="11" y="21"/>
                    <a:pt x="11" y="21"/>
                  </a:cubicBezTo>
                  <a:cubicBezTo>
                    <a:pt x="11" y="20"/>
                    <a:pt x="10" y="20"/>
                    <a:pt x="10" y="19"/>
                  </a:cubicBezTo>
                  <a:cubicBezTo>
                    <a:pt x="11" y="18"/>
                    <a:pt x="11" y="18"/>
                    <a:pt x="11" y="18"/>
                  </a:cubicBezTo>
                  <a:cubicBezTo>
                    <a:pt x="11" y="18"/>
                    <a:pt x="13" y="17"/>
                    <a:pt x="17" y="17"/>
                  </a:cubicBezTo>
                  <a:cubicBezTo>
                    <a:pt x="19" y="17"/>
                    <a:pt x="20" y="17"/>
                    <a:pt x="23" y="17"/>
                  </a:cubicBezTo>
                  <a:cubicBezTo>
                    <a:pt x="23" y="17"/>
                    <a:pt x="23" y="17"/>
                    <a:pt x="23" y="17"/>
                  </a:cubicBezTo>
                  <a:cubicBezTo>
                    <a:pt x="23" y="17"/>
                    <a:pt x="23" y="17"/>
                    <a:pt x="23" y="17"/>
                  </a:cubicBezTo>
                  <a:cubicBezTo>
                    <a:pt x="23" y="17"/>
                    <a:pt x="23" y="17"/>
                    <a:pt x="23" y="17"/>
                  </a:cubicBezTo>
                  <a:cubicBezTo>
                    <a:pt x="23" y="18"/>
                    <a:pt x="23" y="18"/>
                    <a:pt x="23" y="18"/>
                  </a:cubicBezTo>
                  <a:cubicBezTo>
                    <a:pt x="24" y="17"/>
                    <a:pt x="24" y="17"/>
                    <a:pt x="24" y="17"/>
                  </a:cubicBezTo>
                  <a:cubicBezTo>
                    <a:pt x="25" y="15"/>
                    <a:pt x="25" y="13"/>
                    <a:pt x="26" y="12"/>
                  </a:cubicBezTo>
                  <a:cubicBezTo>
                    <a:pt x="26" y="11"/>
                    <a:pt x="26" y="11"/>
                    <a:pt x="26" y="11"/>
                  </a:cubicBezTo>
                  <a:cubicBezTo>
                    <a:pt x="26" y="11"/>
                    <a:pt x="26" y="11"/>
                    <a:pt x="26" y="11"/>
                  </a:cubicBezTo>
                  <a:cubicBezTo>
                    <a:pt x="25" y="7"/>
                    <a:pt x="25" y="7"/>
                    <a:pt x="25" y="7"/>
                  </a:cubicBezTo>
                  <a:cubicBezTo>
                    <a:pt x="24" y="6"/>
                    <a:pt x="24" y="6"/>
                    <a:pt x="24" y="6"/>
                  </a:cubicBezTo>
                  <a:cubicBezTo>
                    <a:pt x="24" y="7"/>
                    <a:pt x="24" y="7"/>
                    <a:pt x="24" y="7"/>
                  </a:cubicBezTo>
                  <a:cubicBezTo>
                    <a:pt x="24" y="7"/>
                    <a:pt x="24" y="7"/>
                    <a:pt x="24" y="7"/>
                  </a:cubicBezTo>
                  <a:cubicBezTo>
                    <a:pt x="23" y="6"/>
                    <a:pt x="21" y="6"/>
                    <a:pt x="19" y="6"/>
                  </a:cubicBezTo>
                  <a:cubicBezTo>
                    <a:pt x="17" y="6"/>
                    <a:pt x="15" y="6"/>
                    <a:pt x="13" y="7"/>
                  </a:cubicBezTo>
                  <a:cubicBezTo>
                    <a:pt x="13" y="5"/>
                    <a:pt x="13" y="3"/>
                    <a:pt x="12" y="1"/>
                  </a:cubicBezTo>
                  <a:cubicBezTo>
                    <a:pt x="12" y="1"/>
                    <a:pt x="12" y="1"/>
                    <a:pt x="12" y="1"/>
                  </a:cubicBezTo>
                  <a:cubicBezTo>
                    <a:pt x="12" y="1"/>
                    <a:pt x="12" y="1"/>
                    <a:pt x="12" y="1"/>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3" name="Freeform 29"/>
            <p:cNvSpPr>
              <a:spLocks noEditPoints="1"/>
            </p:cNvSpPr>
            <p:nvPr/>
          </p:nvSpPr>
          <p:spPr bwMode="auto">
            <a:xfrm>
              <a:off x="3427" y="1891"/>
              <a:ext cx="100" cy="62"/>
            </a:xfrm>
            <a:custGeom>
              <a:avLst/>
              <a:gdLst>
                <a:gd name="T0" fmla="*/ 32 w 42"/>
                <a:gd name="T1" fmla="*/ 4 h 26"/>
                <a:gd name="T2" fmla="*/ 31 w 42"/>
                <a:gd name="T3" fmla="*/ 3 h 26"/>
                <a:gd name="T4" fmla="*/ 41 w 42"/>
                <a:gd name="T5" fmla="*/ 1 h 26"/>
                <a:gd name="T6" fmla="*/ 39 w 42"/>
                <a:gd name="T7" fmla="*/ 11 h 26"/>
                <a:gd name="T8" fmla="*/ 38 w 42"/>
                <a:gd name="T9" fmla="*/ 10 h 26"/>
                <a:gd name="T10" fmla="*/ 39 w 42"/>
                <a:gd name="T11" fmla="*/ 6 h 26"/>
                <a:gd name="T12" fmla="*/ 38 w 42"/>
                <a:gd name="T13" fmla="*/ 5 h 26"/>
                <a:gd name="T14" fmla="*/ 38 w 42"/>
                <a:gd name="T15" fmla="*/ 5 h 26"/>
                <a:gd name="T16" fmla="*/ 27 w 42"/>
                <a:gd name="T17" fmla="*/ 19 h 26"/>
                <a:gd name="T18" fmla="*/ 25 w 42"/>
                <a:gd name="T19" fmla="*/ 20 h 26"/>
                <a:gd name="T20" fmla="*/ 25 w 42"/>
                <a:gd name="T21" fmla="*/ 20 h 26"/>
                <a:gd name="T22" fmla="*/ 23 w 42"/>
                <a:gd name="T23" fmla="*/ 19 h 26"/>
                <a:gd name="T24" fmla="*/ 12 w 42"/>
                <a:gd name="T25" fmla="*/ 13 h 26"/>
                <a:gd name="T26" fmla="*/ 12 w 42"/>
                <a:gd name="T27" fmla="*/ 14 h 26"/>
                <a:gd name="T28" fmla="*/ 1 w 42"/>
                <a:gd name="T29" fmla="*/ 24 h 26"/>
                <a:gd name="T30" fmla="*/ 1 w 42"/>
                <a:gd name="T31" fmla="*/ 24 h 26"/>
                <a:gd name="T32" fmla="*/ 1 w 42"/>
                <a:gd name="T33" fmla="*/ 23 h 26"/>
                <a:gd name="T34" fmla="*/ 11 w 42"/>
                <a:gd name="T35" fmla="*/ 12 h 26"/>
                <a:gd name="T36" fmla="*/ 12 w 42"/>
                <a:gd name="T37" fmla="*/ 12 h 26"/>
                <a:gd name="T38" fmla="*/ 14 w 42"/>
                <a:gd name="T39" fmla="*/ 12 h 26"/>
                <a:gd name="T40" fmla="*/ 20 w 42"/>
                <a:gd name="T41" fmla="*/ 15 h 26"/>
                <a:gd name="T42" fmla="*/ 25 w 42"/>
                <a:gd name="T43" fmla="*/ 18 h 26"/>
                <a:gd name="T44" fmla="*/ 25 w 42"/>
                <a:gd name="T45" fmla="*/ 17 h 26"/>
                <a:gd name="T46" fmla="*/ 36 w 42"/>
                <a:gd name="T47" fmla="*/ 5 h 26"/>
                <a:gd name="T48" fmla="*/ 37 w 42"/>
                <a:gd name="T49" fmla="*/ 4 h 26"/>
                <a:gd name="T50" fmla="*/ 36 w 42"/>
                <a:gd name="T51" fmla="*/ 4 h 26"/>
                <a:gd name="T52" fmla="*/ 32 w 42"/>
                <a:gd name="T53" fmla="*/ 4 h 26"/>
                <a:gd name="T54" fmla="*/ 41 w 42"/>
                <a:gd name="T55" fmla="*/ 0 h 26"/>
                <a:gd name="T56" fmla="*/ 30 w 42"/>
                <a:gd name="T57" fmla="*/ 2 h 26"/>
                <a:gd name="T58" fmla="*/ 29 w 42"/>
                <a:gd name="T59" fmla="*/ 3 h 26"/>
                <a:gd name="T60" fmla="*/ 29 w 42"/>
                <a:gd name="T61" fmla="*/ 3 h 26"/>
                <a:gd name="T62" fmla="*/ 31 w 42"/>
                <a:gd name="T63" fmla="*/ 5 h 26"/>
                <a:gd name="T64" fmla="*/ 32 w 42"/>
                <a:gd name="T65" fmla="*/ 5 h 26"/>
                <a:gd name="T66" fmla="*/ 35 w 42"/>
                <a:gd name="T67" fmla="*/ 5 h 26"/>
                <a:gd name="T68" fmla="*/ 25 w 42"/>
                <a:gd name="T69" fmla="*/ 16 h 26"/>
                <a:gd name="T70" fmla="*/ 21 w 42"/>
                <a:gd name="T71" fmla="*/ 14 h 26"/>
                <a:gd name="T72" fmla="*/ 14 w 42"/>
                <a:gd name="T73" fmla="*/ 11 h 26"/>
                <a:gd name="T74" fmla="*/ 12 w 42"/>
                <a:gd name="T75" fmla="*/ 11 h 26"/>
                <a:gd name="T76" fmla="*/ 10 w 42"/>
                <a:gd name="T77" fmla="*/ 12 h 26"/>
                <a:gd name="T78" fmla="*/ 0 w 42"/>
                <a:gd name="T79" fmla="*/ 22 h 26"/>
                <a:gd name="T80" fmla="*/ 0 w 42"/>
                <a:gd name="T81" fmla="*/ 23 h 26"/>
                <a:gd name="T82" fmla="*/ 0 w 42"/>
                <a:gd name="T83" fmla="*/ 24 h 26"/>
                <a:gd name="T84" fmla="*/ 0 w 42"/>
                <a:gd name="T85" fmla="*/ 25 h 26"/>
                <a:gd name="T86" fmla="*/ 1 w 42"/>
                <a:gd name="T87" fmla="*/ 26 h 26"/>
                <a:gd name="T88" fmla="*/ 1 w 42"/>
                <a:gd name="T89" fmla="*/ 26 h 26"/>
                <a:gd name="T90" fmla="*/ 1 w 42"/>
                <a:gd name="T91" fmla="*/ 26 h 26"/>
                <a:gd name="T92" fmla="*/ 12 w 42"/>
                <a:gd name="T93" fmla="*/ 15 h 26"/>
                <a:gd name="T94" fmla="*/ 23 w 42"/>
                <a:gd name="T95" fmla="*/ 20 h 26"/>
                <a:gd name="T96" fmla="*/ 25 w 42"/>
                <a:gd name="T97" fmla="*/ 21 h 26"/>
                <a:gd name="T98" fmla="*/ 25 w 42"/>
                <a:gd name="T99" fmla="*/ 21 h 26"/>
                <a:gd name="T100" fmla="*/ 27 w 42"/>
                <a:gd name="T101" fmla="*/ 19 h 26"/>
                <a:gd name="T102" fmla="*/ 37 w 42"/>
                <a:gd name="T103" fmla="*/ 7 h 26"/>
                <a:gd name="T104" fmla="*/ 37 w 42"/>
                <a:gd name="T105" fmla="*/ 10 h 26"/>
                <a:gd name="T106" fmla="*/ 37 w 42"/>
                <a:gd name="T107" fmla="*/ 11 h 26"/>
                <a:gd name="T108" fmla="*/ 40 w 42"/>
                <a:gd name="T109" fmla="*/ 12 h 26"/>
                <a:gd name="T110" fmla="*/ 40 w 42"/>
                <a:gd name="T111" fmla="*/ 12 h 26"/>
                <a:gd name="T112" fmla="*/ 40 w 42"/>
                <a:gd name="T113" fmla="*/ 12 h 26"/>
                <a:gd name="T114" fmla="*/ 42 w 42"/>
                <a:gd name="T115" fmla="*/ 1 h 26"/>
                <a:gd name="T116" fmla="*/ 42 w 42"/>
                <a:gd name="T117" fmla="*/ 0 h 26"/>
                <a:gd name="T118" fmla="*/ 41 w 42"/>
                <a:gd name="T1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2" h="26">
                  <a:moveTo>
                    <a:pt x="32" y="4"/>
                  </a:moveTo>
                  <a:cubicBezTo>
                    <a:pt x="32" y="4"/>
                    <a:pt x="31" y="4"/>
                    <a:pt x="31" y="3"/>
                  </a:cubicBezTo>
                  <a:cubicBezTo>
                    <a:pt x="34" y="2"/>
                    <a:pt x="39" y="2"/>
                    <a:pt x="41" y="1"/>
                  </a:cubicBezTo>
                  <a:cubicBezTo>
                    <a:pt x="41" y="3"/>
                    <a:pt x="40" y="8"/>
                    <a:pt x="39" y="11"/>
                  </a:cubicBezTo>
                  <a:cubicBezTo>
                    <a:pt x="39" y="11"/>
                    <a:pt x="39" y="10"/>
                    <a:pt x="38" y="10"/>
                  </a:cubicBezTo>
                  <a:cubicBezTo>
                    <a:pt x="39" y="6"/>
                    <a:pt x="39" y="6"/>
                    <a:pt x="39" y="6"/>
                  </a:cubicBezTo>
                  <a:cubicBezTo>
                    <a:pt x="38" y="5"/>
                    <a:pt x="38" y="5"/>
                    <a:pt x="38" y="5"/>
                  </a:cubicBezTo>
                  <a:cubicBezTo>
                    <a:pt x="38" y="5"/>
                    <a:pt x="38" y="5"/>
                    <a:pt x="38" y="5"/>
                  </a:cubicBezTo>
                  <a:cubicBezTo>
                    <a:pt x="38" y="5"/>
                    <a:pt x="31" y="14"/>
                    <a:pt x="27" y="19"/>
                  </a:cubicBezTo>
                  <a:cubicBezTo>
                    <a:pt x="26" y="19"/>
                    <a:pt x="26" y="20"/>
                    <a:pt x="25" y="20"/>
                  </a:cubicBezTo>
                  <a:cubicBezTo>
                    <a:pt x="25" y="20"/>
                    <a:pt x="25" y="20"/>
                    <a:pt x="25" y="20"/>
                  </a:cubicBezTo>
                  <a:cubicBezTo>
                    <a:pt x="24" y="20"/>
                    <a:pt x="24" y="19"/>
                    <a:pt x="23" y="19"/>
                  </a:cubicBezTo>
                  <a:cubicBezTo>
                    <a:pt x="12" y="13"/>
                    <a:pt x="12" y="13"/>
                    <a:pt x="12" y="13"/>
                  </a:cubicBezTo>
                  <a:cubicBezTo>
                    <a:pt x="12" y="14"/>
                    <a:pt x="12" y="14"/>
                    <a:pt x="12" y="14"/>
                  </a:cubicBezTo>
                  <a:cubicBezTo>
                    <a:pt x="1" y="24"/>
                    <a:pt x="1" y="24"/>
                    <a:pt x="1" y="24"/>
                  </a:cubicBezTo>
                  <a:cubicBezTo>
                    <a:pt x="1" y="24"/>
                    <a:pt x="1" y="24"/>
                    <a:pt x="1" y="24"/>
                  </a:cubicBezTo>
                  <a:cubicBezTo>
                    <a:pt x="1" y="23"/>
                    <a:pt x="1" y="23"/>
                    <a:pt x="1" y="23"/>
                  </a:cubicBezTo>
                  <a:cubicBezTo>
                    <a:pt x="11" y="12"/>
                    <a:pt x="11" y="12"/>
                    <a:pt x="11" y="12"/>
                  </a:cubicBezTo>
                  <a:cubicBezTo>
                    <a:pt x="11" y="12"/>
                    <a:pt x="12" y="12"/>
                    <a:pt x="12" y="12"/>
                  </a:cubicBezTo>
                  <a:cubicBezTo>
                    <a:pt x="13" y="12"/>
                    <a:pt x="13" y="12"/>
                    <a:pt x="14" y="12"/>
                  </a:cubicBezTo>
                  <a:cubicBezTo>
                    <a:pt x="15" y="13"/>
                    <a:pt x="18" y="14"/>
                    <a:pt x="20" y="15"/>
                  </a:cubicBezTo>
                  <a:cubicBezTo>
                    <a:pt x="22" y="16"/>
                    <a:pt x="24" y="17"/>
                    <a:pt x="25" y="18"/>
                  </a:cubicBezTo>
                  <a:cubicBezTo>
                    <a:pt x="25" y="17"/>
                    <a:pt x="25" y="17"/>
                    <a:pt x="25" y="17"/>
                  </a:cubicBezTo>
                  <a:cubicBezTo>
                    <a:pt x="29" y="12"/>
                    <a:pt x="36" y="5"/>
                    <a:pt x="36" y="5"/>
                  </a:cubicBezTo>
                  <a:cubicBezTo>
                    <a:pt x="37" y="4"/>
                    <a:pt x="37" y="4"/>
                    <a:pt x="37" y="4"/>
                  </a:cubicBezTo>
                  <a:cubicBezTo>
                    <a:pt x="36" y="4"/>
                    <a:pt x="36" y="4"/>
                    <a:pt x="36" y="4"/>
                  </a:cubicBezTo>
                  <a:cubicBezTo>
                    <a:pt x="32" y="4"/>
                    <a:pt x="32" y="4"/>
                    <a:pt x="32" y="4"/>
                  </a:cubicBezTo>
                  <a:moveTo>
                    <a:pt x="41" y="0"/>
                  </a:moveTo>
                  <a:cubicBezTo>
                    <a:pt x="41" y="0"/>
                    <a:pt x="34" y="1"/>
                    <a:pt x="30" y="2"/>
                  </a:cubicBezTo>
                  <a:cubicBezTo>
                    <a:pt x="29" y="3"/>
                    <a:pt x="29" y="3"/>
                    <a:pt x="29" y="3"/>
                  </a:cubicBezTo>
                  <a:cubicBezTo>
                    <a:pt x="29" y="3"/>
                    <a:pt x="29" y="3"/>
                    <a:pt x="29" y="3"/>
                  </a:cubicBezTo>
                  <a:cubicBezTo>
                    <a:pt x="30" y="4"/>
                    <a:pt x="31" y="5"/>
                    <a:pt x="31" y="5"/>
                  </a:cubicBezTo>
                  <a:cubicBezTo>
                    <a:pt x="32" y="5"/>
                    <a:pt x="32" y="5"/>
                    <a:pt x="32" y="5"/>
                  </a:cubicBezTo>
                  <a:cubicBezTo>
                    <a:pt x="35" y="5"/>
                    <a:pt x="35" y="5"/>
                    <a:pt x="35" y="5"/>
                  </a:cubicBezTo>
                  <a:cubicBezTo>
                    <a:pt x="33" y="7"/>
                    <a:pt x="28" y="12"/>
                    <a:pt x="25" y="16"/>
                  </a:cubicBezTo>
                  <a:cubicBezTo>
                    <a:pt x="24" y="16"/>
                    <a:pt x="22" y="15"/>
                    <a:pt x="21" y="14"/>
                  </a:cubicBezTo>
                  <a:cubicBezTo>
                    <a:pt x="18" y="13"/>
                    <a:pt x="16" y="12"/>
                    <a:pt x="14" y="11"/>
                  </a:cubicBezTo>
                  <a:cubicBezTo>
                    <a:pt x="14" y="11"/>
                    <a:pt x="13" y="11"/>
                    <a:pt x="12" y="11"/>
                  </a:cubicBezTo>
                  <a:cubicBezTo>
                    <a:pt x="11" y="11"/>
                    <a:pt x="10" y="11"/>
                    <a:pt x="10" y="12"/>
                  </a:cubicBezTo>
                  <a:cubicBezTo>
                    <a:pt x="0" y="22"/>
                    <a:pt x="0" y="22"/>
                    <a:pt x="0" y="22"/>
                  </a:cubicBezTo>
                  <a:cubicBezTo>
                    <a:pt x="0" y="23"/>
                    <a:pt x="0" y="23"/>
                    <a:pt x="0" y="23"/>
                  </a:cubicBezTo>
                  <a:cubicBezTo>
                    <a:pt x="0" y="23"/>
                    <a:pt x="0" y="24"/>
                    <a:pt x="0" y="24"/>
                  </a:cubicBezTo>
                  <a:cubicBezTo>
                    <a:pt x="0" y="25"/>
                    <a:pt x="0" y="25"/>
                    <a:pt x="0" y="25"/>
                  </a:cubicBezTo>
                  <a:cubicBezTo>
                    <a:pt x="1" y="26"/>
                    <a:pt x="1" y="26"/>
                    <a:pt x="1" y="26"/>
                  </a:cubicBezTo>
                  <a:cubicBezTo>
                    <a:pt x="1" y="26"/>
                    <a:pt x="1" y="26"/>
                    <a:pt x="1" y="26"/>
                  </a:cubicBezTo>
                  <a:cubicBezTo>
                    <a:pt x="1" y="26"/>
                    <a:pt x="1" y="26"/>
                    <a:pt x="1" y="26"/>
                  </a:cubicBezTo>
                  <a:cubicBezTo>
                    <a:pt x="12" y="15"/>
                    <a:pt x="12" y="15"/>
                    <a:pt x="12" y="15"/>
                  </a:cubicBezTo>
                  <a:cubicBezTo>
                    <a:pt x="23" y="20"/>
                    <a:pt x="23" y="20"/>
                    <a:pt x="23" y="20"/>
                  </a:cubicBezTo>
                  <a:cubicBezTo>
                    <a:pt x="23" y="20"/>
                    <a:pt x="24" y="21"/>
                    <a:pt x="25" y="21"/>
                  </a:cubicBezTo>
                  <a:cubicBezTo>
                    <a:pt x="25" y="21"/>
                    <a:pt x="25" y="21"/>
                    <a:pt x="25" y="21"/>
                  </a:cubicBezTo>
                  <a:cubicBezTo>
                    <a:pt x="26" y="21"/>
                    <a:pt x="27" y="20"/>
                    <a:pt x="27" y="19"/>
                  </a:cubicBezTo>
                  <a:cubicBezTo>
                    <a:pt x="31" y="16"/>
                    <a:pt x="35" y="10"/>
                    <a:pt x="37" y="7"/>
                  </a:cubicBezTo>
                  <a:cubicBezTo>
                    <a:pt x="37" y="10"/>
                    <a:pt x="37" y="10"/>
                    <a:pt x="37" y="10"/>
                  </a:cubicBezTo>
                  <a:cubicBezTo>
                    <a:pt x="37" y="11"/>
                    <a:pt x="37" y="11"/>
                    <a:pt x="37" y="11"/>
                  </a:cubicBezTo>
                  <a:cubicBezTo>
                    <a:pt x="37" y="11"/>
                    <a:pt x="39" y="12"/>
                    <a:pt x="40" y="12"/>
                  </a:cubicBezTo>
                  <a:cubicBezTo>
                    <a:pt x="40" y="12"/>
                    <a:pt x="40" y="12"/>
                    <a:pt x="40" y="12"/>
                  </a:cubicBezTo>
                  <a:cubicBezTo>
                    <a:pt x="40" y="12"/>
                    <a:pt x="40" y="12"/>
                    <a:pt x="40" y="12"/>
                  </a:cubicBezTo>
                  <a:cubicBezTo>
                    <a:pt x="41" y="9"/>
                    <a:pt x="42" y="1"/>
                    <a:pt x="42" y="1"/>
                  </a:cubicBezTo>
                  <a:cubicBezTo>
                    <a:pt x="42" y="0"/>
                    <a:pt x="42" y="0"/>
                    <a:pt x="42" y="0"/>
                  </a:cubicBezTo>
                  <a:cubicBezTo>
                    <a:pt x="41" y="0"/>
                    <a:pt x="41" y="0"/>
                    <a:pt x="4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4" name="Freeform 30"/>
            <p:cNvSpPr>
              <a:spLocks noEditPoints="1"/>
            </p:cNvSpPr>
            <p:nvPr/>
          </p:nvSpPr>
          <p:spPr bwMode="auto">
            <a:xfrm>
              <a:off x="3411" y="1889"/>
              <a:ext cx="119" cy="95"/>
            </a:xfrm>
            <a:custGeom>
              <a:avLst/>
              <a:gdLst>
                <a:gd name="T0" fmla="*/ 31 w 50"/>
                <a:gd name="T1" fmla="*/ 34 h 40"/>
                <a:gd name="T2" fmla="*/ 22 w 50"/>
                <a:gd name="T3" fmla="*/ 34 h 40"/>
                <a:gd name="T4" fmla="*/ 15 w 50"/>
                <a:gd name="T5" fmla="*/ 34 h 40"/>
                <a:gd name="T6" fmla="*/ 33 w 50"/>
                <a:gd name="T7" fmla="*/ 30 h 40"/>
                <a:gd name="T8" fmla="*/ 29 w 50"/>
                <a:gd name="T9" fmla="*/ 34 h 40"/>
                <a:gd name="T10" fmla="*/ 42 w 50"/>
                <a:gd name="T11" fmla="*/ 30 h 40"/>
                <a:gd name="T12" fmla="*/ 19 w 50"/>
                <a:gd name="T13" fmla="*/ 32 h 40"/>
                <a:gd name="T14" fmla="*/ 20 w 50"/>
                <a:gd name="T15" fmla="*/ 34 h 40"/>
                <a:gd name="T16" fmla="*/ 10 w 50"/>
                <a:gd name="T17" fmla="*/ 32 h 40"/>
                <a:gd name="T18" fmla="*/ 15 w 50"/>
                <a:gd name="T19" fmla="*/ 31 h 40"/>
                <a:gd name="T20" fmla="*/ 28 w 50"/>
                <a:gd name="T21" fmla="*/ 29 h 40"/>
                <a:gd name="T22" fmla="*/ 28 w 50"/>
                <a:gd name="T23" fmla="*/ 32 h 40"/>
                <a:gd name="T24" fmla="*/ 24 w 50"/>
                <a:gd name="T25" fmla="*/ 26 h 40"/>
                <a:gd name="T26" fmla="*/ 38 w 50"/>
                <a:gd name="T27" fmla="*/ 32 h 40"/>
                <a:gd name="T28" fmla="*/ 42 w 50"/>
                <a:gd name="T29" fmla="*/ 29 h 40"/>
                <a:gd name="T30" fmla="*/ 28 w 50"/>
                <a:gd name="T31" fmla="*/ 28 h 40"/>
                <a:gd name="T32" fmla="*/ 33 w 50"/>
                <a:gd name="T33" fmla="*/ 25 h 40"/>
                <a:gd name="T34" fmla="*/ 10 w 50"/>
                <a:gd name="T35" fmla="*/ 30 h 40"/>
                <a:gd name="T36" fmla="*/ 15 w 50"/>
                <a:gd name="T37" fmla="*/ 28 h 40"/>
                <a:gd name="T38" fmla="*/ 19 w 50"/>
                <a:gd name="T39" fmla="*/ 25 h 40"/>
                <a:gd name="T40" fmla="*/ 19 w 50"/>
                <a:gd name="T41" fmla="*/ 28 h 40"/>
                <a:gd name="T42" fmla="*/ 42 w 50"/>
                <a:gd name="T43" fmla="*/ 22 h 40"/>
                <a:gd name="T44" fmla="*/ 38 w 50"/>
                <a:gd name="T45" fmla="*/ 28 h 40"/>
                <a:gd name="T46" fmla="*/ 20 w 50"/>
                <a:gd name="T47" fmla="*/ 20 h 40"/>
                <a:gd name="T48" fmla="*/ 37 w 50"/>
                <a:gd name="T49" fmla="*/ 22 h 40"/>
                <a:gd name="T50" fmla="*/ 41 w 50"/>
                <a:gd name="T51" fmla="*/ 21 h 40"/>
                <a:gd name="T52" fmla="*/ 3 w 50"/>
                <a:gd name="T53" fmla="*/ 9 h 40"/>
                <a:gd name="T54" fmla="*/ 3 w 50"/>
                <a:gd name="T55" fmla="*/ 10 h 40"/>
                <a:gd name="T56" fmla="*/ 2 w 50"/>
                <a:gd name="T57" fmla="*/ 15 h 40"/>
                <a:gd name="T58" fmla="*/ 2 w 50"/>
                <a:gd name="T59" fmla="*/ 19 h 40"/>
                <a:gd name="T60" fmla="*/ 2 w 50"/>
                <a:gd name="T61" fmla="*/ 24 h 40"/>
                <a:gd name="T62" fmla="*/ 3 w 50"/>
                <a:gd name="T63" fmla="*/ 29 h 40"/>
                <a:gd name="T64" fmla="*/ 3 w 50"/>
                <a:gd name="T65" fmla="*/ 30 h 40"/>
                <a:gd name="T66" fmla="*/ 0 w 50"/>
                <a:gd name="T67" fmla="*/ 35 h 40"/>
                <a:gd name="T68" fmla="*/ 4 w 50"/>
                <a:gd name="T69" fmla="*/ 39 h 40"/>
                <a:gd name="T70" fmla="*/ 49 w 50"/>
                <a:gd name="T71" fmla="*/ 34 h 40"/>
                <a:gd name="T72" fmla="*/ 43 w 50"/>
                <a:gd name="T73" fmla="*/ 16 h 40"/>
                <a:gd name="T74" fmla="*/ 36 w 50"/>
                <a:gd name="T75" fmla="*/ 22 h 40"/>
                <a:gd name="T76" fmla="*/ 37 w 50"/>
                <a:gd name="T77" fmla="*/ 33 h 40"/>
                <a:gd name="T78" fmla="*/ 34 w 50"/>
                <a:gd name="T79" fmla="*/ 24 h 40"/>
                <a:gd name="T80" fmla="*/ 29 w 50"/>
                <a:gd name="T81" fmla="*/ 24 h 40"/>
                <a:gd name="T82" fmla="*/ 27 w 50"/>
                <a:gd name="T83" fmla="*/ 33 h 40"/>
                <a:gd name="T84" fmla="*/ 25 w 50"/>
                <a:gd name="T85" fmla="*/ 25 h 40"/>
                <a:gd name="T86" fmla="*/ 23 w 50"/>
                <a:gd name="T87" fmla="*/ 21 h 40"/>
                <a:gd name="T88" fmla="*/ 18 w 50"/>
                <a:gd name="T89" fmla="*/ 22 h 40"/>
                <a:gd name="T90" fmla="*/ 16 w 50"/>
                <a:gd name="T91" fmla="*/ 34 h 40"/>
                <a:gd name="T92" fmla="*/ 14 w 50"/>
                <a:gd name="T93" fmla="*/ 24 h 40"/>
                <a:gd name="T94" fmla="*/ 9 w 50"/>
                <a:gd name="T95"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0" h="40">
                  <a:moveTo>
                    <a:pt x="31" y="34"/>
                  </a:moveTo>
                  <a:cubicBezTo>
                    <a:pt x="33" y="33"/>
                    <a:pt x="33" y="33"/>
                    <a:pt x="33" y="33"/>
                  </a:cubicBezTo>
                  <a:cubicBezTo>
                    <a:pt x="33" y="34"/>
                    <a:pt x="33" y="34"/>
                    <a:pt x="33" y="34"/>
                  </a:cubicBezTo>
                  <a:cubicBezTo>
                    <a:pt x="31" y="34"/>
                    <a:pt x="31" y="34"/>
                    <a:pt x="31" y="34"/>
                  </a:cubicBezTo>
                  <a:moveTo>
                    <a:pt x="22" y="34"/>
                  </a:moveTo>
                  <a:cubicBezTo>
                    <a:pt x="23" y="34"/>
                    <a:pt x="23" y="33"/>
                    <a:pt x="24" y="33"/>
                  </a:cubicBezTo>
                  <a:cubicBezTo>
                    <a:pt x="24" y="33"/>
                    <a:pt x="24" y="34"/>
                    <a:pt x="24" y="34"/>
                  </a:cubicBezTo>
                  <a:cubicBezTo>
                    <a:pt x="22" y="34"/>
                    <a:pt x="22" y="34"/>
                    <a:pt x="22" y="34"/>
                  </a:cubicBezTo>
                  <a:moveTo>
                    <a:pt x="11" y="34"/>
                  </a:moveTo>
                  <a:cubicBezTo>
                    <a:pt x="12" y="34"/>
                    <a:pt x="12" y="33"/>
                    <a:pt x="13" y="33"/>
                  </a:cubicBezTo>
                  <a:cubicBezTo>
                    <a:pt x="13" y="33"/>
                    <a:pt x="14" y="33"/>
                    <a:pt x="15" y="32"/>
                  </a:cubicBezTo>
                  <a:cubicBezTo>
                    <a:pt x="15" y="33"/>
                    <a:pt x="15" y="33"/>
                    <a:pt x="15" y="34"/>
                  </a:cubicBezTo>
                  <a:cubicBezTo>
                    <a:pt x="11" y="34"/>
                    <a:pt x="11" y="34"/>
                    <a:pt x="11" y="34"/>
                  </a:cubicBezTo>
                  <a:moveTo>
                    <a:pt x="29" y="34"/>
                  </a:moveTo>
                  <a:cubicBezTo>
                    <a:pt x="29" y="33"/>
                    <a:pt x="29" y="33"/>
                    <a:pt x="29" y="33"/>
                  </a:cubicBezTo>
                  <a:cubicBezTo>
                    <a:pt x="30" y="32"/>
                    <a:pt x="31" y="31"/>
                    <a:pt x="33" y="30"/>
                  </a:cubicBezTo>
                  <a:cubicBezTo>
                    <a:pt x="33" y="31"/>
                    <a:pt x="33" y="31"/>
                    <a:pt x="33" y="32"/>
                  </a:cubicBezTo>
                  <a:cubicBezTo>
                    <a:pt x="30" y="34"/>
                    <a:pt x="30" y="34"/>
                    <a:pt x="30" y="34"/>
                  </a:cubicBezTo>
                  <a:cubicBezTo>
                    <a:pt x="29" y="34"/>
                    <a:pt x="29" y="34"/>
                    <a:pt x="29" y="34"/>
                  </a:cubicBezTo>
                  <a:cubicBezTo>
                    <a:pt x="29" y="34"/>
                    <a:pt x="29" y="34"/>
                    <a:pt x="29" y="34"/>
                  </a:cubicBezTo>
                  <a:moveTo>
                    <a:pt x="38" y="34"/>
                  </a:moveTo>
                  <a:cubicBezTo>
                    <a:pt x="38" y="34"/>
                    <a:pt x="38" y="33"/>
                    <a:pt x="38" y="33"/>
                  </a:cubicBezTo>
                  <a:cubicBezTo>
                    <a:pt x="39" y="32"/>
                    <a:pt x="39" y="32"/>
                    <a:pt x="40" y="31"/>
                  </a:cubicBezTo>
                  <a:cubicBezTo>
                    <a:pt x="41" y="31"/>
                    <a:pt x="41" y="30"/>
                    <a:pt x="42" y="30"/>
                  </a:cubicBezTo>
                  <a:cubicBezTo>
                    <a:pt x="42" y="31"/>
                    <a:pt x="42" y="33"/>
                    <a:pt x="42" y="34"/>
                  </a:cubicBezTo>
                  <a:cubicBezTo>
                    <a:pt x="38" y="34"/>
                    <a:pt x="38" y="34"/>
                    <a:pt x="38" y="34"/>
                  </a:cubicBezTo>
                  <a:moveTo>
                    <a:pt x="19" y="34"/>
                  </a:moveTo>
                  <a:cubicBezTo>
                    <a:pt x="19" y="33"/>
                    <a:pt x="19" y="33"/>
                    <a:pt x="19" y="32"/>
                  </a:cubicBezTo>
                  <a:cubicBezTo>
                    <a:pt x="20" y="32"/>
                    <a:pt x="21" y="31"/>
                    <a:pt x="22" y="31"/>
                  </a:cubicBezTo>
                  <a:cubicBezTo>
                    <a:pt x="22" y="31"/>
                    <a:pt x="23" y="30"/>
                    <a:pt x="24" y="30"/>
                  </a:cubicBezTo>
                  <a:cubicBezTo>
                    <a:pt x="24" y="30"/>
                    <a:pt x="24" y="31"/>
                    <a:pt x="24" y="32"/>
                  </a:cubicBezTo>
                  <a:cubicBezTo>
                    <a:pt x="23" y="32"/>
                    <a:pt x="21" y="33"/>
                    <a:pt x="20" y="34"/>
                  </a:cubicBezTo>
                  <a:cubicBezTo>
                    <a:pt x="20" y="34"/>
                    <a:pt x="20" y="34"/>
                    <a:pt x="20" y="34"/>
                  </a:cubicBezTo>
                  <a:cubicBezTo>
                    <a:pt x="19" y="34"/>
                    <a:pt x="19" y="34"/>
                    <a:pt x="19" y="34"/>
                  </a:cubicBezTo>
                  <a:moveTo>
                    <a:pt x="10" y="33"/>
                  </a:moveTo>
                  <a:cubicBezTo>
                    <a:pt x="10" y="33"/>
                    <a:pt x="10" y="32"/>
                    <a:pt x="10" y="32"/>
                  </a:cubicBezTo>
                  <a:cubicBezTo>
                    <a:pt x="10" y="32"/>
                    <a:pt x="10" y="32"/>
                    <a:pt x="10" y="32"/>
                  </a:cubicBezTo>
                  <a:cubicBezTo>
                    <a:pt x="10" y="32"/>
                    <a:pt x="10" y="32"/>
                    <a:pt x="10" y="32"/>
                  </a:cubicBezTo>
                  <a:cubicBezTo>
                    <a:pt x="12" y="31"/>
                    <a:pt x="13" y="30"/>
                    <a:pt x="15" y="29"/>
                  </a:cubicBezTo>
                  <a:cubicBezTo>
                    <a:pt x="15" y="30"/>
                    <a:pt x="15" y="30"/>
                    <a:pt x="15" y="31"/>
                  </a:cubicBezTo>
                  <a:cubicBezTo>
                    <a:pt x="14" y="31"/>
                    <a:pt x="13" y="32"/>
                    <a:pt x="12" y="32"/>
                  </a:cubicBezTo>
                  <a:cubicBezTo>
                    <a:pt x="12" y="33"/>
                    <a:pt x="11" y="33"/>
                    <a:pt x="10" y="33"/>
                  </a:cubicBezTo>
                  <a:moveTo>
                    <a:pt x="28" y="32"/>
                  </a:moveTo>
                  <a:cubicBezTo>
                    <a:pt x="28" y="29"/>
                    <a:pt x="28" y="29"/>
                    <a:pt x="28" y="29"/>
                  </a:cubicBezTo>
                  <a:cubicBezTo>
                    <a:pt x="29" y="29"/>
                    <a:pt x="30" y="28"/>
                    <a:pt x="31" y="28"/>
                  </a:cubicBezTo>
                  <a:cubicBezTo>
                    <a:pt x="32" y="28"/>
                    <a:pt x="32" y="27"/>
                    <a:pt x="33" y="27"/>
                  </a:cubicBezTo>
                  <a:cubicBezTo>
                    <a:pt x="33" y="28"/>
                    <a:pt x="33" y="29"/>
                    <a:pt x="33" y="29"/>
                  </a:cubicBezTo>
                  <a:cubicBezTo>
                    <a:pt x="31" y="30"/>
                    <a:pt x="30" y="31"/>
                    <a:pt x="28" y="32"/>
                  </a:cubicBezTo>
                  <a:moveTo>
                    <a:pt x="19" y="31"/>
                  </a:moveTo>
                  <a:cubicBezTo>
                    <a:pt x="19" y="30"/>
                    <a:pt x="19" y="30"/>
                    <a:pt x="19" y="29"/>
                  </a:cubicBezTo>
                  <a:cubicBezTo>
                    <a:pt x="19" y="29"/>
                    <a:pt x="19" y="29"/>
                    <a:pt x="19" y="29"/>
                  </a:cubicBezTo>
                  <a:cubicBezTo>
                    <a:pt x="24" y="26"/>
                    <a:pt x="24" y="26"/>
                    <a:pt x="24" y="26"/>
                  </a:cubicBezTo>
                  <a:cubicBezTo>
                    <a:pt x="24" y="27"/>
                    <a:pt x="24" y="28"/>
                    <a:pt x="24" y="29"/>
                  </a:cubicBezTo>
                  <a:cubicBezTo>
                    <a:pt x="23" y="29"/>
                    <a:pt x="22" y="30"/>
                    <a:pt x="21" y="30"/>
                  </a:cubicBezTo>
                  <a:cubicBezTo>
                    <a:pt x="21" y="30"/>
                    <a:pt x="20" y="31"/>
                    <a:pt x="19" y="31"/>
                  </a:cubicBezTo>
                  <a:moveTo>
                    <a:pt x="38" y="32"/>
                  </a:moveTo>
                  <a:cubicBezTo>
                    <a:pt x="38" y="31"/>
                    <a:pt x="38" y="30"/>
                    <a:pt x="38" y="29"/>
                  </a:cubicBezTo>
                  <a:cubicBezTo>
                    <a:pt x="38" y="29"/>
                    <a:pt x="38" y="29"/>
                    <a:pt x="38" y="29"/>
                  </a:cubicBezTo>
                  <a:cubicBezTo>
                    <a:pt x="40" y="28"/>
                    <a:pt x="41" y="27"/>
                    <a:pt x="42" y="26"/>
                  </a:cubicBezTo>
                  <a:cubicBezTo>
                    <a:pt x="42" y="27"/>
                    <a:pt x="42" y="28"/>
                    <a:pt x="42" y="29"/>
                  </a:cubicBezTo>
                  <a:cubicBezTo>
                    <a:pt x="42" y="29"/>
                    <a:pt x="42" y="29"/>
                    <a:pt x="42" y="29"/>
                  </a:cubicBezTo>
                  <a:cubicBezTo>
                    <a:pt x="41" y="29"/>
                    <a:pt x="40" y="30"/>
                    <a:pt x="39" y="30"/>
                  </a:cubicBezTo>
                  <a:cubicBezTo>
                    <a:pt x="39" y="31"/>
                    <a:pt x="38" y="31"/>
                    <a:pt x="38" y="32"/>
                  </a:cubicBezTo>
                  <a:moveTo>
                    <a:pt x="28" y="28"/>
                  </a:moveTo>
                  <a:cubicBezTo>
                    <a:pt x="28" y="25"/>
                    <a:pt x="28" y="25"/>
                    <a:pt x="28" y="25"/>
                  </a:cubicBezTo>
                  <a:cubicBezTo>
                    <a:pt x="29" y="25"/>
                    <a:pt x="29" y="25"/>
                    <a:pt x="29" y="25"/>
                  </a:cubicBezTo>
                  <a:cubicBezTo>
                    <a:pt x="30" y="26"/>
                    <a:pt x="31" y="26"/>
                    <a:pt x="31" y="26"/>
                  </a:cubicBezTo>
                  <a:cubicBezTo>
                    <a:pt x="32" y="26"/>
                    <a:pt x="33" y="26"/>
                    <a:pt x="33" y="25"/>
                  </a:cubicBezTo>
                  <a:cubicBezTo>
                    <a:pt x="33" y="26"/>
                    <a:pt x="33" y="26"/>
                    <a:pt x="33" y="26"/>
                  </a:cubicBezTo>
                  <a:cubicBezTo>
                    <a:pt x="32" y="26"/>
                    <a:pt x="31" y="27"/>
                    <a:pt x="30" y="27"/>
                  </a:cubicBezTo>
                  <a:cubicBezTo>
                    <a:pt x="30" y="27"/>
                    <a:pt x="29" y="28"/>
                    <a:pt x="28" y="28"/>
                  </a:cubicBezTo>
                  <a:moveTo>
                    <a:pt x="10" y="30"/>
                  </a:moveTo>
                  <a:cubicBezTo>
                    <a:pt x="10" y="30"/>
                    <a:pt x="10" y="30"/>
                    <a:pt x="10" y="29"/>
                  </a:cubicBezTo>
                  <a:cubicBezTo>
                    <a:pt x="12" y="28"/>
                    <a:pt x="13" y="26"/>
                    <a:pt x="15" y="25"/>
                  </a:cubicBezTo>
                  <a:cubicBezTo>
                    <a:pt x="15" y="25"/>
                    <a:pt x="15" y="25"/>
                    <a:pt x="15" y="25"/>
                  </a:cubicBezTo>
                  <a:cubicBezTo>
                    <a:pt x="15" y="26"/>
                    <a:pt x="15" y="27"/>
                    <a:pt x="15" y="28"/>
                  </a:cubicBezTo>
                  <a:cubicBezTo>
                    <a:pt x="14" y="28"/>
                    <a:pt x="13" y="29"/>
                    <a:pt x="12" y="29"/>
                  </a:cubicBezTo>
                  <a:cubicBezTo>
                    <a:pt x="12" y="30"/>
                    <a:pt x="11" y="30"/>
                    <a:pt x="10" y="30"/>
                  </a:cubicBezTo>
                  <a:moveTo>
                    <a:pt x="19" y="28"/>
                  </a:moveTo>
                  <a:cubicBezTo>
                    <a:pt x="19" y="27"/>
                    <a:pt x="19" y="26"/>
                    <a:pt x="19" y="25"/>
                  </a:cubicBezTo>
                  <a:cubicBezTo>
                    <a:pt x="20" y="24"/>
                    <a:pt x="21" y="24"/>
                    <a:pt x="23" y="23"/>
                  </a:cubicBezTo>
                  <a:cubicBezTo>
                    <a:pt x="24" y="23"/>
                    <a:pt x="24" y="23"/>
                    <a:pt x="24" y="23"/>
                  </a:cubicBezTo>
                  <a:cubicBezTo>
                    <a:pt x="24" y="24"/>
                    <a:pt x="24" y="24"/>
                    <a:pt x="24" y="25"/>
                  </a:cubicBezTo>
                  <a:cubicBezTo>
                    <a:pt x="19" y="28"/>
                    <a:pt x="19" y="28"/>
                    <a:pt x="19" y="28"/>
                  </a:cubicBezTo>
                  <a:moveTo>
                    <a:pt x="38" y="28"/>
                  </a:moveTo>
                  <a:cubicBezTo>
                    <a:pt x="38" y="27"/>
                    <a:pt x="37" y="26"/>
                    <a:pt x="37" y="26"/>
                  </a:cubicBezTo>
                  <a:cubicBezTo>
                    <a:pt x="37" y="26"/>
                    <a:pt x="37" y="26"/>
                    <a:pt x="37" y="26"/>
                  </a:cubicBezTo>
                  <a:cubicBezTo>
                    <a:pt x="40" y="24"/>
                    <a:pt x="41" y="23"/>
                    <a:pt x="42" y="22"/>
                  </a:cubicBezTo>
                  <a:cubicBezTo>
                    <a:pt x="42" y="23"/>
                    <a:pt x="42" y="24"/>
                    <a:pt x="42" y="25"/>
                  </a:cubicBezTo>
                  <a:cubicBezTo>
                    <a:pt x="42" y="25"/>
                    <a:pt x="42" y="25"/>
                    <a:pt x="42" y="25"/>
                  </a:cubicBezTo>
                  <a:cubicBezTo>
                    <a:pt x="40" y="26"/>
                    <a:pt x="39" y="27"/>
                    <a:pt x="38" y="28"/>
                  </a:cubicBezTo>
                  <a:cubicBezTo>
                    <a:pt x="38" y="28"/>
                    <a:pt x="38" y="28"/>
                    <a:pt x="38" y="28"/>
                  </a:cubicBezTo>
                  <a:moveTo>
                    <a:pt x="19" y="24"/>
                  </a:moveTo>
                  <a:cubicBezTo>
                    <a:pt x="19" y="23"/>
                    <a:pt x="19" y="23"/>
                    <a:pt x="19" y="22"/>
                  </a:cubicBezTo>
                  <a:cubicBezTo>
                    <a:pt x="19" y="22"/>
                    <a:pt x="19" y="22"/>
                    <a:pt x="19" y="22"/>
                  </a:cubicBezTo>
                  <a:cubicBezTo>
                    <a:pt x="20" y="20"/>
                    <a:pt x="20" y="20"/>
                    <a:pt x="20" y="20"/>
                  </a:cubicBezTo>
                  <a:cubicBezTo>
                    <a:pt x="21" y="21"/>
                    <a:pt x="21" y="21"/>
                    <a:pt x="22" y="22"/>
                  </a:cubicBezTo>
                  <a:cubicBezTo>
                    <a:pt x="21" y="23"/>
                    <a:pt x="20" y="23"/>
                    <a:pt x="19" y="24"/>
                  </a:cubicBezTo>
                  <a:moveTo>
                    <a:pt x="37" y="24"/>
                  </a:moveTo>
                  <a:cubicBezTo>
                    <a:pt x="37" y="24"/>
                    <a:pt x="37" y="23"/>
                    <a:pt x="37" y="22"/>
                  </a:cubicBezTo>
                  <a:cubicBezTo>
                    <a:pt x="38" y="22"/>
                    <a:pt x="38" y="21"/>
                    <a:pt x="39" y="20"/>
                  </a:cubicBezTo>
                  <a:cubicBezTo>
                    <a:pt x="40" y="20"/>
                    <a:pt x="41" y="18"/>
                    <a:pt x="42" y="18"/>
                  </a:cubicBezTo>
                  <a:cubicBezTo>
                    <a:pt x="42" y="18"/>
                    <a:pt x="42" y="19"/>
                    <a:pt x="42" y="20"/>
                  </a:cubicBezTo>
                  <a:cubicBezTo>
                    <a:pt x="41" y="21"/>
                    <a:pt x="41" y="21"/>
                    <a:pt x="41" y="21"/>
                  </a:cubicBezTo>
                  <a:cubicBezTo>
                    <a:pt x="40" y="22"/>
                    <a:pt x="39" y="23"/>
                    <a:pt x="37" y="24"/>
                  </a:cubicBezTo>
                  <a:moveTo>
                    <a:pt x="4" y="0"/>
                  </a:moveTo>
                  <a:cubicBezTo>
                    <a:pt x="3" y="1"/>
                    <a:pt x="3" y="1"/>
                    <a:pt x="3" y="1"/>
                  </a:cubicBezTo>
                  <a:cubicBezTo>
                    <a:pt x="3" y="9"/>
                    <a:pt x="3" y="9"/>
                    <a:pt x="3" y="9"/>
                  </a:cubicBezTo>
                  <a:cubicBezTo>
                    <a:pt x="2" y="9"/>
                    <a:pt x="2" y="9"/>
                    <a:pt x="2" y="9"/>
                  </a:cubicBezTo>
                  <a:cubicBezTo>
                    <a:pt x="2" y="9"/>
                    <a:pt x="2" y="9"/>
                    <a:pt x="2" y="9"/>
                  </a:cubicBezTo>
                  <a:cubicBezTo>
                    <a:pt x="2" y="10"/>
                    <a:pt x="2" y="10"/>
                    <a:pt x="2" y="10"/>
                  </a:cubicBezTo>
                  <a:cubicBezTo>
                    <a:pt x="3" y="10"/>
                    <a:pt x="3" y="10"/>
                    <a:pt x="3" y="10"/>
                  </a:cubicBezTo>
                  <a:cubicBezTo>
                    <a:pt x="3" y="14"/>
                    <a:pt x="3" y="14"/>
                    <a:pt x="3" y="14"/>
                  </a:cubicBezTo>
                  <a:cubicBezTo>
                    <a:pt x="2" y="14"/>
                    <a:pt x="2" y="14"/>
                    <a:pt x="2" y="14"/>
                  </a:cubicBezTo>
                  <a:cubicBezTo>
                    <a:pt x="2" y="14"/>
                    <a:pt x="2" y="14"/>
                    <a:pt x="2" y="14"/>
                  </a:cubicBezTo>
                  <a:cubicBezTo>
                    <a:pt x="2" y="15"/>
                    <a:pt x="2" y="15"/>
                    <a:pt x="2" y="15"/>
                  </a:cubicBezTo>
                  <a:cubicBezTo>
                    <a:pt x="3" y="15"/>
                    <a:pt x="3" y="15"/>
                    <a:pt x="3" y="15"/>
                  </a:cubicBezTo>
                  <a:cubicBezTo>
                    <a:pt x="3" y="19"/>
                    <a:pt x="3" y="19"/>
                    <a:pt x="3" y="19"/>
                  </a:cubicBezTo>
                  <a:cubicBezTo>
                    <a:pt x="2" y="19"/>
                    <a:pt x="2" y="19"/>
                    <a:pt x="2" y="19"/>
                  </a:cubicBezTo>
                  <a:cubicBezTo>
                    <a:pt x="2" y="19"/>
                    <a:pt x="2" y="19"/>
                    <a:pt x="2" y="19"/>
                  </a:cubicBezTo>
                  <a:cubicBezTo>
                    <a:pt x="2" y="20"/>
                    <a:pt x="2" y="20"/>
                    <a:pt x="2" y="20"/>
                  </a:cubicBezTo>
                  <a:cubicBezTo>
                    <a:pt x="3" y="20"/>
                    <a:pt x="3" y="20"/>
                    <a:pt x="3" y="20"/>
                  </a:cubicBezTo>
                  <a:cubicBezTo>
                    <a:pt x="3" y="24"/>
                    <a:pt x="3" y="24"/>
                    <a:pt x="3" y="24"/>
                  </a:cubicBezTo>
                  <a:cubicBezTo>
                    <a:pt x="2" y="24"/>
                    <a:pt x="2" y="24"/>
                    <a:pt x="2" y="24"/>
                  </a:cubicBezTo>
                  <a:cubicBezTo>
                    <a:pt x="2" y="25"/>
                    <a:pt x="2" y="25"/>
                    <a:pt x="2" y="25"/>
                  </a:cubicBezTo>
                  <a:cubicBezTo>
                    <a:pt x="2" y="25"/>
                    <a:pt x="2" y="25"/>
                    <a:pt x="2" y="25"/>
                  </a:cubicBezTo>
                  <a:cubicBezTo>
                    <a:pt x="3" y="25"/>
                    <a:pt x="3" y="25"/>
                    <a:pt x="3" y="25"/>
                  </a:cubicBezTo>
                  <a:cubicBezTo>
                    <a:pt x="3" y="29"/>
                    <a:pt x="3" y="29"/>
                    <a:pt x="3" y="29"/>
                  </a:cubicBezTo>
                  <a:cubicBezTo>
                    <a:pt x="2" y="29"/>
                    <a:pt x="2" y="29"/>
                    <a:pt x="2" y="29"/>
                  </a:cubicBezTo>
                  <a:cubicBezTo>
                    <a:pt x="2" y="30"/>
                    <a:pt x="2" y="30"/>
                    <a:pt x="2" y="30"/>
                  </a:cubicBezTo>
                  <a:cubicBezTo>
                    <a:pt x="2" y="30"/>
                    <a:pt x="2" y="30"/>
                    <a:pt x="2" y="30"/>
                  </a:cubicBezTo>
                  <a:cubicBezTo>
                    <a:pt x="3" y="30"/>
                    <a:pt x="3" y="30"/>
                    <a:pt x="3" y="30"/>
                  </a:cubicBezTo>
                  <a:cubicBezTo>
                    <a:pt x="3" y="34"/>
                    <a:pt x="3" y="34"/>
                    <a:pt x="3" y="34"/>
                  </a:cubicBezTo>
                  <a:cubicBezTo>
                    <a:pt x="0" y="34"/>
                    <a:pt x="0" y="34"/>
                    <a:pt x="0" y="34"/>
                  </a:cubicBezTo>
                  <a:cubicBezTo>
                    <a:pt x="0" y="35"/>
                    <a:pt x="0" y="35"/>
                    <a:pt x="0" y="35"/>
                  </a:cubicBezTo>
                  <a:cubicBezTo>
                    <a:pt x="0" y="35"/>
                    <a:pt x="0" y="35"/>
                    <a:pt x="0" y="35"/>
                  </a:cubicBezTo>
                  <a:cubicBezTo>
                    <a:pt x="3" y="35"/>
                    <a:pt x="3" y="35"/>
                    <a:pt x="3" y="35"/>
                  </a:cubicBezTo>
                  <a:cubicBezTo>
                    <a:pt x="3" y="39"/>
                    <a:pt x="3" y="39"/>
                    <a:pt x="3" y="39"/>
                  </a:cubicBezTo>
                  <a:cubicBezTo>
                    <a:pt x="4" y="40"/>
                    <a:pt x="4" y="40"/>
                    <a:pt x="4" y="40"/>
                  </a:cubicBezTo>
                  <a:cubicBezTo>
                    <a:pt x="4" y="39"/>
                    <a:pt x="4" y="39"/>
                    <a:pt x="4" y="39"/>
                  </a:cubicBezTo>
                  <a:cubicBezTo>
                    <a:pt x="4" y="35"/>
                    <a:pt x="4" y="35"/>
                    <a:pt x="4" y="35"/>
                  </a:cubicBezTo>
                  <a:cubicBezTo>
                    <a:pt x="49" y="35"/>
                    <a:pt x="49" y="35"/>
                    <a:pt x="49" y="35"/>
                  </a:cubicBezTo>
                  <a:cubicBezTo>
                    <a:pt x="50" y="35"/>
                    <a:pt x="50" y="35"/>
                    <a:pt x="50" y="35"/>
                  </a:cubicBezTo>
                  <a:cubicBezTo>
                    <a:pt x="49" y="34"/>
                    <a:pt x="49" y="34"/>
                    <a:pt x="49" y="34"/>
                  </a:cubicBezTo>
                  <a:cubicBezTo>
                    <a:pt x="43" y="34"/>
                    <a:pt x="43" y="34"/>
                    <a:pt x="43" y="34"/>
                  </a:cubicBezTo>
                  <a:cubicBezTo>
                    <a:pt x="43" y="30"/>
                    <a:pt x="43" y="25"/>
                    <a:pt x="43" y="20"/>
                  </a:cubicBezTo>
                  <a:cubicBezTo>
                    <a:pt x="43" y="20"/>
                    <a:pt x="43" y="20"/>
                    <a:pt x="43" y="20"/>
                  </a:cubicBezTo>
                  <a:cubicBezTo>
                    <a:pt x="43" y="19"/>
                    <a:pt x="43" y="17"/>
                    <a:pt x="43" y="16"/>
                  </a:cubicBezTo>
                  <a:cubicBezTo>
                    <a:pt x="43" y="16"/>
                    <a:pt x="43" y="16"/>
                    <a:pt x="43" y="16"/>
                  </a:cubicBezTo>
                  <a:cubicBezTo>
                    <a:pt x="42" y="16"/>
                    <a:pt x="42" y="16"/>
                    <a:pt x="42" y="16"/>
                  </a:cubicBezTo>
                  <a:cubicBezTo>
                    <a:pt x="41" y="17"/>
                    <a:pt x="40" y="18"/>
                    <a:pt x="38" y="20"/>
                  </a:cubicBezTo>
                  <a:cubicBezTo>
                    <a:pt x="37" y="21"/>
                    <a:pt x="37" y="21"/>
                    <a:pt x="36" y="22"/>
                  </a:cubicBezTo>
                  <a:cubicBezTo>
                    <a:pt x="36" y="22"/>
                    <a:pt x="36" y="22"/>
                    <a:pt x="36" y="22"/>
                  </a:cubicBezTo>
                  <a:cubicBezTo>
                    <a:pt x="36" y="24"/>
                    <a:pt x="36" y="26"/>
                    <a:pt x="36" y="28"/>
                  </a:cubicBezTo>
                  <a:cubicBezTo>
                    <a:pt x="37" y="30"/>
                    <a:pt x="37" y="31"/>
                    <a:pt x="37" y="32"/>
                  </a:cubicBezTo>
                  <a:cubicBezTo>
                    <a:pt x="37" y="33"/>
                    <a:pt x="37" y="33"/>
                    <a:pt x="37" y="33"/>
                  </a:cubicBezTo>
                  <a:cubicBezTo>
                    <a:pt x="37" y="33"/>
                    <a:pt x="37" y="34"/>
                    <a:pt x="37" y="34"/>
                  </a:cubicBezTo>
                  <a:cubicBezTo>
                    <a:pt x="34" y="34"/>
                    <a:pt x="34" y="34"/>
                    <a:pt x="34" y="34"/>
                  </a:cubicBezTo>
                  <a:cubicBezTo>
                    <a:pt x="34" y="31"/>
                    <a:pt x="34" y="28"/>
                    <a:pt x="34" y="24"/>
                  </a:cubicBezTo>
                  <a:cubicBezTo>
                    <a:pt x="34" y="24"/>
                    <a:pt x="34" y="24"/>
                    <a:pt x="34" y="24"/>
                  </a:cubicBezTo>
                  <a:cubicBezTo>
                    <a:pt x="33" y="24"/>
                    <a:pt x="33" y="24"/>
                    <a:pt x="33" y="24"/>
                  </a:cubicBezTo>
                  <a:cubicBezTo>
                    <a:pt x="33" y="24"/>
                    <a:pt x="33" y="24"/>
                    <a:pt x="33" y="24"/>
                  </a:cubicBezTo>
                  <a:cubicBezTo>
                    <a:pt x="32" y="25"/>
                    <a:pt x="32" y="25"/>
                    <a:pt x="31" y="25"/>
                  </a:cubicBezTo>
                  <a:cubicBezTo>
                    <a:pt x="31" y="25"/>
                    <a:pt x="30" y="24"/>
                    <a:pt x="29" y="24"/>
                  </a:cubicBezTo>
                  <a:cubicBezTo>
                    <a:pt x="28" y="24"/>
                    <a:pt x="28" y="24"/>
                    <a:pt x="28" y="24"/>
                  </a:cubicBezTo>
                  <a:cubicBezTo>
                    <a:pt x="27" y="24"/>
                    <a:pt x="27" y="24"/>
                    <a:pt x="27" y="24"/>
                  </a:cubicBezTo>
                  <a:cubicBezTo>
                    <a:pt x="27" y="24"/>
                    <a:pt x="27" y="24"/>
                    <a:pt x="27" y="24"/>
                  </a:cubicBezTo>
                  <a:cubicBezTo>
                    <a:pt x="27" y="33"/>
                    <a:pt x="27" y="33"/>
                    <a:pt x="27" y="33"/>
                  </a:cubicBezTo>
                  <a:cubicBezTo>
                    <a:pt x="27" y="33"/>
                    <a:pt x="27" y="33"/>
                    <a:pt x="27" y="33"/>
                  </a:cubicBezTo>
                  <a:cubicBezTo>
                    <a:pt x="27" y="34"/>
                    <a:pt x="27" y="34"/>
                    <a:pt x="27" y="34"/>
                  </a:cubicBezTo>
                  <a:cubicBezTo>
                    <a:pt x="25" y="34"/>
                    <a:pt x="25" y="34"/>
                    <a:pt x="25" y="34"/>
                  </a:cubicBezTo>
                  <a:cubicBezTo>
                    <a:pt x="25" y="32"/>
                    <a:pt x="25" y="29"/>
                    <a:pt x="25" y="25"/>
                  </a:cubicBezTo>
                  <a:cubicBezTo>
                    <a:pt x="25" y="25"/>
                    <a:pt x="25" y="25"/>
                    <a:pt x="25" y="25"/>
                  </a:cubicBezTo>
                  <a:cubicBezTo>
                    <a:pt x="25" y="25"/>
                    <a:pt x="25" y="24"/>
                    <a:pt x="25" y="23"/>
                  </a:cubicBezTo>
                  <a:cubicBezTo>
                    <a:pt x="25" y="23"/>
                    <a:pt x="25" y="23"/>
                    <a:pt x="25" y="23"/>
                  </a:cubicBezTo>
                  <a:cubicBezTo>
                    <a:pt x="24" y="22"/>
                    <a:pt x="24" y="22"/>
                    <a:pt x="23" y="21"/>
                  </a:cubicBezTo>
                  <a:cubicBezTo>
                    <a:pt x="22" y="21"/>
                    <a:pt x="21" y="20"/>
                    <a:pt x="20" y="19"/>
                  </a:cubicBezTo>
                  <a:cubicBezTo>
                    <a:pt x="20" y="19"/>
                    <a:pt x="20" y="19"/>
                    <a:pt x="20" y="19"/>
                  </a:cubicBezTo>
                  <a:cubicBezTo>
                    <a:pt x="19" y="19"/>
                    <a:pt x="19" y="20"/>
                    <a:pt x="18" y="21"/>
                  </a:cubicBezTo>
                  <a:cubicBezTo>
                    <a:pt x="18" y="22"/>
                    <a:pt x="18" y="22"/>
                    <a:pt x="18" y="22"/>
                  </a:cubicBezTo>
                  <a:cubicBezTo>
                    <a:pt x="18" y="22"/>
                    <a:pt x="18" y="22"/>
                    <a:pt x="18" y="22"/>
                  </a:cubicBezTo>
                  <a:cubicBezTo>
                    <a:pt x="18" y="24"/>
                    <a:pt x="18" y="26"/>
                    <a:pt x="18" y="28"/>
                  </a:cubicBezTo>
                  <a:cubicBezTo>
                    <a:pt x="18" y="30"/>
                    <a:pt x="18" y="32"/>
                    <a:pt x="18" y="34"/>
                  </a:cubicBezTo>
                  <a:cubicBezTo>
                    <a:pt x="16" y="34"/>
                    <a:pt x="16" y="34"/>
                    <a:pt x="16" y="34"/>
                  </a:cubicBezTo>
                  <a:cubicBezTo>
                    <a:pt x="16" y="31"/>
                    <a:pt x="16" y="27"/>
                    <a:pt x="16" y="23"/>
                  </a:cubicBezTo>
                  <a:cubicBezTo>
                    <a:pt x="15" y="23"/>
                    <a:pt x="15" y="23"/>
                    <a:pt x="15" y="23"/>
                  </a:cubicBezTo>
                  <a:cubicBezTo>
                    <a:pt x="15" y="23"/>
                    <a:pt x="15" y="23"/>
                    <a:pt x="15" y="23"/>
                  </a:cubicBezTo>
                  <a:cubicBezTo>
                    <a:pt x="15" y="23"/>
                    <a:pt x="14" y="24"/>
                    <a:pt x="14" y="24"/>
                  </a:cubicBezTo>
                  <a:cubicBezTo>
                    <a:pt x="12" y="26"/>
                    <a:pt x="11" y="27"/>
                    <a:pt x="9" y="28"/>
                  </a:cubicBezTo>
                  <a:cubicBezTo>
                    <a:pt x="9" y="29"/>
                    <a:pt x="9" y="29"/>
                    <a:pt x="9" y="29"/>
                  </a:cubicBezTo>
                  <a:cubicBezTo>
                    <a:pt x="9" y="30"/>
                    <a:pt x="9" y="31"/>
                    <a:pt x="9" y="32"/>
                  </a:cubicBezTo>
                  <a:cubicBezTo>
                    <a:pt x="9" y="33"/>
                    <a:pt x="9" y="33"/>
                    <a:pt x="9" y="34"/>
                  </a:cubicBezTo>
                  <a:cubicBezTo>
                    <a:pt x="4" y="34"/>
                    <a:pt x="4" y="34"/>
                    <a:pt x="4" y="34"/>
                  </a:cubicBezTo>
                  <a:cubicBezTo>
                    <a:pt x="4" y="1"/>
                    <a:pt x="4" y="1"/>
                    <a:pt x="4" y="1"/>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5" name="Freeform 31"/>
            <p:cNvSpPr>
              <a:spLocks noEditPoints="1"/>
            </p:cNvSpPr>
            <p:nvPr/>
          </p:nvSpPr>
          <p:spPr bwMode="auto">
            <a:xfrm>
              <a:off x="3537" y="1918"/>
              <a:ext cx="83" cy="90"/>
            </a:xfrm>
            <a:custGeom>
              <a:avLst/>
              <a:gdLst>
                <a:gd name="T0" fmla="*/ 18 w 35"/>
                <a:gd name="T1" fmla="*/ 38 h 38"/>
                <a:gd name="T2" fmla="*/ 18 w 35"/>
                <a:gd name="T3" fmla="*/ 38 h 38"/>
                <a:gd name="T4" fmla="*/ 15 w 35"/>
                <a:gd name="T5" fmla="*/ 37 h 38"/>
                <a:gd name="T6" fmla="*/ 19 w 35"/>
                <a:gd name="T7" fmla="*/ 35 h 38"/>
                <a:gd name="T8" fmla="*/ 15 w 35"/>
                <a:gd name="T9" fmla="*/ 35 h 38"/>
                <a:gd name="T10" fmla="*/ 15 w 35"/>
                <a:gd name="T11" fmla="*/ 35 h 38"/>
                <a:gd name="T12" fmla="*/ 21 w 35"/>
                <a:gd name="T13" fmla="*/ 32 h 38"/>
                <a:gd name="T14" fmla="*/ 14 w 35"/>
                <a:gd name="T15" fmla="*/ 32 h 38"/>
                <a:gd name="T16" fmla="*/ 7 w 35"/>
                <a:gd name="T17" fmla="*/ 34 h 38"/>
                <a:gd name="T18" fmla="*/ 21 w 35"/>
                <a:gd name="T19" fmla="*/ 34 h 38"/>
                <a:gd name="T20" fmla="*/ 12 w 35"/>
                <a:gd name="T21" fmla="*/ 34 h 38"/>
                <a:gd name="T22" fmla="*/ 26 w 35"/>
                <a:gd name="T23" fmla="*/ 33 h 38"/>
                <a:gd name="T24" fmla="*/ 28 w 35"/>
                <a:gd name="T25" fmla="*/ 32 h 38"/>
                <a:gd name="T26" fmla="*/ 6 w 35"/>
                <a:gd name="T27" fmla="*/ 31 h 38"/>
                <a:gd name="T28" fmla="*/ 12 w 35"/>
                <a:gd name="T29" fmla="*/ 31 h 38"/>
                <a:gd name="T30" fmla="*/ 23 w 35"/>
                <a:gd name="T31" fmla="*/ 34 h 38"/>
                <a:gd name="T32" fmla="*/ 9 w 35"/>
                <a:gd name="T33" fmla="*/ 31 h 38"/>
                <a:gd name="T34" fmla="*/ 11 w 35"/>
                <a:gd name="T35" fmla="*/ 31 h 38"/>
                <a:gd name="T36" fmla="*/ 6 w 35"/>
                <a:gd name="T37" fmla="*/ 31 h 38"/>
                <a:gd name="T38" fmla="*/ 24 w 35"/>
                <a:gd name="T39" fmla="*/ 33 h 38"/>
                <a:gd name="T40" fmla="*/ 10 w 35"/>
                <a:gd name="T41" fmla="*/ 30 h 38"/>
                <a:gd name="T42" fmla="*/ 6 w 35"/>
                <a:gd name="T43" fmla="*/ 30 h 38"/>
                <a:gd name="T44" fmla="*/ 29 w 35"/>
                <a:gd name="T45" fmla="*/ 33 h 38"/>
                <a:gd name="T46" fmla="*/ 30 w 35"/>
                <a:gd name="T47" fmla="*/ 32 h 38"/>
                <a:gd name="T48" fmla="*/ 4 w 35"/>
                <a:gd name="T49" fmla="*/ 29 h 38"/>
                <a:gd name="T50" fmla="*/ 5 w 35"/>
                <a:gd name="T51" fmla="*/ 26 h 38"/>
                <a:gd name="T52" fmla="*/ 30 w 35"/>
                <a:gd name="T53" fmla="*/ 26 h 38"/>
                <a:gd name="T54" fmla="*/ 31 w 35"/>
                <a:gd name="T55" fmla="*/ 25 h 38"/>
                <a:gd name="T56" fmla="*/ 4 w 35"/>
                <a:gd name="T57" fmla="*/ 23 h 38"/>
                <a:gd name="T58" fmla="*/ 2 w 35"/>
                <a:gd name="T59" fmla="*/ 23 h 38"/>
                <a:gd name="T60" fmla="*/ 32 w 35"/>
                <a:gd name="T61" fmla="*/ 23 h 38"/>
                <a:gd name="T62" fmla="*/ 32 w 35"/>
                <a:gd name="T63" fmla="*/ 23 h 38"/>
                <a:gd name="T64" fmla="*/ 33 w 35"/>
                <a:gd name="T65" fmla="*/ 23 h 38"/>
                <a:gd name="T66" fmla="*/ 1 w 35"/>
                <a:gd name="T67" fmla="*/ 23 h 38"/>
                <a:gd name="T68" fmla="*/ 5 w 35"/>
                <a:gd name="T69" fmla="*/ 11 h 38"/>
                <a:gd name="T70" fmla="*/ 4 w 35"/>
                <a:gd name="T71" fmla="*/ 10 h 38"/>
                <a:gd name="T72" fmla="*/ 31 w 35"/>
                <a:gd name="T73" fmla="*/ 9 h 38"/>
                <a:gd name="T74" fmla="*/ 4 w 35"/>
                <a:gd name="T75" fmla="*/ 9 h 38"/>
                <a:gd name="T76" fmla="*/ 15 w 35"/>
                <a:gd name="T77" fmla="*/ 1 h 38"/>
                <a:gd name="T78" fmla="*/ 26 w 35"/>
                <a:gd name="T79" fmla="*/ 6 h 38"/>
                <a:gd name="T80" fmla="*/ 29 w 35"/>
                <a:gd name="T81" fmla="*/ 10 h 38"/>
                <a:gd name="T82" fmla="*/ 30 w 35"/>
                <a:gd name="T83" fmla="*/ 23 h 38"/>
                <a:gd name="T84" fmla="*/ 25 w 35"/>
                <a:gd name="T85" fmla="*/ 29 h 38"/>
                <a:gd name="T86" fmla="*/ 15 w 35"/>
                <a:gd name="T87" fmla="*/ 32 h 38"/>
                <a:gd name="T88" fmla="*/ 8 w 35"/>
                <a:gd name="T89" fmla="*/ 31 h 38"/>
                <a:gd name="T90" fmla="*/ 1 w 35"/>
                <a:gd name="T91" fmla="*/ 20 h 38"/>
                <a:gd name="T92" fmla="*/ 4 w 35"/>
                <a:gd name="T93" fmla="*/ 8 h 38"/>
                <a:gd name="T94" fmla="*/ 14 w 35"/>
                <a:gd name="T95" fmla="*/ 1 h 38"/>
                <a:gd name="T96" fmla="*/ 4 w 35"/>
                <a:gd name="T97" fmla="*/ 8 h 38"/>
                <a:gd name="T98" fmla="*/ 3 w 35"/>
                <a:gd name="T99" fmla="*/ 11 h 38"/>
                <a:gd name="T100" fmla="*/ 0 w 35"/>
                <a:gd name="T101" fmla="*/ 15 h 38"/>
                <a:gd name="T102" fmla="*/ 0 w 35"/>
                <a:gd name="T103" fmla="*/ 24 h 38"/>
                <a:gd name="T104" fmla="*/ 4 w 35"/>
                <a:gd name="T105" fmla="*/ 26 h 38"/>
                <a:gd name="T106" fmla="*/ 3 w 35"/>
                <a:gd name="T107" fmla="*/ 31 h 38"/>
                <a:gd name="T108" fmla="*/ 8 w 35"/>
                <a:gd name="T109" fmla="*/ 35 h 38"/>
                <a:gd name="T110" fmla="*/ 17 w 35"/>
                <a:gd name="T111" fmla="*/ 38 h 38"/>
                <a:gd name="T112" fmla="*/ 27 w 35"/>
                <a:gd name="T113" fmla="*/ 35 h 38"/>
                <a:gd name="T114" fmla="*/ 32 w 35"/>
                <a:gd name="T115" fmla="*/ 27 h 38"/>
                <a:gd name="T116" fmla="*/ 35 w 35"/>
                <a:gd name="T117" fmla="*/ 24 h 38"/>
                <a:gd name="T118" fmla="*/ 31 w 35"/>
                <a:gd name="T119" fmla="*/ 12 h 38"/>
                <a:gd name="T120" fmla="*/ 32 w 35"/>
                <a:gd name="T121" fmla="*/ 8 h 38"/>
                <a:gd name="T122" fmla="*/ 21 w 35"/>
                <a:gd name="T123"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38">
                  <a:moveTo>
                    <a:pt x="19" y="38"/>
                  </a:moveTo>
                  <a:cubicBezTo>
                    <a:pt x="20" y="37"/>
                    <a:pt x="20" y="36"/>
                    <a:pt x="20" y="36"/>
                  </a:cubicBezTo>
                  <a:cubicBezTo>
                    <a:pt x="20" y="36"/>
                    <a:pt x="20" y="36"/>
                    <a:pt x="20" y="36"/>
                  </a:cubicBezTo>
                  <a:cubicBezTo>
                    <a:pt x="20" y="37"/>
                    <a:pt x="20" y="37"/>
                    <a:pt x="20" y="37"/>
                  </a:cubicBezTo>
                  <a:cubicBezTo>
                    <a:pt x="19" y="38"/>
                    <a:pt x="19" y="38"/>
                    <a:pt x="19" y="38"/>
                  </a:cubicBezTo>
                  <a:moveTo>
                    <a:pt x="18" y="38"/>
                  </a:moveTo>
                  <a:cubicBezTo>
                    <a:pt x="17" y="38"/>
                    <a:pt x="17" y="38"/>
                    <a:pt x="17" y="38"/>
                  </a:cubicBezTo>
                  <a:cubicBezTo>
                    <a:pt x="17" y="37"/>
                    <a:pt x="17" y="36"/>
                    <a:pt x="18" y="35"/>
                  </a:cubicBezTo>
                  <a:cubicBezTo>
                    <a:pt x="19" y="35"/>
                    <a:pt x="19" y="35"/>
                    <a:pt x="19" y="35"/>
                  </a:cubicBezTo>
                  <a:cubicBezTo>
                    <a:pt x="18" y="36"/>
                    <a:pt x="18" y="37"/>
                    <a:pt x="18" y="38"/>
                  </a:cubicBezTo>
                  <a:cubicBezTo>
                    <a:pt x="18" y="38"/>
                    <a:pt x="18" y="38"/>
                    <a:pt x="18" y="38"/>
                  </a:cubicBezTo>
                  <a:cubicBezTo>
                    <a:pt x="18" y="38"/>
                    <a:pt x="18" y="38"/>
                    <a:pt x="18" y="38"/>
                  </a:cubicBezTo>
                  <a:moveTo>
                    <a:pt x="16" y="38"/>
                  </a:moveTo>
                  <a:cubicBezTo>
                    <a:pt x="16" y="38"/>
                    <a:pt x="16" y="38"/>
                    <a:pt x="16" y="38"/>
                  </a:cubicBezTo>
                  <a:cubicBezTo>
                    <a:pt x="16" y="37"/>
                    <a:pt x="16" y="36"/>
                    <a:pt x="17" y="35"/>
                  </a:cubicBezTo>
                  <a:cubicBezTo>
                    <a:pt x="17" y="35"/>
                    <a:pt x="17" y="35"/>
                    <a:pt x="17" y="35"/>
                  </a:cubicBezTo>
                  <a:cubicBezTo>
                    <a:pt x="17" y="36"/>
                    <a:pt x="17" y="37"/>
                    <a:pt x="16" y="38"/>
                  </a:cubicBezTo>
                  <a:moveTo>
                    <a:pt x="15" y="37"/>
                  </a:moveTo>
                  <a:cubicBezTo>
                    <a:pt x="15" y="37"/>
                    <a:pt x="15" y="36"/>
                    <a:pt x="15" y="36"/>
                  </a:cubicBezTo>
                  <a:cubicBezTo>
                    <a:pt x="15" y="35"/>
                    <a:pt x="15" y="35"/>
                    <a:pt x="15" y="35"/>
                  </a:cubicBezTo>
                  <a:cubicBezTo>
                    <a:pt x="16" y="35"/>
                    <a:pt x="16" y="35"/>
                    <a:pt x="16" y="35"/>
                  </a:cubicBezTo>
                  <a:cubicBezTo>
                    <a:pt x="16" y="36"/>
                    <a:pt x="16" y="37"/>
                    <a:pt x="15" y="37"/>
                  </a:cubicBezTo>
                  <a:moveTo>
                    <a:pt x="18" y="38"/>
                  </a:moveTo>
                  <a:cubicBezTo>
                    <a:pt x="18" y="37"/>
                    <a:pt x="19" y="36"/>
                    <a:pt x="19" y="35"/>
                  </a:cubicBezTo>
                  <a:cubicBezTo>
                    <a:pt x="20" y="35"/>
                    <a:pt x="20" y="35"/>
                    <a:pt x="20" y="35"/>
                  </a:cubicBezTo>
                  <a:cubicBezTo>
                    <a:pt x="20" y="35"/>
                    <a:pt x="20" y="35"/>
                    <a:pt x="20" y="35"/>
                  </a:cubicBezTo>
                  <a:cubicBezTo>
                    <a:pt x="20" y="36"/>
                    <a:pt x="19" y="37"/>
                    <a:pt x="19" y="38"/>
                  </a:cubicBezTo>
                  <a:cubicBezTo>
                    <a:pt x="18" y="38"/>
                    <a:pt x="18" y="38"/>
                    <a:pt x="18" y="38"/>
                  </a:cubicBezTo>
                  <a:moveTo>
                    <a:pt x="15" y="35"/>
                  </a:moveTo>
                  <a:cubicBezTo>
                    <a:pt x="15" y="35"/>
                    <a:pt x="15" y="35"/>
                    <a:pt x="15" y="35"/>
                  </a:cubicBezTo>
                  <a:cubicBezTo>
                    <a:pt x="14" y="35"/>
                    <a:pt x="14" y="35"/>
                    <a:pt x="14" y="35"/>
                  </a:cubicBezTo>
                  <a:cubicBezTo>
                    <a:pt x="14" y="34"/>
                    <a:pt x="14" y="34"/>
                    <a:pt x="13" y="34"/>
                  </a:cubicBezTo>
                  <a:cubicBezTo>
                    <a:pt x="14" y="33"/>
                    <a:pt x="14" y="33"/>
                    <a:pt x="14" y="33"/>
                  </a:cubicBezTo>
                  <a:cubicBezTo>
                    <a:pt x="14" y="35"/>
                    <a:pt x="14" y="35"/>
                    <a:pt x="14" y="35"/>
                  </a:cubicBezTo>
                  <a:cubicBezTo>
                    <a:pt x="15" y="35"/>
                    <a:pt x="15" y="35"/>
                    <a:pt x="15" y="35"/>
                  </a:cubicBezTo>
                  <a:cubicBezTo>
                    <a:pt x="15" y="35"/>
                    <a:pt x="15" y="35"/>
                    <a:pt x="15" y="35"/>
                  </a:cubicBezTo>
                  <a:moveTo>
                    <a:pt x="27" y="34"/>
                  </a:moveTo>
                  <a:cubicBezTo>
                    <a:pt x="27" y="33"/>
                    <a:pt x="27" y="33"/>
                    <a:pt x="27" y="33"/>
                  </a:cubicBezTo>
                  <a:cubicBezTo>
                    <a:pt x="27" y="32"/>
                    <a:pt x="27" y="32"/>
                    <a:pt x="27" y="32"/>
                  </a:cubicBezTo>
                  <a:cubicBezTo>
                    <a:pt x="27" y="33"/>
                    <a:pt x="27" y="33"/>
                    <a:pt x="27" y="34"/>
                  </a:cubicBezTo>
                  <a:moveTo>
                    <a:pt x="21" y="33"/>
                  </a:moveTo>
                  <a:cubicBezTo>
                    <a:pt x="21" y="32"/>
                    <a:pt x="21" y="32"/>
                    <a:pt x="21" y="32"/>
                  </a:cubicBezTo>
                  <a:cubicBezTo>
                    <a:pt x="21" y="32"/>
                    <a:pt x="21" y="32"/>
                    <a:pt x="21" y="32"/>
                  </a:cubicBezTo>
                  <a:cubicBezTo>
                    <a:pt x="21" y="33"/>
                    <a:pt x="21" y="33"/>
                    <a:pt x="21" y="33"/>
                  </a:cubicBezTo>
                  <a:moveTo>
                    <a:pt x="13" y="34"/>
                  </a:moveTo>
                  <a:cubicBezTo>
                    <a:pt x="12" y="34"/>
                    <a:pt x="12" y="34"/>
                    <a:pt x="12" y="34"/>
                  </a:cubicBezTo>
                  <a:cubicBezTo>
                    <a:pt x="13" y="33"/>
                    <a:pt x="13" y="32"/>
                    <a:pt x="14" y="32"/>
                  </a:cubicBezTo>
                  <a:cubicBezTo>
                    <a:pt x="14" y="32"/>
                    <a:pt x="14" y="32"/>
                    <a:pt x="14" y="32"/>
                  </a:cubicBezTo>
                  <a:cubicBezTo>
                    <a:pt x="13" y="34"/>
                    <a:pt x="13" y="34"/>
                    <a:pt x="13" y="34"/>
                  </a:cubicBezTo>
                  <a:moveTo>
                    <a:pt x="25" y="33"/>
                  </a:moveTo>
                  <a:cubicBezTo>
                    <a:pt x="25" y="32"/>
                    <a:pt x="25" y="32"/>
                    <a:pt x="25" y="32"/>
                  </a:cubicBezTo>
                  <a:cubicBezTo>
                    <a:pt x="25" y="33"/>
                    <a:pt x="25" y="33"/>
                    <a:pt x="25" y="33"/>
                  </a:cubicBezTo>
                  <a:cubicBezTo>
                    <a:pt x="25" y="33"/>
                    <a:pt x="25" y="33"/>
                    <a:pt x="25" y="33"/>
                  </a:cubicBezTo>
                  <a:moveTo>
                    <a:pt x="7" y="34"/>
                  </a:moveTo>
                  <a:cubicBezTo>
                    <a:pt x="6" y="33"/>
                    <a:pt x="6" y="33"/>
                    <a:pt x="6" y="33"/>
                  </a:cubicBezTo>
                  <a:cubicBezTo>
                    <a:pt x="7" y="32"/>
                    <a:pt x="7" y="32"/>
                    <a:pt x="7" y="32"/>
                  </a:cubicBezTo>
                  <a:cubicBezTo>
                    <a:pt x="7" y="32"/>
                    <a:pt x="7" y="32"/>
                    <a:pt x="7" y="32"/>
                  </a:cubicBezTo>
                  <a:cubicBezTo>
                    <a:pt x="7" y="33"/>
                    <a:pt x="7" y="33"/>
                    <a:pt x="7" y="33"/>
                  </a:cubicBezTo>
                  <a:cubicBezTo>
                    <a:pt x="7" y="33"/>
                    <a:pt x="7" y="34"/>
                    <a:pt x="7" y="34"/>
                  </a:cubicBezTo>
                  <a:moveTo>
                    <a:pt x="21" y="34"/>
                  </a:moveTo>
                  <a:cubicBezTo>
                    <a:pt x="21" y="34"/>
                    <a:pt x="21" y="34"/>
                    <a:pt x="21" y="34"/>
                  </a:cubicBezTo>
                  <a:cubicBezTo>
                    <a:pt x="22" y="32"/>
                    <a:pt x="22" y="32"/>
                    <a:pt x="22" y="32"/>
                  </a:cubicBezTo>
                  <a:cubicBezTo>
                    <a:pt x="23" y="32"/>
                    <a:pt x="23" y="32"/>
                    <a:pt x="23" y="32"/>
                  </a:cubicBezTo>
                  <a:cubicBezTo>
                    <a:pt x="22" y="32"/>
                    <a:pt x="22" y="33"/>
                    <a:pt x="21" y="34"/>
                  </a:cubicBezTo>
                  <a:cubicBezTo>
                    <a:pt x="21" y="34"/>
                    <a:pt x="21" y="34"/>
                    <a:pt x="21" y="34"/>
                  </a:cubicBezTo>
                  <a:moveTo>
                    <a:pt x="12" y="34"/>
                  </a:moveTo>
                  <a:cubicBezTo>
                    <a:pt x="11" y="33"/>
                    <a:pt x="11" y="33"/>
                    <a:pt x="11" y="33"/>
                  </a:cubicBezTo>
                  <a:cubicBezTo>
                    <a:pt x="12" y="33"/>
                    <a:pt x="12" y="32"/>
                    <a:pt x="13" y="32"/>
                  </a:cubicBezTo>
                  <a:cubicBezTo>
                    <a:pt x="13" y="32"/>
                    <a:pt x="13" y="32"/>
                    <a:pt x="13" y="32"/>
                  </a:cubicBezTo>
                  <a:cubicBezTo>
                    <a:pt x="13" y="32"/>
                    <a:pt x="12" y="33"/>
                    <a:pt x="12" y="34"/>
                  </a:cubicBezTo>
                  <a:moveTo>
                    <a:pt x="26" y="33"/>
                  </a:moveTo>
                  <a:cubicBezTo>
                    <a:pt x="26" y="33"/>
                    <a:pt x="26" y="33"/>
                    <a:pt x="26" y="33"/>
                  </a:cubicBezTo>
                  <a:cubicBezTo>
                    <a:pt x="26" y="32"/>
                    <a:pt x="26" y="32"/>
                    <a:pt x="27" y="31"/>
                  </a:cubicBezTo>
                  <a:cubicBezTo>
                    <a:pt x="27" y="32"/>
                    <a:pt x="27" y="32"/>
                    <a:pt x="27" y="32"/>
                  </a:cubicBezTo>
                  <a:cubicBezTo>
                    <a:pt x="27" y="32"/>
                    <a:pt x="27" y="32"/>
                    <a:pt x="27" y="32"/>
                  </a:cubicBezTo>
                  <a:cubicBezTo>
                    <a:pt x="26" y="33"/>
                    <a:pt x="26" y="33"/>
                    <a:pt x="26" y="33"/>
                  </a:cubicBezTo>
                  <a:moveTo>
                    <a:pt x="28" y="34"/>
                  </a:moveTo>
                  <a:cubicBezTo>
                    <a:pt x="28" y="33"/>
                    <a:pt x="28" y="33"/>
                    <a:pt x="28" y="32"/>
                  </a:cubicBezTo>
                  <a:cubicBezTo>
                    <a:pt x="29" y="31"/>
                    <a:pt x="29" y="31"/>
                    <a:pt x="29" y="31"/>
                  </a:cubicBezTo>
                  <a:cubicBezTo>
                    <a:pt x="28" y="34"/>
                    <a:pt x="28" y="34"/>
                    <a:pt x="28" y="34"/>
                  </a:cubicBezTo>
                  <a:cubicBezTo>
                    <a:pt x="28" y="34"/>
                    <a:pt x="28" y="34"/>
                    <a:pt x="28" y="34"/>
                  </a:cubicBezTo>
                  <a:moveTo>
                    <a:pt x="6" y="33"/>
                  </a:moveTo>
                  <a:cubicBezTo>
                    <a:pt x="6" y="33"/>
                    <a:pt x="6" y="33"/>
                    <a:pt x="6" y="33"/>
                  </a:cubicBezTo>
                  <a:cubicBezTo>
                    <a:pt x="6" y="32"/>
                    <a:pt x="6" y="32"/>
                    <a:pt x="6" y="31"/>
                  </a:cubicBezTo>
                  <a:cubicBezTo>
                    <a:pt x="7" y="32"/>
                    <a:pt x="7" y="32"/>
                    <a:pt x="7" y="32"/>
                  </a:cubicBezTo>
                  <a:cubicBezTo>
                    <a:pt x="6" y="33"/>
                    <a:pt x="6" y="33"/>
                    <a:pt x="6" y="33"/>
                  </a:cubicBezTo>
                  <a:moveTo>
                    <a:pt x="11" y="33"/>
                  </a:moveTo>
                  <a:cubicBezTo>
                    <a:pt x="10" y="33"/>
                    <a:pt x="10" y="33"/>
                    <a:pt x="10" y="33"/>
                  </a:cubicBezTo>
                  <a:cubicBezTo>
                    <a:pt x="12" y="31"/>
                    <a:pt x="12" y="31"/>
                    <a:pt x="12" y="31"/>
                  </a:cubicBezTo>
                  <a:cubicBezTo>
                    <a:pt x="12" y="31"/>
                    <a:pt x="12" y="31"/>
                    <a:pt x="12" y="31"/>
                  </a:cubicBezTo>
                  <a:cubicBezTo>
                    <a:pt x="12" y="31"/>
                    <a:pt x="12" y="31"/>
                    <a:pt x="12" y="31"/>
                  </a:cubicBezTo>
                  <a:cubicBezTo>
                    <a:pt x="12" y="32"/>
                    <a:pt x="11" y="33"/>
                    <a:pt x="11" y="33"/>
                  </a:cubicBezTo>
                  <a:moveTo>
                    <a:pt x="22" y="34"/>
                  </a:moveTo>
                  <a:cubicBezTo>
                    <a:pt x="22" y="33"/>
                    <a:pt x="23" y="32"/>
                    <a:pt x="23" y="31"/>
                  </a:cubicBezTo>
                  <a:cubicBezTo>
                    <a:pt x="24" y="31"/>
                    <a:pt x="24" y="31"/>
                    <a:pt x="24" y="31"/>
                  </a:cubicBezTo>
                  <a:cubicBezTo>
                    <a:pt x="23" y="34"/>
                    <a:pt x="23" y="34"/>
                    <a:pt x="23" y="34"/>
                  </a:cubicBezTo>
                  <a:cubicBezTo>
                    <a:pt x="23" y="34"/>
                    <a:pt x="22" y="34"/>
                    <a:pt x="22" y="34"/>
                  </a:cubicBezTo>
                  <a:moveTo>
                    <a:pt x="8" y="34"/>
                  </a:moveTo>
                  <a:cubicBezTo>
                    <a:pt x="8" y="33"/>
                    <a:pt x="8" y="33"/>
                    <a:pt x="8" y="33"/>
                  </a:cubicBezTo>
                  <a:cubicBezTo>
                    <a:pt x="8" y="32"/>
                    <a:pt x="8" y="32"/>
                    <a:pt x="8" y="32"/>
                  </a:cubicBezTo>
                  <a:cubicBezTo>
                    <a:pt x="8" y="32"/>
                    <a:pt x="8" y="32"/>
                    <a:pt x="8" y="32"/>
                  </a:cubicBezTo>
                  <a:cubicBezTo>
                    <a:pt x="9" y="31"/>
                    <a:pt x="9" y="31"/>
                    <a:pt x="9" y="31"/>
                  </a:cubicBezTo>
                  <a:cubicBezTo>
                    <a:pt x="9" y="31"/>
                    <a:pt x="9" y="32"/>
                    <a:pt x="9" y="33"/>
                  </a:cubicBezTo>
                  <a:cubicBezTo>
                    <a:pt x="8" y="34"/>
                    <a:pt x="8" y="34"/>
                    <a:pt x="8" y="34"/>
                  </a:cubicBezTo>
                  <a:moveTo>
                    <a:pt x="10" y="33"/>
                  </a:moveTo>
                  <a:cubicBezTo>
                    <a:pt x="10" y="33"/>
                    <a:pt x="10" y="33"/>
                    <a:pt x="10" y="33"/>
                  </a:cubicBezTo>
                  <a:cubicBezTo>
                    <a:pt x="10" y="32"/>
                    <a:pt x="10" y="32"/>
                    <a:pt x="10" y="32"/>
                  </a:cubicBezTo>
                  <a:cubicBezTo>
                    <a:pt x="11" y="31"/>
                    <a:pt x="11" y="31"/>
                    <a:pt x="11" y="31"/>
                  </a:cubicBezTo>
                  <a:cubicBezTo>
                    <a:pt x="11" y="31"/>
                    <a:pt x="11" y="31"/>
                    <a:pt x="11" y="31"/>
                  </a:cubicBezTo>
                  <a:cubicBezTo>
                    <a:pt x="10" y="33"/>
                    <a:pt x="10" y="33"/>
                    <a:pt x="10" y="33"/>
                  </a:cubicBezTo>
                  <a:moveTo>
                    <a:pt x="5" y="32"/>
                  </a:moveTo>
                  <a:cubicBezTo>
                    <a:pt x="5" y="32"/>
                    <a:pt x="5" y="32"/>
                    <a:pt x="5" y="32"/>
                  </a:cubicBezTo>
                  <a:cubicBezTo>
                    <a:pt x="6" y="31"/>
                    <a:pt x="6" y="31"/>
                    <a:pt x="6" y="31"/>
                  </a:cubicBezTo>
                  <a:cubicBezTo>
                    <a:pt x="6" y="31"/>
                    <a:pt x="6" y="31"/>
                    <a:pt x="6" y="31"/>
                  </a:cubicBezTo>
                  <a:cubicBezTo>
                    <a:pt x="6" y="31"/>
                    <a:pt x="6" y="32"/>
                    <a:pt x="5" y="32"/>
                  </a:cubicBezTo>
                  <a:moveTo>
                    <a:pt x="26" y="32"/>
                  </a:moveTo>
                  <a:cubicBezTo>
                    <a:pt x="26" y="32"/>
                    <a:pt x="26" y="31"/>
                    <a:pt x="26" y="31"/>
                  </a:cubicBezTo>
                  <a:cubicBezTo>
                    <a:pt x="26" y="31"/>
                    <a:pt x="26" y="31"/>
                    <a:pt x="26" y="31"/>
                  </a:cubicBezTo>
                  <a:cubicBezTo>
                    <a:pt x="26" y="31"/>
                    <a:pt x="26" y="32"/>
                    <a:pt x="26" y="32"/>
                  </a:cubicBezTo>
                  <a:moveTo>
                    <a:pt x="24" y="33"/>
                  </a:moveTo>
                  <a:cubicBezTo>
                    <a:pt x="25" y="31"/>
                    <a:pt x="25" y="31"/>
                    <a:pt x="25" y="31"/>
                  </a:cubicBezTo>
                  <a:cubicBezTo>
                    <a:pt x="25" y="30"/>
                    <a:pt x="25" y="30"/>
                    <a:pt x="25" y="30"/>
                  </a:cubicBezTo>
                  <a:cubicBezTo>
                    <a:pt x="24" y="33"/>
                    <a:pt x="24" y="33"/>
                    <a:pt x="24" y="33"/>
                  </a:cubicBezTo>
                  <a:cubicBezTo>
                    <a:pt x="24" y="33"/>
                    <a:pt x="24" y="33"/>
                    <a:pt x="24" y="33"/>
                  </a:cubicBezTo>
                  <a:moveTo>
                    <a:pt x="10" y="31"/>
                  </a:moveTo>
                  <a:cubicBezTo>
                    <a:pt x="10" y="30"/>
                    <a:pt x="10" y="30"/>
                    <a:pt x="10" y="30"/>
                  </a:cubicBezTo>
                  <a:cubicBezTo>
                    <a:pt x="10" y="31"/>
                    <a:pt x="10" y="31"/>
                    <a:pt x="10" y="31"/>
                  </a:cubicBezTo>
                  <a:cubicBezTo>
                    <a:pt x="10" y="31"/>
                    <a:pt x="10" y="31"/>
                    <a:pt x="10" y="31"/>
                  </a:cubicBezTo>
                  <a:moveTo>
                    <a:pt x="5" y="32"/>
                  </a:moveTo>
                  <a:cubicBezTo>
                    <a:pt x="4" y="31"/>
                    <a:pt x="4" y="31"/>
                    <a:pt x="4" y="31"/>
                  </a:cubicBezTo>
                  <a:cubicBezTo>
                    <a:pt x="5" y="30"/>
                    <a:pt x="5" y="30"/>
                    <a:pt x="5" y="30"/>
                  </a:cubicBezTo>
                  <a:cubicBezTo>
                    <a:pt x="6" y="30"/>
                    <a:pt x="6" y="30"/>
                    <a:pt x="6" y="30"/>
                  </a:cubicBezTo>
                  <a:cubicBezTo>
                    <a:pt x="5" y="32"/>
                    <a:pt x="5" y="32"/>
                    <a:pt x="5" y="32"/>
                  </a:cubicBezTo>
                  <a:moveTo>
                    <a:pt x="29" y="33"/>
                  </a:moveTo>
                  <a:cubicBezTo>
                    <a:pt x="29" y="31"/>
                    <a:pt x="29" y="31"/>
                    <a:pt x="29" y="31"/>
                  </a:cubicBezTo>
                  <a:cubicBezTo>
                    <a:pt x="30" y="30"/>
                    <a:pt x="30" y="30"/>
                    <a:pt x="30" y="30"/>
                  </a:cubicBezTo>
                  <a:cubicBezTo>
                    <a:pt x="30" y="31"/>
                    <a:pt x="30" y="32"/>
                    <a:pt x="29" y="32"/>
                  </a:cubicBezTo>
                  <a:cubicBezTo>
                    <a:pt x="29" y="33"/>
                    <a:pt x="29" y="33"/>
                    <a:pt x="29" y="33"/>
                  </a:cubicBezTo>
                  <a:moveTo>
                    <a:pt x="4" y="31"/>
                  </a:moveTo>
                  <a:cubicBezTo>
                    <a:pt x="4" y="31"/>
                    <a:pt x="4" y="31"/>
                    <a:pt x="4" y="31"/>
                  </a:cubicBezTo>
                  <a:cubicBezTo>
                    <a:pt x="5" y="29"/>
                    <a:pt x="5" y="29"/>
                    <a:pt x="5" y="29"/>
                  </a:cubicBezTo>
                  <a:cubicBezTo>
                    <a:pt x="5" y="30"/>
                    <a:pt x="5" y="30"/>
                    <a:pt x="5" y="30"/>
                  </a:cubicBezTo>
                  <a:cubicBezTo>
                    <a:pt x="4" y="31"/>
                    <a:pt x="4" y="31"/>
                    <a:pt x="4" y="31"/>
                  </a:cubicBezTo>
                  <a:moveTo>
                    <a:pt x="30" y="32"/>
                  </a:moveTo>
                  <a:cubicBezTo>
                    <a:pt x="30" y="31"/>
                    <a:pt x="31" y="30"/>
                    <a:pt x="31" y="29"/>
                  </a:cubicBezTo>
                  <a:cubicBezTo>
                    <a:pt x="31" y="29"/>
                    <a:pt x="31" y="29"/>
                    <a:pt x="31" y="29"/>
                  </a:cubicBezTo>
                  <a:cubicBezTo>
                    <a:pt x="31" y="30"/>
                    <a:pt x="31" y="30"/>
                    <a:pt x="31" y="31"/>
                  </a:cubicBezTo>
                  <a:cubicBezTo>
                    <a:pt x="30" y="32"/>
                    <a:pt x="30" y="32"/>
                    <a:pt x="30" y="32"/>
                  </a:cubicBezTo>
                  <a:moveTo>
                    <a:pt x="4" y="30"/>
                  </a:moveTo>
                  <a:cubicBezTo>
                    <a:pt x="4" y="30"/>
                    <a:pt x="4" y="29"/>
                    <a:pt x="4" y="29"/>
                  </a:cubicBezTo>
                  <a:cubicBezTo>
                    <a:pt x="4" y="29"/>
                    <a:pt x="4" y="29"/>
                    <a:pt x="4" y="29"/>
                  </a:cubicBezTo>
                  <a:cubicBezTo>
                    <a:pt x="4" y="30"/>
                    <a:pt x="4" y="30"/>
                    <a:pt x="4" y="30"/>
                  </a:cubicBezTo>
                  <a:moveTo>
                    <a:pt x="5" y="26"/>
                  </a:moveTo>
                  <a:cubicBezTo>
                    <a:pt x="5" y="25"/>
                    <a:pt x="5" y="25"/>
                    <a:pt x="5" y="25"/>
                  </a:cubicBezTo>
                  <a:cubicBezTo>
                    <a:pt x="5" y="26"/>
                    <a:pt x="5" y="26"/>
                    <a:pt x="5" y="26"/>
                  </a:cubicBezTo>
                  <a:cubicBezTo>
                    <a:pt x="5" y="26"/>
                    <a:pt x="5" y="26"/>
                    <a:pt x="5" y="26"/>
                  </a:cubicBezTo>
                  <a:moveTo>
                    <a:pt x="4" y="26"/>
                  </a:moveTo>
                  <a:cubicBezTo>
                    <a:pt x="4" y="25"/>
                    <a:pt x="4" y="25"/>
                    <a:pt x="4" y="25"/>
                  </a:cubicBezTo>
                  <a:cubicBezTo>
                    <a:pt x="4" y="24"/>
                    <a:pt x="4" y="24"/>
                    <a:pt x="4" y="24"/>
                  </a:cubicBezTo>
                  <a:cubicBezTo>
                    <a:pt x="5" y="25"/>
                    <a:pt x="5" y="25"/>
                    <a:pt x="5" y="25"/>
                  </a:cubicBezTo>
                  <a:cubicBezTo>
                    <a:pt x="4" y="26"/>
                    <a:pt x="4" y="26"/>
                    <a:pt x="4" y="26"/>
                  </a:cubicBezTo>
                  <a:moveTo>
                    <a:pt x="30" y="26"/>
                  </a:moveTo>
                  <a:cubicBezTo>
                    <a:pt x="30" y="26"/>
                    <a:pt x="30" y="26"/>
                    <a:pt x="30" y="26"/>
                  </a:cubicBezTo>
                  <a:cubicBezTo>
                    <a:pt x="31" y="25"/>
                    <a:pt x="31" y="24"/>
                    <a:pt x="31" y="23"/>
                  </a:cubicBezTo>
                  <a:cubicBezTo>
                    <a:pt x="31" y="23"/>
                    <a:pt x="31" y="23"/>
                    <a:pt x="31" y="23"/>
                  </a:cubicBezTo>
                  <a:cubicBezTo>
                    <a:pt x="31" y="23"/>
                    <a:pt x="31" y="24"/>
                    <a:pt x="31" y="24"/>
                  </a:cubicBezTo>
                  <a:cubicBezTo>
                    <a:pt x="31" y="24"/>
                    <a:pt x="31" y="24"/>
                    <a:pt x="31" y="24"/>
                  </a:cubicBezTo>
                  <a:cubicBezTo>
                    <a:pt x="31" y="25"/>
                    <a:pt x="31" y="25"/>
                    <a:pt x="31" y="25"/>
                  </a:cubicBezTo>
                  <a:cubicBezTo>
                    <a:pt x="31" y="25"/>
                    <a:pt x="31" y="25"/>
                    <a:pt x="30" y="26"/>
                  </a:cubicBezTo>
                  <a:moveTo>
                    <a:pt x="4" y="24"/>
                  </a:moveTo>
                  <a:cubicBezTo>
                    <a:pt x="4" y="24"/>
                    <a:pt x="4" y="24"/>
                    <a:pt x="4" y="24"/>
                  </a:cubicBezTo>
                  <a:cubicBezTo>
                    <a:pt x="4" y="24"/>
                    <a:pt x="4" y="24"/>
                    <a:pt x="4" y="24"/>
                  </a:cubicBezTo>
                  <a:cubicBezTo>
                    <a:pt x="4" y="23"/>
                    <a:pt x="4" y="23"/>
                    <a:pt x="4" y="23"/>
                  </a:cubicBezTo>
                  <a:cubicBezTo>
                    <a:pt x="4" y="23"/>
                    <a:pt x="4" y="23"/>
                    <a:pt x="4" y="23"/>
                  </a:cubicBezTo>
                  <a:cubicBezTo>
                    <a:pt x="4" y="24"/>
                    <a:pt x="4" y="24"/>
                    <a:pt x="4" y="24"/>
                  </a:cubicBezTo>
                  <a:moveTo>
                    <a:pt x="32" y="22"/>
                  </a:moveTo>
                  <a:cubicBezTo>
                    <a:pt x="32" y="21"/>
                    <a:pt x="32" y="21"/>
                    <a:pt x="32" y="21"/>
                  </a:cubicBezTo>
                  <a:cubicBezTo>
                    <a:pt x="32" y="21"/>
                    <a:pt x="32" y="21"/>
                    <a:pt x="32" y="21"/>
                  </a:cubicBezTo>
                  <a:cubicBezTo>
                    <a:pt x="32" y="22"/>
                    <a:pt x="32" y="22"/>
                    <a:pt x="32" y="22"/>
                  </a:cubicBezTo>
                  <a:moveTo>
                    <a:pt x="2" y="23"/>
                  </a:moveTo>
                  <a:cubicBezTo>
                    <a:pt x="2" y="23"/>
                    <a:pt x="3" y="22"/>
                    <a:pt x="3" y="21"/>
                  </a:cubicBezTo>
                  <a:cubicBezTo>
                    <a:pt x="3" y="21"/>
                    <a:pt x="3" y="22"/>
                    <a:pt x="3" y="22"/>
                  </a:cubicBezTo>
                  <a:cubicBezTo>
                    <a:pt x="3" y="23"/>
                    <a:pt x="3" y="23"/>
                    <a:pt x="3" y="23"/>
                  </a:cubicBezTo>
                  <a:cubicBezTo>
                    <a:pt x="2" y="23"/>
                    <a:pt x="2" y="23"/>
                    <a:pt x="2" y="23"/>
                  </a:cubicBezTo>
                  <a:moveTo>
                    <a:pt x="32" y="23"/>
                  </a:moveTo>
                  <a:cubicBezTo>
                    <a:pt x="32" y="23"/>
                    <a:pt x="32" y="23"/>
                    <a:pt x="32" y="23"/>
                  </a:cubicBezTo>
                  <a:cubicBezTo>
                    <a:pt x="32" y="23"/>
                    <a:pt x="32" y="23"/>
                    <a:pt x="32" y="23"/>
                  </a:cubicBezTo>
                  <a:cubicBezTo>
                    <a:pt x="32" y="22"/>
                    <a:pt x="33" y="22"/>
                    <a:pt x="33" y="21"/>
                  </a:cubicBezTo>
                  <a:cubicBezTo>
                    <a:pt x="33" y="21"/>
                    <a:pt x="33" y="21"/>
                    <a:pt x="33" y="21"/>
                  </a:cubicBezTo>
                  <a:cubicBezTo>
                    <a:pt x="33" y="22"/>
                    <a:pt x="33" y="23"/>
                    <a:pt x="33" y="23"/>
                  </a:cubicBezTo>
                  <a:cubicBezTo>
                    <a:pt x="33" y="23"/>
                    <a:pt x="33" y="23"/>
                    <a:pt x="33" y="23"/>
                  </a:cubicBezTo>
                  <a:cubicBezTo>
                    <a:pt x="32" y="23"/>
                    <a:pt x="32" y="23"/>
                    <a:pt x="32" y="23"/>
                  </a:cubicBezTo>
                  <a:moveTo>
                    <a:pt x="33" y="23"/>
                  </a:moveTo>
                  <a:cubicBezTo>
                    <a:pt x="33" y="23"/>
                    <a:pt x="34" y="22"/>
                    <a:pt x="34" y="21"/>
                  </a:cubicBezTo>
                  <a:cubicBezTo>
                    <a:pt x="34" y="21"/>
                    <a:pt x="34" y="21"/>
                    <a:pt x="34" y="21"/>
                  </a:cubicBezTo>
                  <a:cubicBezTo>
                    <a:pt x="34" y="22"/>
                    <a:pt x="34" y="23"/>
                    <a:pt x="34" y="23"/>
                  </a:cubicBezTo>
                  <a:cubicBezTo>
                    <a:pt x="34" y="23"/>
                    <a:pt x="34" y="23"/>
                    <a:pt x="33" y="23"/>
                  </a:cubicBezTo>
                  <a:cubicBezTo>
                    <a:pt x="33" y="23"/>
                    <a:pt x="33" y="23"/>
                    <a:pt x="33" y="23"/>
                  </a:cubicBezTo>
                  <a:moveTo>
                    <a:pt x="1" y="23"/>
                  </a:moveTo>
                  <a:cubicBezTo>
                    <a:pt x="1" y="23"/>
                    <a:pt x="1" y="23"/>
                    <a:pt x="1" y="23"/>
                  </a:cubicBezTo>
                  <a:cubicBezTo>
                    <a:pt x="2" y="21"/>
                    <a:pt x="2" y="21"/>
                    <a:pt x="2" y="21"/>
                  </a:cubicBezTo>
                  <a:cubicBezTo>
                    <a:pt x="3" y="21"/>
                    <a:pt x="3" y="21"/>
                    <a:pt x="3" y="21"/>
                  </a:cubicBezTo>
                  <a:cubicBezTo>
                    <a:pt x="2" y="22"/>
                    <a:pt x="2" y="23"/>
                    <a:pt x="2" y="23"/>
                  </a:cubicBezTo>
                  <a:cubicBezTo>
                    <a:pt x="1" y="23"/>
                    <a:pt x="1" y="23"/>
                    <a:pt x="1" y="23"/>
                  </a:cubicBezTo>
                  <a:moveTo>
                    <a:pt x="1" y="22"/>
                  </a:moveTo>
                  <a:cubicBezTo>
                    <a:pt x="1" y="22"/>
                    <a:pt x="1" y="21"/>
                    <a:pt x="1" y="21"/>
                  </a:cubicBezTo>
                  <a:cubicBezTo>
                    <a:pt x="1" y="21"/>
                    <a:pt x="1" y="21"/>
                    <a:pt x="1" y="21"/>
                  </a:cubicBezTo>
                  <a:cubicBezTo>
                    <a:pt x="1" y="21"/>
                    <a:pt x="1" y="21"/>
                    <a:pt x="1" y="21"/>
                  </a:cubicBezTo>
                  <a:cubicBezTo>
                    <a:pt x="1" y="22"/>
                    <a:pt x="1" y="22"/>
                    <a:pt x="1" y="22"/>
                  </a:cubicBezTo>
                  <a:moveTo>
                    <a:pt x="5" y="11"/>
                  </a:moveTo>
                  <a:cubicBezTo>
                    <a:pt x="4" y="11"/>
                    <a:pt x="4" y="11"/>
                    <a:pt x="4" y="11"/>
                  </a:cubicBezTo>
                  <a:cubicBezTo>
                    <a:pt x="5" y="10"/>
                    <a:pt x="5" y="10"/>
                    <a:pt x="5" y="10"/>
                  </a:cubicBezTo>
                  <a:cubicBezTo>
                    <a:pt x="5" y="10"/>
                    <a:pt x="5" y="10"/>
                    <a:pt x="5" y="10"/>
                  </a:cubicBezTo>
                  <a:cubicBezTo>
                    <a:pt x="5" y="10"/>
                    <a:pt x="5" y="11"/>
                    <a:pt x="5" y="11"/>
                  </a:cubicBezTo>
                  <a:moveTo>
                    <a:pt x="4" y="11"/>
                  </a:moveTo>
                  <a:cubicBezTo>
                    <a:pt x="4" y="10"/>
                    <a:pt x="4" y="10"/>
                    <a:pt x="4" y="10"/>
                  </a:cubicBezTo>
                  <a:cubicBezTo>
                    <a:pt x="5" y="9"/>
                    <a:pt x="5" y="9"/>
                    <a:pt x="5" y="9"/>
                  </a:cubicBezTo>
                  <a:cubicBezTo>
                    <a:pt x="5" y="10"/>
                    <a:pt x="5" y="10"/>
                    <a:pt x="5" y="10"/>
                  </a:cubicBezTo>
                  <a:cubicBezTo>
                    <a:pt x="4" y="11"/>
                    <a:pt x="4" y="11"/>
                    <a:pt x="4" y="11"/>
                  </a:cubicBezTo>
                  <a:moveTo>
                    <a:pt x="31" y="11"/>
                  </a:moveTo>
                  <a:cubicBezTo>
                    <a:pt x="30" y="10"/>
                    <a:pt x="30" y="10"/>
                    <a:pt x="30" y="10"/>
                  </a:cubicBezTo>
                  <a:cubicBezTo>
                    <a:pt x="31" y="9"/>
                    <a:pt x="31" y="9"/>
                    <a:pt x="31" y="9"/>
                  </a:cubicBezTo>
                  <a:cubicBezTo>
                    <a:pt x="31" y="9"/>
                    <a:pt x="31" y="10"/>
                    <a:pt x="31" y="10"/>
                  </a:cubicBezTo>
                  <a:cubicBezTo>
                    <a:pt x="31" y="10"/>
                    <a:pt x="31" y="10"/>
                    <a:pt x="31" y="10"/>
                  </a:cubicBezTo>
                  <a:cubicBezTo>
                    <a:pt x="31" y="11"/>
                    <a:pt x="31" y="11"/>
                    <a:pt x="31" y="11"/>
                  </a:cubicBezTo>
                  <a:moveTo>
                    <a:pt x="4" y="9"/>
                  </a:moveTo>
                  <a:cubicBezTo>
                    <a:pt x="4" y="9"/>
                    <a:pt x="4" y="9"/>
                    <a:pt x="4" y="9"/>
                  </a:cubicBezTo>
                  <a:cubicBezTo>
                    <a:pt x="4" y="9"/>
                    <a:pt x="4" y="9"/>
                    <a:pt x="4" y="9"/>
                  </a:cubicBezTo>
                  <a:cubicBezTo>
                    <a:pt x="4" y="9"/>
                    <a:pt x="4" y="9"/>
                    <a:pt x="4" y="9"/>
                  </a:cubicBezTo>
                  <a:cubicBezTo>
                    <a:pt x="4" y="9"/>
                    <a:pt x="4" y="9"/>
                    <a:pt x="4" y="9"/>
                  </a:cubicBezTo>
                  <a:moveTo>
                    <a:pt x="10" y="6"/>
                  </a:moveTo>
                  <a:cubicBezTo>
                    <a:pt x="12" y="5"/>
                    <a:pt x="13" y="5"/>
                    <a:pt x="15" y="4"/>
                  </a:cubicBezTo>
                  <a:cubicBezTo>
                    <a:pt x="15" y="4"/>
                    <a:pt x="15" y="4"/>
                    <a:pt x="15" y="4"/>
                  </a:cubicBezTo>
                  <a:cubicBezTo>
                    <a:pt x="15" y="1"/>
                    <a:pt x="15" y="1"/>
                    <a:pt x="15" y="1"/>
                  </a:cubicBezTo>
                  <a:cubicBezTo>
                    <a:pt x="16" y="1"/>
                    <a:pt x="17" y="1"/>
                    <a:pt x="18" y="1"/>
                  </a:cubicBezTo>
                  <a:cubicBezTo>
                    <a:pt x="18" y="1"/>
                    <a:pt x="19" y="1"/>
                    <a:pt x="20" y="1"/>
                  </a:cubicBezTo>
                  <a:cubicBezTo>
                    <a:pt x="20" y="4"/>
                    <a:pt x="20" y="4"/>
                    <a:pt x="20" y="4"/>
                  </a:cubicBezTo>
                  <a:cubicBezTo>
                    <a:pt x="20" y="4"/>
                    <a:pt x="20" y="4"/>
                    <a:pt x="20" y="4"/>
                  </a:cubicBezTo>
                  <a:cubicBezTo>
                    <a:pt x="22" y="5"/>
                    <a:pt x="24" y="5"/>
                    <a:pt x="25" y="6"/>
                  </a:cubicBezTo>
                  <a:cubicBezTo>
                    <a:pt x="26" y="6"/>
                    <a:pt x="26" y="6"/>
                    <a:pt x="26" y="6"/>
                  </a:cubicBezTo>
                  <a:cubicBezTo>
                    <a:pt x="28" y="4"/>
                    <a:pt x="28" y="4"/>
                    <a:pt x="28" y="4"/>
                  </a:cubicBezTo>
                  <a:cubicBezTo>
                    <a:pt x="28" y="5"/>
                    <a:pt x="30" y="7"/>
                    <a:pt x="30" y="7"/>
                  </a:cubicBezTo>
                  <a:cubicBezTo>
                    <a:pt x="31" y="8"/>
                    <a:pt x="31" y="8"/>
                    <a:pt x="31" y="8"/>
                  </a:cubicBezTo>
                  <a:cubicBezTo>
                    <a:pt x="31" y="8"/>
                    <a:pt x="31" y="8"/>
                    <a:pt x="31" y="8"/>
                  </a:cubicBezTo>
                  <a:cubicBezTo>
                    <a:pt x="29" y="10"/>
                    <a:pt x="29" y="10"/>
                    <a:pt x="29" y="10"/>
                  </a:cubicBezTo>
                  <a:cubicBezTo>
                    <a:pt x="29" y="10"/>
                    <a:pt x="29" y="10"/>
                    <a:pt x="29" y="10"/>
                  </a:cubicBezTo>
                  <a:cubicBezTo>
                    <a:pt x="30" y="12"/>
                    <a:pt x="31" y="13"/>
                    <a:pt x="31" y="15"/>
                  </a:cubicBezTo>
                  <a:cubicBezTo>
                    <a:pt x="32" y="15"/>
                    <a:pt x="32" y="15"/>
                    <a:pt x="32" y="15"/>
                  </a:cubicBezTo>
                  <a:cubicBezTo>
                    <a:pt x="34" y="15"/>
                    <a:pt x="34" y="15"/>
                    <a:pt x="34" y="15"/>
                  </a:cubicBezTo>
                  <a:cubicBezTo>
                    <a:pt x="34" y="17"/>
                    <a:pt x="34" y="19"/>
                    <a:pt x="34" y="20"/>
                  </a:cubicBezTo>
                  <a:cubicBezTo>
                    <a:pt x="34" y="20"/>
                    <a:pt x="34" y="20"/>
                    <a:pt x="34" y="20"/>
                  </a:cubicBezTo>
                  <a:cubicBezTo>
                    <a:pt x="31" y="20"/>
                    <a:pt x="31" y="21"/>
                    <a:pt x="30" y="23"/>
                  </a:cubicBezTo>
                  <a:cubicBezTo>
                    <a:pt x="30" y="24"/>
                    <a:pt x="30" y="24"/>
                    <a:pt x="29" y="25"/>
                  </a:cubicBezTo>
                  <a:cubicBezTo>
                    <a:pt x="29" y="26"/>
                    <a:pt x="29" y="26"/>
                    <a:pt x="29" y="26"/>
                  </a:cubicBezTo>
                  <a:cubicBezTo>
                    <a:pt x="31" y="28"/>
                    <a:pt x="31" y="28"/>
                    <a:pt x="31" y="28"/>
                  </a:cubicBezTo>
                  <a:cubicBezTo>
                    <a:pt x="30" y="29"/>
                    <a:pt x="29" y="30"/>
                    <a:pt x="28" y="31"/>
                  </a:cubicBezTo>
                  <a:cubicBezTo>
                    <a:pt x="26" y="29"/>
                    <a:pt x="26" y="29"/>
                    <a:pt x="26" y="29"/>
                  </a:cubicBezTo>
                  <a:cubicBezTo>
                    <a:pt x="25" y="29"/>
                    <a:pt x="25" y="29"/>
                    <a:pt x="25" y="29"/>
                  </a:cubicBezTo>
                  <a:cubicBezTo>
                    <a:pt x="24" y="30"/>
                    <a:pt x="22" y="31"/>
                    <a:pt x="20" y="31"/>
                  </a:cubicBezTo>
                  <a:cubicBezTo>
                    <a:pt x="20" y="32"/>
                    <a:pt x="20" y="32"/>
                    <a:pt x="20" y="32"/>
                  </a:cubicBezTo>
                  <a:cubicBezTo>
                    <a:pt x="20" y="34"/>
                    <a:pt x="20" y="34"/>
                    <a:pt x="20" y="34"/>
                  </a:cubicBezTo>
                  <a:cubicBezTo>
                    <a:pt x="19" y="34"/>
                    <a:pt x="18" y="34"/>
                    <a:pt x="18" y="34"/>
                  </a:cubicBezTo>
                  <a:cubicBezTo>
                    <a:pt x="17" y="34"/>
                    <a:pt x="16" y="34"/>
                    <a:pt x="15" y="34"/>
                  </a:cubicBezTo>
                  <a:cubicBezTo>
                    <a:pt x="15" y="32"/>
                    <a:pt x="15" y="32"/>
                    <a:pt x="15" y="32"/>
                  </a:cubicBezTo>
                  <a:cubicBezTo>
                    <a:pt x="15" y="31"/>
                    <a:pt x="15" y="31"/>
                    <a:pt x="15" y="31"/>
                  </a:cubicBezTo>
                  <a:cubicBezTo>
                    <a:pt x="13" y="31"/>
                    <a:pt x="12" y="30"/>
                    <a:pt x="10" y="29"/>
                  </a:cubicBezTo>
                  <a:cubicBezTo>
                    <a:pt x="9" y="29"/>
                    <a:pt x="9" y="29"/>
                    <a:pt x="9" y="29"/>
                  </a:cubicBezTo>
                  <a:cubicBezTo>
                    <a:pt x="8" y="31"/>
                    <a:pt x="8" y="31"/>
                    <a:pt x="8" y="31"/>
                  </a:cubicBezTo>
                  <a:cubicBezTo>
                    <a:pt x="8" y="31"/>
                    <a:pt x="8" y="31"/>
                    <a:pt x="8" y="31"/>
                  </a:cubicBezTo>
                  <a:cubicBezTo>
                    <a:pt x="8" y="31"/>
                    <a:pt x="8" y="31"/>
                    <a:pt x="8" y="31"/>
                  </a:cubicBezTo>
                  <a:cubicBezTo>
                    <a:pt x="6" y="30"/>
                    <a:pt x="5" y="29"/>
                    <a:pt x="4" y="28"/>
                  </a:cubicBezTo>
                  <a:cubicBezTo>
                    <a:pt x="6" y="26"/>
                    <a:pt x="6" y="26"/>
                    <a:pt x="6" y="26"/>
                  </a:cubicBezTo>
                  <a:cubicBezTo>
                    <a:pt x="6" y="25"/>
                    <a:pt x="6" y="25"/>
                    <a:pt x="6" y="25"/>
                  </a:cubicBezTo>
                  <a:cubicBezTo>
                    <a:pt x="5" y="24"/>
                    <a:pt x="4" y="22"/>
                    <a:pt x="4" y="20"/>
                  </a:cubicBezTo>
                  <a:cubicBezTo>
                    <a:pt x="4" y="20"/>
                    <a:pt x="4" y="20"/>
                    <a:pt x="4" y="20"/>
                  </a:cubicBezTo>
                  <a:cubicBezTo>
                    <a:pt x="1" y="20"/>
                    <a:pt x="1" y="20"/>
                    <a:pt x="1" y="20"/>
                  </a:cubicBezTo>
                  <a:cubicBezTo>
                    <a:pt x="1" y="19"/>
                    <a:pt x="1" y="17"/>
                    <a:pt x="1" y="15"/>
                  </a:cubicBezTo>
                  <a:cubicBezTo>
                    <a:pt x="4" y="15"/>
                    <a:pt x="4" y="15"/>
                    <a:pt x="4" y="15"/>
                  </a:cubicBezTo>
                  <a:cubicBezTo>
                    <a:pt x="4" y="15"/>
                    <a:pt x="4" y="15"/>
                    <a:pt x="4" y="15"/>
                  </a:cubicBezTo>
                  <a:cubicBezTo>
                    <a:pt x="4" y="13"/>
                    <a:pt x="5" y="12"/>
                    <a:pt x="6" y="10"/>
                  </a:cubicBezTo>
                  <a:cubicBezTo>
                    <a:pt x="6" y="10"/>
                    <a:pt x="6" y="10"/>
                    <a:pt x="6" y="10"/>
                  </a:cubicBezTo>
                  <a:cubicBezTo>
                    <a:pt x="4" y="8"/>
                    <a:pt x="4" y="8"/>
                    <a:pt x="4" y="8"/>
                  </a:cubicBezTo>
                  <a:cubicBezTo>
                    <a:pt x="5" y="6"/>
                    <a:pt x="6" y="5"/>
                    <a:pt x="8" y="4"/>
                  </a:cubicBezTo>
                  <a:cubicBezTo>
                    <a:pt x="10" y="6"/>
                    <a:pt x="10" y="6"/>
                    <a:pt x="10" y="6"/>
                  </a:cubicBezTo>
                  <a:cubicBezTo>
                    <a:pt x="10" y="6"/>
                    <a:pt x="10" y="6"/>
                    <a:pt x="10" y="6"/>
                  </a:cubicBezTo>
                  <a:moveTo>
                    <a:pt x="18" y="0"/>
                  </a:moveTo>
                  <a:cubicBezTo>
                    <a:pt x="17" y="0"/>
                    <a:pt x="16" y="0"/>
                    <a:pt x="15" y="1"/>
                  </a:cubicBezTo>
                  <a:cubicBezTo>
                    <a:pt x="14" y="1"/>
                    <a:pt x="14" y="1"/>
                    <a:pt x="14" y="1"/>
                  </a:cubicBezTo>
                  <a:cubicBezTo>
                    <a:pt x="14" y="3"/>
                    <a:pt x="14" y="3"/>
                    <a:pt x="14" y="3"/>
                  </a:cubicBezTo>
                  <a:cubicBezTo>
                    <a:pt x="13" y="4"/>
                    <a:pt x="11" y="4"/>
                    <a:pt x="10" y="5"/>
                  </a:cubicBezTo>
                  <a:cubicBezTo>
                    <a:pt x="8" y="4"/>
                    <a:pt x="8" y="4"/>
                    <a:pt x="8" y="4"/>
                  </a:cubicBezTo>
                  <a:cubicBezTo>
                    <a:pt x="8" y="4"/>
                    <a:pt x="8" y="4"/>
                    <a:pt x="8" y="4"/>
                  </a:cubicBezTo>
                  <a:cubicBezTo>
                    <a:pt x="6" y="5"/>
                    <a:pt x="5" y="6"/>
                    <a:pt x="3" y="8"/>
                  </a:cubicBezTo>
                  <a:cubicBezTo>
                    <a:pt x="4" y="8"/>
                    <a:pt x="4" y="8"/>
                    <a:pt x="4" y="8"/>
                  </a:cubicBezTo>
                  <a:cubicBezTo>
                    <a:pt x="3" y="8"/>
                    <a:pt x="3" y="8"/>
                    <a:pt x="3" y="8"/>
                  </a:cubicBezTo>
                  <a:cubicBezTo>
                    <a:pt x="3" y="9"/>
                    <a:pt x="3" y="9"/>
                    <a:pt x="3" y="9"/>
                  </a:cubicBezTo>
                  <a:cubicBezTo>
                    <a:pt x="3" y="9"/>
                    <a:pt x="3" y="10"/>
                    <a:pt x="3" y="10"/>
                  </a:cubicBezTo>
                  <a:cubicBezTo>
                    <a:pt x="3" y="10"/>
                    <a:pt x="3" y="10"/>
                    <a:pt x="3" y="10"/>
                  </a:cubicBezTo>
                  <a:cubicBezTo>
                    <a:pt x="3" y="11"/>
                    <a:pt x="3" y="11"/>
                    <a:pt x="3" y="11"/>
                  </a:cubicBezTo>
                  <a:cubicBezTo>
                    <a:pt x="3" y="11"/>
                    <a:pt x="3" y="11"/>
                    <a:pt x="3" y="11"/>
                  </a:cubicBezTo>
                  <a:cubicBezTo>
                    <a:pt x="3" y="11"/>
                    <a:pt x="3" y="11"/>
                    <a:pt x="3" y="11"/>
                  </a:cubicBezTo>
                  <a:cubicBezTo>
                    <a:pt x="3" y="11"/>
                    <a:pt x="3" y="11"/>
                    <a:pt x="3" y="11"/>
                  </a:cubicBezTo>
                  <a:cubicBezTo>
                    <a:pt x="4" y="12"/>
                    <a:pt x="4" y="12"/>
                    <a:pt x="4" y="12"/>
                  </a:cubicBezTo>
                  <a:cubicBezTo>
                    <a:pt x="4" y="13"/>
                    <a:pt x="4" y="14"/>
                    <a:pt x="3" y="15"/>
                  </a:cubicBezTo>
                  <a:cubicBezTo>
                    <a:pt x="1" y="15"/>
                    <a:pt x="1" y="15"/>
                    <a:pt x="1" y="15"/>
                  </a:cubicBezTo>
                  <a:cubicBezTo>
                    <a:pt x="0" y="15"/>
                    <a:pt x="0" y="15"/>
                    <a:pt x="0" y="15"/>
                  </a:cubicBezTo>
                  <a:cubicBezTo>
                    <a:pt x="0" y="15"/>
                    <a:pt x="0" y="15"/>
                    <a:pt x="0" y="15"/>
                  </a:cubicBezTo>
                  <a:cubicBezTo>
                    <a:pt x="0" y="16"/>
                    <a:pt x="0" y="16"/>
                    <a:pt x="0" y="16"/>
                  </a:cubicBezTo>
                  <a:cubicBezTo>
                    <a:pt x="0" y="17"/>
                    <a:pt x="0" y="22"/>
                    <a:pt x="0" y="24"/>
                  </a:cubicBezTo>
                  <a:cubicBezTo>
                    <a:pt x="0" y="24"/>
                    <a:pt x="0" y="24"/>
                    <a:pt x="0" y="24"/>
                  </a:cubicBezTo>
                  <a:cubicBezTo>
                    <a:pt x="0" y="24"/>
                    <a:pt x="0" y="24"/>
                    <a:pt x="0" y="24"/>
                  </a:cubicBezTo>
                  <a:cubicBezTo>
                    <a:pt x="0" y="24"/>
                    <a:pt x="0" y="24"/>
                    <a:pt x="0" y="24"/>
                  </a:cubicBezTo>
                  <a:cubicBezTo>
                    <a:pt x="0" y="24"/>
                    <a:pt x="0" y="24"/>
                    <a:pt x="0" y="24"/>
                  </a:cubicBezTo>
                  <a:cubicBezTo>
                    <a:pt x="0" y="24"/>
                    <a:pt x="0" y="24"/>
                    <a:pt x="0" y="24"/>
                  </a:cubicBezTo>
                  <a:cubicBezTo>
                    <a:pt x="3" y="24"/>
                    <a:pt x="3" y="24"/>
                    <a:pt x="3" y="24"/>
                  </a:cubicBezTo>
                  <a:cubicBezTo>
                    <a:pt x="3" y="25"/>
                    <a:pt x="3" y="25"/>
                    <a:pt x="4" y="26"/>
                  </a:cubicBezTo>
                  <a:cubicBezTo>
                    <a:pt x="4" y="26"/>
                    <a:pt x="4" y="26"/>
                    <a:pt x="4" y="26"/>
                  </a:cubicBezTo>
                  <a:cubicBezTo>
                    <a:pt x="4" y="26"/>
                    <a:pt x="4" y="26"/>
                    <a:pt x="4" y="26"/>
                  </a:cubicBezTo>
                  <a:cubicBezTo>
                    <a:pt x="4" y="27"/>
                    <a:pt x="4" y="27"/>
                    <a:pt x="4" y="27"/>
                  </a:cubicBezTo>
                  <a:cubicBezTo>
                    <a:pt x="3" y="27"/>
                    <a:pt x="3" y="27"/>
                    <a:pt x="3" y="27"/>
                  </a:cubicBezTo>
                  <a:cubicBezTo>
                    <a:pt x="3" y="28"/>
                    <a:pt x="3" y="28"/>
                    <a:pt x="3" y="28"/>
                  </a:cubicBezTo>
                  <a:cubicBezTo>
                    <a:pt x="3" y="29"/>
                    <a:pt x="3" y="30"/>
                    <a:pt x="3" y="31"/>
                  </a:cubicBezTo>
                  <a:cubicBezTo>
                    <a:pt x="3" y="31"/>
                    <a:pt x="3" y="31"/>
                    <a:pt x="3" y="31"/>
                  </a:cubicBezTo>
                  <a:cubicBezTo>
                    <a:pt x="3" y="31"/>
                    <a:pt x="3" y="31"/>
                    <a:pt x="3" y="31"/>
                  </a:cubicBezTo>
                  <a:cubicBezTo>
                    <a:pt x="4" y="33"/>
                    <a:pt x="6" y="34"/>
                    <a:pt x="7" y="35"/>
                  </a:cubicBezTo>
                  <a:cubicBezTo>
                    <a:pt x="7" y="35"/>
                    <a:pt x="7" y="35"/>
                    <a:pt x="7" y="35"/>
                  </a:cubicBezTo>
                  <a:cubicBezTo>
                    <a:pt x="7" y="35"/>
                    <a:pt x="7" y="35"/>
                    <a:pt x="7" y="35"/>
                  </a:cubicBezTo>
                  <a:cubicBezTo>
                    <a:pt x="7" y="35"/>
                    <a:pt x="7" y="35"/>
                    <a:pt x="7" y="35"/>
                  </a:cubicBezTo>
                  <a:cubicBezTo>
                    <a:pt x="7" y="35"/>
                    <a:pt x="7" y="35"/>
                    <a:pt x="7" y="35"/>
                  </a:cubicBezTo>
                  <a:cubicBezTo>
                    <a:pt x="8" y="35"/>
                    <a:pt x="8" y="35"/>
                    <a:pt x="8" y="35"/>
                  </a:cubicBezTo>
                  <a:cubicBezTo>
                    <a:pt x="9" y="33"/>
                    <a:pt x="9" y="33"/>
                    <a:pt x="9" y="33"/>
                  </a:cubicBezTo>
                  <a:cubicBezTo>
                    <a:pt x="11" y="34"/>
                    <a:pt x="12" y="35"/>
                    <a:pt x="14" y="35"/>
                  </a:cubicBezTo>
                  <a:cubicBezTo>
                    <a:pt x="14" y="36"/>
                    <a:pt x="14" y="36"/>
                    <a:pt x="14" y="36"/>
                  </a:cubicBezTo>
                  <a:cubicBezTo>
                    <a:pt x="14" y="36"/>
                    <a:pt x="14" y="37"/>
                    <a:pt x="14" y="38"/>
                  </a:cubicBezTo>
                  <a:cubicBezTo>
                    <a:pt x="14" y="38"/>
                    <a:pt x="14" y="38"/>
                    <a:pt x="14" y="38"/>
                  </a:cubicBezTo>
                  <a:cubicBezTo>
                    <a:pt x="15" y="38"/>
                    <a:pt x="16" y="38"/>
                    <a:pt x="17" y="38"/>
                  </a:cubicBezTo>
                  <a:cubicBezTo>
                    <a:pt x="18" y="38"/>
                    <a:pt x="19" y="38"/>
                    <a:pt x="20" y="38"/>
                  </a:cubicBezTo>
                  <a:cubicBezTo>
                    <a:pt x="21" y="38"/>
                    <a:pt x="21" y="38"/>
                    <a:pt x="21" y="38"/>
                  </a:cubicBezTo>
                  <a:cubicBezTo>
                    <a:pt x="21" y="37"/>
                    <a:pt x="21" y="37"/>
                    <a:pt x="21" y="37"/>
                  </a:cubicBezTo>
                  <a:cubicBezTo>
                    <a:pt x="21" y="36"/>
                    <a:pt x="21" y="36"/>
                    <a:pt x="21" y="35"/>
                  </a:cubicBezTo>
                  <a:cubicBezTo>
                    <a:pt x="23" y="35"/>
                    <a:pt x="24" y="34"/>
                    <a:pt x="25" y="33"/>
                  </a:cubicBezTo>
                  <a:cubicBezTo>
                    <a:pt x="27" y="35"/>
                    <a:pt x="27" y="35"/>
                    <a:pt x="27" y="35"/>
                  </a:cubicBezTo>
                  <a:cubicBezTo>
                    <a:pt x="28" y="35"/>
                    <a:pt x="28" y="35"/>
                    <a:pt x="28" y="35"/>
                  </a:cubicBezTo>
                  <a:cubicBezTo>
                    <a:pt x="29" y="34"/>
                    <a:pt x="31" y="33"/>
                    <a:pt x="32" y="31"/>
                  </a:cubicBezTo>
                  <a:cubicBezTo>
                    <a:pt x="32" y="31"/>
                    <a:pt x="32" y="31"/>
                    <a:pt x="32" y="31"/>
                  </a:cubicBezTo>
                  <a:cubicBezTo>
                    <a:pt x="32" y="30"/>
                    <a:pt x="32" y="30"/>
                    <a:pt x="32" y="29"/>
                  </a:cubicBezTo>
                  <a:cubicBezTo>
                    <a:pt x="32" y="29"/>
                    <a:pt x="32" y="28"/>
                    <a:pt x="32" y="28"/>
                  </a:cubicBezTo>
                  <a:cubicBezTo>
                    <a:pt x="32" y="27"/>
                    <a:pt x="32" y="27"/>
                    <a:pt x="32" y="27"/>
                  </a:cubicBezTo>
                  <a:cubicBezTo>
                    <a:pt x="32" y="27"/>
                    <a:pt x="32" y="27"/>
                    <a:pt x="32" y="27"/>
                  </a:cubicBezTo>
                  <a:cubicBezTo>
                    <a:pt x="31" y="26"/>
                    <a:pt x="31" y="26"/>
                    <a:pt x="31" y="26"/>
                  </a:cubicBezTo>
                  <a:cubicBezTo>
                    <a:pt x="31" y="26"/>
                    <a:pt x="31" y="26"/>
                    <a:pt x="32" y="25"/>
                  </a:cubicBezTo>
                  <a:cubicBezTo>
                    <a:pt x="32" y="24"/>
                    <a:pt x="32" y="24"/>
                    <a:pt x="33" y="24"/>
                  </a:cubicBezTo>
                  <a:cubicBezTo>
                    <a:pt x="33" y="24"/>
                    <a:pt x="34" y="24"/>
                    <a:pt x="34" y="24"/>
                  </a:cubicBezTo>
                  <a:cubicBezTo>
                    <a:pt x="35" y="24"/>
                    <a:pt x="35" y="24"/>
                    <a:pt x="35" y="24"/>
                  </a:cubicBezTo>
                  <a:cubicBezTo>
                    <a:pt x="35" y="23"/>
                    <a:pt x="35" y="22"/>
                    <a:pt x="35" y="21"/>
                  </a:cubicBezTo>
                  <a:cubicBezTo>
                    <a:pt x="35" y="21"/>
                    <a:pt x="35" y="21"/>
                    <a:pt x="35" y="21"/>
                  </a:cubicBezTo>
                  <a:cubicBezTo>
                    <a:pt x="35" y="19"/>
                    <a:pt x="35" y="17"/>
                    <a:pt x="35" y="15"/>
                  </a:cubicBezTo>
                  <a:cubicBezTo>
                    <a:pt x="35" y="15"/>
                    <a:pt x="35" y="15"/>
                    <a:pt x="35" y="15"/>
                  </a:cubicBezTo>
                  <a:cubicBezTo>
                    <a:pt x="32" y="15"/>
                    <a:pt x="32" y="15"/>
                    <a:pt x="32" y="15"/>
                  </a:cubicBezTo>
                  <a:cubicBezTo>
                    <a:pt x="32" y="14"/>
                    <a:pt x="31" y="13"/>
                    <a:pt x="31" y="12"/>
                  </a:cubicBezTo>
                  <a:cubicBezTo>
                    <a:pt x="32" y="11"/>
                    <a:pt x="32" y="11"/>
                    <a:pt x="32" y="11"/>
                  </a:cubicBezTo>
                  <a:cubicBezTo>
                    <a:pt x="32" y="11"/>
                    <a:pt x="32" y="11"/>
                    <a:pt x="32" y="11"/>
                  </a:cubicBezTo>
                  <a:cubicBezTo>
                    <a:pt x="32" y="10"/>
                    <a:pt x="32" y="9"/>
                    <a:pt x="32" y="8"/>
                  </a:cubicBezTo>
                  <a:cubicBezTo>
                    <a:pt x="32" y="8"/>
                    <a:pt x="32" y="8"/>
                    <a:pt x="32" y="8"/>
                  </a:cubicBezTo>
                  <a:cubicBezTo>
                    <a:pt x="32" y="8"/>
                    <a:pt x="32" y="8"/>
                    <a:pt x="32" y="8"/>
                  </a:cubicBezTo>
                  <a:cubicBezTo>
                    <a:pt x="32" y="8"/>
                    <a:pt x="32" y="8"/>
                    <a:pt x="32" y="8"/>
                  </a:cubicBezTo>
                  <a:cubicBezTo>
                    <a:pt x="32" y="7"/>
                    <a:pt x="32" y="7"/>
                    <a:pt x="32" y="7"/>
                  </a:cubicBezTo>
                  <a:cubicBezTo>
                    <a:pt x="31" y="6"/>
                    <a:pt x="31" y="6"/>
                    <a:pt x="31" y="6"/>
                  </a:cubicBezTo>
                  <a:cubicBezTo>
                    <a:pt x="31" y="6"/>
                    <a:pt x="28" y="3"/>
                    <a:pt x="28" y="3"/>
                  </a:cubicBezTo>
                  <a:cubicBezTo>
                    <a:pt x="27" y="4"/>
                    <a:pt x="27" y="4"/>
                    <a:pt x="27" y="4"/>
                  </a:cubicBezTo>
                  <a:cubicBezTo>
                    <a:pt x="25" y="5"/>
                    <a:pt x="25" y="5"/>
                    <a:pt x="25" y="5"/>
                  </a:cubicBezTo>
                  <a:cubicBezTo>
                    <a:pt x="24" y="4"/>
                    <a:pt x="23" y="4"/>
                    <a:pt x="21" y="3"/>
                  </a:cubicBezTo>
                  <a:cubicBezTo>
                    <a:pt x="21" y="1"/>
                    <a:pt x="21" y="1"/>
                    <a:pt x="21" y="1"/>
                  </a:cubicBezTo>
                  <a:cubicBezTo>
                    <a:pt x="21" y="1"/>
                    <a:pt x="21" y="1"/>
                    <a:pt x="21" y="1"/>
                  </a:cubicBezTo>
                  <a:cubicBezTo>
                    <a:pt x="20" y="0"/>
                    <a:pt x="19" y="0"/>
                    <a:pt x="1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6" name="Freeform 32"/>
            <p:cNvSpPr>
              <a:spLocks noEditPoints="1"/>
            </p:cNvSpPr>
            <p:nvPr/>
          </p:nvSpPr>
          <p:spPr bwMode="auto">
            <a:xfrm>
              <a:off x="3549" y="1934"/>
              <a:ext cx="59" cy="53"/>
            </a:xfrm>
            <a:custGeom>
              <a:avLst/>
              <a:gdLst>
                <a:gd name="T0" fmla="*/ 22 w 25"/>
                <a:gd name="T1" fmla="*/ 10 h 22"/>
                <a:gd name="T2" fmla="*/ 22 w 25"/>
                <a:gd name="T3" fmla="*/ 9 h 22"/>
                <a:gd name="T4" fmla="*/ 22 w 25"/>
                <a:gd name="T5" fmla="*/ 9 h 22"/>
                <a:gd name="T6" fmla="*/ 22 w 25"/>
                <a:gd name="T7" fmla="*/ 9 h 22"/>
                <a:gd name="T8" fmla="*/ 22 w 25"/>
                <a:gd name="T9" fmla="*/ 7 h 22"/>
                <a:gd name="T10" fmla="*/ 21 w 25"/>
                <a:gd name="T11" fmla="*/ 8 h 22"/>
                <a:gd name="T12" fmla="*/ 22 w 25"/>
                <a:gd name="T13" fmla="*/ 7 h 22"/>
                <a:gd name="T14" fmla="*/ 20 w 25"/>
                <a:gd name="T15" fmla="*/ 6 h 22"/>
                <a:gd name="T16" fmla="*/ 20 w 25"/>
                <a:gd name="T17" fmla="*/ 7 h 22"/>
                <a:gd name="T18" fmla="*/ 20 w 25"/>
                <a:gd name="T19" fmla="*/ 5 h 22"/>
                <a:gd name="T20" fmla="*/ 13 w 25"/>
                <a:gd name="T21" fmla="*/ 21 h 22"/>
                <a:gd name="T22" fmla="*/ 3 w 25"/>
                <a:gd name="T23" fmla="*/ 11 h 22"/>
                <a:gd name="T24" fmla="*/ 15 w 25"/>
                <a:gd name="T25" fmla="*/ 4 h 22"/>
                <a:gd name="T26" fmla="*/ 20 w 25"/>
                <a:gd name="T27" fmla="*/ 18 h 22"/>
                <a:gd name="T28" fmla="*/ 13 w 25"/>
                <a:gd name="T29" fmla="*/ 21 h 22"/>
                <a:gd name="T30" fmla="*/ 19 w 25"/>
                <a:gd name="T31" fmla="*/ 4 h 22"/>
                <a:gd name="T32" fmla="*/ 19 w 25"/>
                <a:gd name="T33" fmla="*/ 5 h 22"/>
                <a:gd name="T34" fmla="*/ 3 w 25"/>
                <a:gd name="T35" fmla="*/ 8 h 22"/>
                <a:gd name="T36" fmla="*/ 6 w 25"/>
                <a:gd name="T37" fmla="*/ 3 h 22"/>
                <a:gd name="T38" fmla="*/ 3 w 25"/>
                <a:gd name="T39" fmla="*/ 9 h 22"/>
                <a:gd name="T40" fmla="*/ 18 w 25"/>
                <a:gd name="T41" fmla="*/ 3 h 22"/>
                <a:gd name="T42" fmla="*/ 16 w 25"/>
                <a:gd name="T43" fmla="*/ 4 h 22"/>
                <a:gd name="T44" fmla="*/ 17 w 25"/>
                <a:gd name="T45" fmla="*/ 2 h 22"/>
                <a:gd name="T46" fmla="*/ 16 w 25"/>
                <a:gd name="T47" fmla="*/ 4 h 22"/>
                <a:gd name="T48" fmla="*/ 16 w 25"/>
                <a:gd name="T49" fmla="*/ 1 h 22"/>
                <a:gd name="T50" fmla="*/ 15 w 25"/>
                <a:gd name="T51" fmla="*/ 4 h 22"/>
                <a:gd name="T52" fmla="*/ 7 w 25"/>
                <a:gd name="T53" fmla="*/ 2 h 22"/>
                <a:gd name="T54" fmla="*/ 6 w 25"/>
                <a:gd name="T55" fmla="*/ 5 h 22"/>
                <a:gd name="T56" fmla="*/ 13 w 25"/>
                <a:gd name="T57" fmla="*/ 3 h 22"/>
                <a:gd name="T58" fmla="*/ 16 w 25"/>
                <a:gd name="T59" fmla="*/ 1 h 22"/>
                <a:gd name="T60" fmla="*/ 9 w 25"/>
                <a:gd name="T61" fmla="*/ 1 h 22"/>
                <a:gd name="T62" fmla="*/ 8 w 25"/>
                <a:gd name="T63" fmla="*/ 4 h 22"/>
                <a:gd name="T64" fmla="*/ 13 w 25"/>
                <a:gd name="T65" fmla="*/ 1 h 22"/>
                <a:gd name="T66" fmla="*/ 13 w 25"/>
                <a:gd name="T67" fmla="*/ 3 h 22"/>
                <a:gd name="T68" fmla="*/ 8 w 25"/>
                <a:gd name="T69" fmla="*/ 4 h 22"/>
                <a:gd name="T70" fmla="*/ 9 w 25"/>
                <a:gd name="T71" fmla="*/ 3 h 22"/>
                <a:gd name="T72" fmla="*/ 12 w 25"/>
                <a:gd name="T73" fmla="*/ 1 h 22"/>
                <a:gd name="T74" fmla="*/ 11 w 25"/>
                <a:gd name="T75" fmla="*/ 3 h 22"/>
                <a:gd name="T76" fmla="*/ 5 w 25"/>
                <a:gd name="T77" fmla="*/ 3 h 22"/>
                <a:gd name="T78" fmla="*/ 20 w 25"/>
                <a:gd name="T79" fmla="*/ 19 h 22"/>
                <a:gd name="T80" fmla="*/ 20 w 25"/>
                <a:gd name="T81" fmla="*/ 19 h 22"/>
                <a:gd name="T82" fmla="*/ 21 w 25"/>
                <a:gd name="T83" fmla="*/ 18 h 22"/>
                <a:gd name="T84" fmla="*/ 22 w 25"/>
                <a:gd name="T85"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 h="22">
                  <a:moveTo>
                    <a:pt x="23" y="11"/>
                  </a:moveTo>
                  <a:cubicBezTo>
                    <a:pt x="23" y="11"/>
                    <a:pt x="22" y="10"/>
                    <a:pt x="22" y="10"/>
                  </a:cubicBezTo>
                  <a:cubicBezTo>
                    <a:pt x="22" y="10"/>
                    <a:pt x="22" y="10"/>
                    <a:pt x="22" y="10"/>
                  </a:cubicBezTo>
                  <a:cubicBezTo>
                    <a:pt x="23" y="9"/>
                    <a:pt x="23" y="9"/>
                    <a:pt x="23" y="9"/>
                  </a:cubicBezTo>
                  <a:cubicBezTo>
                    <a:pt x="23" y="10"/>
                    <a:pt x="23" y="11"/>
                    <a:pt x="23" y="11"/>
                  </a:cubicBezTo>
                  <a:moveTo>
                    <a:pt x="22" y="9"/>
                  </a:moveTo>
                  <a:cubicBezTo>
                    <a:pt x="22" y="9"/>
                    <a:pt x="22" y="9"/>
                    <a:pt x="22" y="9"/>
                  </a:cubicBezTo>
                  <a:cubicBezTo>
                    <a:pt x="22" y="8"/>
                    <a:pt x="22" y="8"/>
                    <a:pt x="22" y="8"/>
                  </a:cubicBezTo>
                  <a:cubicBezTo>
                    <a:pt x="22" y="9"/>
                    <a:pt x="22" y="9"/>
                    <a:pt x="22" y="9"/>
                  </a:cubicBezTo>
                  <a:cubicBezTo>
                    <a:pt x="22" y="9"/>
                    <a:pt x="22" y="9"/>
                    <a:pt x="22" y="9"/>
                  </a:cubicBezTo>
                  <a:cubicBezTo>
                    <a:pt x="22" y="9"/>
                    <a:pt x="22" y="9"/>
                    <a:pt x="22" y="9"/>
                  </a:cubicBezTo>
                  <a:cubicBezTo>
                    <a:pt x="22" y="9"/>
                    <a:pt x="22" y="9"/>
                    <a:pt x="22" y="9"/>
                  </a:cubicBezTo>
                  <a:moveTo>
                    <a:pt x="21" y="8"/>
                  </a:moveTo>
                  <a:cubicBezTo>
                    <a:pt x="21" y="8"/>
                    <a:pt x="21" y="8"/>
                    <a:pt x="21" y="8"/>
                  </a:cubicBezTo>
                  <a:cubicBezTo>
                    <a:pt x="22" y="7"/>
                    <a:pt x="22" y="7"/>
                    <a:pt x="22" y="7"/>
                  </a:cubicBezTo>
                  <a:cubicBezTo>
                    <a:pt x="22" y="8"/>
                    <a:pt x="22" y="8"/>
                    <a:pt x="22" y="8"/>
                  </a:cubicBezTo>
                  <a:cubicBezTo>
                    <a:pt x="21" y="8"/>
                    <a:pt x="21" y="8"/>
                    <a:pt x="21" y="8"/>
                  </a:cubicBezTo>
                  <a:moveTo>
                    <a:pt x="21" y="8"/>
                  </a:moveTo>
                  <a:cubicBezTo>
                    <a:pt x="20" y="7"/>
                    <a:pt x="20" y="7"/>
                    <a:pt x="20" y="7"/>
                  </a:cubicBezTo>
                  <a:cubicBezTo>
                    <a:pt x="21" y="6"/>
                    <a:pt x="21" y="6"/>
                    <a:pt x="21" y="6"/>
                  </a:cubicBezTo>
                  <a:cubicBezTo>
                    <a:pt x="22" y="7"/>
                    <a:pt x="22" y="7"/>
                    <a:pt x="22" y="7"/>
                  </a:cubicBezTo>
                  <a:cubicBezTo>
                    <a:pt x="21" y="8"/>
                    <a:pt x="21" y="8"/>
                    <a:pt x="21" y="8"/>
                  </a:cubicBezTo>
                  <a:moveTo>
                    <a:pt x="20" y="7"/>
                  </a:moveTo>
                  <a:cubicBezTo>
                    <a:pt x="20" y="6"/>
                    <a:pt x="20" y="6"/>
                    <a:pt x="20" y="6"/>
                  </a:cubicBezTo>
                  <a:cubicBezTo>
                    <a:pt x="20" y="6"/>
                    <a:pt x="21" y="6"/>
                    <a:pt x="21" y="6"/>
                  </a:cubicBezTo>
                  <a:cubicBezTo>
                    <a:pt x="21" y="6"/>
                    <a:pt x="21" y="6"/>
                    <a:pt x="21" y="6"/>
                  </a:cubicBezTo>
                  <a:cubicBezTo>
                    <a:pt x="21" y="6"/>
                    <a:pt x="20" y="6"/>
                    <a:pt x="20" y="7"/>
                  </a:cubicBezTo>
                  <a:moveTo>
                    <a:pt x="20" y="6"/>
                  </a:moveTo>
                  <a:cubicBezTo>
                    <a:pt x="19" y="6"/>
                    <a:pt x="19" y="6"/>
                    <a:pt x="19" y="6"/>
                  </a:cubicBezTo>
                  <a:cubicBezTo>
                    <a:pt x="20" y="5"/>
                    <a:pt x="20" y="5"/>
                    <a:pt x="20" y="5"/>
                  </a:cubicBezTo>
                  <a:cubicBezTo>
                    <a:pt x="21" y="5"/>
                    <a:pt x="21" y="5"/>
                    <a:pt x="21" y="5"/>
                  </a:cubicBezTo>
                  <a:cubicBezTo>
                    <a:pt x="20" y="5"/>
                    <a:pt x="20" y="6"/>
                    <a:pt x="20" y="6"/>
                  </a:cubicBezTo>
                  <a:moveTo>
                    <a:pt x="13" y="21"/>
                  </a:moveTo>
                  <a:cubicBezTo>
                    <a:pt x="10" y="21"/>
                    <a:pt x="8" y="20"/>
                    <a:pt x="6" y="18"/>
                  </a:cubicBezTo>
                  <a:cubicBezTo>
                    <a:pt x="4" y="16"/>
                    <a:pt x="3" y="13"/>
                    <a:pt x="3" y="11"/>
                  </a:cubicBezTo>
                  <a:cubicBezTo>
                    <a:pt x="3" y="11"/>
                    <a:pt x="3" y="11"/>
                    <a:pt x="3" y="11"/>
                  </a:cubicBezTo>
                  <a:cubicBezTo>
                    <a:pt x="3" y="9"/>
                    <a:pt x="4" y="8"/>
                    <a:pt x="5" y="7"/>
                  </a:cubicBezTo>
                  <a:cubicBezTo>
                    <a:pt x="8" y="4"/>
                    <a:pt x="10" y="4"/>
                    <a:pt x="12" y="4"/>
                  </a:cubicBezTo>
                  <a:cubicBezTo>
                    <a:pt x="13" y="4"/>
                    <a:pt x="14" y="4"/>
                    <a:pt x="15" y="4"/>
                  </a:cubicBezTo>
                  <a:cubicBezTo>
                    <a:pt x="19" y="6"/>
                    <a:pt x="22" y="10"/>
                    <a:pt x="22" y="14"/>
                  </a:cubicBezTo>
                  <a:cubicBezTo>
                    <a:pt x="22" y="14"/>
                    <a:pt x="22" y="14"/>
                    <a:pt x="22" y="14"/>
                  </a:cubicBezTo>
                  <a:cubicBezTo>
                    <a:pt x="22" y="15"/>
                    <a:pt x="21" y="16"/>
                    <a:pt x="20" y="18"/>
                  </a:cubicBezTo>
                  <a:cubicBezTo>
                    <a:pt x="20" y="18"/>
                    <a:pt x="20" y="18"/>
                    <a:pt x="20" y="18"/>
                  </a:cubicBezTo>
                  <a:cubicBezTo>
                    <a:pt x="20" y="18"/>
                    <a:pt x="20" y="18"/>
                    <a:pt x="20" y="18"/>
                  </a:cubicBezTo>
                  <a:cubicBezTo>
                    <a:pt x="18" y="20"/>
                    <a:pt x="15" y="21"/>
                    <a:pt x="13" y="21"/>
                  </a:cubicBezTo>
                  <a:moveTo>
                    <a:pt x="19" y="5"/>
                  </a:moveTo>
                  <a:cubicBezTo>
                    <a:pt x="18" y="5"/>
                    <a:pt x="18" y="5"/>
                    <a:pt x="18" y="5"/>
                  </a:cubicBezTo>
                  <a:cubicBezTo>
                    <a:pt x="18" y="5"/>
                    <a:pt x="19" y="4"/>
                    <a:pt x="19" y="4"/>
                  </a:cubicBezTo>
                  <a:cubicBezTo>
                    <a:pt x="20" y="4"/>
                    <a:pt x="20" y="4"/>
                    <a:pt x="20" y="4"/>
                  </a:cubicBezTo>
                  <a:cubicBezTo>
                    <a:pt x="20" y="4"/>
                    <a:pt x="20" y="4"/>
                    <a:pt x="20" y="4"/>
                  </a:cubicBezTo>
                  <a:cubicBezTo>
                    <a:pt x="19" y="5"/>
                    <a:pt x="19" y="5"/>
                    <a:pt x="19" y="5"/>
                  </a:cubicBezTo>
                  <a:moveTo>
                    <a:pt x="3" y="9"/>
                  </a:moveTo>
                  <a:cubicBezTo>
                    <a:pt x="3" y="8"/>
                    <a:pt x="3" y="8"/>
                    <a:pt x="3" y="8"/>
                  </a:cubicBezTo>
                  <a:cubicBezTo>
                    <a:pt x="3" y="8"/>
                    <a:pt x="3" y="8"/>
                    <a:pt x="3" y="8"/>
                  </a:cubicBezTo>
                  <a:cubicBezTo>
                    <a:pt x="4" y="7"/>
                    <a:pt x="4" y="6"/>
                    <a:pt x="5" y="4"/>
                  </a:cubicBezTo>
                  <a:cubicBezTo>
                    <a:pt x="6" y="3"/>
                    <a:pt x="6" y="3"/>
                    <a:pt x="6" y="3"/>
                  </a:cubicBezTo>
                  <a:cubicBezTo>
                    <a:pt x="6" y="3"/>
                    <a:pt x="6" y="3"/>
                    <a:pt x="6" y="3"/>
                  </a:cubicBezTo>
                  <a:cubicBezTo>
                    <a:pt x="6" y="4"/>
                    <a:pt x="5" y="6"/>
                    <a:pt x="4" y="7"/>
                  </a:cubicBezTo>
                  <a:cubicBezTo>
                    <a:pt x="4" y="7"/>
                    <a:pt x="4" y="7"/>
                    <a:pt x="4" y="7"/>
                  </a:cubicBezTo>
                  <a:cubicBezTo>
                    <a:pt x="4" y="8"/>
                    <a:pt x="3" y="8"/>
                    <a:pt x="3" y="9"/>
                  </a:cubicBezTo>
                  <a:moveTo>
                    <a:pt x="18" y="5"/>
                  </a:moveTo>
                  <a:cubicBezTo>
                    <a:pt x="17" y="4"/>
                    <a:pt x="17" y="4"/>
                    <a:pt x="17" y="4"/>
                  </a:cubicBezTo>
                  <a:cubicBezTo>
                    <a:pt x="18" y="3"/>
                    <a:pt x="18" y="3"/>
                    <a:pt x="18" y="3"/>
                  </a:cubicBezTo>
                  <a:cubicBezTo>
                    <a:pt x="19" y="3"/>
                    <a:pt x="19" y="3"/>
                    <a:pt x="19" y="3"/>
                  </a:cubicBezTo>
                  <a:cubicBezTo>
                    <a:pt x="19" y="4"/>
                    <a:pt x="18" y="4"/>
                    <a:pt x="18" y="5"/>
                  </a:cubicBezTo>
                  <a:moveTo>
                    <a:pt x="16" y="4"/>
                  </a:moveTo>
                  <a:cubicBezTo>
                    <a:pt x="15" y="4"/>
                    <a:pt x="15" y="4"/>
                    <a:pt x="15" y="4"/>
                  </a:cubicBezTo>
                  <a:cubicBezTo>
                    <a:pt x="15" y="4"/>
                    <a:pt x="15" y="4"/>
                    <a:pt x="15" y="4"/>
                  </a:cubicBezTo>
                  <a:cubicBezTo>
                    <a:pt x="17" y="2"/>
                    <a:pt x="17" y="2"/>
                    <a:pt x="17" y="2"/>
                  </a:cubicBezTo>
                  <a:cubicBezTo>
                    <a:pt x="17" y="2"/>
                    <a:pt x="17" y="2"/>
                    <a:pt x="17" y="2"/>
                  </a:cubicBezTo>
                  <a:cubicBezTo>
                    <a:pt x="18" y="3"/>
                    <a:pt x="18" y="3"/>
                    <a:pt x="18" y="3"/>
                  </a:cubicBezTo>
                  <a:cubicBezTo>
                    <a:pt x="16" y="4"/>
                    <a:pt x="16" y="4"/>
                    <a:pt x="16" y="4"/>
                  </a:cubicBezTo>
                  <a:moveTo>
                    <a:pt x="15" y="4"/>
                  </a:moveTo>
                  <a:cubicBezTo>
                    <a:pt x="14" y="3"/>
                    <a:pt x="14" y="3"/>
                    <a:pt x="14" y="3"/>
                  </a:cubicBezTo>
                  <a:cubicBezTo>
                    <a:pt x="15" y="3"/>
                    <a:pt x="16" y="2"/>
                    <a:pt x="16" y="1"/>
                  </a:cubicBezTo>
                  <a:cubicBezTo>
                    <a:pt x="17" y="2"/>
                    <a:pt x="17" y="2"/>
                    <a:pt x="17" y="2"/>
                  </a:cubicBezTo>
                  <a:cubicBezTo>
                    <a:pt x="17" y="2"/>
                    <a:pt x="17" y="2"/>
                    <a:pt x="17" y="2"/>
                  </a:cubicBezTo>
                  <a:cubicBezTo>
                    <a:pt x="15" y="4"/>
                    <a:pt x="15" y="4"/>
                    <a:pt x="15" y="4"/>
                  </a:cubicBezTo>
                  <a:cubicBezTo>
                    <a:pt x="15" y="4"/>
                    <a:pt x="15" y="4"/>
                    <a:pt x="15" y="4"/>
                  </a:cubicBezTo>
                  <a:moveTo>
                    <a:pt x="5" y="6"/>
                  </a:moveTo>
                  <a:cubicBezTo>
                    <a:pt x="6" y="5"/>
                    <a:pt x="7" y="3"/>
                    <a:pt x="7" y="2"/>
                  </a:cubicBezTo>
                  <a:cubicBezTo>
                    <a:pt x="8" y="2"/>
                    <a:pt x="8" y="2"/>
                    <a:pt x="9" y="1"/>
                  </a:cubicBezTo>
                  <a:cubicBezTo>
                    <a:pt x="6" y="5"/>
                    <a:pt x="6" y="5"/>
                    <a:pt x="6" y="5"/>
                  </a:cubicBezTo>
                  <a:cubicBezTo>
                    <a:pt x="6" y="5"/>
                    <a:pt x="6" y="5"/>
                    <a:pt x="6" y="5"/>
                  </a:cubicBezTo>
                  <a:cubicBezTo>
                    <a:pt x="6" y="5"/>
                    <a:pt x="5" y="6"/>
                    <a:pt x="5" y="6"/>
                  </a:cubicBezTo>
                  <a:moveTo>
                    <a:pt x="14" y="3"/>
                  </a:moveTo>
                  <a:cubicBezTo>
                    <a:pt x="13" y="3"/>
                    <a:pt x="13" y="3"/>
                    <a:pt x="13" y="3"/>
                  </a:cubicBezTo>
                  <a:cubicBezTo>
                    <a:pt x="13" y="3"/>
                    <a:pt x="14" y="2"/>
                    <a:pt x="14" y="2"/>
                  </a:cubicBezTo>
                  <a:cubicBezTo>
                    <a:pt x="15" y="1"/>
                    <a:pt x="15" y="1"/>
                    <a:pt x="15" y="1"/>
                  </a:cubicBezTo>
                  <a:cubicBezTo>
                    <a:pt x="16" y="1"/>
                    <a:pt x="16" y="1"/>
                    <a:pt x="16" y="1"/>
                  </a:cubicBezTo>
                  <a:cubicBezTo>
                    <a:pt x="15" y="2"/>
                    <a:pt x="15" y="3"/>
                    <a:pt x="14" y="3"/>
                  </a:cubicBezTo>
                  <a:moveTo>
                    <a:pt x="7" y="4"/>
                  </a:moveTo>
                  <a:cubicBezTo>
                    <a:pt x="9" y="1"/>
                    <a:pt x="9" y="1"/>
                    <a:pt x="9" y="1"/>
                  </a:cubicBezTo>
                  <a:cubicBezTo>
                    <a:pt x="10" y="1"/>
                    <a:pt x="10" y="1"/>
                    <a:pt x="10" y="1"/>
                  </a:cubicBezTo>
                  <a:cubicBezTo>
                    <a:pt x="9" y="2"/>
                    <a:pt x="9" y="3"/>
                    <a:pt x="8" y="4"/>
                  </a:cubicBezTo>
                  <a:cubicBezTo>
                    <a:pt x="8" y="4"/>
                    <a:pt x="8" y="4"/>
                    <a:pt x="8" y="4"/>
                  </a:cubicBezTo>
                  <a:cubicBezTo>
                    <a:pt x="7" y="4"/>
                    <a:pt x="7" y="4"/>
                    <a:pt x="7" y="4"/>
                  </a:cubicBezTo>
                  <a:moveTo>
                    <a:pt x="12" y="3"/>
                  </a:moveTo>
                  <a:cubicBezTo>
                    <a:pt x="12" y="2"/>
                    <a:pt x="13" y="2"/>
                    <a:pt x="13" y="1"/>
                  </a:cubicBezTo>
                  <a:cubicBezTo>
                    <a:pt x="14" y="1"/>
                    <a:pt x="14" y="1"/>
                    <a:pt x="14" y="1"/>
                  </a:cubicBezTo>
                  <a:cubicBezTo>
                    <a:pt x="14" y="1"/>
                    <a:pt x="14" y="1"/>
                    <a:pt x="14" y="1"/>
                  </a:cubicBezTo>
                  <a:cubicBezTo>
                    <a:pt x="13" y="2"/>
                    <a:pt x="13" y="2"/>
                    <a:pt x="13" y="3"/>
                  </a:cubicBezTo>
                  <a:cubicBezTo>
                    <a:pt x="13" y="3"/>
                    <a:pt x="13" y="3"/>
                    <a:pt x="13" y="3"/>
                  </a:cubicBezTo>
                  <a:cubicBezTo>
                    <a:pt x="12" y="3"/>
                    <a:pt x="12" y="3"/>
                    <a:pt x="12" y="3"/>
                  </a:cubicBezTo>
                  <a:moveTo>
                    <a:pt x="8" y="4"/>
                  </a:moveTo>
                  <a:cubicBezTo>
                    <a:pt x="9" y="3"/>
                    <a:pt x="10" y="2"/>
                    <a:pt x="11" y="1"/>
                  </a:cubicBezTo>
                  <a:cubicBezTo>
                    <a:pt x="11" y="1"/>
                    <a:pt x="11" y="1"/>
                    <a:pt x="11" y="1"/>
                  </a:cubicBezTo>
                  <a:cubicBezTo>
                    <a:pt x="11" y="2"/>
                    <a:pt x="10" y="2"/>
                    <a:pt x="9" y="3"/>
                  </a:cubicBezTo>
                  <a:cubicBezTo>
                    <a:pt x="8" y="4"/>
                    <a:pt x="8" y="4"/>
                    <a:pt x="8" y="4"/>
                  </a:cubicBezTo>
                  <a:moveTo>
                    <a:pt x="10" y="3"/>
                  </a:moveTo>
                  <a:cubicBezTo>
                    <a:pt x="11" y="2"/>
                    <a:pt x="11" y="2"/>
                    <a:pt x="12" y="1"/>
                  </a:cubicBezTo>
                  <a:cubicBezTo>
                    <a:pt x="12" y="1"/>
                    <a:pt x="12" y="1"/>
                    <a:pt x="12" y="1"/>
                  </a:cubicBezTo>
                  <a:cubicBezTo>
                    <a:pt x="13" y="1"/>
                    <a:pt x="13" y="1"/>
                    <a:pt x="13" y="1"/>
                  </a:cubicBezTo>
                  <a:cubicBezTo>
                    <a:pt x="12" y="2"/>
                    <a:pt x="12" y="2"/>
                    <a:pt x="11" y="3"/>
                  </a:cubicBezTo>
                  <a:cubicBezTo>
                    <a:pt x="11" y="3"/>
                    <a:pt x="10" y="3"/>
                    <a:pt x="10" y="3"/>
                  </a:cubicBezTo>
                  <a:moveTo>
                    <a:pt x="12" y="0"/>
                  </a:moveTo>
                  <a:cubicBezTo>
                    <a:pt x="10" y="0"/>
                    <a:pt x="7" y="1"/>
                    <a:pt x="5" y="3"/>
                  </a:cubicBezTo>
                  <a:cubicBezTo>
                    <a:pt x="0" y="8"/>
                    <a:pt x="1" y="15"/>
                    <a:pt x="5" y="18"/>
                  </a:cubicBezTo>
                  <a:cubicBezTo>
                    <a:pt x="7" y="20"/>
                    <a:pt x="10" y="22"/>
                    <a:pt x="13" y="22"/>
                  </a:cubicBezTo>
                  <a:cubicBezTo>
                    <a:pt x="15" y="22"/>
                    <a:pt x="18" y="21"/>
                    <a:pt x="20" y="19"/>
                  </a:cubicBezTo>
                  <a:cubicBezTo>
                    <a:pt x="20" y="19"/>
                    <a:pt x="20" y="19"/>
                    <a:pt x="20" y="19"/>
                  </a:cubicBezTo>
                  <a:cubicBezTo>
                    <a:pt x="20" y="19"/>
                    <a:pt x="20" y="19"/>
                    <a:pt x="20" y="19"/>
                  </a:cubicBezTo>
                  <a:cubicBezTo>
                    <a:pt x="20" y="19"/>
                    <a:pt x="20" y="19"/>
                    <a:pt x="20" y="19"/>
                  </a:cubicBezTo>
                  <a:cubicBezTo>
                    <a:pt x="21" y="18"/>
                    <a:pt x="21" y="18"/>
                    <a:pt x="21" y="18"/>
                  </a:cubicBezTo>
                  <a:cubicBezTo>
                    <a:pt x="21" y="18"/>
                    <a:pt x="21" y="18"/>
                    <a:pt x="21" y="18"/>
                  </a:cubicBezTo>
                  <a:cubicBezTo>
                    <a:pt x="21" y="18"/>
                    <a:pt x="21" y="18"/>
                    <a:pt x="21" y="18"/>
                  </a:cubicBezTo>
                  <a:cubicBezTo>
                    <a:pt x="25" y="14"/>
                    <a:pt x="24" y="9"/>
                    <a:pt x="22" y="5"/>
                  </a:cubicBezTo>
                  <a:cubicBezTo>
                    <a:pt x="22" y="5"/>
                    <a:pt x="22" y="5"/>
                    <a:pt x="22" y="5"/>
                  </a:cubicBezTo>
                  <a:cubicBezTo>
                    <a:pt x="22" y="5"/>
                    <a:pt x="22" y="5"/>
                    <a:pt x="22" y="5"/>
                  </a:cubicBezTo>
                  <a:cubicBezTo>
                    <a:pt x="21" y="5"/>
                    <a:pt x="21" y="4"/>
                    <a:pt x="20" y="3"/>
                  </a:cubicBezTo>
                  <a:cubicBezTo>
                    <a:pt x="18" y="1"/>
                    <a:pt x="15" y="0"/>
                    <a:pt x="1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7" name="Freeform 33"/>
            <p:cNvSpPr>
              <a:spLocks noEditPoints="1"/>
            </p:cNvSpPr>
            <p:nvPr/>
          </p:nvSpPr>
          <p:spPr bwMode="auto">
            <a:xfrm>
              <a:off x="3615" y="1894"/>
              <a:ext cx="62" cy="66"/>
            </a:xfrm>
            <a:custGeom>
              <a:avLst/>
              <a:gdLst>
                <a:gd name="T0" fmla="*/ 12 w 26"/>
                <a:gd name="T1" fmla="*/ 27 h 28"/>
                <a:gd name="T2" fmla="*/ 11 w 26"/>
                <a:gd name="T3" fmla="*/ 27 h 28"/>
                <a:gd name="T4" fmla="*/ 10 w 26"/>
                <a:gd name="T5" fmla="*/ 27 h 28"/>
                <a:gd name="T6" fmla="*/ 9 w 26"/>
                <a:gd name="T7" fmla="*/ 26 h 28"/>
                <a:gd name="T8" fmla="*/ 18 w 26"/>
                <a:gd name="T9" fmla="*/ 25 h 28"/>
                <a:gd name="T10" fmla="*/ 19 w 26"/>
                <a:gd name="T11" fmla="*/ 24 h 28"/>
                <a:gd name="T12" fmla="*/ 14 w 26"/>
                <a:gd name="T13" fmla="*/ 24 h 28"/>
                <a:gd name="T14" fmla="*/ 15 w 26"/>
                <a:gd name="T15" fmla="*/ 23 h 28"/>
                <a:gd name="T16" fmla="*/ 20 w 26"/>
                <a:gd name="T17" fmla="*/ 23 h 28"/>
                <a:gd name="T18" fmla="*/ 16 w 26"/>
                <a:gd name="T19" fmla="*/ 23 h 28"/>
                <a:gd name="T20" fmla="*/ 18 w 26"/>
                <a:gd name="T21" fmla="*/ 23 h 28"/>
                <a:gd name="T22" fmla="*/ 8 w 26"/>
                <a:gd name="T23" fmla="*/ 24 h 28"/>
                <a:gd name="T24" fmla="*/ 17 w 26"/>
                <a:gd name="T25" fmla="*/ 23 h 28"/>
                <a:gd name="T26" fmla="*/ 21 w 26"/>
                <a:gd name="T27" fmla="*/ 23 h 28"/>
                <a:gd name="T28" fmla="*/ 8 w 26"/>
                <a:gd name="T29" fmla="*/ 22 h 28"/>
                <a:gd name="T30" fmla="*/ 8 w 26"/>
                <a:gd name="T31" fmla="*/ 22 h 28"/>
                <a:gd name="T32" fmla="*/ 4 w 26"/>
                <a:gd name="T33" fmla="*/ 22 h 28"/>
                <a:gd name="T34" fmla="*/ 7 w 26"/>
                <a:gd name="T35" fmla="*/ 22 h 28"/>
                <a:gd name="T36" fmla="*/ 7 w 26"/>
                <a:gd name="T37" fmla="*/ 21 h 28"/>
                <a:gd name="T38" fmla="*/ 4 w 26"/>
                <a:gd name="T39" fmla="*/ 22 h 28"/>
                <a:gd name="T40" fmla="*/ 3 w 26"/>
                <a:gd name="T41" fmla="*/ 22 h 28"/>
                <a:gd name="T42" fmla="*/ 6 w 26"/>
                <a:gd name="T43" fmla="*/ 21 h 28"/>
                <a:gd name="T44" fmla="*/ 3 w 26"/>
                <a:gd name="T45" fmla="*/ 21 h 28"/>
                <a:gd name="T46" fmla="*/ 3 w 26"/>
                <a:gd name="T47" fmla="*/ 20 h 28"/>
                <a:gd name="T48" fmla="*/ 2 w 26"/>
                <a:gd name="T49" fmla="*/ 19 h 28"/>
                <a:gd name="T50" fmla="*/ 22 w 26"/>
                <a:gd name="T51" fmla="*/ 19 h 28"/>
                <a:gd name="T52" fmla="*/ 24 w 26"/>
                <a:gd name="T53" fmla="*/ 19 h 28"/>
                <a:gd name="T54" fmla="*/ 23 w 26"/>
                <a:gd name="T55" fmla="*/ 18 h 28"/>
                <a:gd name="T56" fmla="*/ 23 w 26"/>
                <a:gd name="T57" fmla="*/ 18 h 28"/>
                <a:gd name="T58" fmla="*/ 3 w 26"/>
                <a:gd name="T59" fmla="*/ 17 h 28"/>
                <a:gd name="T60" fmla="*/ 2 w 26"/>
                <a:gd name="T61" fmla="*/ 15 h 28"/>
                <a:gd name="T62" fmla="*/ 2 w 26"/>
                <a:gd name="T63" fmla="*/ 15 h 28"/>
                <a:gd name="T64" fmla="*/ 1 w 26"/>
                <a:gd name="T65" fmla="*/ 15 h 28"/>
                <a:gd name="T66" fmla="*/ 1 w 26"/>
                <a:gd name="T67" fmla="*/ 15 h 28"/>
                <a:gd name="T68" fmla="*/ 23 w 26"/>
                <a:gd name="T69" fmla="*/ 9 h 28"/>
                <a:gd name="T70" fmla="*/ 4 w 26"/>
                <a:gd name="T71" fmla="*/ 6 h 28"/>
                <a:gd name="T72" fmla="*/ 4 w 26"/>
                <a:gd name="T73" fmla="*/ 5 h 28"/>
                <a:gd name="T74" fmla="*/ 13 w 26"/>
                <a:gd name="T75" fmla="*/ 3 h 28"/>
                <a:gd name="T76" fmla="*/ 17 w 26"/>
                <a:gd name="T77" fmla="*/ 3 h 28"/>
                <a:gd name="T78" fmla="*/ 24 w 26"/>
                <a:gd name="T79" fmla="*/ 7 h 28"/>
                <a:gd name="T80" fmla="*/ 25 w 26"/>
                <a:gd name="T81" fmla="*/ 13 h 28"/>
                <a:gd name="T82" fmla="*/ 20 w 26"/>
                <a:gd name="T83" fmla="*/ 20 h 28"/>
                <a:gd name="T84" fmla="*/ 13 w 26"/>
                <a:gd name="T85" fmla="*/ 23 h 28"/>
                <a:gd name="T86" fmla="*/ 10 w 26"/>
                <a:gd name="T87" fmla="*/ 22 h 28"/>
                <a:gd name="T88" fmla="*/ 4 w 26"/>
                <a:gd name="T89" fmla="*/ 17 h 28"/>
                <a:gd name="T90" fmla="*/ 2 w 26"/>
                <a:gd name="T91" fmla="*/ 9 h 28"/>
                <a:gd name="T92" fmla="*/ 5 w 26"/>
                <a:gd name="T93" fmla="*/ 4 h 28"/>
                <a:gd name="T94" fmla="*/ 13 w 26"/>
                <a:gd name="T95" fmla="*/ 0 h 28"/>
                <a:gd name="T96" fmla="*/ 4 w 26"/>
                <a:gd name="T97" fmla="*/ 3 h 28"/>
                <a:gd name="T98" fmla="*/ 3 w 26"/>
                <a:gd name="T99" fmla="*/ 6 h 28"/>
                <a:gd name="T100" fmla="*/ 1 w 26"/>
                <a:gd name="T101" fmla="*/ 9 h 28"/>
                <a:gd name="T102" fmla="*/ 0 w 26"/>
                <a:gd name="T103" fmla="*/ 15 h 28"/>
                <a:gd name="T104" fmla="*/ 1 w 26"/>
                <a:gd name="T105" fmla="*/ 18 h 28"/>
                <a:gd name="T106" fmla="*/ 3 w 26"/>
                <a:gd name="T107" fmla="*/ 24 h 28"/>
                <a:gd name="T108" fmla="*/ 4 w 26"/>
                <a:gd name="T109" fmla="*/ 24 h 28"/>
                <a:gd name="T110" fmla="*/ 8 w 26"/>
                <a:gd name="T111" fmla="*/ 27 h 28"/>
                <a:gd name="T112" fmla="*/ 17 w 26"/>
                <a:gd name="T113" fmla="*/ 25 h 28"/>
                <a:gd name="T114" fmla="*/ 22 w 26"/>
                <a:gd name="T115" fmla="*/ 22 h 28"/>
                <a:gd name="T116" fmla="*/ 22 w 26"/>
                <a:gd name="T117" fmla="*/ 20 h 28"/>
                <a:gd name="T118" fmla="*/ 25 w 26"/>
                <a:gd name="T119" fmla="*/ 17 h 28"/>
                <a:gd name="T120" fmla="*/ 24 w 26"/>
                <a:gd name="T121" fmla="*/ 10 h 28"/>
                <a:gd name="T122" fmla="*/ 25 w 26"/>
                <a:gd name="T123" fmla="*/ 7 h 28"/>
                <a:gd name="T124" fmla="*/ 17 w 26"/>
                <a:gd name="T125"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 h="28">
                  <a:moveTo>
                    <a:pt x="12" y="27"/>
                  </a:moveTo>
                  <a:cubicBezTo>
                    <a:pt x="12" y="27"/>
                    <a:pt x="12" y="27"/>
                    <a:pt x="12" y="27"/>
                  </a:cubicBezTo>
                  <a:cubicBezTo>
                    <a:pt x="12" y="27"/>
                    <a:pt x="12" y="27"/>
                    <a:pt x="12" y="27"/>
                  </a:cubicBezTo>
                  <a:cubicBezTo>
                    <a:pt x="12" y="27"/>
                    <a:pt x="12" y="27"/>
                    <a:pt x="12" y="27"/>
                  </a:cubicBezTo>
                  <a:moveTo>
                    <a:pt x="12" y="27"/>
                  </a:moveTo>
                  <a:cubicBezTo>
                    <a:pt x="11" y="27"/>
                    <a:pt x="11" y="27"/>
                    <a:pt x="11" y="27"/>
                  </a:cubicBezTo>
                  <a:cubicBezTo>
                    <a:pt x="11" y="26"/>
                    <a:pt x="12" y="26"/>
                    <a:pt x="12" y="26"/>
                  </a:cubicBezTo>
                  <a:cubicBezTo>
                    <a:pt x="12" y="26"/>
                    <a:pt x="12" y="26"/>
                    <a:pt x="12" y="26"/>
                  </a:cubicBezTo>
                  <a:cubicBezTo>
                    <a:pt x="12" y="26"/>
                    <a:pt x="12" y="27"/>
                    <a:pt x="12" y="27"/>
                  </a:cubicBezTo>
                  <a:moveTo>
                    <a:pt x="11" y="27"/>
                  </a:moveTo>
                  <a:cubicBezTo>
                    <a:pt x="10" y="27"/>
                    <a:pt x="10" y="27"/>
                    <a:pt x="10" y="27"/>
                  </a:cubicBezTo>
                  <a:cubicBezTo>
                    <a:pt x="10" y="26"/>
                    <a:pt x="11" y="26"/>
                    <a:pt x="11" y="25"/>
                  </a:cubicBezTo>
                  <a:cubicBezTo>
                    <a:pt x="12" y="25"/>
                    <a:pt x="12" y="25"/>
                    <a:pt x="12" y="25"/>
                  </a:cubicBezTo>
                  <a:cubicBezTo>
                    <a:pt x="11" y="26"/>
                    <a:pt x="11" y="26"/>
                    <a:pt x="11" y="27"/>
                  </a:cubicBezTo>
                  <a:moveTo>
                    <a:pt x="10" y="27"/>
                  </a:moveTo>
                  <a:cubicBezTo>
                    <a:pt x="9" y="27"/>
                    <a:pt x="9" y="27"/>
                    <a:pt x="9" y="27"/>
                  </a:cubicBezTo>
                  <a:cubicBezTo>
                    <a:pt x="10" y="26"/>
                    <a:pt x="10" y="26"/>
                    <a:pt x="10" y="25"/>
                  </a:cubicBezTo>
                  <a:cubicBezTo>
                    <a:pt x="11" y="25"/>
                    <a:pt x="11" y="25"/>
                    <a:pt x="11" y="25"/>
                  </a:cubicBezTo>
                  <a:cubicBezTo>
                    <a:pt x="10" y="26"/>
                    <a:pt x="10" y="26"/>
                    <a:pt x="10" y="27"/>
                  </a:cubicBezTo>
                  <a:moveTo>
                    <a:pt x="9" y="26"/>
                  </a:moveTo>
                  <a:cubicBezTo>
                    <a:pt x="9" y="26"/>
                    <a:pt x="9" y="26"/>
                    <a:pt x="9" y="26"/>
                  </a:cubicBezTo>
                  <a:cubicBezTo>
                    <a:pt x="9" y="25"/>
                    <a:pt x="9" y="25"/>
                    <a:pt x="9" y="25"/>
                  </a:cubicBezTo>
                  <a:cubicBezTo>
                    <a:pt x="10" y="25"/>
                    <a:pt x="10" y="25"/>
                    <a:pt x="10" y="25"/>
                  </a:cubicBezTo>
                  <a:cubicBezTo>
                    <a:pt x="9" y="26"/>
                    <a:pt x="9" y="26"/>
                    <a:pt x="9" y="26"/>
                  </a:cubicBezTo>
                  <a:moveTo>
                    <a:pt x="18" y="25"/>
                  </a:moveTo>
                  <a:cubicBezTo>
                    <a:pt x="18" y="25"/>
                    <a:pt x="18" y="25"/>
                    <a:pt x="18" y="25"/>
                  </a:cubicBezTo>
                  <a:cubicBezTo>
                    <a:pt x="18" y="24"/>
                    <a:pt x="18" y="24"/>
                    <a:pt x="18" y="24"/>
                  </a:cubicBezTo>
                  <a:cubicBezTo>
                    <a:pt x="18" y="24"/>
                    <a:pt x="18" y="25"/>
                    <a:pt x="18" y="25"/>
                  </a:cubicBezTo>
                  <a:moveTo>
                    <a:pt x="19" y="25"/>
                  </a:moveTo>
                  <a:cubicBezTo>
                    <a:pt x="19" y="25"/>
                    <a:pt x="19" y="25"/>
                    <a:pt x="19" y="24"/>
                  </a:cubicBezTo>
                  <a:cubicBezTo>
                    <a:pt x="19" y="24"/>
                    <a:pt x="19" y="24"/>
                    <a:pt x="19" y="24"/>
                  </a:cubicBezTo>
                  <a:cubicBezTo>
                    <a:pt x="19" y="25"/>
                    <a:pt x="19" y="25"/>
                    <a:pt x="19" y="25"/>
                  </a:cubicBezTo>
                  <a:moveTo>
                    <a:pt x="14" y="24"/>
                  </a:moveTo>
                  <a:cubicBezTo>
                    <a:pt x="14" y="24"/>
                    <a:pt x="14" y="24"/>
                    <a:pt x="14" y="24"/>
                  </a:cubicBezTo>
                  <a:cubicBezTo>
                    <a:pt x="14" y="24"/>
                    <a:pt x="14" y="24"/>
                    <a:pt x="14" y="24"/>
                  </a:cubicBezTo>
                  <a:cubicBezTo>
                    <a:pt x="14" y="24"/>
                    <a:pt x="14" y="24"/>
                    <a:pt x="14" y="24"/>
                  </a:cubicBezTo>
                  <a:moveTo>
                    <a:pt x="14" y="25"/>
                  </a:moveTo>
                  <a:cubicBezTo>
                    <a:pt x="14" y="24"/>
                    <a:pt x="14" y="24"/>
                    <a:pt x="14" y="24"/>
                  </a:cubicBezTo>
                  <a:cubicBezTo>
                    <a:pt x="14" y="23"/>
                    <a:pt x="14" y="23"/>
                    <a:pt x="14" y="23"/>
                  </a:cubicBezTo>
                  <a:cubicBezTo>
                    <a:pt x="15" y="23"/>
                    <a:pt x="15" y="23"/>
                    <a:pt x="15" y="23"/>
                  </a:cubicBezTo>
                  <a:cubicBezTo>
                    <a:pt x="14" y="24"/>
                    <a:pt x="14" y="24"/>
                    <a:pt x="14" y="25"/>
                  </a:cubicBezTo>
                  <a:cubicBezTo>
                    <a:pt x="14" y="25"/>
                    <a:pt x="14" y="25"/>
                    <a:pt x="14" y="25"/>
                  </a:cubicBezTo>
                  <a:moveTo>
                    <a:pt x="19" y="25"/>
                  </a:moveTo>
                  <a:cubicBezTo>
                    <a:pt x="20" y="24"/>
                    <a:pt x="20" y="24"/>
                    <a:pt x="20" y="24"/>
                  </a:cubicBezTo>
                  <a:cubicBezTo>
                    <a:pt x="20" y="23"/>
                    <a:pt x="20" y="23"/>
                    <a:pt x="20" y="23"/>
                  </a:cubicBezTo>
                  <a:cubicBezTo>
                    <a:pt x="20" y="24"/>
                    <a:pt x="20" y="24"/>
                    <a:pt x="20" y="25"/>
                  </a:cubicBezTo>
                  <a:cubicBezTo>
                    <a:pt x="19" y="25"/>
                    <a:pt x="19" y="25"/>
                    <a:pt x="19" y="25"/>
                  </a:cubicBezTo>
                  <a:moveTo>
                    <a:pt x="14" y="25"/>
                  </a:moveTo>
                  <a:cubicBezTo>
                    <a:pt x="15" y="24"/>
                    <a:pt x="15" y="24"/>
                    <a:pt x="15" y="23"/>
                  </a:cubicBezTo>
                  <a:cubicBezTo>
                    <a:pt x="16" y="23"/>
                    <a:pt x="16" y="23"/>
                    <a:pt x="16" y="23"/>
                  </a:cubicBezTo>
                  <a:cubicBezTo>
                    <a:pt x="15" y="25"/>
                    <a:pt x="15" y="25"/>
                    <a:pt x="15" y="25"/>
                  </a:cubicBezTo>
                  <a:cubicBezTo>
                    <a:pt x="14" y="25"/>
                    <a:pt x="14" y="25"/>
                    <a:pt x="14" y="25"/>
                  </a:cubicBezTo>
                  <a:moveTo>
                    <a:pt x="17" y="25"/>
                  </a:moveTo>
                  <a:cubicBezTo>
                    <a:pt x="17" y="24"/>
                    <a:pt x="17" y="24"/>
                    <a:pt x="17" y="24"/>
                  </a:cubicBezTo>
                  <a:cubicBezTo>
                    <a:pt x="17" y="24"/>
                    <a:pt x="17" y="24"/>
                    <a:pt x="18" y="23"/>
                  </a:cubicBezTo>
                  <a:cubicBezTo>
                    <a:pt x="18" y="24"/>
                    <a:pt x="18" y="24"/>
                    <a:pt x="18" y="24"/>
                  </a:cubicBezTo>
                  <a:cubicBezTo>
                    <a:pt x="17" y="25"/>
                    <a:pt x="17" y="25"/>
                    <a:pt x="17" y="25"/>
                  </a:cubicBezTo>
                  <a:moveTo>
                    <a:pt x="9" y="24"/>
                  </a:moveTo>
                  <a:cubicBezTo>
                    <a:pt x="9" y="24"/>
                    <a:pt x="9" y="24"/>
                    <a:pt x="9" y="24"/>
                  </a:cubicBezTo>
                  <a:cubicBezTo>
                    <a:pt x="8" y="24"/>
                    <a:pt x="8" y="24"/>
                    <a:pt x="8" y="24"/>
                  </a:cubicBezTo>
                  <a:cubicBezTo>
                    <a:pt x="9" y="23"/>
                    <a:pt x="9" y="23"/>
                    <a:pt x="9" y="23"/>
                  </a:cubicBezTo>
                  <a:cubicBezTo>
                    <a:pt x="9" y="24"/>
                    <a:pt x="9" y="24"/>
                    <a:pt x="9" y="24"/>
                  </a:cubicBezTo>
                  <a:moveTo>
                    <a:pt x="16" y="24"/>
                  </a:moveTo>
                  <a:cubicBezTo>
                    <a:pt x="16" y="23"/>
                    <a:pt x="16" y="23"/>
                    <a:pt x="16" y="23"/>
                  </a:cubicBezTo>
                  <a:cubicBezTo>
                    <a:pt x="17" y="23"/>
                    <a:pt x="17" y="23"/>
                    <a:pt x="17" y="23"/>
                  </a:cubicBezTo>
                  <a:cubicBezTo>
                    <a:pt x="17" y="23"/>
                    <a:pt x="17" y="24"/>
                    <a:pt x="16" y="24"/>
                  </a:cubicBezTo>
                  <a:cubicBezTo>
                    <a:pt x="16" y="24"/>
                    <a:pt x="16" y="24"/>
                    <a:pt x="16" y="24"/>
                  </a:cubicBezTo>
                  <a:moveTo>
                    <a:pt x="21" y="24"/>
                  </a:moveTo>
                  <a:cubicBezTo>
                    <a:pt x="21" y="24"/>
                    <a:pt x="21" y="23"/>
                    <a:pt x="21" y="23"/>
                  </a:cubicBezTo>
                  <a:cubicBezTo>
                    <a:pt x="21" y="23"/>
                    <a:pt x="21" y="23"/>
                    <a:pt x="21" y="23"/>
                  </a:cubicBezTo>
                  <a:cubicBezTo>
                    <a:pt x="21" y="24"/>
                    <a:pt x="21" y="24"/>
                    <a:pt x="21" y="24"/>
                  </a:cubicBezTo>
                  <a:cubicBezTo>
                    <a:pt x="21" y="24"/>
                    <a:pt x="21" y="24"/>
                    <a:pt x="21" y="24"/>
                  </a:cubicBezTo>
                  <a:moveTo>
                    <a:pt x="8" y="24"/>
                  </a:moveTo>
                  <a:cubicBezTo>
                    <a:pt x="7" y="24"/>
                    <a:pt x="7" y="24"/>
                    <a:pt x="7" y="24"/>
                  </a:cubicBezTo>
                  <a:cubicBezTo>
                    <a:pt x="8" y="23"/>
                    <a:pt x="8" y="23"/>
                    <a:pt x="8" y="22"/>
                  </a:cubicBezTo>
                  <a:cubicBezTo>
                    <a:pt x="9" y="23"/>
                    <a:pt x="9" y="23"/>
                    <a:pt x="9" y="23"/>
                  </a:cubicBezTo>
                  <a:cubicBezTo>
                    <a:pt x="8" y="24"/>
                    <a:pt x="8" y="24"/>
                    <a:pt x="8" y="24"/>
                  </a:cubicBezTo>
                  <a:moveTo>
                    <a:pt x="7" y="23"/>
                  </a:moveTo>
                  <a:cubicBezTo>
                    <a:pt x="7" y="23"/>
                    <a:pt x="7" y="23"/>
                    <a:pt x="7" y="23"/>
                  </a:cubicBezTo>
                  <a:cubicBezTo>
                    <a:pt x="7" y="23"/>
                    <a:pt x="7" y="22"/>
                    <a:pt x="8" y="22"/>
                  </a:cubicBezTo>
                  <a:cubicBezTo>
                    <a:pt x="8" y="22"/>
                    <a:pt x="8" y="22"/>
                    <a:pt x="8" y="22"/>
                  </a:cubicBezTo>
                  <a:cubicBezTo>
                    <a:pt x="8" y="23"/>
                    <a:pt x="7" y="23"/>
                    <a:pt x="7" y="23"/>
                  </a:cubicBezTo>
                  <a:moveTo>
                    <a:pt x="3" y="23"/>
                  </a:moveTo>
                  <a:cubicBezTo>
                    <a:pt x="3" y="23"/>
                    <a:pt x="3" y="23"/>
                    <a:pt x="3" y="23"/>
                  </a:cubicBezTo>
                  <a:cubicBezTo>
                    <a:pt x="4" y="22"/>
                    <a:pt x="4" y="22"/>
                    <a:pt x="4" y="22"/>
                  </a:cubicBezTo>
                  <a:cubicBezTo>
                    <a:pt x="3" y="22"/>
                    <a:pt x="3" y="22"/>
                    <a:pt x="3" y="22"/>
                  </a:cubicBezTo>
                  <a:cubicBezTo>
                    <a:pt x="3" y="23"/>
                    <a:pt x="3" y="23"/>
                    <a:pt x="3" y="23"/>
                  </a:cubicBezTo>
                  <a:moveTo>
                    <a:pt x="6" y="23"/>
                  </a:moveTo>
                  <a:cubicBezTo>
                    <a:pt x="6" y="23"/>
                    <a:pt x="6" y="23"/>
                    <a:pt x="6" y="23"/>
                  </a:cubicBezTo>
                  <a:cubicBezTo>
                    <a:pt x="7" y="22"/>
                    <a:pt x="7" y="22"/>
                    <a:pt x="7" y="22"/>
                  </a:cubicBezTo>
                  <a:cubicBezTo>
                    <a:pt x="7" y="22"/>
                    <a:pt x="7" y="22"/>
                    <a:pt x="7" y="22"/>
                  </a:cubicBezTo>
                  <a:cubicBezTo>
                    <a:pt x="7" y="22"/>
                    <a:pt x="7" y="22"/>
                    <a:pt x="6" y="23"/>
                  </a:cubicBezTo>
                  <a:moveTo>
                    <a:pt x="6" y="22"/>
                  </a:moveTo>
                  <a:cubicBezTo>
                    <a:pt x="6" y="22"/>
                    <a:pt x="6" y="22"/>
                    <a:pt x="6" y="22"/>
                  </a:cubicBezTo>
                  <a:cubicBezTo>
                    <a:pt x="7" y="21"/>
                    <a:pt x="7" y="21"/>
                    <a:pt x="7" y="21"/>
                  </a:cubicBezTo>
                  <a:cubicBezTo>
                    <a:pt x="7" y="21"/>
                    <a:pt x="7" y="21"/>
                    <a:pt x="7" y="21"/>
                  </a:cubicBezTo>
                  <a:cubicBezTo>
                    <a:pt x="6" y="22"/>
                    <a:pt x="6" y="22"/>
                    <a:pt x="6" y="22"/>
                  </a:cubicBezTo>
                  <a:moveTo>
                    <a:pt x="4" y="23"/>
                  </a:moveTo>
                  <a:cubicBezTo>
                    <a:pt x="4" y="23"/>
                    <a:pt x="4" y="23"/>
                    <a:pt x="4" y="23"/>
                  </a:cubicBezTo>
                  <a:cubicBezTo>
                    <a:pt x="4" y="22"/>
                    <a:pt x="4" y="22"/>
                    <a:pt x="4" y="22"/>
                  </a:cubicBezTo>
                  <a:cubicBezTo>
                    <a:pt x="5" y="21"/>
                    <a:pt x="5" y="21"/>
                    <a:pt x="5" y="21"/>
                  </a:cubicBezTo>
                  <a:cubicBezTo>
                    <a:pt x="5" y="22"/>
                    <a:pt x="5" y="22"/>
                    <a:pt x="5" y="22"/>
                  </a:cubicBezTo>
                  <a:cubicBezTo>
                    <a:pt x="4" y="23"/>
                    <a:pt x="4" y="23"/>
                    <a:pt x="4" y="23"/>
                  </a:cubicBezTo>
                  <a:moveTo>
                    <a:pt x="3" y="22"/>
                  </a:moveTo>
                  <a:cubicBezTo>
                    <a:pt x="3" y="22"/>
                    <a:pt x="3" y="22"/>
                    <a:pt x="3" y="22"/>
                  </a:cubicBezTo>
                  <a:cubicBezTo>
                    <a:pt x="3" y="21"/>
                    <a:pt x="3" y="21"/>
                    <a:pt x="3" y="21"/>
                  </a:cubicBezTo>
                  <a:cubicBezTo>
                    <a:pt x="4" y="21"/>
                    <a:pt x="4" y="21"/>
                    <a:pt x="4" y="21"/>
                  </a:cubicBezTo>
                  <a:cubicBezTo>
                    <a:pt x="3" y="22"/>
                    <a:pt x="3" y="22"/>
                    <a:pt x="3" y="22"/>
                  </a:cubicBezTo>
                  <a:moveTo>
                    <a:pt x="6" y="21"/>
                  </a:moveTo>
                  <a:cubicBezTo>
                    <a:pt x="6" y="21"/>
                    <a:pt x="6" y="21"/>
                    <a:pt x="6" y="21"/>
                  </a:cubicBezTo>
                  <a:cubicBezTo>
                    <a:pt x="6" y="21"/>
                    <a:pt x="6" y="21"/>
                    <a:pt x="6" y="21"/>
                  </a:cubicBezTo>
                  <a:cubicBezTo>
                    <a:pt x="6" y="21"/>
                    <a:pt x="6" y="21"/>
                    <a:pt x="6" y="21"/>
                  </a:cubicBezTo>
                  <a:moveTo>
                    <a:pt x="2" y="22"/>
                  </a:moveTo>
                  <a:cubicBezTo>
                    <a:pt x="2" y="21"/>
                    <a:pt x="2" y="21"/>
                    <a:pt x="2" y="21"/>
                  </a:cubicBezTo>
                  <a:cubicBezTo>
                    <a:pt x="3" y="21"/>
                    <a:pt x="3" y="21"/>
                    <a:pt x="3" y="21"/>
                  </a:cubicBezTo>
                  <a:cubicBezTo>
                    <a:pt x="3" y="21"/>
                    <a:pt x="3" y="21"/>
                    <a:pt x="3" y="21"/>
                  </a:cubicBezTo>
                  <a:cubicBezTo>
                    <a:pt x="2" y="22"/>
                    <a:pt x="2" y="22"/>
                    <a:pt x="2" y="22"/>
                  </a:cubicBezTo>
                  <a:moveTo>
                    <a:pt x="2" y="21"/>
                  </a:moveTo>
                  <a:cubicBezTo>
                    <a:pt x="2" y="21"/>
                    <a:pt x="2" y="21"/>
                    <a:pt x="2" y="21"/>
                  </a:cubicBezTo>
                  <a:cubicBezTo>
                    <a:pt x="3" y="20"/>
                    <a:pt x="3" y="20"/>
                    <a:pt x="3" y="20"/>
                  </a:cubicBezTo>
                  <a:cubicBezTo>
                    <a:pt x="3" y="20"/>
                    <a:pt x="3" y="20"/>
                    <a:pt x="3" y="20"/>
                  </a:cubicBezTo>
                  <a:cubicBezTo>
                    <a:pt x="2" y="21"/>
                    <a:pt x="2" y="21"/>
                    <a:pt x="2" y="21"/>
                  </a:cubicBezTo>
                  <a:moveTo>
                    <a:pt x="2" y="20"/>
                  </a:moveTo>
                  <a:cubicBezTo>
                    <a:pt x="2" y="20"/>
                    <a:pt x="2" y="20"/>
                    <a:pt x="2" y="20"/>
                  </a:cubicBezTo>
                  <a:cubicBezTo>
                    <a:pt x="2" y="20"/>
                    <a:pt x="2" y="20"/>
                    <a:pt x="2" y="19"/>
                  </a:cubicBezTo>
                  <a:cubicBezTo>
                    <a:pt x="2" y="20"/>
                    <a:pt x="2" y="20"/>
                    <a:pt x="2" y="20"/>
                  </a:cubicBezTo>
                  <a:cubicBezTo>
                    <a:pt x="2" y="20"/>
                    <a:pt x="2" y="20"/>
                    <a:pt x="2" y="20"/>
                  </a:cubicBezTo>
                  <a:moveTo>
                    <a:pt x="21" y="20"/>
                  </a:moveTo>
                  <a:cubicBezTo>
                    <a:pt x="21" y="20"/>
                    <a:pt x="21" y="20"/>
                    <a:pt x="21" y="20"/>
                  </a:cubicBezTo>
                  <a:cubicBezTo>
                    <a:pt x="22" y="19"/>
                    <a:pt x="22" y="19"/>
                    <a:pt x="22" y="19"/>
                  </a:cubicBezTo>
                  <a:cubicBezTo>
                    <a:pt x="22" y="19"/>
                    <a:pt x="22" y="19"/>
                    <a:pt x="22" y="19"/>
                  </a:cubicBezTo>
                  <a:cubicBezTo>
                    <a:pt x="22" y="19"/>
                    <a:pt x="22" y="19"/>
                    <a:pt x="22" y="19"/>
                  </a:cubicBezTo>
                  <a:cubicBezTo>
                    <a:pt x="22" y="19"/>
                    <a:pt x="22" y="19"/>
                    <a:pt x="22" y="19"/>
                  </a:cubicBezTo>
                  <a:cubicBezTo>
                    <a:pt x="21" y="20"/>
                    <a:pt x="21" y="20"/>
                    <a:pt x="21" y="20"/>
                  </a:cubicBezTo>
                  <a:moveTo>
                    <a:pt x="24" y="19"/>
                  </a:moveTo>
                  <a:cubicBezTo>
                    <a:pt x="24" y="18"/>
                    <a:pt x="24" y="18"/>
                    <a:pt x="24" y="18"/>
                  </a:cubicBezTo>
                  <a:cubicBezTo>
                    <a:pt x="24" y="18"/>
                    <a:pt x="24" y="18"/>
                    <a:pt x="24" y="17"/>
                  </a:cubicBezTo>
                  <a:cubicBezTo>
                    <a:pt x="24" y="17"/>
                    <a:pt x="24" y="17"/>
                    <a:pt x="24" y="17"/>
                  </a:cubicBezTo>
                  <a:cubicBezTo>
                    <a:pt x="24" y="18"/>
                    <a:pt x="24" y="18"/>
                    <a:pt x="24" y="19"/>
                  </a:cubicBezTo>
                  <a:moveTo>
                    <a:pt x="23" y="18"/>
                  </a:moveTo>
                  <a:cubicBezTo>
                    <a:pt x="23" y="18"/>
                    <a:pt x="23" y="18"/>
                    <a:pt x="23" y="18"/>
                  </a:cubicBezTo>
                  <a:cubicBezTo>
                    <a:pt x="24" y="17"/>
                    <a:pt x="24" y="17"/>
                    <a:pt x="24" y="17"/>
                  </a:cubicBezTo>
                  <a:cubicBezTo>
                    <a:pt x="24" y="17"/>
                    <a:pt x="24" y="17"/>
                    <a:pt x="24" y="17"/>
                  </a:cubicBezTo>
                  <a:cubicBezTo>
                    <a:pt x="24" y="17"/>
                    <a:pt x="23" y="18"/>
                    <a:pt x="23" y="18"/>
                  </a:cubicBezTo>
                  <a:cubicBezTo>
                    <a:pt x="23" y="18"/>
                    <a:pt x="23" y="18"/>
                    <a:pt x="23" y="18"/>
                  </a:cubicBezTo>
                  <a:moveTo>
                    <a:pt x="3" y="17"/>
                  </a:moveTo>
                  <a:cubicBezTo>
                    <a:pt x="3" y="17"/>
                    <a:pt x="3" y="17"/>
                    <a:pt x="3" y="17"/>
                  </a:cubicBezTo>
                  <a:cubicBezTo>
                    <a:pt x="3" y="17"/>
                    <a:pt x="3" y="17"/>
                    <a:pt x="3" y="17"/>
                  </a:cubicBezTo>
                  <a:cubicBezTo>
                    <a:pt x="3" y="17"/>
                    <a:pt x="3" y="17"/>
                    <a:pt x="3" y="17"/>
                  </a:cubicBezTo>
                  <a:moveTo>
                    <a:pt x="3" y="17"/>
                  </a:moveTo>
                  <a:cubicBezTo>
                    <a:pt x="3" y="16"/>
                    <a:pt x="3" y="16"/>
                    <a:pt x="3" y="16"/>
                  </a:cubicBezTo>
                  <a:cubicBezTo>
                    <a:pt x="3" y="16"/>
                    <a:pt x="3" y="16"/>
                    <a:pt x="3" y="16"/>
                  </a:cubicBezTo>
                  <a:cubicBezTo>
                    <a:pt x="3" y="16"/>
                    <a:pt x="3" y="16"/>
                    <a:pt x="3" y="16"/>
                  </a:cubicBezTo>
                  <a:cubicBezTo>
                    <a:pt x="3" y="17"/>
                    <a:pt x="3" y="17"/>
                    <a:pt x="3" y="17"/>
                  </a:cubicBezTo>
                  <a:moveTo>
                    <a:pt x="2" y="15"/>
                  </a:moveTo>
                  <a:cubicBezTo>
                    <a:pt x="2" y="15"/>
                    <a:pt x="2" y="15"/>
                    <a:pt x="2" y="15"/>
                  </a:cubicBezTo>
                  <a:cubicBezTo>
                    <a:pt x="3" y="15"/>
                    <a:pt x="3" y="15"/>
                    <a:pt x="3" y="15"/>
                  </a:cubicBezTo>
                  <a:cubicBezTo>
                    <a:pt x="3" y="15"/>
                    <a:pt x="3" y="15"/>
                    <a:pt x="3" y="15"/>
                  </a:cubicBezTo>
                  <a:cubicBezTo>
                    <a:pt x="2" y="15"/>
                    <a:pt x="2" y="15"/>
                    <a:pt x="2" y="15"/>
                  </a:cubicBezTo>
                  <a:moveTo>
                    <a:pt x="2" y="15"/>
                  </a:moveTo>
                  <a:cubicBezTo>
                    <a:pt x="1" y="15"/>
                    <a:pt x="1" y="15"/>
                    <a:pt x="1" y="15"/>
                  </a:cubicBezTo>
                  <a:cubicBezTo>
                    <a:pt x="2" y="14"/>
                    <a:pt x="2" y="14"/>
                    <a:pt x="2" y="14"/>
                  </a:cubicBezTo>
                  <a:cubicBezTo>
                    <a:pt x="2" y="14"/>
                    <a:pt x="2" y="14"/>
                    <a:pt x="2" y="14"/>
                  </a:cubicBezTo>
                  <a:cubicBezTo>
                    <a:pt x="2" y="15"/>
                    <a:pt x="2" y="15"/>
                    <a:pt x="2" y="15"/>
                  </a:cubicBezTo>
                  <a:moveTo>
                    <a:pt x="1" y="15"/>
                  </a:moveTo>
                  <a:cubicBezTo>
                    <a:pt x="0" y="15"/>
                    <a:pt x="0" y="15"/>
                    <a:pt x="0" y="15"/>
                  </a:cubicBezTo>
                  <a:cubicBezTo>
                    <a:pt x="0" y="14"/>
                    <a:pt x="0" y="14"/>
                    <a:pt x="0" y="14"/>
                  </a:cubicBezTo>
                  <a:cubicBezTo>
                    <a:pt x="1" y="13"/>
                    <a:pt x="1" y="13"/>
                    <a:pt x="1" y="13"/>
                  </a:cubicBezTo>
                  <a:cubicBezTo>
                    <a:pt x="2" y="13"/>
                    <a:pt x="2" y="13"/>
                    <a:pt x="2" y="13"/>
                  </a:cubicBezTo>
                  <a:cubicBezTo>
                    <a:pt x="1" y="14"/>
                    <a:pt x="1" y="14"/>
                    <a:pt x="1" y="15"/>
                  </a:cubicBezTo>
                  <a:moveTo>
                    <a:pt x="0" y="14"/>
                  </a:moveTo>
                  <a:cubicBezTo>
                    <a:pt x="1" y="13"/>
                    <a:pt x="1" y="13"/>
                    <a:pt x="1" y="13"/>
                  </a:cubicBezTo>
                  <a:cubicBezTo>
                    <a:pt x="1" y="13"/>
                    <a:pt x="1" y="13"/>
                    <a:pt x="1" y="13"/>
                  </a:cubicBezTo>
                  <a:cubicBezTo>
                    <a:pt x="0" y="14"/>
                    <a:pt x="0" y="14"/>
                    <a:pt x="0" y="14"/>
                  </a:cubicBezTo>
                  <a:moveTo>
                    <a:pt x="23" y="9"/>
                  </a:moveTo>
                  <a:cubicBezTo>
                    <a:pt x="23" y="9"/>
                    <a:pt x="23" y="9"/>
                    <a:pt x="23" y="9"/>
                  </a:cubicBezTo>
                  <a:cubicBezTo>
                    <a:pt x="24" y="8"/>
                    <a:pt x="24" y="8"/>
                    <a:pt x="24" y="8"/>
                  </a:cubicBezTo>
                  <a:cubicBezTo>
                    <a:pt x="24" y="9"/>
                    <a:pt x="24" y="9"/>
                    <a:pt x="24" y="9"/>
                  </a:cubicBezTo>
                  <a:cubicBezTo>
                    <a:pt x="23" y="9"/>
                    <a:pt x="23" y="9"/>
                    <a:pt x="23" y="9"/>
                  </a:cubicBezTo>
                  <a:moveTo>
                    <a:pt x="4" y="6"/>
                  </a:moveTo>
                  <a:cubicBezTo>
                    <a:pt x="4" y="6"/>
                    <a:pt x="4" y="6"/>
                    <a:pt x="4" y="6"/>
                  </a:cubicBezTo>
                  <a:cubicBezTo>
                    <a:pt x="5" y="6"/>
                    <a:pt x="5" y="6"/>
                    <a:pt x="5" y="6"/>
                  </a:cubicBezTo>
                  <a:cubicBezTo>
                    <a:pt x="4" y="6"/>
                    <a:pt x="4" y="6"/>
                    <a:pt x="4" y="6"/>
                  </a:cubicBezTo>
                  <a:moveTo>
                    <a:pt x="4" y="6"/>
                  </a:moveTo>
                  <a:cubicBezTo>
                    <a:pt x="4" y="5"/>
                    <a:pt x="4" y="5"/>
                    <a:pt x="4" y="5"/>
                  </a:cubicBezTo>
                  <a:cubicBezTo>
                    <a:pt x="5" y="5"/>
                    <a:pt x="5" y="5"/>
                    <a:pt x="5" y="5"/>
                  </a:cubicBezTo>
                  <a:cubicBezTo>
                    <a:pt x="5" y="5"/>
                    <a:pt x="5" y="5"/>
                    <a:pt x="5" y="5"/>
                  </a:cubicBezTo>
                  <a:cubicBezTo>
                    <a:pt x="4" y="6"/>
                    <a:pt x="4" y="6"/>
                    <a:pt x="4" y="6"/>
                  </a:cubicBezTo>
                  <a:moveTo>
                    <a:pt x="9" y="3"/>
                  </a:moveTo>
                  <a:cubicBezTo>
                    <a:pt x="10" y="3"/>
                    <a:pt x="12" y="3"/>
                    <a:pt x="13" y="3"/>
                  </a:cubicBezTo>
                  <a:cubicBezTo>
                    <a:pt x="13" y="2"/>
                    <a:pt x="13" y="2"/>
                    <a:pt x="13" y="2"/>
                  </a:cubicBezTo>
                  <a:cubicBezTo>
                    <a:pt x="14" y="1"/>
                    <a:pt x="14" y="1"/>
                    <a:pt x="14" y="1"/>
                  </a:cubicBezTo>
                  <a:cubicBezTo>
                    <a:pt x="15" y="1"/>
                    <a:pt x="16" y="1"/>
                    <a:pt x="17" y="1"/>
                  </a:cubicBezTo>
                  <a:cubicBezTo>
                    <a:pt x="16" y="3"/>
                    <a:pt x="16" y="3"/>
                    <a:pt x="16" y="3"/>
                  </a:cubicBezTo>
                  <a:cubicBezTo>
                    <a:pt x="17" y="3"/>
                    <a:pt x="17" y="3"/>
                    <a:pt x="17" y="3"/>
                  </a:cubicBezTo>
                  <a:cubicBezTo>
                    <a:pt x="18" y="4"/>
                    <a:pt x="19" y="4"/>
                    <a:pt x="20" y="5"/>
                  </a:cubicBezTo>
                  <a:cubicBezTo>
                    <a:pt x="20" y="5"/>
                    <a:pt x="20" y="5"/>
                    <a:pt x="20" y="5"/>
                  </a:cubicBezTo>
                  <a:cubicBezTo>
                    <a:pt x="22" y="4"/>
                    <a:pt x="22" y="4"/>
                    <a:pt x="22" y="4"/>
                  </a:cubicBezTo>
                  <a:cubicBezTo>
                    <a:pt x="22" y="5"/>
                    <a:pt x="23" y="6"/>
                    <a:pt x="24" y="6"/>
                  </a:cubicBezTo>
                  <a:cubicBezTo>
                    <a:pt x="24" y="7"/>
                    <a:pt x="24" y="7"/>
                    <a:pt x="24" y="7"/>
                  </a:cubicBezTo>
                  <a:cubicBezTo>
                    <a:pt x="22" y="8"/>
                    <a:pt x="22" y="8"/>
                    <a:pt x="22" y="8"/>
                  </a:cubicBezTo>
                  <a:cubicBezTo>
                    <a:pt x="22" y="9"/>
                    <a:pt x="22" y="9"/>
                    <a:pt x="22" y="9"/>
                  </a:cubicBezTo>
                  <a:cubicBezTo>
                    <a:pt x="23" y="10"/>
                    <a:pt x="23" y="11"/>
                    <a:pt x="23" y="12"/>
                  </a:cubicBezTo>
                  <a:cubicBezTo>
                    <a:pt x="24" y="13"/>
                    <a:pt x="24" y="13"/>
                    <a:pt x="24" y="13"/>
                  </a:cubicBezTo>
                  <a:cubicBezTo>
                    <a:pt x="25" y="13"/>
                    <a:pt x="25" y="13"/>
                    <a:pt x="25" y="13"/>
                  </a:cubicBezTo>
                  <a:cubicBezTo>
                    <a:pt x="25" y="14"/>
                    <a:pt x="25" y="15"/>
                    <a:pt x="25" y="16"/>
                  </a:cubicBezTo>
                  <a:cubicBezTo>
                    <a:pt x="24" y="16"/>
                    <a:pt x="24" y="16"/>
                    <a:pt x="24" y="16"/>
                  </a:cubicBezTo>
                  <a:cubicBezTo>
                    <a:pt x="23" y="16"/>
                    <a:pt x="22" y="17"/>
                    <a:pt x="22" y="18"/>
                  </a:cubicBezTo>
                  <a:cubicBezTo>
                    <a:pt x="21" y="18"/>
                    <a:pt x="21" y="19"/>
                    <a:pt x="20" y="20"/>
                  </a:cubicBezTo>
                  <a:cubicBezTo>
                    <a:pt x="20" y="20"/>
                    <a:pt x="20" y="20"/>
                    <a:pt x="20" y="20"/>
                  </a:cubicBezTo>
                  <a:cubicBezTo>
                    <a:pt x="21" y="22"/>
                    <a:pt x="21" y="22"/>
                    <a:pt x="21" y="22"/>
                  </a:cubicBezTo>
                  <a:cubicBezTo>
                    <a:pt x="21" y="22"/>
                    <a:pt x="20" y="23"/>
                    <a:pt x="19" y="23"/>
                  </a:cubicBezTo>
                  <a:cubicBezTo>
                    <a:pt x="18" y="22"/>
                    <a:pt x="18" y="22"/>
                    <a:pt x="18" y="22"/>
                  </a:cubicBezTo>
                  <a:cubicBezTo>
                    <a:pt x="17" y="22"/>
                    <a:pt x="17" y="22"/>
                    <a:pt x="17" y="22"/>
                  </a:cubicBezTo>
                  <a:cubicBezTo>
                    <a:pt x="16" y="22"/>
                    <a:pt x="15" y="23"/>
                    <a:pt x="13" y="23"/>
                  </a:cubicBezTo>
                  <a:cubicBezTo>
                    <a:pt x="13" y="23"/>
                    <a:pt x="13" y="23"/>
                    <a:pt x="13" y="23"/>
                  </a:cubicBezTo>
                  <a:cubicBezTo>
                    <a:pt x="13" y="25"/>
                    <a:pt x="13" y="25"/>
                    <a:pt x="13" y="25"/>
                  </a:cubicBezTo>
                  <a:cubicBezTo>
                    <a:pt x="12" y="25"/>
                    <a:pt x="11" y="25"/>
                    <a:pt x="9" y="24"/>
                  </a:cubicBezTo>
                  <a:cubicBezTo>
                    <a:pt x="10" y="23"/>
                    <a:pt x="10" y="23"/>
                    <a:pt x="10" y="23"/>
                  </a:cubicBezTo>
                  <a:cubicBezTo>
                    <a:pt x="10" y="22"/>
                    <a:pt x="10" y="22"/>
                    <a:pt x="10" y="22"/>
                  </a:cubicBezTo>
                  <a:cubicBezTo>
                    <a:pt x="8" y="22"/>
                    <a:pt x="7" y="21"/>
                    <a:pt x="6" y="20"/>
                  </a:cubicBezTo>
                  <a:cubicBezTo>
                    <a:pt x="6" y="20"/>
                    <a:pt x="6" y="20"/>
                    <a:pt x="6" y="20"/>
                  </a:cubicBezTo>
                  <a:cubicBezTo>
                    <a:pt x="4" y="21"/>
                    <a:pt x="4" y="21"/>
                    <a:pt x="4" y="21"/>
                  </a:cubicBezTo>
                  <a:cubicBezTo>
                    <a:pt x="3" y="20"/>
                    <a:pt x="3" y="19"/>
                    <a:pt x="2" y="18"/>
                  </a:cubicBezTo>
                  <a:cubicBezTo>
                    <a:pt x="4" y="17"/>
                    <a:pt x="4" y="17"/>
                    <a:pt x="4" y="17"/>
                  </a:cubicBezTo>
                  <a:cubicBezTo>
                    <a:pt x="4" y="17"/>
                    <a:pt x="4" y="17"/>
                    <a:pt x="4" y="17"/>
                  </a:cubicBezTo>
                  <a:cubicBezTo>
                    <a:pt x="3" y="16"/>
                    <a:pt x="3" y="14"/>
                    <a:pt x="3" y="13"/>
                  </a:cubicBezTo>
                  <a:cubicBezTo>
                    <a:pt x="3" y="13"/>
                    <a:pt x="3" y="13"/>
                    <a:pt x="3" y="13"/>
                  </a:cubicBezTo>
                  <a:cubicBezTo>
                    <a:pt x="1" y="12"/>
                    <a:pt x="1" y="12"/>
                    <a:pt x="1" y="12"/>
                  </a:cubicBezTo>
                  <a:cubicBezTo>
                    <a:pt x="1" y="11"/>
                    <a:pt x="1" y="10"/>
                    <a:pt x="2" y="9"/>
                  </a:cubicBezTo>
                  <a:cubicBezTo>
                    <a:pt x="3" y="9"/>
                    <a:pt x="3" y="9"/>
                    <a:pt x="3" y="9"/>
                  </a:cubicBezTo>
                  <a:cubicBezTo>
                    <a:pt x="4" y="9"/>
                    <a:pt x="4" y="9"/>
                    <a:pt x="4" y="9"/>
                  </a:cubicBezTo>
                  <a:cubicBezTo>
                    <a:pt x="4" y="8"/>
                    <a:pt x="5" y="7"/>
                    <a:pt x="6" y="6"/>
                  </a:cubicBezTo>
                  <a:cubicBezTo>
                    <a:pt x="6" y="5"/>
                    <a:pt x="6" y="5"/>
                    <a:pt x="6" y="5"/>
                  </a:cubicBezTo>
                  <a:cubicBezTo>
                    <a:pt x="5" y="4"/>
                    <a:pt x="5" y="4"/>
                    <a:pt x="5" y="4"/>
                  </a:cubicBezTo>
                  <a:cubicBezTo>
                    <a:pt x="6" y="3"/>
                    <a:pt x="7" y="2"/>
                    <a:pt x="8" y="2"/>
                  </a:cubicBezTo>
                  <a:cubicBezTo>
                    <a:pt x="9" y="3"/>
                    <a:pt x="9" y="3"/>
                    <a:pt x="9" y="3"/>
                  </a:cubicBezTo>
                  <a:cubicBezTo>
                    <a:pt x="9" y="3"/>
                    <a:pt x="9" y="3"/>
                    <a:pt x="9" y="3"/>
                  </a:cubicBezTo>
                  <a:moveTo>
                    <a:pt x="13" y="0"/>
                  </a:moveTo>
                  <a:cubicBezTo>
                    <a:pt x="13" y="0"/>
                    <a:pt x="13" y="0"/>
                    <a:pt x="13" y="0"/>
                  </a:cubicBezTo>
                  <a:cubicBezTo>
                    <a:pt x="12" y="2"/>
                    <a:pt x="12" y="2"/>
                    <a:pt x="12" y="2"/>
                  </a:cubicBezTo>
                  <a:cubicBezTo>
                    <a:pt x="11" y="2"/>
                    <a:pt x="10" y="2"/>
                    <a:pt x="9" y="3"/>
                  </a:cubicBezTo>
                  <a:cubicBezTo>
                    <a:pt x="8" y="1"/>
                    <a:pt x="8" y="1"/>
                    <a:pt x="8" y="1"/>
                  </a:cubicBezTo>
                  <a:cubicBezTo>
                    <a:pt x="8" y="1"/>
                    <a:pt x="8" y="1"/>
                    <a:pt x="8" y="1"/>
                  </a:cubicBezTo>
                  <a:cubicBezTo>
                    <a:pt x="6" y="2"/>
                    <a:pt x="5" y="2"/>
                    <a:pt x="4" y="3"/>
                  </a:cubicBezTo>
                  <a:cubicBezTo>
                    <a:pt x="4" y="4"/>
                    <a:pt x="4" y="4"/>
                    <a:pt x="4" y="4"/>
                  </a:cubicBezTo>
                  <a:cubicBezTo>
                    <a:pt x="4" y="4"/>
                    <a:pt x="4" y="4"/>
                    <a:pt x="4" y="4"/>
                  </a:cubicBezTo>
                  <a:cubicBezTo>
                    <a:pt x="4" y="4"/>
                    <a:pt x="4" y="4"/>
                    <a:pt x="4" y="4"/>
                  </a:cubicBezTo>
                  <a:cubicBezTo>
                    <a:pt x="4" y="5"/>
                    <a:pt x="4" y="5"/>
                    <a:pt x="3" y="6"/>
                  </a:cubicBezTo>
                  <a:cubicBezTo>
                    <a:pt x="3" y="6"/>
                    <a:pt x="3" y="6"/>
                    <a:pt x="3" y="6"/>
                  </a:cubicBezTo>
                  <a:cubicBezTo>
                    <a:pt x="4" y="7"/>
                    <a:pt x="4" y="7"/>
                    <a:pt x="4" y="7"/>
                  </a:cubicBezTo>
                  <a:cubicBezTo>
                    <a:pt x="4" y="7"/>
                    <a:pt x="3" y="8"/>
                    <a:pt x="3" y="8"/>
                  </a:cubicBezTo>
                  <a:cubicBezTo>
                    <a:pt x="1" y="8"/>
                    <a:pt x="1" y="8"/>
                    <a:pt x="1" y="8"/>
                  </a:cubicBezTo>
                  <a:cubicBezTo>
                    <a:pt x="1" y="8"/>
                    <a:pt x="1" y="8"/>
                    <a:pt x="1" y="8"/>
                  </a:cubicBezTo>
                  <a:cubicBezTo>
                    <a:pt x="1" y="9"/>
                    <a:pt x="1" y="9"/>
                    <a:pt x="1" y="9"/>
                  </a:cubicBezTo>
                  <a:cubicBezTo>
                    <a:pt x="1" y="9"/>
                    <a:pt x="1" y="9"/>
                    <a:pt x="1" y="9"/>
                  </a:cubicBezTo>
                  <a:cubicBezTo>
                    <a:pt x="0" y="10"/>
                    <a:pt x="0" y="13"/>
                    <a:pt x="0" y="15"/>
                  </a:cubicBezTo>
                  <a:cubicBezTo>
                    <a:pt x="0" y="15"/>
                    <a:pt x="0" y="15"/>
                    <a:pt x="0" y="15"/>
                  </a:cubicBezTo>
                  <a:cubicBezTo>
                    <a:pt x="0" y="15"/>
                    <a:pt x="0" y="15"/>
                    <a:pt x="0" y="15"/>
                  </a:cubicBezTo>
                  <a:cubicBezTo>
                    <a:pt x="0" y="15"/>
                    <a:pt x="0" y="15"/>
                    <a:pt x="0" y="15"/>
                  </a:cubicBezTo>
                  <a:cubicBezTo>
                    <a:pt x="0" y="15"/>
                    <a:pt x="0" y="15"/>
                    <a:pt x="0" y="15"/>
                  </a:cubicBezTo>
                  <a:cubicBezTo>
                    <a:pt x="2" y="16"/>
                    <a:pt x="2" y="16"/>
                    <a:pt x="2" y="16"/>
                  </a:cubicBezTo>
                  <a:cubicBezTo>
                    <a:pt x="2" y="16"/>
                    <a:pt x="2" y="17"/>
                    <a:pt x="2" y="18"/>
                  </a:cubicBezTo>
                  <a:cubicBezTo>
                    <a:pt x="2" y="18"/>
                    <a:pt x="2" y="18"/>
                    <a:pt x="2" y="18"/>
                  </a:cubicBezTo>
                  <a:cubicBezTo>
                    <a:pt x="1" y="18"/>
                    <a:pt x="1" y="18"/>
                    <a:pt x="1" y="18"/>
                  </a:cubicBezTo>
                  <a:cubicBezTo>
                    <a:pt x="1" y="19"/>
                    <a:pt x="1" y="20"/>
                    <a:pt x="1" y="20"/>
                  </a:cubicBezTo>
                  <a:cubicBezTo>
                    <a:pt x="1" y="21"/>
                    <a:pt x="1" y="21"/>
                    <a:pt x="1" y="21"/>
                  </a:cubicBezTo>
                  <a:cubicBezTo>
                    <a:pt x="1" y="21"/>
                    <a:pt x="1" y="21"/>
                    <a:pt x="1" y="21"/>
                  </a:cubicBezTo>
                  <a:cubicBezTo>
                    <a:pt x="2" y="22"/>
                    <a:pt x="2" y="23"/>
                    <a:pt x="3" y="24"/>
                  </a:cubicBezTo>
                  <a:cubicBezTo>
                    <a:pt x="3" y="24"/>
                    <a:pt x="3" y="24"/>
                    <a:pt x="3" y="24"/>
                  </a:cubicBezTo>
                  <a:cubicBezTo>
                    <a:pt x="3"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5" y="23"/>
                    <a:pt x="5" y="23"/>
                    <a:pt x="5" y="23"/>
                  </a:cubicBezTo>
                  <a:cubicBezTo>
                    <a:pt x="6" y="24"/>
                    <a:pt x="7" y="24"/>
                    <a:pt x="8" y="25"/>
                  </a:cubicBezTo>
                  <a:cubicBezTo>
                    <a:pt x="8" y="25"/>
                    <a:pt x="8" y="25"/>
                    <a:pt x="8" y="25"/>
                  </a:cubicBezTo>
                  <a:cubicBezTo>
                    <a:pt x="8" y="26"/>
                    <a:pt x="8" y="26"/>
                    <a:pt x="8" y="27"/>
                  </a:cubicBezTo>
                  <a:cubicBezTo>
                    <a:pt x="8" y="27"/>
                    <a:pt x="8" y="27"/>
                    <a:pt x="8" y="27"/>
                  </a:cubicBezTo>
                  <a:cubicBezTo>
                    <a:pt x="10" y="28"/>
                    <a:pt x="11" y="28"/>
                    <a:pt x="12" y="28"/>
                  </a:cubicBezTo>
                  <a:cubicBezTo>
                    <a:pt x="13" y="28"/>
                    <a:pt x="13" y="28"/>
                    <a:pt x="13" y="28"/>
                  </a:cubicBezTo>
                  <a:cubicBezTo>
                    <a:pt x="13" y="27"/>
                    <a:pt x="13" y="27"/>
                    <a:pt x="13" y="27"/>
                  </a:cubicBezTo>
                  <a:cubicBezTo>
                    <a:pt x="13" y="26"/>
                    <a:pt x="13" y="26"/>
                    <a:pt x="13" y="26"/>
                  </a:cubicBezTo>
                  <a:cubicBezTo>
                    <a:pt x="15" y="26"/>
                    <a:pt x="16" y="25"/>
                    <a:pt x="17" y="25"/>
                  </a:cubicBezTo>
                  <a:cubicBezTo>
                    <a:pt x="18" y="26"/>
                    <a:pt x="18" y="26"/>
                    <a:pt x="18" y="26"/>
                  </a:cubicBezTo>
                  <a:cubicBezTo>
                    <a:pt x="18" y="27"/>
                    <a:pt x="18" y="27"/>
                    <a:pt x="18" y="27"/>
                  </a:cubicBezTo>
                  <a:cubicBezTo>
                    <a:pt x="19" y="26"/>
                    <a:pt x="21" y="25"/>
                    <a:pt x="22" y="24"/>
                  </a:cubicBezTo>
                  <a:cubicBezTo>
                    <a:pt x="22" y="24"/>
                    <a:pt x="22" y="24"/>
                    <a:pt x="22" y="24"/>
                  </a:cubicBezTo>
                  <a:cubicBezTo>
                    <a:pt x="22" y="23"/>
                    <a:pt x="22" y="23"/>
                    <a:pt x="22" y="22"/>
                  </a:cubicBezTo>
                  <a:cubicBezTo>
                    <a:pt x="22" y="22"/>
                    <a:pt x="22" y="22"/>
                    <a:pt x="22" y="22"/>
                  </a:cubicBezTo>
                  <a:cubicBezTo>
                    <a:pt x="22" y="21"/>
                    <a:pt x="22" y="21"/>
                    <a:pt x="22" y="21"/>
                  </a:cubicBezTo>
                  <a:cubicBezTo>
                    <a:pt x="22" y="21"/>
                    <a:pt x="22" y="21"/>
                    <a:pt x="22" y="21"/>
                  </a:cubicBezTo>
                  <a:cubicBezTo>
                    <a:pt x="22" y="21"/>
                    <a:pt x="22" y="21"/>
                    <a:pt x="22" y="21"/>
                  </a:cubicBezTo>
                  <a:cubicBezTo>
                    <a:pt x="22" y="20"/>
                    <a:pt x="22" y="20"/>
                    <a:pt x="22" y="20"/>
                  </a:cubicBezTo>
                  <a:cubicBezTo>
                    <a:pt x="23" y="19"/>
                    <a:pt x="23" y="19"/>
                    <a:pt x="23" y="19"/>
                  </a:cubicBezTo>
                  <a:cubicBezTo>
                    <a:pt x="23" y="19"/>
                    <a:pt x="24" y="19"/>
                    <a:pt x="24" y="19"/>
                  </a:cubicBezTo>
                  <a:cubicBezTo>
                    <a:pt x="25" y="19"/>
                    <a:pt x="25" y="19"/>
                    <a:pt x="25" y="19"/>
                  </a:cubicBezTo>
                  <a:cubicBezTo>
                    <a:pt x="25" y="18"/>
                    <a:pt x="25" y="18"/>
                    <a:pt x="25" y="17"/>
                  </a:cubicBezTo>
                  <a:cubicBezTo>
                    <a:pt x="25" y="17"/>
                    <a:pt x="25" y="17"/>
                    <a:pt x="25" y="17"/>
                  </a:cubicBezTo>
                  <a:cubicBezTo>
                    <a:pt x="26" y="15"/>
                    <a:pt x="26" y="14"/>
                    <a:pt x="26" y="13"/>
                  </a:cubicBezTo>
                  <a:cubicBezTo>
                    <a:pt x="26" y="12"/>
                    <a:pt x="26" y="12"/>
                    <a:pt x="26" y="12"/>
                  </a:cubicBezTo>
                  <a:cubicBezTo>
                    <a:pt x="24" y="12"/>
                    <a:pt x="24" y="12"/>
                    <a:pt x="24" y="12"/>
                  </a:cubicBezTo>
                  <a:cubicBezTo>
                    <a:pt x="24" y="11"/>
                    <a:pt x="24" y="11"/>
                    <a:pt x="24" y="10"/>
                  </a:cubicBezTo>
                  <a:cubicBezTo>
                    <a:pt x="24" y="10"/>
                    <a:pt x="24" y="10"/>
                    <a:pt x="24" y="10"/>
                  </a:cubicBezTo>
                  <a:cubicBezTo>
                    <a:pt x="24" y="9"/>
                    <a:pt x="24" y="9"/>
                    <a:pt x="24" y="9"/>
                  </a:cubicBezTo>
                  <a:cubicBezTo>
                    <a:pt x="24" y="9"/>
                    <a:pt x="25" y="8"/>
                    <a:pt x="25" y="8"/>
                  </a:cubicBezTo>
                  <a:cubicBezTo>
                    <a:pt x="25" y="7"/>
                    <a:pt x="25" y="7"/>
                    <a:pt x="25" y="7"/>
                  </a:cubicBezTo>
                  <a:cubicBezTo>
                    <a:pt x="25" y="7"/>
                    <a:pt x="25" y="7"/>
                    <a:pt x="25" y="7"/>
                  </a:cubicBezTo>
                  <a:cubicBezTo>
                    <a:pt x="25" y="7"/>
                    <a:pt x="25" y="7"/>
                    <a:pt x="25" y="7"/>
                  </a:cubicBezTo>
                  <a:cubicBezTo>
                    <a:pt x="24" y="6"/>
                    <a:pt x="24" y="6"/>
                    <a:pt x="24" y="6"/>
                  </a:cubicBezTo>
                  <a:cubicBezTo>
                    <a:pt x="24" y="6"/>
                    <a:pt x="23" y="4"/>
                    <a:pt x="22" y="3"/>
                  </a:cubicBezTo>
                  <a:cubicBezTo>
                    <a:pt x="22" y="3"/>
                    <a:pt x="22" y="3"/>
                    <a:pt x="22" y="3"/>
                  </a:cubicBezTo>
                  <a:cubicBezTo>
                    <a:pt x="20" y="5"/>
                    <a:pt x="20" y="5"/>
                    <a:pt x="20" y="5"/>
                  </a:cubicBezTo>
                  <a:cubicBezTo>
                    <a:pt x="19" y="4"/>
                    <a:pt x="18" y="3"/>
                    <a:pt x="17" y="3"/>
                  </a:cubicBezTo>
                  <a:cubicBezTo>
                    <a:pt x="18" y="1"/>
                    <a:pt x="18" y="1"/>
                    <a:pt x="18" y="1"/>
                  </a:cubicBezTo>
                  <a:cubicBezTo>
                    <a:pt x="17" y="0"/>
                    <a:pt x="17" y="0"/>
                    <a:pt x="17" y="0"/>
                  </a:cubicBezTo>
                  <a:cubicBezTo>
                    <a:pt x="16" y="0"/>
                    <a:pt x="15"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8" name="Freeform 34"/>
            <p:cNvSpPr>
              <a:spLocks noEditPoints="1"/>
            </p:cNvSpPr>
            <p:nvPr/>
          </p:nvSpPr>
          <p:spPr bwMode="auto">
            <a:xfrm>
              <a:off x="3625" y="1903"/>
              <a:ext cx="43" cy="41"/>
            </a:xfrm>
            <a:custGeom>
              <a:avLst/>
              <a:gdLst>
                <a:gd name="T0" fmla="*/ 16 w 18"/>
                <a:gd name="T1" fmla="*/ 9 h 17"/>
                <a:gd name="T2" fmla="*/ 16 w 18"/>
                <a:gd name="T3" fmla="*/ 9 h 17"/>
                <a:gd name="T4" fmla="*/ 16 w 18"/>
                <a:gd name="T5" fmla="*/ 9 h 17"/>
                <a:gd name="T6" fmla="*/ 16 w 18"/>
                <a:gd name="T7" fmla="*/ 8 h 17"/>
                <a:gd name="T8" fmla="*/ 16 w 18"/>
                <a:gd name="T9" fmla="*/ 9 h 17"/>
                <a:gd name="T10" fmla="*/ 16 w 18"/>
                <a:gd name="T11" fmla="*/ 8 h 17"/>
                <a:gd name="T12" fmla="*/ 16 w 18"/>
                <a:gd name="T13" fmla="*/ 8 h 17"/>
                <a:gd name="T14" fmla="*/ 16 w 18"/>
                <a:gd name="T15" fmla="*/ 7 h 17"/>
                <a:gd name="T16" fmla="*/ 16 w 18"/>
                <a:gd name="T17" fmla="*/ 7 h 17"/>
                <a:gd name="T18" fmla="*/ 16 w 18"/>
                <a:gd name="T19" fmla="*/ 7 h 17"/>
                <a:gd name="T20" fmla="*/ 15 w 18"/>
                <a:gd name="T21" fmla="*/ 6 h 17"/>
                <a:gd name="T22" fmla="*/ 16 w 18"/>
                <a:gd name="T23" fmla="*/ 6 h 17"/>
                <a:gd name="T24" fmla="*/ 15 w 18"/>
                <a:gd name="T25" fmla="*/ 6 h 17"/>
                <a:gd name="T26" fmla="*/ 15 w 18"/>
                <a:gd name="T27" fmla="*/ 5 h 17"/>
                <a:gd name="T28" fmla="*/ 15 w 18"/>
                <a:gd name="T29" fmla="*/ 6 h 17"/>
                <a:gd name="T30" fmla="*/ 14 w 18"/>
                <a:gd name="T31" fmla="*/ 5 h 17"/>
                <a:gd name="T32" fmla="*/ 15 w 18"/>
                <a:gd name="T33" fmla="*/ 5 h 17"/>
                <a:gd name="T34" fmla="*/ 14 w 18"/>
                <a:gd name="T35" fmla="*/ 5 h 17"/>
                <a:gd name="T36" fmla="*/ 13 w 18"/>
                <a:gd name="T37" fmla="*/ 4 h 17"/>
                <a:gd name="T38" fmla="*/ 15 w 18"/>
                <a:gd name="T39" fmla="*/ 4 h 17"/>
                <a:gd name="T40" fmla="*/ 9 w 18"/>
                <a:gd name="T41" fmla="*/ 16 h 17"/>
                <a:gd name="T42" fmla="*/ 2 w 18"/>
                <a:gd name="T43" fmla="*/ 7 h 17"/>
                <a:gd name="T44" fmla="*/ 4 w 18"/>
                <a:gd name="T45" fmla="*/ 5 h 17"/>
                <a:gd name="T46" fmla="*/ 12 w 18"/>
                <a:gd name="T47" fmla="*/ 4 h 17"/>
                <a:gd name="T48" fmla="*/ 16 w 18"/>
                <a:gd name="T49" fmla="*/ 12 h 17"/>
                <a:gd name="T50" fmla="*/ 13 w 18"/>
                <a:gd name="T51" fmla="*/ 15 h 17"/>
                <a:gd name="T52" fmla="*/ 9 w 18"/>
                <a:gd name="T53" fmla="*/ 16 h 17"/>
                <a:gd name="T54" fmla="*/ 12 w 18"/>
                <a:gd name="T55" fmla="*/ 4 h 17"/>
                <a:gd name="T56" fmla="*/ 14 w 18"/>
                <a:gd name="T57" fmla="*/ 3 h 17"/>
                <a:gd name="T58" fmla="*/ 12 w 18"/>
                <a:gd name="T59" fmla="*/ 4 h 17"/>
                <a:gd name="T60" fmla="*/ 13 w 18"/>
                <a:gd name="T61" fmla="*/ 3 h 17"/>
                <a:gd name="T62" fmla="*/ 12 w 18"/>
                <a:gd name="T63" fmla="*/ 4 h 17"/>
                <a:gd name="T64" fmla="*/ 3 w 18"/>
                <a:gd name="T65" fmla="*/ 5 h 17"/>
                <a:gd name="T66" fmla="*/ 5 w 18"/>
                <a:gd name="T67" fmla="*/ 3 h 17"/>
                <a:gd name="T68" fmla="*/ 3 w 18"/>
                <a:gd name="T69" fmla="*/ 5 h 17"/>
                <a:gd name="T70" fmla="*/ 11 w 18"/>
                <a:gd name="T71" fmla="*/ 3 h 17"/>
                <a:gd name="T72" fmla="*/ 11 w 18"/>
                <a:gd name="T73" fmla="*/ 2 h 17"/>
                <a:gd name="T74" fmla="*/ 12 w 18"/>
                <a:gd name="T75" fmla="*/ 2 h 17"/>
                <a:gd name="T76" fmla="*/ 10 w 18"/>
                <a:gd name="T77" fmla="*/ 3 h 17"/>
                <a:gd name="T78" fmla="*/ 11 w 18"/>
                <a:gd name="T79" fmla="*/ 2 h 17"/>
                <a:gd name="T80" fmla="*/ 11 w 18"/>
                <a:gd name="T81" fmla="*/ 2 h 17"/>
                <a:gd name="T82" fmla="*/ 5 w 18"/>
                <a:gd name="T83" fmla="*/ 4 h 17"/>
                <a:gd name="T84" fmla="*/ 7 w 18"/>
                <a:gd name="T85" fmla="*/ 2 h 17"/>
                <a:gd name="T86" fmla="*/ 5 w 18"/>
                <a:gd name="T87" fmla="*/ 4 h 17"/>
                <a:gd name="T88" fmla="*/ 6 w 18"/>
                <a:gd name="T89" fmla="*/ 3 h 17"/>
                <a:gd name="T90" fmla="*/ 8 w 18"/>
                <a:gd name="T91" fmla="*/ 1 h 17"/>
                <a:gd name="T92" fmla="*/ 6 w 18"/>
                <a:gd name="T93" fmla="*/ 3 h 17"/>
                <a:gd name="T94" fmla="*/ 9 w 18"/>
                <a:gd name="T95" fmla="*/ 3 h 17"/>
                <a:gd name="T96" fmla="*/ 10 w 18"/>
                <a:gd name="T97" fmla="*/ 1 h 17"/>
                <a:gd name="T98" fmla="*/ 9 w 18"/>
                <a:gd name="T99" fmla="*/ 3 h 17"/>
                <a:gd name="T100" fmla="*/ 9 w 18"/>
                <a:gd name="T101" fmla="*/ 1 h 17"/>
                <a:gd name="T102" fmla="*/ 9 w 18"/>
                <a:gd name="T103" fmla="*/ 1 h 17"/>
                <a:gd name="T104" fmla="*/ 7 w 18"/>
                <a:gd name="T105" fmla="*/ 3 h 17"/>
                <a:gd name="T106" fmla="*/ 4 w 18"/>
                <a:gd name="T107" fmla="*/ 2 h 17"/>
                <a:gd name="T108" fmla="*/ 9 w 18"/>
                <a:gd name="T109" fmla="*/ 17 h 17"/>
                <a:gd name="T110" fmla="*/ 13 w 18"/>
                <a:gd name="T111" fmla="*/ 16 h 17"/>
                <a:gd name="T112" fmla="*/ 14 w 18"/>
                <a:gd name="T113" fmla="*/ 15 h 17"/>
                <a:gd name="T114" fmla="*/ 14 w 18"/>
                <a:gd name="T115" fmla="*/ 15 h 17"/>
                <a:gd name="T116" fmla="*/ 16 w 18"/>
                <a:gd name="T117"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6" y="10"/>
                  </a:moveTo>
                  <a:cubicBezTo>
                    <a:pt x="16" y="9"/>
                    <a:pt x="16" y="9"/>
                    <a:pt x="16" y="9"/>
                  </a:cubicBezTo>
                  <a:cubicBezTo>
                    <a:pt x="16" y="9"/>
                    <a:pt x="16" y="9"/>
                    <a:pt x="16" y="9"/>
                  </a:cubicBezTo>
                  <a:cubicBezTo>
                    <a:pt x="16" y="9"/>
                    <a:pt x="16" y="9"/>
                    <a:pt x="16" y="9"/>
                  </a:cubicBezTo>
                  <a:cubicBezTo>
                    <a:pt x="16" y="10"/>
                    <a:pt x="16" y="10"/>
                    <a:pt x="16" y="10"/>
                  </a:cubicBezTo>
                  <a:moveTo>
                    <a:pt x="16" y="9"/>
                  </a:moveTo>
                  <a:cubicBezTo>
                    <a:pt x="16" y="8"/>
                    <a:pt x="16" y="8"/>
                    <a:pt x="16" y="8"/>
                  </a:cubicBezTo>
                  <a:cubicBezTo>
                    <a:pt x="16" y="8"/>
                    <a:pt x="16" y="8"/>
                    <a:pt x="16" y="8"/>
                  </a:cubicBezTo>
                  <a:cubicBezTo>
                    <a:pt x="16" y="8"/>
                    <a:pt x="16" y="8"/>
                    <a:pt x="16" y="8"/>
                  </a:cubicBezTo>
                  <a:cubicBezTo>
                    <a:pt x="16" y="9"/>
                    <a:pt x="16" y="9"/>
                    <a:pt x="16" y="9"/>
                  </a:cubicBezTo>
                  <a:moveTo>
                    <a:pt x="16" y="8"/>
                  </a:moveTo>
                  <a:cubicBezTo>
                    <a:pt x="16" y="8"/>
                    <a:pt x="16" y="8"/>
                    <a:pt x="16" y="8"/>
                  </a:cubicBezTo>
                  <a:cubicBezTo>
                    <a:pt x="16" y="7"/>
                    <a:pt x="16" y="7"/>
                    <a:pt x="16" y="7"/>
                  </a:cubicBezTo>
                  <a:cubicBezTo>
                    <a:pt x="16" y="8"/>
                    <a:pt x="16" y="8"/>
                    <a:pt x="16" y="8"/>
                  </a:cubicBezTo>
                  <a:cubicBezTo>
                    <a:pt x="16" y="8"/>
                    <a:pt x="16" y="8"/>
                    <a:pt x="16" y="8"/>
                  </a:cubicBezTo>
                  <a:moveTo>
                    <a:pt x="16" y="7"/>
                  </a:moveTo>
                  <a:cubicBezTo>
                    <a:pt x="15" y="7"/>
                    <a:pt x="15" y="7"/>
                    <a:pt x="15" y="7"/>
                  </a:cubicBezTo>
                  <a:cubicBezTo>
                    <a:pt x="16" y="7"/>
                    <a:pt x="16" y="7"/>
                    <a:pt x="16" y="7"/>
                  </a:cubicBezTo>
                  <a:cubicBezTo>
                    <a:pt x="16" y="7"/>
                    <a:pt x="16" y="7"/>
                    <a:pt x="16" y="7"/>
                  </a:cubicBezTo>
                  <a:cubicBezTo>
                    <a:pt x="16" y="7"/>
                    <a:pt x="16" y="7"/>
                    <a:pt x="16" y="7"/>
                  </a:cubicBezTo>
                  <a:moveTo>
                    <a:pt x="15" y="7"/>
                  </a:moveTo>
                  <a:cubicBezTo>
                    <a:pt x="15" y="6"/>
                    <a:pt x="15" y="6"/>
                    <a:pt x="15" y="6"/>
                  </a:cubicBezTo>
                  <a:cubicBezTo>
                    <a:pt x="16" y="6"/>
                    <a:pt x="16" y="6"/>
                    <a:pt x="16" y="6"/>
                  </a:cubicBezTo>
                  <a:cubicBezTo>
                    <a:pt x="16" y="6"/>
                    <a:pt x="16" y="6"/>
                    <a:pt x="16" y="6"/>
                  </a:cubicBezTo>
                  <a:cubicBezTo>
                    <a:pt x="15" y="7"/>
                    <a:pt x="15" y="7"/>
                    <a:pt x="15" y="7"/>
                  </a:cubicBezTo>
                  <a:moveTo>
                    <a:pt x="15" y="6"/>
                  </a:moveTo>
                  <a:cubicBezTo>
                    <a:pt x="14" y="6"/>
                    <a:pt x="14" y="6"/>
                    <a:pt x="14" y="6"/>
                  </a:cubicBezTo>
                  <a:cubicBezTo>
                    <a:pt x="15" y="5"/>
                    <a:pt x="15" y="5"/>
                    <a:pt x="15" y="5"/>
                  </a:cubicBezTo>
                  <a:cubicBezTo>
                    <a:pt x="16" y="6"/>
                    <a:pt x="16" y="6"/>
                    <a:pt x="16" y="6"/>
                  </a:cubicBezTo>
                  <a:cubicBezTo>
                    <a:pt x="15" y="6"/>
                    <a:pt x="15" y="6"/>
                    <a:pt x="15" y="6"/>
                  </a:cubicBezTo>
                  <a:moveTo>
                    <a:pt x="14" y="5"/>
                  </a:moveTo>
                  <a:cubicBezTo>
                    <a:pt x="14" y="5"/>
                    <a:pt x="14" y="5"/>
                    <a:pt x="14" y="5"/>
                  </a:cubicBezTo>
                  <a:cubicBezTo>
                    <a:pt x="15" y="4"/>
                    <a:pt x="15" y="4"/>
                    <a:pt x="15" y="4"/>
                  </a:cubicBezTo>
                  <a:cubicBezTo>
                    <a:pt x="15" y="5"/>
                    <a:pt x="15" y="5"/>
                    <a:pt x="15" y="5"/>
                  </a:cubicBezTo>
                  <a:cubicBezTo>
                    <a:pt x="15" y="5"/>
                    <a:pt x="15" y="5"/>
                    <a:pt x="15" y="5"/>
                  </a:cubicBezTo>
                  <a:cubicBezTo>
                    <a:pt x="14" y="5"/>
                    <a:pt x="14" y="5"/>
                    <a:pt x="14" y="5"/>
                  </a:cubicBezTo>
                  <a:moveTo>
                    <a:pt x="13" y="5"/>
                  </a:moveTo>
                  <a:cubicBezTo>
                    <a:pt x="13" y="4"/>
                    <a:pt x="13" y="4"/>
                    <a:pt x="13" y="4"/>
                  </a:cubicBezTo>
                  <a:cubicBezTo>
                    <a:pt x="14" y="4"/>
                    <a:pt x="14" y="4"/>
                    <a:pt x="14" y="4"/>
                  </a:cubicBezTo>
                  <a:cubicBezTo>
                    <a:pt x="15" y="4"/>
                    <a:pt x="15" y="4"/>
                    <a:pt x="15" y="4"/>
                  </a:cubicBezTo>
                  <a:cubicBezTo>
                    <a:pt x="14" y="4"/>
                    <a:pt x="14" y="5"/>
                    <a:pt x="13" y="5"/>
                  </a:cubicBezTo>
                  <a:moveTo>
                    <a:pt x="9" y="16"/>
                  </a:moveTo>
                  <a:cubicBezTo>
                    <a:pt x="7" y="16"/>
                    <a:pt x="5" y="15"/>
                    <a:pt x="3" y="13"/>
                  </a:cubicBezTo>
                  <a:cubicBezTo>
                    <a:pt x="2" y="11"/>
                    <a:pt x="2" y="9"/>
                    <a:pt x="2" y="7"/>
                  </a:cubicBezTo>
                  <a:cubicBezTo>
                    <a:pt x="2" y="7"/>
                    <a:pt x="2" y="7"/>
                    <a:pt x="2" y="7"/>
                  </a:cubicBezTo>
                  <a:cubicBezTo>
                    <a:pt x="3" y="6"/>
                    <a:pt x="3" y="6"/>
                    <a:pt x="4" y="5"/>
                  </a:cubicBezTo>
                  <a:cubicBezTo>
                    <a:pt x="6" y="4"/>
                    <a:pt x="7" y="4"/>
                    <a:pt x="8" y="4"/>
                  </a:cubicBezTo>
                  <a:cubicBezTo>
                    <a:pt x="10" y="4"/>
                    <a:pt x="11" y="4"/>
                    <a:pt x="12" y="4"/>
                  </a:cubicBezTo>
                  <a:cubicBezTo>
                    <a:pt x="14" y="6"/>
                    <a:pt x="16" y="9"/>
                    <a:pt x="16" y="12"/>
                  </a:cubicBezTo>
                  <a:cubicBezTo>
                    <a:pt x="16" y="12"/>
                    <a:pt x="16" y="12"/>
                    <a:pt x="16" y="12"/>
                  </a:cubicBezTo>
                  <a:cubicBezTo>
                    <a:pt x="15" y="13"/>
                    <a:pt x="15" y="14"/>
                    <a:pt x="13" y="15"/>
                  </a:cubicBezTo>
                  <a:cubicBezTo>
                    <a:pt x="13" y="15"/>
                    <a:pt x="13" y="15"/>
                    <a:pt x="13" y="15"/>
                  </a:cubicBezTo>
                  <a:cubicBezTo>
                    <a:pt x="13" y="15"/>
                    <a:pt x="13" y="15"/>
                    <a:pt x="13" y="15"/>
                  </a:cubicBezTo>
                  <a:cubicBezTo>
                    <a:pt x="12" y="16"/>
                    <a:pt x="11" y="16"/>
                    <a:pt x="9" y="16"/>
                  </a:cubicBezTo>
                  <a:moveTo>
                    <a:pt x="13" y="4"/>
                  </a:moveTo>
                  <a:cubicBezTo>
                    <a:pt x="12" y="4"/>
                    <a:pt x="12" y="4"/>
                    <a:pt x="12" y="4"/>
                  </a:cubicBezTo>
                  <a:cubicBezTo>
                    <a:pt x="13" y="3"/>
                    <a:pt x="13" y="3"/>
                    <a:pt x="13" y="3"/>
                  </a:cubicBezTo>
                  <a:cubicBezTo>
                    <a:pt x="14" y="3"/>
                    <a:pt x="14" y="3"/>
                    <a:pt x="14" y="3"/>
                  </a:cubicBezTo>
                  <a:cubicBezTo>
                    <a:pt x="13" y="4"/>
                    <a:pt x="13" y="4"/>
                    <a:pt x="13" y="4"/>
                  </a:cubicBezTo>
                  <a:moveTo>
                    <a:pt x="12" y="4"/>
                  </a:moveTo>
                  <a:cubicBezTo>
                    <a:pt x="11" y="4"/>
                    <a:pt x="11" y="4"/>
                    <a:pt x="11" y="4"/>
                  </a:cubicBezTo>
                  <a:cubicBezTo>
                    <a:pt x="12" y="3"/>
                    <a:pt x="12" y="3"/>
                    <a:pt x="13" y="3"/>
                  </a:cubicBezTo>
                  <a:cubicBezTo>
                    <a:pt x="13" y="3"/>
                    <a:pt x="13" y="3"/>
                    <a:pt x="13" y="3"/>
                  </a:cubicBezTo>
                  <a:cubicBezTo>
                    <a:pt x="12" y="4"/>
                    <a:pt x="12" y="4"/>
                    <a:pt x="12" y="4"/>
                  </a:cubicBezTo>
                  <a:moveTo>
                    <a:pt x="3" y="5"/>
                  </a:moveTo>
                  <a:cubicBezTo>
                    <a:pt x="3" y="5"/>
                    <a:pt x="3" y="5"/>
                    <a:pt x="3" y="5"/>
                  </a:cubicBezTo>
                  <a:cubicBezTo>
                    <a:pt x="3" y="5"/>
                    <a:pt x="4" y="4"/>
                    <a:pt x="5" y="3"/>
                  </a:cubicBezTo>
                  <a:cubicBezTo>
                    <a:pt x="5" y="3"/>
                    <a:pt x="5" y="3"/>
                    <a:pt x="5" y="3"/>
                  </a:cubicBezTo>
                  <a:cubicBezTo>
                    <a:pt x="5" y="2"/>
                    <a:pt x="5" y="2"/>
                    <a:pt x="5" y="2"/>
                  </a:cubicBezTo>
                  <a:cubicBezTo>
                    <a:pt x="5" y="3"/>
                    <a:pt x="4" y="4"/>
                    <a:pt x="3" y="5"/>
                  </a:cubicBezTo>
                  <a:cubicBezTo>
                    <a:pt x="3" y="5"/>
                    <a:pt x="3" y="5"/>
                    <a:pt x="3" y="5"/>
                  </a:cubicBezTo>
                  <a:moveTo>
                    <a:pt x="11" y="3"/>
                  </a:moveTo>
                  <a:cubicBezTo>
                    <a:pt x="10" y="3"/>
                    <a:pt x="10" y="3"/>
                    <a:pt x="10" y="3"/>
                  </a:cubicBezTo>
                  <a:cubicBezTo>
                    <a:pt x="11" y="2"/>
                    <a:pt x="11" y="2"/>
                    <a:pt x="11" y="2"/>
                  </a:cubicBezTo>
                  <a:cubicBezTo>
                    <a:pt x="12" y="2"/>
                    <a:pt x="12" y="2"/>
                    <a:pt x="12" y="2"/>
                  </a:cubicBezTo>
                  <a:cubicBezTo>
                    <a:pt x="12" y="2"/>
                    <a:pt x="12" y="2"/>
                    <a:pt x="12" y="2"/>
                  </a:cubicBezTo>
                  <a:cubicBezTo>
                    <a:pt x="12" y="3"/>
                    <a:pt x="11" y="3"/>
                    <a:pt x="11" y="3"/>
                  </a:cubicBezTo>
                  <a:moveTo>
                    <a:pt x="10" y="3"/>
                  </a:moveTo>
                  <a:cubicBezTo>
                    <a:pt x="10" y="3"/>
                    <a:pt x="10" y="3"/>
                    <a:pt x="10" y="3"/>
                  </a:cubicBezTo>
                  <a:cubicBezTo>
                    <a:pt x="10" y="2"/>
                    <a:pt x="10" y="2"/>
                    <a:pt x="11" y="2"/>
                  </a:cubicBezTo>
                  <a:cubicBezTo>
                    <a:pt x="11" y="2"/>
                    <a:pt x="11" y="2"/>
                    <a:pt x="11" y="2"/>
                  </a:cubicBezTo>
                  <a:cubicBezTo>
                    <a:pt x="11" y="2"/>
                    <a:pt x="11" y="2"/>
                    <a:pt x="11" y="2"/>
                  </a:cubicBezTo>
                  <a:cubicBezTo>
                    <a:pt x="11" y="2"/>
                    <a:pt x="10" y="3"/>
                    <a:pt x="10" y="3"/>
                  </a:cubicBezTo>
                  <a:moveTo>
                    <a:pt x="5" y="4"/>
                  </a:moveTo>
                  <a:cubicBezTo>
                    <a:pt x="5" y="3"/>
                    <a:pt x="6" y="3"/>
                    <a:pt x="6" y="2"/>
                  </a:cubicBezTo>
                  <a:cubicBezTo>
                    <a:pt x="7" y="2"/>
                    <a:pt x="7" y="2"/>
                    <a:pt x="7" y="2"/>
                  </a:cubicBezTo>
                  <a:cubicBezTo>
                    <a:pt x="5" y="4"/>
                    <a:pt x="5" y="4"/>
                    <a:pt x="5" y="4"/>
                  </a:cubicBezTo>
                  <a:cubicBezTo>
                    <a:pt x="5" y="4"/>
                    <a:pt x="5" y="4"/>
                    <a:pt x="5" y="4"/>
                  </a:cubicBezTo>
                  <a:cubicBezTo>
                    <a:pt x="5" y="4"/>
                    <a:pt x="5" y="4"/>
                    <a:pt x="5" y="4"/>
                  </a:cubicBezTo>
                  <a:moveTo>
                    <a:pt x="6" y="3"/>
                  </a:moveTo>
                  <a:cubicBezTo>
                    <a:pt x="8" y="1"/>
                    <a:pt x="8" y="1"/>
                    <a:pt x="8" y="1"/>
                  </a:cubicBezTo>
                  <a:cubicBezTo>
                    <a:pt x="8" y="1"/>
                    <a:pt x="8" y="1"/>
                    <a:pt x="8" y="1"/>
                  </a:cubicBezTo>
                  <a:cubicBezTo>
                    <a:pt x="8" y="2"/>
                    <a:pt x="7" y="2"/>
                    <a:pt x="6" y="3"/>
                  </a:cubicBezTo>
                  <a:cubicBezTo>
                    <a:pt x="6" y="3"/>
                    <a:pt x="6" y="3"/>
                    <a:pt x="6" y="3"/>
                  </a:cubicBezTo>
                  <a:cubicBezTo>
                    <a:pt x="6" y="3"/>
                    <a:pt x="6" y="3"/>
                    <a:pt x="6" y="3"/>
                  </a:cubicBezTo>
                  <a:moveTo>
                    <a:pt x="9" y="3"/>
                  </a:moveTo>
                  <a:cubicBezTo>
                    <a:pt x="8" y="3"/>
                    <a:pt x="8" y="3"/>
                    <a:pt x="8" y="3"/>
                  </a:cubicBezTo>
                  <a:cubicBezTo>
                    <a:pt x="9" y="2"/>
                    <a:pt x="9" y="2"/>
                    <a:pt x="10" y="1"/>
                  </a:cubicBezTo>
                  <a:cubicBezTo>
                    <a:pt x="10" y="2"/>
                    <a:pt x="10" y="2"/>
                    <a:pt x="10" y="2"/>
                  </a:cubicBezTo>
                  <a:cubicBezTo>
                    <a:pt x="10" y="2"/>
                    <a:pt x="9" y="2"/>
                    <a:pt x="9" y="3"/>
                  </a:cubicBezTo>
                  <a:moveTo>
                    <a:pt x="7" y="3"/>
                  </a:moveTo>
                  <a:cubicBezTo>
                    <a:pt x="8" y="2"/>
                    <a:pt x="8" y="2"/>
                    <a:pt x="9" y="1"/>
                  </a:cubicBezTo>
                  <a:cubicBezTo>
                    <a:pt x="9" y="1"/>
                    <a:pt x="9" y="1"/>
                    <a:pt x="9" y="1"/>
                  </a:cubicBezTo>
                  <a:cubicBezTo>
                    <a:pt x="9" y="1"/>
                    <a:pt x="9" y="1"/>
                    <a:pt x="9" y="1"/>
                  </a:cubicBezTo>
                  <a:cubicBezTo>
                    <a:pt x="9" y="2"/>
                    <a:pt x="8" y="2"/>
                    <a:pt x="8" y="3"/>
                  </a:cubicBezTo>
                  <a:cubicBezTo>
                    <a:pt x="7" y="3"/>
                    <a:pt x="7" y="3"/>
                    <a:pt x="7" y="3"/>
                  </a:cubicBezTo>
                  <a:moveTo>
                    <a:pt x="9" y="0"/>
                  </a:moveTo>
                  <a:cubicBezTo>
                    <a:pt x="8" y="0"/>
                    <a:pt x="6" y="1"/>
                    <a:pt x="4" y="2"/>
                  </a:cubicBezTo>
                  <a:cubicBezTo>
                    <a:pt x="0" y="5"/>
                    <a:pt x="0" y="10"/>
                    <a:pt x="3" y="13"/>
                  </a:cubicBezTo>
                  <a:cubicBezTo>
                    <a:pt x="4" y="15"/>
                    <a:pt x="7" y="17"/>
                    <a:pt x="9" y="17"/>
                  </a:cubicBezTo>
                  <a:cubicBezTo>
                    <a:pt x="11" y="17"/>
                    <a:pt x="12" y="17"/>
                    <a:pt x="13" y="16"/>
                  </a:cubicBezTo>
                  <a:cubicBezTo>
                    <a:pt x="13" y="16"/>
                    <a:pt x="13" y="16"/>
                    <a:pt x="13" y="16"/>
                  </a:cubicBezTo>
                  <a:cubicBezTo>
                    <a:pt x="14" y="15"/>
                    <a:pt x="14" y="15"/>
                    <a:pt x="14" y="15"/>
                  </a:cubicBezTo>
                  <a:cubicBezTo>
                    <a:pt x="14" y="15"/>
                    <a:pt x="14" y="15"/>
                    <a:pt x="14" y="15"/>
                  </a:cubicBezTo>
                  <a:cubicBezTo>
                    <a:pt x="14" y="15"/>
                    <a:pt x="14" y="15"/>
                    <a:pt x="14" y="15"/>
                  </a:cubicBezTo>
                  <a:cubicBezTo>
                    <a:pt x="14" y="15"/>
                    <a:pt x="14" y="15"/>
                    <a:pt x="14" y="15"/>
                  </a:cubicBezTo>
                  <a:cubicBezTo>
                    <a:pt x="14" y="15"/>
                    <a:pt x="14" y="15"/>
                    <a:pt x="14" y="15"/>
                  </a:cubicBezTo>
                  <a:cubicBezTo>
                    <a:pt x="18" y="12"/>
                    <a:pt x="18" y="7"/>
                    <a:pt x="16" y="4"/>
                  </a:cubicBezTo>
                  <a:cubicBezTo>
                    <a:pt x="14" y="2"/>
                    <a:pt x="12" y="0"/>
                    <a:pt x="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49" name="Freeform 35"/>
            <p:cNvSpPr>
              <a:spLocks noEditPoints="1"/>
            </p:cNvSpPr>
            <p:nvPr/>
          </p:nvSpPr>
          <p:spPr bwMode="auto">
            <a:xfrm>
              <a:off x="3625" y="1972"/>
              <a:ext cx="35" cy="31"/>
            </a:xfrm>
            <a:custGeom>
              <a:avLst/>
              <a:gdLst>
                <a:gd name="T0" fmla="*/ 14 w 15"/>
                <a:gd name="T1" fmla="*/ 7 h 13"/>
                <a:gd name="T2" fmla="*/ 14 w 15"/>
                <a:gd name="T3" fmla="*/ 7 h 13"/>
                <a:gd name="T4" fmla="*/ 13 w 15"/>
                <a:gd name="T5" fmla="*/ 7 h 13"/>
                <a:gd name="T6" fmla="*/ 14 w 15"/>
                <a:gd name="T7" fmla="*/ 7 h 13"/>
                <a:gd name="T8" fmla="*/ 13 w 15"/>
                <a:gd name="T9" fmla="*/ 6 h 13"/>
                <a:gd name="T10" fmla="*/ 14 w 15"/>
                <a:gd name="T11" fmla="*/ 6 h 13"/>
                <a:gd name="T12" fmla="*/ 13 w 15"/>
                <a:gd name="T13" fmla="*/ 6 h 13"/>
                <a:gd name="T14" fmla="*/ 13 w 15"/>
                <a:gd name="T15" fmla="*/ 5 h 13"/>
                <a:gd name="T16" fmla="*/ 14 w 15"/>
                <a:gd name="T17" fmla="*/ 6 h 13"/>
                <a:gd name="T18" fmla="*/ 13 w 15"/>
                <a:gd name="T19" fmla="*/ 5 h 13"/>
                <a:gd name="T20" fmla="*/ 13 w 15"/>
                <a:gd name="T21" fmla="*/ 4 h 13"/>
                <a:gd name="T22" fmla="*/ 13 w 15"/>
                <a:gd name="T23" fmla="*/ 4 h 13"/>
                <a:gd name="T24" fmla="*/ 8 w 15"/>
                <a:gd name="T25" fmla="*/ 13 h 13"/>
                <a:gd name="T26" fmla="*/ 2 w 15"/>
                <a:gd name="T27" fmla="*/ 5 h 13"/>
                <a:gd name="T28" fmla="*/ 4 w 15"/>
                <a:gd name="T29" fmla="*/ 3 h 13"/>
                <a:gd name="T30" fmla="*/ 10 w 15"/>
                <a:gd name="T31" fmla="*/ 3 h 13"/>
                <a:gd name="T32" fmla="*/ 11 w 15"/>
                <a:gd name="T33" fmla="*/ 12 h 13"/>
                <a:gd name="T34" fmla="*/ 11 w 15"/>
                <a:gd name="T35" fmla="*/ 12 h 13"/>
                <a:gd name="T36" fmla="*/ 12 w 15"/>
                <a:gd name="T37" fmla="*/ 4 h 13"/>
                <a:gd name="T38" fmla="*/ 12 w 15"/>
                <a:gd name="T39" fmla="*/ 2 h 13"/>
                <a:gd name="T40" fmla="*/ 12 w 15"/>
                <a:gd name="T41" fmla="*/ 4 h 13"/>
                <a:gd name="T42" fmla="*/ 5 w 15"/>
                <a:gd name="T43" fmla="*/ 1 h 13"/>
                <a:gd name="T44" fmla="*/ 3 w 15"/>
                <a:gd name="T45" fmla="*/ 3 h 13"/>
                <a:gd name="T46" fmla="*/ 10 w 15"/>
                <a:gd name="T47" fmla="*/ 3 h 13"/>
                <a:gd name="T48" fmla="*/ 10 w 15"/>
                <a:gd name="T49" fmla="*/ 1 h 13"/>
                <a:gd name="T50" fmla="*/ 11 w 15"/>
                <a:gd name="T51" fmla="*/ 2 h 13"/>
                <a:gd name="T52" fmla="*/ 5 w 15"/>
                <a:gd name="T53" fmla="*/ 2 h 13"/>
                <a:gd name="T54" fmla="*/ 6 w 15"/>
                <a:gd name="T55" fmla="*/ 1 h 13"/>
                <a:gd name="T56" fmla="*/ 5 w 15"/>
                <a:gd name="T57" fmla="*/ 2 h 13"/>
                <a:gd name="T58" fmla="*/ 8 w 15"/>
                <a:gd name="T59" fmla="*/ 2 h 13"/>
                <a:gd name="T60" fmla="*/ 10 w 15"/>
                <a:gd name="T61" fmla="*/ 1 h 13"/>
                <a:gd name="T62" fmla="*/ 9 w 15"/>
                <a:gd name="T63" fmla="*/ 2 h 13"/>
                <a:gd name="T64" fmla="*/ 7 w 15"/>
                <a:gd name="T65" fmla="*/ 1 h 13"/>
                <a:gd name="T66" fmla="*/ 8 w 15"/>
                <a:gd name="T67" fmla="*/ 1 h 13"/>
                <a:gd name="T68" fmla="*/ 6 w 15"/>
                <a:gd name="T69" fmla="*/ 2 h 13"/>
                <a:gd name="T70" fmla="*/ 4 w 15"/>
                <a:gd name="T71" fmla="*/ 1 h 13"/>
                <a:gd name="T72" fmla="*/ 8 w 15"/>
                <a:gd name="T73" fmla="*/ 13 h 13"/>
                <a:gd name="T74" fmla="*/ 11 w 15"/>
                <a:gd name="T75" fmla="*/ 13 h 13"/>
                <a:gd name="T76" fmla="*/ 12 w 15"/>
                <a:gd name="T77" fmla="*/ 12 h 13"/>
                <a:gd name="T78" fmla="*/ 13 w 15"/>
                <a:gd name="T79"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3">
                  <a:moveTo>
                    <a:pt x="14" y="7"/>
                  </a:moveTo>
                  <a:cubicBezTo>
                    <a:pt x="14" y="7"/>
                    <a:pt x="14" y="7"/>
                    <a:pt x="14" y="7"/>
                  </a:cubicBezTo>
                  <a:cubicBezTo>
                    <a:pt x="14" y="7"/>
                    <a:pt x="14" y="7"/>
                    <a:pt x="14" y="7"/>
                  </a:cubicBezTo>
                  <a:cubicBezTo>
                    <a:pt x="14" y="7"/>
                    <a:pt x="14" y="7"/>
                    <a:pt x="14" y="7"/>
                  </a:cubicBezTo>
                  <a:moveTo>
                    <a:pt x="14" y="7"/>
                  </a:moveTo>
                  <a:cubicBezTo>
                    <a:pt x="13" y="7"/>
                    <a:pt x="13" y="7"/>
                    <a:pt x="13" y="7"/>
                  </a:cubicBezTo>
                  <a:cubicBezTo>
                    <a:pt x="14" y="7"/>
                    <a:pt x="14" y="7"/>
                    <a:pt x="14" y="7"/>
                  </a:cubicBezTo>
                  <a:cubicBezTo>
                    <a:pt x="14" y="7"/>
                    <a:pt x="14" y="7"/>
                    <a:pt x="14" y="7"/>
                  </a:cubicBezTo>
                  <a:cubicBezTo>
                    <a:pt x="14" y="7"/>
                    <a:pt x="14" y="7"/>
                    <a:pt x="14" y="7"/>
                  </a:cubicBezTo>
                  <a:moveTo>
                    <a:pt x="13" y="6"/>
                  </a:moveTo>
                  <a:cubicBezTo>
                    <a:pt x="13" y="6"/>
                    <a:pt x="13" y="6"/>
                    <a:pt x="13" y="6"/>
                  </a:cubicBezTo>
                  <a:cubicBezTo>
                    <a:pt x="14" y="6"/>
                    <a:pt x="14" y="6"/>
                    <a:pt x="14" y="6"/>
                  </a:cubicBezTo>
                  <a:cubicBezTo>
                    <a:pt x="14" y="6"/>
                    <a:pt x="14" y="6"/>
                    <a:pt x="14" y="6"/>
                  </a:cubicBezTo>
                  <a:cubicBezTo>
                    <a:pt x="13" y="6"/>
                    <a:pt x="13" y="6"/>
                    <a:pt x="13" y="6"/>
                  </a:cubicBezTo>
                  <a:moveTo>
                    <a:pt x="13" y="6"/>
                  </a:moveTo>
                  <a:cubicBezTo>
                    <a:pt x="13" y="5"/>
                    <a:pt x="13" y="5"/>
                    <a:pt x="13" y="5"/>
                  </a:cubicBezTo>
                  <a:cubicBezTo>
                    <a:pt x="13" y="5"/>
                    <a:pt x="13" y="5"/>
                    <a:pt x="13" y="5"/>
                  </a:cubicBezTo>
                  <a:cubicBezTo>
                    <a:pt x="14" y="6"/>
                    <a:pt x="14" y="6"/>
                    <a:pt x="14" y="6"/>
                  </a:cubicBezTo>
                  <a:cubicBezTo>
                    <a:pt x="13" y="6"/>
                    <a:pt x="13" y="6"/>
                    <a:pt x="13" y="6"/>
                  </a:cubicBezTo>
                  <a:moveTo>
                    <a:pt x="13" y="5"/>
                  </a:moveTo>
                  <a:cubicBezTo>
                    <a:pt x="12" y="4"/>
                    <a:pt x="12" y="4"/>
                    <a:pt x="12" y="4"/>
                  </a:cubicBezTo>
                  <a:cubicBezTo>
                    <a:pt x="13" y="4"/>
                    <a:pt x="13" y="4"/>
                    <a:pt x="13" y="4"/>
                  </a:cubicBezTo>
                  <a:cubicBezTo>
                    <a:pt x="13" y="4"/>
                    <a:pt x="13" y="4"/>
                    <a:pt x="13" y="4"/>
                  </a:cubicBezTo>
                  <a:cubicBezTo>
                    <a:pt x="13" y="4"/>
                    <a:pt x="13" y="4"/>
                    <a:pt x="13" y="4"/>
                  </a:cubicBezTo>
                  <a:cubicBezTo>
                    <a:pt x="13" y="5"/>
                    <a:pt x="13" y="5"/>
                    <a:pt x="13" y="5"/>
                  </a:cubicBezTo>
                  <a:moveTo>
                    <a:pt x="8" y="13"/>
                  </a:moveTo>
                  <a:cubicBezTo>
                    <a:pt x="6" y="13"/>
                    <a:pt x="4" y="11"/>
                    <a:pt x="3" y="10"/>
                  </a:cubicBezTo>
                  <a:cubicBezTo>
                    <a:pt x="2" y="8"/>
                    <a:pt x="2" y="7"/>
                    <a:pt x="2" y="5"/>
                  </a:cubicBezTo>
                  <a:cubicBezTo>
                    <a:pt x="2" y="5"/>
                    <a:pt x="2" y="5"/>
                    <a:pt x="2" y="5"/>
                  </a:cubicBezTo>
                  <a:cubicBezTo>
                    <a:pt x="3" y="4"/>
                    <a:pt x="3" y="4"/>
                    <a:pt x="4" y="3"/>
                  </a:cubicBezTo>
                  <a:cubicBezTo>
                    <a:pt x="5" y="3"/>
                    <a:pt x="6" y="2"/>
                    <a:pt x="7" y="2"/>
                  </a:cubicBezTo>
                  <a:cubicBezTo>
                    <a:pt x="8" y="2"/>
                    <a:pt x="9" y="3"/>
                    <a:pt x="10" y="3"/>
                  </a:cubicBezTo>
                  <a:cubicBezTo>
                    <a:pt x="12" y="5"/>
                    <a:pt x="13" y="7"/>
                    <a:pt x="13" y="10"/>
                  </a:cubicBezTo>
                  <a:cubicBezTo>
                    <a:pt x="13" y="10"/>
                    <a:pt x="12" y="11"/>
                    <a:pt x="11" y="12"/>
                  </a:cubicBezTo>
                  <a:cubicBezTo>
                    <a:pt x="11" y="12"/>
                    <a:pt x="11" y="12"/>
                    <a:pt x="11" y="12"/>
                  </a:cubicBezTo>
                  <a:cubicBezTo>
                    <a:pt x="11" y="12"/>
                    <a:pt x="11" y="12"/>
                    <a:pt x="11" y="12"/>
                  </a:cubicBezTo>
                  <a:cubicBezTo>
                    <a:pt x="10" y="12"/>
                    <a:pt x="9" y="13"/>
                    <a:pt x="8" y="13"/>
                  </a:cubicBezTo>
                  <a:moveTo>
                    <a:pt x="12" y="4"/>
                  </a:moveTo>
                  <a:cubicBezTo>
                    <a:pt x="11" y="3"/>
                    <a:pt x="11" y="3"/>
                    <a:pt x="11" y="3"/>
                  </a:cubicBezTo>
                  <a:cubicBezTo>
                    <a:pt x="12" y="2"/>
                    <a:pt x="12" y="2"/>
                    <a:pt x="12" y="2"/>
                  </a:cubicBezTo>
                  <a:cubicBezTo>
                    <a:pt x="12" y="3"/>
                    <a:pt x="12" y="3"/>
                    <a:pt x="12" y="3"/>
                  </a:cubicBezTo>
                  <a:cubicBezTo>
                    <a:pt x="12" y="4"/>
                    <a:pt x="12" y="4"/>
                    <a:pt x="12" y="4"/>
                  </a:cubicBezTo>
                  <a:moveTo>
                    <a:pt x="3" y="3"/>
                  </a:moveTo>
                  <a:cubicBezTo>
                    <a:pt x="3" y="3"/>
                    <a:pt x="4" y="2"/>
                    <a:pt x="5" y="1"/>
                  </a:cubicBezTo>
                  <a:cubicBezTo>
                    <a:pt x="5" y="1"/>
                    <a:pt x="5" y="1"/>
                    <a:pt x="5" y="1"/>
                  </a:cubicBezTo>
                  <a:cubicBezTo>
                    <a:pt x="4" y="2"/>
                    <a:pt x="4" y="2"/>
                    <a:pt x="3" y="3"/>
                  </a:cubicBezTo>
                  <a:cubicBezTo>
                    <a:pt x="3" y="3"/>
                    <a:pt x="3" y="3"/>
                    <a:pt x="3" y="3"/>
                  </a:cubicBezTo>
                  <a:moveTo>
                    <a:pt x="10" y="3"/>
                  </a:moveTo>
                  <a:cubicBezTo>
                    <a:pt x="9" y="2"/>
                    <a:pt x="9" y="2"/>
                    <a:pt x="9" y="2"/>
                  </a:cubicBezTo>
                  <a:cubicBezTo>
                    <a:pt x="10" y="1"/>
                    <a:pt x="10" y="1"/>
                    <a:pt x="10" y="1"/>
                  </a:cubicBezTo>
                  <a:cubicBezTo>
                    <a:pt x="10" y="1"/>
                    <a:pt x="10" y="1"/>
                    <a:pt x="10" y="1"/>
                  </a:cubicBezTo>
                  <a:cubicBezTo>
                    <a:pt x="11" y="2"/>
                    <a:pt x="11" y="2"/>
                    <a:pt x="11" y="2"/>
                  </a:cubicBezTo>
                  <a:cubicBezTo>
                    <a:pt x="10" y="3"/>
                    <a:pt x="10" y="3"/>
                    <a:pt x="10" y="3"/>
                  </a:cubicBezTo>
                  <a:moveTo>
                    <a:pt x="5" y="2"/>
                  </a:moveTo>
                  <a:cubicBezTo>
                    <a:pt x="5" y="2"/>
                    <a:pt x="5" y="1"/>
                    <a:pt x="6" y="1"/>
                  </a:cubicBezTo>
                  <a:cubicBezTo>
                    <a:pt x="6" y="1"/>
                    <a:pt x="6" y="1"/>
                    <a:pt x="6" y="1"/>
                  </a:cubicBezTo>
                  <a:cubicBezTo>
                    <a:pt x="5" y="2"/>
                    <a:pt x="5" y="2"/>
                    <a:pt x="5" y="2"/>
                  </a:cubicBezTo>
                  <a:cubicBezTo>
                    <a:pt x="5" y="2"/>
                    <a:pt x="5" y="2"/>
                    <a:pt x="5" y="2"/>
                  </a:cubicBezTo>
                  <a:moveTo>
                    <a:pt x="9" y="2"/>
                  </a:moveTo>
                  <a:cubicBezTo>
                    <a:pt x="8" y="2"/>
                    <a:pt x="8" y="2"/>
                    <a:pt x="8" y="2"/>
                  </a:cubicBezTo>
                  <a:cubicBezTo>
                    <a:pt x="8" y="1"/>
                    <a:pt x="8" y="1"/>
                    <a:pt x="9" y="1"/>
                  </a:cubicBezTo>
                  <a:cubicBezTo>
                    <a:pt x="9" y="1"/>
                    <a:pt x="10" y="1"/>
                    <a:pt x="10" y="1"/>
                  </a:cubicBezTo>
                  <a:cubicBezTo>
                    <a:pt x="10" y="1"/>
                    <a:pt x="10" y="1"/>
                    <a:pt x="10" y="1"/>
                  </a:cubicBezTo>
                  <a:cubicBezTo>
                    <a:pt x="9" y="2"/>
                    <a:pt x="9" y="2"/>
                    <a:pt x="9" y="2"/>
                  </a:cubicBezTo>
                  <a:moveTo>
                    <a:pt x="6" y="2"/>
                  </a:moveTo>
                  <a:cubicBezTo>
                    <a:pt x="7" y="1"/>
                    <a:pt x="7" y="1"/>
                    <a:pt x="7" y="1"/>
                  </a:cubicBezTo>
                  <a:cubicBezTo>
                    <a:pt x="8" y="1"/>
                    <a:pt x="8" y="1"/>
                    <a:pt x="8" y="1"/>
                  </a:cubicBezTo>
                  <a:cubicBezTo>
                    <a:pt x="8" y="1"/>
                    <a:pt x="8" y="1"/>
                    <a:pt x="8" y="1"/>
                  </a:cubicBezTo>
                  <a:cubicBezTo>
                    <a:pt x="8" y="1"/>
                    <a:pt x="7" y="1"/>
                    <a:pt x="7" y="2"/>
                  </a:cubicBezTo>
                  <a:cubicBezTo>
                    <a:pt x="7" y="2"/>
                    <a:pt x="6" y="2"/>
                    <a:pt x="6" y="2"/>
                  </a:cubicBezTo>
                  <a:moveTo>
                    <a:pt x="8" y="0"/>
                  </a:moveTo>
                  <a:cubicBezTo>
                    <a:pt x="7" y="0"/>
                    <a:pt x="5" y="0"/>
                    <a:pt x="4" y="1"/>
                  </a:cubicBezTo>
                  <a:cubicBezTo>
                    <a:pt x="0" y="3"/>
                    <a:pt x="0" y="7"/>
                    <a:pt x="2" y="10"/>
                  </a:cubicBezTo>
                  <a:cubicBezTo>
                    <a:pt x="3" y="12"/>
                    <a:pt x="5" y="13"/>
                    <a:pt x="8" y="13"/>
                  </a:cubicBezTo>
                  <a:cubicBezTo>
                    <a:pt x="9" y="13"/>
                    <a:pt x="10" y="13"/>
                    <a:pt x="11" y="13"/>
                  </a:cubicBezTo>
                  <a:cubicBezTo>
                    <a:pt x="11" y="13"/>
                    <a:pt x="11" y="13"/>
                    <a:pt x="11" y="13"/>
                  </a:cubicBezTo>
                  <a:cubicBezTo>
                    <a:pt x="11" y="12"/>
                    <a:pt x="11" y="12"/>
                    <a:pt x="11" y="12"/>
                  </a:cubicBezTo>
                  <a:cubicBezTo>
                    <a:pt x="12" y="12"/>
                    <a:pt x="12" y="12"/>
                    <a:pt x="12" y="12"/>
                  </a:cubicBezTo>
                  <a:cubicBezTo>
                    <a:pt x="12" y="12"/>
                    <a:pt x="12" y="12"/>
                    <a:pt x="12" y="12"/>
                  </a:cubicBezTo>
                  <a:cubicBezTo>
                    <a:pt x="15" y="10"/>
                    <a:pt x="15" y="6"/>
                    <a:pt x="13" y="3"/>
                  </a:cubicBezTo>
                  <a:cubicBezTo>
                    <a:pt x="12" y="1"/>
                    <a:pt x="10"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0" name="Freeform 36"/>
            <p:cNvSpPr>
              <a:spLocks noEditPoints="1"/>
            </p:cNvSpPr>
            <p:nvPr/>
          </p:nvSpPr>
          <p:spPr bwMode="auto">
            <a:xfrm>
              <a:off x="3615" y="1963"/>
              <a:ext cx="55" cy="54"/>
            </a:xfrm>
            <a:custGeom>
              <a:avLst/>
              <a:gdLst>
                <a:gd name="T0" fmla="*/ 10 w 23"/>
                <a:gd name="T1" fmla="*/ 22 h 23"/>
                <a:gd name="T2" fmla="*/ 9 w 23"/>
                <a:gd name="T3" fmla="*/ 22 h 23"/>
                <a:gd name="T4" fmla="*/ 8 w 23"/>
                <a:gd name="T5" fmla="*/ 22 h 23"/>
                <a:gd name="T6" fmla="*/ 8 w 23"/>
                <a:gd name="T7" fmla="*/ 21 h 23"/>
                <a:gd name="T8" fmla="*/ 16 w 23"/>
                <a:gd name="T9" fmla="*/ 21 h 23"/>
                <a:gd name="T10" fmla="*/ 15 w 23"/>
                <a:gd name="T11" fmla="*/ 21 h 23"/>
                <a:gd name="T12" fmla="*/ 12 w 23"/>
                <a:gd name="T13" fmla="*/ 21 h 23"/>
                <a:gd name="T14" fmla="*/ 17 w 23"/>
                <a:gd name="T15" fmla="*/ 20 h 23"/>
                <a:gd name="T16" fmla="*/ 12 w 23"/>
                <a:gd name="T17" fmla="*/ 21 h 23"/>
                <a:gd name="T18" fmla="*/ 13 w 23"/>
                <a:gd name="T19" fmla="*/ 20 h 23"/>
                <a:gd name="T20" fmla="*/ 7 w 23"/>
                <a:gd name="T21" fmla="*/ 20 h 23"/>
                <a:gd name="T22" fmla="*/ 6 w 23"/>
                <a:gd name="T23" fmla="*/ 19 h 23"/>
                <a:gd name="T24" fmla="*/ 4 w 23"/>
                <a:gd name="T25" fmla="*/ 18 h 23"/>
                <a:gd name="T26" fmla="*/ 6 w 23"/>
                <a:gd name="T27" fmla="*/ 17 h 23"/>
                <a:gd name="T28" fmla="*/ 3 w 23"/>
                <a:gd name="T29" fmla="*/ 17 h 23"/>
                <a:gd name="T30" fmla="*/ 2 w 23"/>
                <a:gd name="T31" fmla="*/ 17 h 23"/>
                <a:gd name="T32" fmla="*/ 2 w 23"/>
                <a:gd name="T33" fmla="*/ 16 h 23"/>
                <a:gd name="T34" fmla="*/ 20 w 23"/>
                <a:gd name="T35" fmla="*/ 16 h 23"/>
                <a:gd name="T36" fmla="*/ 20 w 23"/>
                <a:gd name="T37" fmla="*/ 15 h 23"/>
                <a:gd name="T38" fmla="*/ 3 w 23"/>
                <a:gd name="T39" fmla="*/ 13 h 23"/>
                <a:gd name="T40" fmla="*/ 2 w 23"/>
                <a:gd name="T41" fmla="*/ 12 h 23"/>
                <a:gd name="T42" fmla="*/ 2 w 23"/>
                <a:gd name="T43" fmla="*/ 11 h 23"/>
                <a:gd name="T44" fmla="*/ 2 w 23"/>
                <a:gd name="T45" fmla="*/ 11 h 23"/>
                <a:gd name="T46" fmla="*/ 21 w 23"/>
                <a:gd name="T47" fmla="*/ 8 h 23"/>
                <a:gd name="T48" fmla="*/ 5 w 23"/>
                <a:gd name="T49" fmla="*/ 5 h 23"/>
                <a:gd name="T50" fmla="*/ 12 w 23"/>
                <a:gd name="T51" fmla="*/ 2 h 23"/>
                <a:gd name="T52" fmla="*/ 15 w 23"/>
                <a:gd name="T53" fmla="*/ 3 h 23"/>
                <a:gd name="T54" fmla="*/ 21 w 23"/>
                <a:gd name="T55" fmla="*/ 7 h 23"/>
                <a:gd name="T56" fmla="*/ 22 w 23"/>
                <a:gd name="T57" fmla="*/ 12 h 23"/>
                <a:gd name="T58" fmla="*/ 17 w 23"/>
                <a:gd name="T59" fmla="*/ 17 h 23"/>
                <a:gd name="T60" fmla="*/ 12 w 23"/>
                <a:gd name="T61" fmla="*/ 19 h 23"/>
                <a:gd name="T62" fmla="*/ 8 w 23"/>
                <a:gd name="T63" fmla="*/ 19 h 23"/>
                <a:gd name="T64" fmla="*/ 3 w 23"/>
                <a:gd name="T65" fmla="*/ 15 h 23"/>
                <a:gd name="T66" fmla="*/ 2 w 23"/>
                <a:gd name="T67" fmla="*/ 9 h 23"/>
                <a:gd name="T68" fmla="*/ 6 w 23"/>
                <a:gd name="T69" fmla="*/ 4 h 23"/>
                <a:gd name="T70" fmla="*/ 12 w 23"/>
                <a:gd name="T71" fmla="*/ 2 h 23"/>
                <a:gd name="T72" fmla="*/ 9 w 23"/>
                <a:gd name="T73" fmla="*/ 2 h 23"/>
                <a:gd name="T74" fmla="*/ 5 w 23"/>
                <a:gd name="T75" fmla="*/ 3 h 23"/>
                <a:gd name="T76" fmla="*/ 4 w 23"/>
                <a:gd name="T77" fmla="*/ 6 h 23"/>
                <a:gd name="T78" fmla="*/ 0 w 23"/>
                <a:gd name="T79" fmla="*/ 12 h 23"/>
                <a:gd name="T80" fmla="*/ 2 w 23"/>
                <a:gd name="T81" fmla="*/ 12 h 23"/>
                <a:gd name="T82" fmla="*/ 1 w 23"/>
                <a:gd name="T83" fmla="*/ 17 h 23"/>
                <a:gd name="T84" fmla="*/ 3 w 23"/>
                <a:gd name="T85" fmla="*/ 20 h 23"/>
                <a:gd name="T86" fmla="*/ 7 w 23"/>
                <a:gd name="T87" fmla="*/ 22 h 23"/>
                <a:gd name="T88" fmla="*/ 11 w 23"/>
                <a:gd name="T89" fmla="*/ 21 h 23"/>
                <a:gd name="T90" fmla="*/ 18 w 23"/>
                <a:gd name="T91" fmla="*/ 21 h 23"/>
                <a:gd name="T92" fmla="*/ 19 w 23"/>
                <a:gd name="T93" fmla="*/ 18 h 23"/>
                <a:gd name="T94" fmla="*/ 21 w 23"/>
                <a:gd name="T95" fmla="*/ 17 h 23"/>
                <a:gd name="T96" fmla="*/ 21 w 23"/>
                <a:gd name="T97" fmla="*/ 11 h 23"/>
                <a:gd name="T98" fmla="*/ 22 w 23"/>
                <a:gd name="T99" fmla="*/ 7 h 23"/>
                <a:gd name="T100" fmla="*/ 20 w 23"/>
                <a:gd name="T101" fmla="*/ 3 h 23"/>
                <a:gd name="T102" fmla="*/ 16 w 23"/>
                <a:gd name="T103"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 h="23">
                  <a:moveTo>
                    <a:pt x="10" y="22"/>
                  </a:moveTo>
                  <a:cubicBezTo>
                    <a:pt x="9" y="22"/>
                    <a:pt x="9" y="22"/>
                    <a:pt x="9" y="22"/>
                  </a:cubicBezTo>
                  <a:cubicBezTo>
                    <a:pt x="10" y="21"/>
                    <a:pt x="10" y="21"/>
                    <a:pt x="10" y="21"/>
                  </a:cubicBezTo>
                  <a:cubicBezTo>
                    <a:pt x="10" y="21"/>
                    <a:pt x="10" y="21"/>
                    <a:pt x="10" y="21"/>
                  </a:cubicBezTo>
                  <a:cubicBezTo>
                    <a:pt x="10" y="22"/>
                    <a:pt x="10" y="22"/>
                    <a:pt x="10" y="22"/>
                  </a:cubicBezTo>
                  <a:moveTo>
                    <a:pt x="9" y="22"/>
                  </a:moveTo>
                  <a:cubicBezTo>
                    <a:pt x="9" y="22"/>
                    <a:pt x="9" y="22"/>
                    <a:pt x="9" y="22"/>
                  </a:cubicBezTo>
                  <a:cubicBezTo>
                    <a:pt x="9" y="21"/>
                    <a:pt x="9" y="21"/>
                    <a:pt x="9" y="21"/>
                  </a:cubicBezTo>
                  <a:cubicBezTo>
                    <a:pt x="10" y="21"/>
                    <a:pt x="10" y="21"/>
                    <a:pt x="10" y="21"/>
                  </a:cubicBezTo>
                  <a:cubicBezTo>
                    <a:pt x="9" y="22"/>
                    <a:pt x="9" y="22"/>
                    <a:pt x="9" y="22"/>
                  </a:cubicBezTo>
                  <a:moveTo>
                    <a:pt x="8" y="22"/>
                  </a:moveTo>
                  <a:cubicBezTo>
                    <a:pt x="8" y="22"/>
                    <a:pt x="8" y="22"/>
                    <a:pt x="8" y="22"/>
                  </a:cubicBezTo>
                  <a:cubicBezTo>
                    <a:pt x="9" y="21"/>
                    <a:pt x="9" y="21"/>
                    <a:pt x="9" y="21"/>
                  </a:cubicBezTo>
                  <a:cubicBezTo>
                    <a:pt x="9" y="21"/>
                    <a:pt x="9" y="21"/>
                    <a:pt x="9" y="21"/>
                  </a:cubicBezTo>
                  <a:cubicBezTo>
                    <a:pt x="8" y="22"/>
                    <a:pt x="8" y="22"/>
                    <a:pt x="8" y="22"/>
                  </a:cubicBezTo>
                  <a:moveTo>
                    <a:pt x="8" y="21"/>
                  </a:moveTo>
                  <a:cubicBezTo>
                    <a:pt x="8" y="21"/>
                    <a:pt x="8" y="21"/>
                    <a:pt x="8" y="21"/>
                  </a:cubicBezTo>
                  <a:cubicBezTo>
                    <a:pt x="8" y="21"/>
                    <a:pt x="8" y="21"/>
                    <a:pt x="8" y="21"/>
                  </a:cubicBezTo>
                  <a:cubicBezTo>
                    <a:pt x="8" y="21"/>
                    <a:pt x="8" y="21"/>
                    <a:pt x="8" y="21"/>
                  </a:cubicBezTo>
                  <a:cubicBezTo>
                    <a:pt x="8" y="21"/>
                    <a:pt x="8" y="21"/>
                    <a:pt x="8" y="21"/>
                  </a:cubicBezTo>
                  <a:moveTo>
                    <a:pt x="16" y="21"/>
                  </a:moveTo>
                  <a:cubicBezTo>
                    <a:pt x="16" y="21"/>
                    <a:pt x="16" y="21"/>
                    <a:pt x="16" y="21"/>
                  </a:cubicBezTo>
                  <a:cubicBezTo>
                    <a:pt x="17" y="20"/>
                    <a:pt x="17" y="20"/>
                    <a:pt x="17" y="20"/>
                  </a:cubicBezTo>
                  <a:cubicBezTo>
                    <a:pt x="16" y="21"/>
                    <a:pt x="16" y="21"/>
                    <a:pt x="16" y="21"/>
                  </a:cubicBezTo>
                  <a:cubicBezTo>
                    <a:pt x="16" y="21"/>
                    <a:pt x="16" y="21"/>
                    <a:pt x="16" y="21"/>
                  </a:cubicBezTo>
                  <a:moveTo>
                    <a:pt x="15" y="21"/>
                  </a:moveTo>
                  <a:cubicBezTo>
                    <a:pt x="15" y="21"/>
                    <a:pt x="15" y="21"/>
                    <a:pt x="15" y="21"/>
                  </a:cubicBezTo>
                  <a:cubicBezTo>
                    <a:pt x="15" y="20"/>
                    <a:pt x="15" y="20"/>
                    <a:pt x="15" y="20"/>
                  </a:cubicBezTo>
                  <a:cubicBezTo>
                    <a:pt x="15" y="20"/>
                    <a:pt x="15" y="20"/>
                    <a:pt x="15" y="20"/>
                  </a:cubicBezTo>
                  <a:cubicBezTo>
                    <a:pt x="15" y="21"/>
                    <a:pt x="15" y="21"/>
                    <a:pt x="15" y="21"/>
                  </a:cubicBezTo>
                  <a:moveTo>
                    <a:pt x="12" y="21"/>
                  </a:moveTo>
                  <a:cubicBezTo>
                    <a:pt x="12" y="20"/>
                    <a:pt x="12" y="20"/>
                    <a:pt x="12" y="20"/>
                  </a:cubicBezTo>
                  <a:cubicBezTo>
                    <a:pt x="12" y="20"/>
                    <a:pt x="12" y="20"/>
                    <a:pt x="12" y="20"/>
                  </a:cubicBezTo>
                  <a:cubicBezTo>
                    <a:pt x="12" y="21"/>
                    <a:pt x="12" y="21"/>
                    <a:pt x="12" y="21"/>
                  </a:cubicBezTo>
                  <a:cubicBezTo>
                    <a:pt x="12" y="21"/>
                    <a:pt x="12" y="21"/>
                    <a:pt x="12" y="21"/>
                  </a:cubicBezTo>
                  <a:moveTo>
                    <a:pt x="17" y="20"/>
                  </a:moveTo>
                  <a:cubicBezTo>
                    <a:pt x="17" y="20"/>
                    <a:pt x="17" y="20"/>
                    <a:pt x="17" y="20"/>
                  </a:cubicBezTo>
                  <a:cubicBezTo>
                    <a:pt x="18" y="20"/>
                    <a:pt x="18" y="20"/>
                    <a:pt x="18" y="20"/>
                  </a:cubicBezTo>
                  <a:cubicBezTo>
                    <a:pt x="18" y="20"/>
                    <a:pt x="18" y="20"/>
                    <a:pt x="18" y="20"/>
                  </a:cubicBezTo>
                  <a:cubicBezTo>
                    <a:pt x="17" y="20"/>
                    <a:pt x="17" y="20"/>
                    <a:pt x="17" y="20"/>
                  </a:cubicBezTo>
                  <a:moveTo>
                    <a:pt x="12" y="21"/>
                  </a:moveTo>
                  <a:cubicBezTo>
                    <a:pt x="13" y="20"/>
                    <a:pt x="13" y="20"/>
                    <a:pt x="13" y="20"/>
                  </a:cubicBezTo>
                  <a:cubicBezTo>
                    <a:pt x="13" y="20"/>
                    <a:pt x="13" y="20"/>
                    <a:pt x="13" y="20"/>
                  </a:cubicBezTo>
                  <a:cubicBezTo>
                    <a:pt x="13" y="21"/>
                    <a:pt x="13" y="21"/>
                    <a:pt x="13" y="21"/>
                  </a:cubicBezTo>
                  <a:cubicBezTo>
                    <a:pt x="12" y="21"/>
                    <a:pt x="12" y="21"/>
                    <a:pt x="12" y="21"/>
                  </a:cubicBezTo>
                  <a:moveTo>
                    <a:pt x="13" y="20"/>
                  </a:moveTo>
                  <a:cubicBezTo>
                    <a:pt x="14" y="19"/>
                    <a:pt x="14" y="19"/>
                    <a:pt x="14" y="19"/>
                  </a:cubicBezTo>
                  <a:cubicBezTo>
                    <a:pt x="14" y="19"/>
                    <a:pt x="14" y="19"/>
                    <a:pt x="14" y="19"/>
                  </a:cubicBezTo>
                  <a:cubicBezTo>
                    <a:pt x="14" y="20"/>
                    <a:pt x="14" y="20"/>
                    <a:pt x="14" y="20"/>
                  </a:cubicBezTo>
                  <a:cubicBezTo>
                    <a:pt x="13" y="20"/>
                    <a:pt x="13" y="20"/>
                    <a:pt x="13" y="20"/>
                  </a:cubicBezTo>
                  <a:moveTo>
                    <a:pt x="7" y="20"/>
                  </a:moveTo>
                  <a:cubicBezTo>
                    <a:pt x="6" y="19"/>
                    <a:pt x="6" y="19"/>
                    <a:pt x="6" y="19"/>
                  </a:cubicBezTo>
                  <a:cubicBezTo>
                    <a:pt x="7" y="19"/>
                    <a:pt x="7" y="19"/>
                    <a:pt x="7" y="19"/>
                  </a:cubicBezTo>
                  <a:cubicBezTo>
                    <a:pt x="8" y="19"/>
                    <a:pt x="8" y="19"/>
                    <a:pt x="8" y="19"/>
                  </a:cubicBezTo>
                  <a:cubicBezTo>
                    <a:pt x="7" y="20"/>
                    <a:pt x="7" y="20"/>
                    <a:pt x="7" y="20"/>
                  </a:cubicBezTo>
                  <a:moveTo>
                    <a:pt x="6" y="19"/>
                  </a:moveTo>
                  <a:cubicBezTo>
                    <a:pt x="6" y="19"/>
                    <a:pt x="6" y="19"/>
                    <a:pt x="6" y="19"/>
                  </a:cubicBezTo>
                  <a:cubicBezTo>
                    <a:pt x="7" y="18"/>
                    <a:pt x="7" y="18"/>
                    <a:pt x="7" y="18"/>
                  </a:cubicBezTo>
                  <a:cubicBezTo>
                    <a:pt x="7" y="18"/>
                    <a:pt x="7" y="18"/>
                    <a:pt x="7" y="18"/>
                  </a:cubicBezTo>
                  <a:cubicBezTo>
                    <a:pt x="6" y="19"/>
                    <a:pt x="6" y="19"/>
                    <a:pt x="6" y="19"/>
                  </a:cubicBezTo>
                  <a:moveTo>
                    <a:pt x="4" y="18"/>
                  </a:moveTo>
                  <a:cubicBezTo>
                    <a:pt x="4" y="18"/>
                    <a:pt x="4" y="18"/>
                    <a:pt x="4" y="18"/>
                  </a:cubicBezTo>
                  <a:cubicBezTo>
                    <a:pt x="4" y="18"/>
                    <a:pt x="4" y="18"/>
                    <a:pt x="4" y="18"/>
                  </a:cubicBezTo>
                  <a:cubicBezTo>
                    <a:pt x="5" y="17"/>
                    <a:pt x="5" y="17"/>
                    <a:pt x="5" y="17"/>
                  </a:cubicBezTo>
                  <a:cubicBezTo>
                    <a:pt x="4" y="18"/>
                    <a:pt x="4" y="18"/>
                    <a:pt x="4" y="18"/>
                  </a:cubicBezTo>
                  <a:cubicBezTo>
                    <a:pt x="4" y="18"/>
                    <a:pt x="4" y="18"/>
                    <a:pt x="4" y="18"/>
                  </a:cubicBezTo>
                  <a:moveTo>
                    <a:pt x="5" y="18"/>
                  </a:moveTo>
                  <a:cubicBezTo>
                    <a:pt x="5" y="18"/>
                    <a:pt x="5" y="18"/>
                    <a:pt x="5" y="18"/>
                  </a:cubicBezTo>
                  <a:cubicBezTo>
                    <a:pt x="5" y="18"/>
                    <a:pt x="5" y="18"/>
                    <a:pt x="5" y="18"/>
                  </a:cubicBezTo>
                  <a:cubicBezTo>
                    <a:pt x="6" y="17"/>
                    <a:pt x="6" y="17"/>
                    <a:pt x="6" y="17"/>
                  </a:cubicBezTo>
                  <a:cubicBezTo>
                    <a:pt x="6" y="18"/>
                    <a:pt x="6" y="18"/>
                    <a:pt x="6" y="18"/>
                  </a:cubicBezTo>
                  <a:cubicBezTo>
                    <a:pt x="5" y="18"/>
                    <a:pt x="5" y="18"/>
                    <a:pt x="5" y="18"/>
                  </a:cubicBezTo>
                  <a:moveTo>
                    <a:pt x="3" y="18"/>
                  </a:moveTo>
                  <a:cubicBezTo>
                    <a:pt x="3" y="18"/>
                    <a:pt x="3" y="18"/>
                    <a:pt x="3" y="18"/>
                  </a:cubicBezTo>
                  <a:cubicBezTo>
                    <a:pt x="3" y="17"/>
                    <a:pt x="3" y="17"/>
                    <a:pt x="3" y="17"/>
                  </a:cubicBezTo>
                  <a:cubicBezTo>
                    <a:pt x="3" y="17"/>
                    <a:pt x="3" y="17"/>
                    <a:pt x="3" y="17"/>
                  </a:cubicBezTo>
                  <a:cubicBezTo>
                    <a:pt x="3" y="18"/>
                    <a:pt x="3" y="18"/>
                    <a:pt x="3" y="18"/>
                  </a:cubicBezTo>
                  <a:cubicBezTo>
                    <a:pt x="3" y="18"/>
                    <a:pt x="3" y="18"/>
                    <a:pt x="3" y="18"/>
                  </a:cubicBezTo>
                  <a:moveTo>
                    <a:pt x="2" y="17"/>
                  </a:moveTo>
                  <a:cubicBezTo>
                    <a:pt x="2" y="17"/>
                    <a:pt x="2" y="17"/>
                    <a:pt x="2" y="17"/>
                  </a:cubicBezTo>
                  <a:cubicBezTo>
                    <a:pt x="3" y="16"/>
                    <a:pt x="3" y="16"/>
                    <a:pt x="3" y="16"/>
                  </a:cubicBezTo>
                  <a:cubicBezTo>
                    <a:pt x="3" y="17"/>
                    <a:pt x="3" y="17"/>
                    <a:pt x="3" y="17"/>
                  </a:cubicBezTo>
                  <a:cubicBezTo>
                    <a:pt x="2" y="17"/>
                    <a:pt x="2" y="17"/>
                    <a:pt x="2" y="17"/>
                  </a:cubicBezTo>
                  <a:moveTo>
                    <a:pt x="2" y="16"/>
                  </a:moveTo>
                  <a:cubicBezTo>
                    <a:pt x="2" y="16"/>
                    <a:pt x="2" y="16"/>
                    <a:pt x="2" y="16"/>
                  </a:cubicBezTo>
                  <a:cubicBezTo>
                    <a:pt x="2" y="15"/>
                    <a:pt x="2" y="15"/>
                    <a:pt x="2" y="15"/>
                  </a:cubicBezTo>
                  <a:cubicBezTo>
                    <a:pt x="2" y="16"/>
                    <a:pt x="2" y="16"/>
                    <a:pt x="2" y="16"/>
                  </a:cubicBezTo>
                  <a:cubicBezTo>
                    <a:pt x="2" y="16"/>
                    <a:pt x="2" y="16"/>
                    <a:pt x="2" y="16"/>
                  </a:cubicBezTo>
                  <a:moveTo>
                    <a:pt x="20" y="16"/>
                  </a:moveTo>
                  <a:cubicBezTo>
                    <a:pt x="20" y="16"/>
                    <a:pt x="20" y="16"/>
                    <a:pt x="20" y="16"/>
                  </a:cubicBezTo>
                  <a:cubicBezTo>
                    <a:pt x="21" y="15"/>
                    <a:pt x="21" y="15"/>
                    <a:pt x="21" y="15"/>
                  </a:cubicBezTo>
                  <a:cubicBezTo>
                    <a:pt x="20" y="16"/>
                    <a:pt x="20" y="16"/>
                    <a:pt x="20" y="16"/>
                  </a:cubicBezTo>
                  <a:moveTo>
                    <a:pt x="19" y="16"/>
                  </a:moveTo>
                  <a:cubicBezTo>
                    <a:pt x="19" y="16"/>
                    <a:pt x="19" y="16"/>
                    <a:pt x="19" y="16"/>
                  </a:cubicBezTo>
                  <a:cubicBezTo>
                    <a:pt x="20" y="15"/>
                    <a:pt x="20" y="15"/>
                    <a:pt x="20" y="15"/>
                  </a:cubicBezTo>
                  <a:cubicBezTo>
                    <a:pt x="20" y="15"/>
                    <a:pt x="20" y="15"/>
                    <a:pt x="20" y="15"/>
                  </a:cubicBezTo>
                  <a:cubicBezTo>
                    <a:pt x="20" y="16"/>
                    <a:pt x="20" y="16"/>
                    <a:pt x="20" y="16"/>
                  </a:cubicBezTo>
                  <a:cubicBezTo>
                    <a:pt x="20" y="16"/>
                    <a:pt x="20" y="16"/>
                    <a:pt x="20" y="16"/>
                  </a:cubicBezTo>
                  <a:cubicBezTo>
                    <a:pt x="19" y="16"/>
                    <a:pt x="19" y="16"/>
                    <a:pt x="19" y="16"/>
                  </a:cubicBezTo>
                  <a:moveTo>
                    <a:pt x="3" y="13"/>
                  </a:moveTo>
                  <a:cubicBezTo>
                    <a:pt x="3" y="13"/>
                    <a:pt x="3" y="13"/>
                    <a:pt x="3" y="13"/>
                  </a:cubicBezTo>
                  <a:cubicBezTo>
                    <a:pt x="3" y="13"/>
                    <a:pt x="3" y="13"/>
                    <a:pt x="3" y="13"/>
                  </a:cubicBezTo>
                  <a:cubicBezTo>
                    <a:pt x="3" y="13"/>
                    <a:pt x="3" y="13"/>
                    <a:pt x="3" y="13"/>
                  </a:cubicBezTo>
                  <a:cubicBezTo>
                    <a:pt x="3" y="13"/>
                    <a:pt x="3" y="13"/>
                    <a:pt x="3" y="13"/>
                  </a:cubicBezTo>
                  <a:moveTo>
                    <a:pt x="2" y="12"/>
                  </a:moveTo>
                  <a:cubicBezTo>
                    <a:pt x="2" y="12"/>
                    <a:pt x="2" y="12"/>
                    <a:pt x="2" y="12"/>
                  </a:cubicBezTo>
                  <a:cubicBezTo>
                    <a:pt x="2" y="11"/>
                    <a:pt x="2" y="11"/>
                    <a:pt x="2" y="11"/>
                  </a:cubicBezTo>
                  <a:cubicBezTo>
                    <a:pt x="2" y="11"/>
                    <a:pt x="2" y="11"/>
                    <a:pt x="2" y="11"/>
                  </a:cubicBezTo>
                  <a:cubicBezTo>
                    <a:pt x="2" y="12"/>
                    <a:pt x="2" y="12"/>
                    <a:pt x="2" y="12"/>
                  </a:cubicBezTo>
                  <a:moveTo>
                    <a:pt x="2" y="11"/>
                  </a:moveTo>
                  <a:cubicBezTo>
                    <a:pt x="1" y="11"/>
                    <a:pt x="1" y="11"/>
                    <a:pt x="1" y="11"/>
                  </a:cubicBezTo>
                  <a:cubicBezTo>
                    <a:pt x="1" y="11"/>
                    <a:pt x="1" y="11"/>
                    <a:pt x="1" y="11"/>
                  </a:cubicBezTo>
                  <a:cubicBezTo>
                    <a:pt x="2" y="10"/>
                    <a:pt x="2" y="10"/>
                    <a:pt x="2" y="10"/>
                  </a:cubicBezTo>
                  <a:cubicBezTo>
                    <a:pt x="2" y="10"/>
                    <a:pt x="2" y="10"/>
                    <a:pt x="2" y="10"/>
                  </a:cubicBezTo>
                  <a:cubicBezTo>
                    <a:pt x="2" y="11"/>
                    <a:pt x="2" y="11"/>
                    <a:pt x="2" y="11"/>
                  </a:cubicBezTo>
                  <a:moveTo>
                    <a:pt x="1" y="10"/>
                  </a:moveTo>
                  <a:cubicBezTo>
                    <a:pt x="1" y="10"/>
                    <a:pt x="1" y="10"/>
                    <a:pt x="1" y="10"/>
                  </a:cubicBezTo>
                  <a:cubicBezTo>
                    <a:pt x="1" y="10"/>
                    <a:pt x="1" y="10"/>
                    <a:pt x="1" y="10"/>
                  </a:cubicBezTo>
                  <a:cubicBezTo>
                    <a:pt x="1" y="10"/>
                    <a:pt x="1" y="10"/>
                    <a:pt x="1" y="10"/>
                  </a:cubicBezTo>
                  <a:moveTo>
                    <a:pt x="21" y="8"/>
                  </a:moveTo>
                  <a:cubicBezTo>
                    <a:pt x="20" y="8"/>
                    <a:pt x="20" y="8"/>
                    <a:pt x="20" y="8"/>
                  </a:cubicBezTo>
                  <a:cubicBezTo>
                    <a:pt x="21" y="8"/>
                    <a:pt x="21" y="8"/>
                    <a:pt x="21" y="8"/>
                  </a:cubicBezTo>
                  <a:cubicBezTo>
                    <a:pt x="21" y="8"/>
                    <a:pt x="21" y="8"/>
                    <a:pt x="21" y="8"/>
                  </a:cubicBezTo>
                  <a:cubicBezTo>
                    <a:pt x="21" y="8"/>
                    <a:pt x="21" y="8"/>
                    <a:pt x="21" y="8"/>
                  </a:cubicBezTo>
                  <a:moveTo>
                    <a:pt x="5" y="5"/>
                  </a:moveTo>
                  <a:cubicBezTo>
                    <a:pt x="5" y="5"/>
                    <a:pt x="5" y="5"/>
                    <a:pt x="5" y="5"/>
                  </a:cubicBezTo>
                  <a:cubicBezTo>
                    <a:pt x="5" y="4"/>
                    <a:pt x="5" y="4"/>
                    <a:pt x="5" y="4"/>
                  </a:cubicBezTo>
                  <a:cubicBezTo>
                    <a:pt x="5" y="4"/>
                    <a:pt x="5" y="4"/>
                    <a:pt x="5" y="4"/>
                  </a:cubicBezTo>
                  <a:cubicBezTo>
                    <a:pt x="5" y="5"/>
                    <a:pt x="5" y="5"/>
                    <a:pt x="5" y="5"/>
                  </a:cubicBezTo>
                  <a:moveTo>
                    <a:pt x="12" y="2"/>
                  </a:moveTo>
                  <a:cubicBezTo>
                    <a:pt x="13" y="2"/>
                    <a:pt x="13" y="2"/>
                    <a:pt x="13" y="2"/>
                  </a:cubicBezTo>
                  <a:cubicBezTo>
                    <a:pt x="13" y="1"/>
                    <a:pt x="13" y="1"/>
                    <a:pt x="13" y="1"/>
                  </a:cubicBezTo>
                  <a:cubicBezTo>
                    <a:pt x="14" y="1"/>
                    <a:pt x="15" y="1"/>
                    <a:pt x="15" y="1"/>
                  </a:cubicBezTo>
                  <a:cubicBezTo>
                    <a:pt x="15" y="3"/>
                    <a:pt x="15" y="3"/>
                    <a:pt x="15" y="3"/>
                  </a:cubicBezTo>
                  <a:cubicBezTo>
                    <a:pt x="15" y="3"/>
                    <a:pt x="15" y="3"/>
                    <a:pt x="15" y="3"/>
                  </a:cubicBezTo>
                  <a:cubicBezTo>
                    <a:pt x="16" y="4"/>
                    <a:pt x="17" y="4"/>
                    <a:pt x="18" y="5"/>
                  </a:cubicBezTo>
                  <a:cubicBezTo>
                    <a:pt x="18" y="5"/>
                    <a:pt x="18" y="5"/>
                    <a:pt x="18" y="5"/>
                  </a:cubicBezTo>
                  <a:cubicBezTo>
                    <a:pt x="20" y="4"/>
                    <a:pt x="20" y="4"/>
                    <a:pt x="20" y="4"/>
                  </a:cubicBezTo>
                  <a:cubicBezTo>
                    <a:pt x="20" y="5"/>
                    <a:pt x="21" y="6"/>
                    <a:pt x="21" y="6"/>
                  </a:cubicBezTo>
                  <a:cubicBezTo>
                    <a:pt x="21" y="7"/>
                    <a:pt x="21" y="7"/>
                    <a:pt x="21" y="7"/>
                  </a:cubicBezTo>
                  <a:cubicBezTo>
                    <a:pt x="20" y="7"/>
                    <a:pt x="20" y="7"/>
                    <a:pt x="20" y="7"/>
                  </a:cubicBezTo>
                  <a:cubicBezTo>
                    <a:pt x="20" y="8"/>
                    <a:pt x="20" y="8"/>
                    <a:pt x="20" y="8"/>
                  </a:cubicBezTo>
                  <a:cubicBezTo>
                    <a:pt x="20" y="9"/>
                    <a:pt x="20" y="10"/>
                    <a:pt x="20" y="11"/>
                  </a:cubicBezTo>
                  <a:cubicBezTo>
                    <a:pt x="20" y="11"/>
                    <a:pt x="20" y="11"/>
                    <a:pt x="20" y="11"/>
                  </a:cubicBezTo>
                  <a:cubicBezTo>
                    <a:pt x="22" y="12"/>
                    <a:pt x="22" y="12"/>
                    <a:pt x="22" y="12"/>
                  </a:cubicBezTo>
                  <a:cubicBezTo>
                    <a:pt x="22" y="13"/>
                    <a:pt x="21" y="13"/>
                    <a:pt x="21" y="14"/>
                  </a:cubicBezTo>
                  <a:cubicBezTo>
                    <a:pt x="21" y="14"/>
                    <a:pt x="21" y="14"/>
                    <a:pt x="20" y="14"/>
                  </a:cubicBezTo>
                  <a:cubicBezTo>
                    <a:pt x="19" y="14"/>
                    <a:pt x="19" y="15"/>
                    <a:pt x="18" y="15"/>
                  </a:cubicBezTo>
                  <a:cubicBezTo>
                    <a:pt x="18" y="16"/>
                    <a:pt x="18" y="16"/>
                    <a:pt x="17" y="17"/>
                  </a:cubicBezTo>
                  <a:cubicBezTo>
                    <a:pt x="17" y="17"/>
                    <a:pt x="17" y="17"/>
                    <a:pt x="17" y="17"/>
                  </a:cubicBezTo>
                  <a:cubicBezTo>
                    <a:pt x="18" y="18"/>
                    <a:pt x="18" y="18"/>
                    <a:pt x="18" y="18"/>
                  </a:cubicBezTo>
                  <a:cubicBezTo>
                    <a:pt x="17" y="19"/>
                    <a:pt x="17" y="19"/>
                    <a:pt x="16" y="20"/>
                  </a:cubicBezTo>
                  <a:cubicBezTo>
                    <a:pt x="15" y="19"/>
                    <a:pt x="15" y="19"/>
                    <a:pt x="15" y="19"/>
                  </a:cubicBezTo>
                  <a:cubicBezTo>
                    <a:pt x="15" y="18"/>
                    <a:pt x="15" y="18"/>
                    <a:pt x="15" y="18"/>
                  </a:cubicBezTo>
                  <a:cubicBezTo>
                    <a:pt x="14" y="19"/>
                    <a:pt x="13" y="19"/>
                    <a:pt x="12" y="19"/>
                  </a:cubicBezTo>
                  <a:cubicBezTo>
                    <a:pt x="12" y="19"/>
                    <a:pt x="12" y="19"/>
                    <a:pt x="11" y="19"/>
                  </a:cubicBezTo>
                  <a:cubicBezTo>
                    <a:pt x="11" y="19"/>
                    <a:pt x="11" y="19"/>
                    <a:pt x="11" y="19"/>
                  </a:cubicBezTo>
                  <a:cubicBezTo>
                    <a:pt x="11" y="21"/>
                    <a:pt x="11" y="21"/>
                    <a:pt x="11" y="21"/>
                  </a:cubicBezTo>
                  <a:cubicBezTo>
                    <a:pt x="10" y="20"/>
                    <a:pt x="9" y="20"/>
                    <a:pt x="8" y="20"/>
                  </a:cubicBezTo>
                  <a:cubicBezTo>
                    <a:pt x="8" y="19"/>
                    <a:pt x="8" y="19"/>
                    <a:pt x="8" y="19"/>
                  </a:cubicBezTo>
                  <a:cubicBezTo>
                    <a:pt x="8" y="18"/>
                    <a:pt x="8" y="18"/>
                    <a:pt x="8" y="18"/>
                  </a:cubicBezTo>
                  <a:cubicBezTo>
                    <a:pt x="7" y="18"/>
                    <a:pt x="6" y="17"/>
                    <a:pt x="6" y="16"/>
                  </a:cubicBezTo>
                  <a:cubicBezTo>
                    <a:pt x="5" y="16"/>
                    <a:pt x="5" y="16"/>
                    <a:pt x="5" y="16"/>
                  </a:cubicBezTo>
                  <a:cubicBezTo>
                    <a:pt x="4" y="17"/>
                    <a:pt x="4" y="17"/>
                    <a:pt x="4" y="17"/>
                  </a:cubicBezTo>
                  <a:cubicBezTo>
                    <a:pt x="3" y="16"/>
                    <a:pt x="3" y="15"/>
                    <a:pt x="3" y="15"/>
                  </a:cubicBezTo>
                  <a:cubicBezTo>
                    <a:pt x="4" y="14"/>
                    <a:pt x="4" y="14"/>
                    <a:pt x="4" y="14"/>
                  </a:cubicBezTo>
                  <a:cubicBezTo>
                    <a:pt x="4" y="13"/>
                    <a:pt x="4" y="13"/>
                    <a:pt x="4" y="13"/>
                  </a:cubicBezTo>
                  <a:cubicBezTo>
                    <a:pt x="4" y="12"/>
                    <a:pt x="3" y="11"/>
                    <a:pt x="4" y="10"/>
                  </a:cubicBezTo>
                  <a:cubicBezTo>
                    <a:pt x="3" y="10"/>
                    <a:pt x="3" y="10"/>
                    <a:pt x="3" y="10"/>
                  </a:cubicBezTo>
                  <a:cubicBezTo>
                    <a:pt x="2" y="9"/>
                    <a:pt x="2" y="9"/>
                    <a:pt x="2" y="9"/>
                  </a:cubicBezTo>
                  <a:cubicBezTo>
                    <a:pt x="2" y="9"/>
                    <a:pt x="2" y="8"/>
                    <a:pt x="2" y="7"/>
                  </a:cubicBezTo>
                  <a:cubicBezTo>
                    <a:pt x="4" y="7"/>
                    <a:pt x="4" y="7"/>
                    <a:pt x="4" y="7"/>
                  </a:cubicBezTo>
                  <a:cubicBezTo>
                    <a:pt x="4" y="7"/>
                    <a:pt x="4" y="7"/>
                    <a:pt x="4" y="7"/>
                  </a:cubicBezTo>
                  <a:cubicBezTo>
                    <a:pt x="5" y="6"/>
                    <a:pt x="5" y="5"/>
                    <a:pt x="6" y="5"/>
                  </a:cubicBezTo>
                  <a:cubicBezTo>
                    <a:pt x="6" y="4"/>
                    <a:pt x="6" y="4"/>
                    <a:pt x="6" y="4"/>
                  </a:cubicBezTo>
                  <a:cubicBezTo>
                    <a:pt x="6" y="3"/>
                    <a:pt x="6" y="3"/>
                    <a:pt x="6" y="3"/>
                  </a:cubicBezTo>
                  <a:cubicBezTo>
                    <a:pt x="6" y="2"/>
                    <a:pt x="7" y="2"/>
                    <a:pt x="8" y="1"/>
                  </a:cubicBezTo>
                  <a:cubicBezTo>
                    <a:pt x="9" y="3"/>
                    <a:pt x="9" y="3"/>
                    <a:pt x="9" y="3"/>
                  </a:cubicBezTo>
                  <a:cubicBezTo>
                    <a:pt x="9" y="3"/>
                    <a:pt x="9" y="3"/>
                    <a:pt x="9" y="3"/>
                  </a:cubicBezTo>
                  <a:cubicBezTo>
                    <a:pt x="10" y="3"/>
                    <a:pt x="11" y="2"/>
                    <a:pt x="12" y="2"/>
                  </a:cubicBezTo>
                  <a:cubicBezTo>
                    <a:pt x="12" y="2"/>
                    <a:pt x="12" y="2"/>
                    <a:pt x="12" y="2"/>
                  </a:cubicBezTo>
                  <a:moveTo>
                    <a:pt x="13" y="0"/>
                  </a:moveTo>
                  <a:cubicBezTo>
                    <a:pt x="12" y="0"/>
                    <a:pt x="12" y="0"/>
                    <a:pt x="12" y="0"/>
                  </a:cubicBezTo>
                  <a:cubicBezTo>
                    <a:pt x="12" y="2"/>
                    <a:pt x="12" y="2"/>
                    <a:pt x="12" y="2"/>
                  </a:cubicBezTo>
                  <a:cubicBezTo>
                    <a:pt x="11" y="2"/>
                    <a:pt x="10" y="2"/>
                    <a:pt x="9" y="2"/>
                  </a:cubicBezTo>
                  <a:cubicBezTo>
                    <a:pt x="8" y="1"/>
                    <a:pt x="8" y="1"/>
                    <a:pt x="8" y="1"/>
                  </a:cubicBezTo>
                  <a:cubicBezTo>
                    <a:pt x="8" y="1"/>
                    <a:pt x="8" y="1"/>
                    <a:pt x="8" y="1"/>
                  </a:cubicBezTo>
                  <a:cubicBezTo>
                    <a:pt x="7" y="1"/>
                    <a:pt x="6" y="2"/>
                    <a:pt x="5" y="2"/>
                  </a:cubicBezTo>
                  <a:cubicBezTo>
                    <a:pt x="5" y="3"/>
                    <a:pt x="5" y="3"/>
                    <a:pt x="5" y="3"/>
                  </a:cubicBezTo>
                  <a:cubicBezTo>
                    <a:pt x="5" y="3"/>
                    <a:pt x="5" y="3"/>
                    <a:pt x="5" y="3"/>
                  </a:cubicBezTo>
                  <a:cubicBezTo>
                    <a:pt x="4" y="3"/>
                    <a:pt x="4" y="3"/>
                    <a:pt x="4" y="3"/>
                  </a:cubicBezTo>
                  <a:cubicBezTo>
                    <a:pt x="4" y="4"/>
                    <a:pt x="4" y="4"/>
                    <a:pt x="4" y="4"/>
                  </a:cubicBezTo>
                  <a:cubicBezTo>
                    <a:pt x="4" y="5"/>
                    <a:pt x="4" y="5"/>
                    <a:pt x="4" y="5"/>
                  </a:cubicBezTo>
                  <a:cubicBezTo>
                    <a:pt x="4" y="5"/>
                    <a:pt x="4" y="5"/>
                    <a:pt x="4" y="5"/>
                  </a:cubicBezTo>
                  <a:cubicBezTo>
                    <a:pt x="4" y="6"/>
                    <a:pt x="4" y="6"/>
                    <a:pt x="4" y="6"/>
                  </a:cubicBezTo>
                  <a:cubicBezTo>
                    <a:pt x="2" y="6"/>
                    <a:pt x="2" y="6"/>
                    <a:pt x="2" y="6"/>
                  </a:cubicBezTo>
                  <a:cubicBezTo>
                    <a:pt x="2" y="6"/>
                    <a:pt x="2" y="6"/>
                    <a:pt x="2" y="6"/>
                  </a:cubicBezTo>
                  <a:cubicBezTo>
                    <a:pt x="2" y="7"/>
                    <a:pt x="2" y="7"/>
                    <a:pt x="2" y="7"/>
                  </a:cubicBezTo>
                  <a:cubicBezTo>
                    <a:pt x="2" y="7"/>
                    <a:pt x="2" y="7"/>
                    <a:pt x="2" y="7"/>
                  </a:cubicBezTo>
                  <a:cubicBezTo>
                    <a:pt x="1" y="8"/>
                    <a:pt x="0" y="10"/>
                    <a:pt x="0" y="12"/>
                  </a:cubicBezTo>
                  <a:cubicBezTo>
                    <a:pt x="1" y="12"/>
                    <a:pt x="1" y="12"/>
                    <a:pt x="1" y="12"/>
                  </a:cubicBezTo>
                  <a:cubicBezTo>
                    <a:pt x="1" y="12"/>
                    <a:pt x="1" y="12"/>
                    <a:pt x="1" y="12"/>
                  </a:cubicBezTo>
                  <a:cubicBezTo>
                    <a:pt x="1" y="12"/>
                    <a:pt x="1" y="12"/>
                    <a:pt x="1" y="12"/>
                  </a:cubicBezTo>
                  <a:cubicBezTo>
                    <a:pt x="1" y="12"/>
                    <a:pt x="1" y="12"/>
                    <a:pt x="1" y="12"/>
                  </a:cubicBezTo>
                  <a:cubicBezTo>
                    <a:pt x="2" y="12"/>
                    <a:pt x="2" y="12"/>
                    <a:pt x="2" y="12"/>
                  </a:cubicBezTo>
                  <a:cubicBezTo>
                    <a:pt x="2" y="13"/>
                    <a:pt x="2" y="13"/>
                    <a:pt x="2" y="14"/>
                  </a:cubicBezTo>
                  <a:cubicBezTo>
                    <a:pt x="2" y="14"/>
                    <a:pt x="2" y="14"/>
                    <a:pt x="2" y="14"/>
                  </a:cubicBezTo>
                  <a:cubicBezTo>
                    <a:pt x="2" y="14"/>
                    <a:pt x="2" y="14"/>
                    <a:pt x="2" y="14"/>
                  </a:cubicBezTo>
                  <a:cubicBezTo>
                    <a:pt x="2" y="15"/>
                    <a:pt x="1" y="16"/>
                    <a:pt x="1" y="16"/>
                  </a:cubicBezTo>
                  <a:cubicBezTo>
                    <a:pt x="1" y="17"/>
                    <a:pt x="1" y="17"/>
                    <a:pt x="1" y="17"/>
                  </a:cubicBezTo>
                  <a:cubicBezTo>
                    <a:pt x="2" y="18"/>
                    <a:pt x="2" y="19"/>
                    <a:pt x="3" y="19"/>
                  </a:cubicBezTo>
                  <a:cubicBezTo>
                    <a:pt x="3" y="19"/>
                    <a:pt x="3" y="19"/>
                    <a:pt x="3" y="19"/>
                  </a:cubicBezTo>
                  <a:cubicBezTo>
                    <a:pt x="3" y="19"/>
                    <a:pt x="3" y="19"/>
                    <a:pt x="3" y="19"/>
                  </a:cubicBezTo>
                  <a:cubicBezTo>
                    <a:pt x="3" y="19"/>
                    <a:pt x="3" y="19"/>
                    <a:pt x="3" y="19"/>
                  </a:cubicBezTo>
                  <a:cubicBezTo>
                    <a:pt x="3" y="20"/>
                    <a:pt x="3" y="20"/>
                    <a:pt x="3" y="20"/>
                  </a:cubicBezTo>
                  <a:cubicBezTo>
                    <a:pt x="3" y="20"/>
                    <a:pt x="3" y="20"/>
                    <a:pt x="3" y="20"/>
                  </a:cubicBezTo>
                  <a:cubicBezTo>
                    <a:pt x="3" y="20"/>
                    <a:pt x="3" y="20"/>
                    <a:pt x="3" y="20"/>
                  </a:cubicBezTo>
                  <a:cubicBezTo>
                    <a:pt x="5" y="19"/>
                    <a:pt x="5" y="19"/>
                    <a:pt x="5" y="19"/>
                  </a:cubicBezTo>
                  <a:cubicBezTo>
                    <a:pt x="5" y="19"/>
                    <a:pt x="6" y="20"/>
                    <a:pt x="7" y="20"/>
                  </a:cubicBezTo>
                  <a:cubicBezTo>
                    <a:pt x="7" y="21"/>
                    <a:pt x="7" y="21"/>
                    <a:pt x="7" y="22"/>
                  </a:cubicBezTo>
                  <a:cubicBezTo>
                    <a:pt x="7" y="22"/>
                    <a:pt x="7" y="22"/>
                    <a:pt x="7" y="22"/>
                  </a:cubicBezTo>
                  <a:cubicBezTo>
                    <a:pt x="8" y="23"/>
                    <a:pt x="9" y="23"/>
                    <a:pt x="10" y="23"/>
                  </a:cubicBezTo>
                  <a:cubicBezTo>
                    <a:pt x="11" y="23"/>
                    <a:pt x="11" y="23"/>
                    <a:pt x="11" y="23"/>
                  </a:cubicBezTo>
                  <a:cubicBezTo>
                    <a:pt x="11" y="22"/>
                    <a:pt x="11" y="22"/>
                    <a:pt x="11" y="22"/>
                  </a:cubicBezTo>
                  <a:cubicBezTo>
                    <a:pt x="11" y="21"/>
                    <a:pt x="11" y="21"/>
                    <a:pt x="11" y="21"/>
                  </a:cubicBezTo>
                  <a:cubicBezTo>
                    <a:pt x="11" y="21"/>
                    <a:pt x="11" y="21"/>
                    <a:pt x="11" y="21"/>
                  </a:cubicBezTo>
                  <a:cubicBezTo>
                    <a:pt x="12" y="21"/>
                    <a:pt x="13" y="21"/>
                    <a:pt x="14" y="21"/>
                  </a:cubicBezTo>
                  <a:cubicBezTo>
                    <a:pt x="15" y="22"/>
                    <a:pt x="15" y="22"/>
                    <a:pt x="15" y="22"/>
                  </a:cubicBezTo>
                  <a:cubicBezTo>
                    <a:pt x="15" y="22"/>
                    <a:pt x="15" y="22"/>
                    <a:pt x="15" y="22"/>
                  </a:cubicBezTo>
                  <a:cubicBezTo>
                    <a:pt x="16" y="22"/>
                    <a:pt x="17" y="21"/>
                    <a:pt x="18" y="21"/>
                  </a:cubicBezTo>
                  <a:cubicBezTo>
                    <a:pt x="18" y="20"/>
                    <a:pt x="18" y="20"/>
                    <a:pt x="18" y="20"/>
                  </a:cubicBezTo>
                  <a:cubicBezTo>
                    <a:pt x="18" y="20"/>
                    <a:pt x="19" y="20"/>
                    <a:pt x="19" y="19"/>
                  </a:cubicBezTo>
                  <a:cubicBezTo>
                    <a:pt x="19" y="19"/>
                    <a:pt x="19" y="19"/>
                    <a:pt x="19" y="19"/>
                  </a:cubicBezTo>
                  <a:cubicBezTo>
                    <a:pt x="19" y="18"/>
                    <a:pt x="19" y="18"/>
                    <a:pt x="19" y="18"/>
                  </a:cubicBezTo>
                  <a:cubicBezTo>
                    <a:pt x="19" y="18"/>
                    <a:pt x="19" y="18"/>
                    <a:pt x="19" y="18"/>
                  </a:cubicBezTo>
                  <a:cubicBezTo>
                    <a:pt x="19" y="18"/>
                    <a:pt x="19" y="18"/>
                    <a:pt x="19" y="18"/>
                  </a:cubicBezTo>
                  <a:cubicBezTo>
                    <a:pt x="19" y="17"/>
                    <a:pt x="19" y="17"/>
                    <a:pt x="19" y="17"/>
                  </a:cubicBezTo>
                  <a:cubicBezTo>
                    <a:pt x="19" y="17"/>
                    <a:pt x="19" y="17"/>
                    <a:pt x="20" y="17"/>
                  </a:cubicBezTo>
                  <a:cubicBezTo>
                    <a:pt x="20" y="17"/>
                    <a:pt x="20" y="17"/>
                    <a:pt x="21" y="17"/>
                  </a:cubicBezTo>
                  <a:cubicBezTo>
                    <a:pt x="21" y="17"/>
                    <a:pt x="21" y="17"/>
                    <a:pt x="21" y="17"/>
                  </a:cubicBezTo>
                  <a:cubicBezTo>
                    <a:pt x="21" y="16"/>
                    <a:pt x="22" y="15"/>
                    <a:pt x="22" y="15"/>
                  </a:cubicBezTo>
                  <a:cubicBezTo>
                    <a:pt x="22" y="15"/>
                    <a:pt x="22" y="15"/>
                    <a:pt x="22" y="15"/>
                  </a:cubicBezTo>
                  <a:cubicBezTo>
                    <a:pt x="22" y="14"/>
                    <a:pt x="22" y="13"/>
                    <a:pt x="23" y="11"/>
                  </a:cubicBezTo>
                  <a:cubicBezTo>
                    <a:pt x="22" y="11"/>
                    <a:pt x="22" y="11"/>
                    <a:pt x="22" y="11"/>
                  </a:cubicBezTo>
                  <a:cubicBezTo>
                    <a:pt x="21" y="11"/>
                    <a:pt x="21" y="11"/>
                    <a:pt x="21" y="11"/>
                  </a:cubicBezTo>
                  <a:cubicBezTo>
                    <a:pt x="21" y="10"/>
                    <a:pt x="21" y="10"/>
                    <a:pt x="21" y="9"/>
                  </a:cubicBezTo>
                  <a:cubicBezTo>
                    <a:pt x="21" y="9"/>
                    <a:pt x="21" y="9"/>
                    <a:pt x="21" y="9"/>
                  </a:cubicBezTo>
                  <a:cubicBezTo>
                    <a:pt x="21" y="9"/>
                    <a:pt x="21" y="9"/>
                    <a:pt x="21" y="9"/>
                  </a:cubicBezTo>
                  <a:cubicBezTo>
                    <a:pt x="21" y="9"/>
                    <a:pt x="21" y="9"/>
                    <a:pt x="21" y="9"/>
                  </a:cubicBezTo>
                  <a:cubicBezTo>
                    <a:pt x="21" y="8"/>
                    <a:pt x="22" y="8"/>
                    <a:pt x="22" y="7"/>
                  </a:cubicBezTo>
                  <a:cubicBezTo>
                    <a:pt x="22" y="7"/>
                    <a:pt x="22" y="7"/>
                    <a:pt x="22" y="7"/>
                  </a:cubicBezTo>
                  <a:cubicBezTo>
                    <a:pt x="22" y="7"/>
                    <a:pt x="22" y="7"/>
                    <a:pt x="22" y="7"/>
                  </a:cubicBezTo>
                  <a:cubicBezTo>
                    <a:pt x="22" y="6"/>
                    <a:pt x="22" y="6"/>
                    <a:pt x="22" y="6"/>
                  </a:cubicBezTo>
                  <a:cubicBezTo>
                    <a:pt x="21" y="6"/>
                    <a:pt x="21" y="6"/>
                    <a:pt x="21" y="6"/>
                  </a:cubicBezTo>
                  <a:cubicBezTo>
                    <a:pt x="21" y="6"/>
                    <a:pt x="20" y="4"/>
                    <a:pt x="20" y="3"/>
                  </a:cubicBezTo>
                  <a:cubicBezTo>
                    <a:pt x="19" y="3"/>
                    <a:pt x="19" y="3"/>
                    <a:pt x="19" y="3"/>
                  </a:cubicBezTo>
                  <a:cubicBezTo>
                    <a:pt x="18" y="4"/>
                    <a:pt x="18" y="4"/>
                    <a:pt x="18" y="4"/>
                  </a:cubicBezTo>
                  <a:cubicBezTo>
                    <a:pt x="18" y="4"/>
                    <a:pt x="17" y="3"/>
                    <a:pt x="16" y="3"/>
                  </a:cubicBezTo>
                  <a:cubicBezTo>
                    <a:pt x="16" y="1"/>
                    <a:pt x="16" y="1"/>
                    <a:pt x="16" y="1"/>
                  </a:cubicBezTo>
                  <a:cubicBezTo>
                    <a:pt x="16" y="1"/>
                    <a:pt x="16" y="1"/>
                    <a:pt x="16" y="1"/>
                  </a:cubicBezTo>
                  <a:cubicBezTo>
                    <a:pt x="15" y="0"/>
                    <a:pt x="14"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1" name="Freeform 37"/>
            <p:cNvSpPr>
              <a:spLocks noEditPoints="1"/>
            </p:cNvSpPr>
            <p:nvPr/>
          </p:nvSpPr>
          <p:spPr bwMode="auto">
            <a:xfrm>
              <a:off x="3439" y="2008"/>
              <a:ext cx="38" cy="26"/>
            </a:xfrm>
            <a:custGeom>
              <a:avLst/>
              <a:gdLst>
                <a:gd name="T0" fmla="*/ 7 w 16"/>
                <a:gd name="T1" fmla="*/ 10 h 11"/>
                <a:gd name="T2" fmla="*/ 6 w 16"/>
                <a:gd name="T3" fmla="*/ 9 h 11"/>
                <a:gd name="T4" fmla="*/ 7 w 16"/>
                <a:gd name="T5" fmla="*/ 8 h 11"/>
                <a:gd name="T6" fmla="*/ 8 w 16"/>
                <a:gd name="T7" fmla="*/ 9 h 11"/>
                <a:gd name="T8" fmla="*/ 8 w 16"/>
                <a:gd name="T9" fmla="*/ 10 h 11"/>
                <a:gd name="T10" fmla="*/ 7 w 16"/>
                <a:gd name="T11" fmla="*/ 10 h 11"/>
                <a:gd name="T12" fmla="*/ 1 w 16"/>
                <a:gd name="T13" fmla="*/ 0 h 11"/>
                <a:gd name="T14" fmla="*/ 1 w 16"/>
                <a:gd name="T15" fmla="*/ 0 h 11"/>
                <a:gd name="T16" fmla="*/ 1 w 16"/>
                <a:gd name="T17" fmla="*/ 3 h 11"/>
                <a:gd name="T18" fmla="*/ 7 w 16"/>
                <a:gd name="T19" fmla="*/ 11 h 11"/>
                <a:gd name="T20" fmla="*/ 7 w 16"/>
                <a:gd name="T21" fmla="*/ 11 h 11"/>
                <a:gd name="T22" fmla="*/ 15 w 16"/>
                <a:gd name="T23" fmla="*/ 6 h 11"/>
                <a:gd name="T24" fmla="*/ 14 w 16"/>
                <a:gd name="T25" fmla="*/ 4 h 11"/>
                <a:gd name="T26" fmla="*/ 7 w 16"/>
                <a:gd name="T27" fmla="*/ 8 h 11"/>
                <a:gd name="T28" fmla="*/ 3 w 16"/>
                <a:gd name="T29" fmla="*/ 1 h 11"/>
                <a:gd name="T30" fmla="*/ 1 w 16"/>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 h="11">
                  <a:moveTo>
                    <a:pt x="7" y="10"/>
                  </a:moveTo>
                  <a:cubicBezTo>
                    <a:pt x="7" y="10"/>
                    <a:pt x="6" y="10"/>
                    <a:pt x="6" y="9"/>
                  </a:cubicBezTo>
                  <a:cubicBezTo>
                    <a:pt x="6" y="9"/>
                    <a:pt x="6" y="8"/>
                    <a:pt x="7" y="8"/>
                  </a:cubicBezTo>
                  <a:cubicBezTo>
                    <a:pt x="8" y="9"/>
                    <a:pt x="8" y="9"/>
                    <a:pt x="8" y="9"/>
                  </a:cubicBezTo>
                  <a:cubicBezTo>
                    <a:pt x="8" y="10"/>
                    <a:pt x="8" y="10"/>
                    <a:pt x="8" y="10"/>
                  </a:cubicBezTo>
                  <a:cubicBezTo>
                    <a:pt x="7" y="10"/>
                    <a:pt x="7" y="10"/>
                    <a:pt x="7" y="10"/>
                  </a:cubicBezTo>
                  <a:moveTo>
                    <a:pt x="1" y="0"/>
                  </a:moveTo>
                  <a:cubicBezTo>
                    <a:pt x="1" y="0"/>
                    <a:pt x="1" y="0"/>
                    <a:pt x="1" y="0"/>
                  </a:cubicBezTo>
                  <a:cubicBezTo>
                    <a:pt x="0" y="0"/>
                    <a:pt x="1" y="3"/>
                    <a:pt x="1" y="3"/>
                  </a:cubicBezTo>
                  <a:cubicBezTo>
                    <a:pt x="3" y="5"/>
                    <a:pt x="6" y="10"/>
                    <a:pt x="7" y="11"/>
                  </a:cubicBezTo>
                  <a:cubicBezTo>
                    <a:pt x="7" y="11"/>
                    <a:pt x="7" y="11"/>
                    <a:pt x="7" y="11"/>
                  </a:cubicBezTo>
                  <a:cubicBezTo>
                    <a:pt x="8" y="11"/>
                    <a:pt x="15" y="6"/>
                    <a:pt x="15" y="6"/>
                  </a:cubicBezTo>
                  <a:cubicBezTo>
                    <a:pt x="16" y="5"/>
                    <a:pt x="14" y="4"/>
                    <a:pt x="14" y="4"/>
                  </a:cubicBezTo>
                  <a:cubicBezTo>
                    <a:pt x="14" y="4"/>
                    <a:pt x="9" y="7"/>
                    <a:pt x="7" y="8"/>
                  </a:cubicBezTo>
                  <a:cubicBezTo>
                    <a:pt x="7" y="7"/>
                    <a:pt x="4" y="3"/>
                    <a:pt x="3" y="1"/>
                  </a:cubicBezTo>
                  <a:cubicBezTo>
                    <a:pt x="3" y="1"/>
                    <a:pt x="2"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2" name="Freeform 38"/>
            <p:cNvSpPr>
              <a:spLocks noEditPoints="1"/>
            </p:cNvSpPr>
            <p:nvPr/>
          </p:nvSpPr>
          <p:spPr bwMode="auto">
            <a:xfrm>
              <a:off x="3989" y="2270"/>
              <a:ext cx="133" cy="123"/>
            </a:xfrm>
            <a:custGeom>
              <a:avLst/>
              <a:gdLst>
                <a:gd name="T0" fmla="*/ 24 w 56"/>
                <a:gd name="T1" fmla="*/ 40 h 52"/>
                <a:gd name="T2" fmla="*/ 32 w 56"/>
                <a:gd name="T3" fmla="*/ 42 h 52"/>
                <a:gd name="T4" fmla="*/ 23 w 56"/>
                <a:gd name="T5" fmla="*/ 39 h 52"/>
                <a:gd name="T6" fmla="*/ 40 w 56"/>
                <a:gd name="T7" fmla="*/ 50 h 52"/>
                <a:gd name="T8" fmla="*/ 23 w 56"/>
                <a:gd name="T9" fmla="*/ 39 h 52"/>
                <a:gd name="T10" fmla="*/ 43 w 56"/>
                <a:gd name="T11" fmla="*/ 44 h 52"/>
                <a:gd name="T12" fmla="*/ 42 w 56"/>
                <a:gd name="T13" fmla="*/ 49 h 52"/>
                <a:gd name="T14" fmla="*/ 43 w 56"/>
                <a:gd name="T15" fmla="*/ 44 h 52"/>
                <a:gd name="T16" fmla="*/ 45 w 56"/>
                <a:gd name="T17" fmla="*/ 39 h 52"/>
                <a:gd name="T18" fmla="*/ 53 w 56"/>
                <a:gd name="T19" fmla="*/ 27 h 52"/>
                <a:gd name="T20" fmla="*/ 26 w 56"/>
                <a:gd name="T21" fmla="*/ 35 h 52"/>
                <a:gd name="T22" fmla="*/ 44 w 56"/>
                <a:gd name="T23" fmla="*/ 39 h 52"/>
                <a:gd name="T24" fmla="*/ 44 w 56"/>
                <a:gd name="T25" fmla="*/ 39 h 52"/>
                <a:gd name="T26" fmla="*/ 2 w 56"/>
                <a:gd name="T27" fmla="*/ 26 h 52"/>
                <a:gd name="T28" fmla="*/ 17 w 56"/>
                <a:gd name="T29" fmla="*/ 36 h 52"/>
                <a:gd name="T30" fmla="*/ 9 w 56"/>
                <a:gd name="T31" fmla="*/ 27 h 52"/>
                <a:gd name="T32" fmla="*/ 20 w 56"/>
                <a:gd name="T33" fmla="*/ 36 h 52"/>
                <a:gd name="T34" fmla="*/ 23 w 56"/>
                <a:gd name="T35" fmla="*/ 35 h 52"/>
                <a:gd name="T36" fmla="*/ 55 w 56"/>
                <a:gd name="T37" fmla="*/ 21 h 52"/>
                <a:gd name="T38" fmla="*/ 52 w 56"/>
                <a:gd name="T39" fmla="*/ 26 h 52"/>
                <a:gd name="T40" fmla="*/ 23 w 56"/>
                <a:gd name="T41" fmla="*/ 35 h 52"/>
                <a:gd name="T42" fmla="*/ 2 w 56"/>
                <a:gd name="T43" fmla="*/ 23 h 52"/>
                <a:gd name="T44" fmla="*/ 10 w 56"/>
                <a:gd name="T45" fmla="*/ 11 h 52"/>
                <a:gd name="T46" fmla="*/ 5 w 56"/>
                <a:gd name="T47" fmla="*/ 21 h 52"/>
                <a:gd name="T48" fmla="*/ 6 w 56"/>
                <a:gd name="T49" fmla="*/ 20 h 52"/>
                <a:gd name="T50" fmla="*/ 15 w 56"/>
                <a:gd name="T51" fmla="*/ 5 h 52"/>
                <a:gd name="T52" fmla="*/ 9 w 56"/>
                <a:gd name="T53" fmla="*/ 17 h 52"/>
                <a:gd name="T54" fmla="*/ 10 w 56"/>
                <a:gd name="T55" fmla="*/ 18 h 52"/>
                <a:gd name="T56" fmla="*/ 10 w 56"/>
                <a:gd name="T57" fmla="*/ 17 h 52"/>
                <a:gd name="T58" fmla="*/ 33 w 56"/>
                <a:gd name="T59" fmla="*/ 16 h 52"/>
                <a:gd name="T60" fmla="*/ 20 w 56"/>
                <a:gd name="T61" fmla="*/ 0 h 52"/>
                <a:gd name="T62" fmla="*/ 15 w 56"/>
                <a:gd name="T63" fmla="*/ 4 h 52"/>
                <a:gd name="T64" fmla="*/ 11 w 56"/>
                <a:gd name="T65" fmla="*/ 7 h 52"/>
                <a:gd name="T66" fmla="*/ 1 w 56"/>
                <a:gd name="T67" fmla="*/ 24 h 52"/>
                <a:gd name="T68" fmla="*/ 0 w 56"/>
                <a:gd name="T69" fmla="*/ 28 h 52"/>
                <a:gd name="T70" fmla="*/ 17 w 56"/>
                <a:gd name="T71" fmla="*/ 37 h 52"/>
                <a:gd name="T72" fmla="*/ 17 w 56"/>
                <a:gd name="T73" fmla="*/ 37 h 52"/>
                <a:gd name="T74" fmla="*/ 23 w 56"/>
                <a:gd name="T75" fmla="*/ 41 h 52"/>
                <a:gd name="T76" fmla="*/ 23 w 56"/>
                <a:gd name="T77" fmla="*/ 41 h 52"/>
                <a:gd name="T78" fmla="*/ 38 w 56"/>
                <a:gd name="T79" fmla="*/ 52 h 52"/>
                <a:gd name="T80" fmla="*/ 42 w 56"/>
                <a:gd name="T81" fmla="*/ 50 h 52"/>
                <a:gd name="T82" fmla="*/ 55 w 56"/>
                <a:gd name="T83" fmla="*/ 31 h 52"/>
                <a:gd name="T84" fmla="*/ 54 w 56"/>
                <a:gd name="T85" fmla="*/ 29 h 52"/>
                <a:gd name="T86" fmla="*/ 53 w 56"/>
                <a:gd name="T87" fmla="*/ 26 h 52"/>
                <a:gd name="T88" fmla="*/ 56 w 56"/>
                <a:gd name="T89" fmla="*/ 20 h 52"/>
                <a:gd name="T90" fmla="*/ 21 w 56"/>
                <a:gd name="T9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52">
                  <a:moveTo>
                    <a:pt x="39" y="51"/>
                  </a:moveTo>
                  <a:cubicBezTo>
                    <a:pt x="34" y="43"/>
                    <a:pt x="26" y="41"/>
                    <a:pt x="24" y="41"/>
                  </a:cubicBezTo>
                  <a:cubicBezTo>
                    <a:pt x="24" y="40"/>
                    <a:pt x="24" y="40"/>
                    <a:pt x="24" y="40"/>
                  </a:cubicBezTo>
                  <a:cubicBezTo>
                    <a:pt x="24" y="39"/>
                    <a:pt x="24" y="39"/>
                    <a:pt x="24" y="39"/>
                  </a:cubicBezTo>
                  <a:cubicBezTo>
                    <a:pt x="24" y="39"/>
                    <a:pt x="24" y="39"/>
                    <a:pt x="24" y="39"/>
                  </a:cubicBezTo>
                  <a:cubicBezTo>
                    <a:pt x="27" y="40"/>
                    <a:pt x="29" y="41"/>
                    <a:pt x="32" y="42"/>
                  </a:cubicBezTo>
                  <a:cubicBezTo>
                    <a:pt x="35" y="44"/>
                    <a:pt x="38" y="47"/>
                    <a:pt x="39" y="50"/>
                  </a:cubicBezTo>
                  <a:cubicBezTo>
                    <a:pt x="39" y="51"/>
                    <a:pt x="39" y="51"/>
                    <a:pt x="39" y="51"/>
                  </a:cubicBezTo>
                  <a:moveTo>
                    <a:pt x="23" y="39"/>
                  </a:moveTo>
                  <a:cubicBezTo>
                    <a:pt x="23" y="38"/>
                    <a:pt x="23" y="38"/>
                    <a:pt x="23" y="37"/>
                  </a:cubicBezTo>
                  <a:cubicBezTo>
                    <a:pt x="35" y="40"/>
                    <a:pt x="40" y="48"/>
                    <a:pt x="41" y="49"/>
                  </a:cubicBezTo>
                  <a:cubicBezTo>
                    <a:pt x="40" y="50"/>
                    <a:pt x="40" y="50"/>
                    <a:pt x="40" y="50"/>
                  </a:cubicBezTo>
                  <a:cubicBezTo>
                    <a:pt x="38" y="46"/>
                    <a:pt x="36" y="43"/>
                    <a:pt x="32" y="42"/>
                  </a:cubicBezTo>
                  <a:cubicBezTo>
                    <a:pt x="30" y="40"/>
                    <a:pt x="27" y="39"/>
                    <a:pt x="24" y="39"/>
                  </a:cubicBezTo>
                  <a:cubicBezTo>
                    <a:pt x="23" y="39"/>
                    <a:pt x="23" y="39"/>
                    <a:pt x="23" y="39"/>
                  </a:cubicBezTo>
                  <a:cubicBezTo>
                    <a:pt x="23" y="39"/>
                    <a:pt x="23" y="39"/>
                    <a:pt x="23" y="39"/>
                  </a:cubicBezTo>
                  <a:moveTo>
                    <a:pt x="43" y="44"/>
                  </a:moveTo>
                  <a:cubicBezTo>
                    <a:pt x="43" y="44"/>
                    <a:pt x="43" y="44"/>
                    <a:pt x="43" y="44"/>
                  </a:cubicBezTo>
                  <a:cubicBezTo>
                    <a:pt x="48" y="39"/>
                    <a:pt x="51" y="34"/>
                    <a:pt x="54" y="30"/>
                  </a:cubicBezTo>
                  <a:cubicBezTo>
                    <a:pt x="54" y="31"/>
                    <a:pt x="54" y="31"/>
                    <a:pt x="54" y="31"/>
                  </a:cubicBezTo>
                  <a:cubicBezTo>
                    <a:pt x="42" y="49"/>
                    <a:pt x="42" y="49"/>
                    <a:pt x="42" y="49"/>
                  </a:cubicBezTo>
                  <a:cubicBezTo>
                    <a:pt x="41" y="46"/>
                    <a:pt x="36" y="39"/>
                    <a:pt x="24" y="37"/>
                  </a:cubicBezTo>
                  <a:cubicBezTo>
                    <a:pt x="25" y="37"/>
                    <a:pt x="25" y="37"/>
                    <a:pt x="26" y="37"/>
                  </a:cubicBezTo>
                  <a:cubicBezTo>
                    <a:pt x="30" y="37"/>
                    <a:pt x="38" y="38"/>
                    <a:pt x="43" y="44"/>
                  </a:cubicBezTo>
                  <a:cubicBezTo>
                    <a:pt x="43" y="44"/>
                    <a:pt x="43" y="44"/>
                    <a:pt x="43" y="44"/>
                  </a:cubicBezTo>
                  <a:moveTo>
                    <a:pt x="44" y="39"/>
                  </a:moveTo>
                  <a:cubicBezTo>
                    <a:pt x="45" y="39"/>
                    <a:pt x="45" y="39"/>
                    <a:pt x="45" y="39"/>
                  </a:cubicBezTo>
                  <a:cubicBezTo>
                    <a:pt x="45" y="39"/>
                    <a:pt x="45" y="39"/>
                    <a:pt x="45" y="39"/>
                  </a:cubicBezTo>
                  <a:cubicBezTo>
                    <a:pt x="45" y="39"/>
                    <a:pt x="45" y="39"/>
                    <a:pt x="45" y="39"/>
                  </a:cubicBezTo>
                  <a:cubicBezTo>
                    <a:pt x="48" y="34"/>
                    <a:pt x="50" y="31"/>
                    <a:pt x="53" y="27"/>
                  </a:cubicBezTo>
                  <a:cubicBezTo>
                    <a:pt x="54" y="28"/>
                    <a:pt x="54" y="28"/>
                    <a:pt x="54" y="28"/>
                  </a:cubicBezTo>
                  <a:cubicBezTo>
                    <a:pt x="51" y="33"/>
                    <a:pt x="48" y="37"/>
                    <a:pt x="43" y="43"/>
                  </a:cubicBezTo>
                  <a:cubicBezTo>
                    <a:pt x="38" y="37"/>
                    <a:pt x="30" y="35"/>
                    <a:pt x="26" y="35"/>
                  </a:cubicBezTo>
                  <a:cubicBezTo>
                    <a:pt x="25" y="35"/>
                    <a:pt x="25" y="35"/>
                    <a:pt x="25" y="35"/>
                  </a:cubicBezTo>
                  <a:cubicBezTo>
                    <a:pt x="27" y="35"/>
                    <a:pt x="30" y="34"/>
                    <a:pt x="33" y="34"/>
                  </a:cubicBezTo>
                  <a:cubicBezTo>
                    <a:pt x="36" y="34"/>
                    <a:pt x="40" y="35"/>
                    <a:pt x="44" y="39"/>
                  </a:cubicBezTo>
                  <a:cubicBezTo>
                    <a:pt x="44" y="39"/>
                    <a:pt x="44" y="39"/>
                    <a:pt x="44" y="39"/>
                  </a:cubicBezTo>
                  <a:cubicBezTo>
                    <a:pt x="44" y="39"/>
                    <a:pt x="44" y="39"/>
                    <a:pt x="44" y="39"/>
                  </a:cubicBezTo>
                  <a:cubicBezTo>
                    <a:pt x="44" y="39"/>
                    <a:pt x="44" y="39"/>
                    <a:pt x="44" y="39"/>
                  </a:cubicBezTo>
                  <a:moveTo>
                    <a:pt x="17" y="36"/>
                  </a:moveTo>
                  <a:cubicBezTo>
                    <a:pt x="14" y="31"/>
                    <a:pt x="10" y="28"/>
                    <a:pt x="1" y="27"/>
                  </a:cubicBezTo>
                  <a:cubicBezTo>
                    <a:pt x="1" y="27"/>
                    <a:pt x="2" y="27"/>
                    <a:pt x="2" y="26"/>
                  </a:cubicBezTo>
                  <a:cubicBezTo>
                    <a:pt x="3" y="26"/>
                    <a:pt x="6" y="27"/>
                    <a:pt x="9" y="28"/>
                  </a:cubicBezTo>
                  <a:cubicBezTo>
                    <a:pt x="13" y="30"/>
                    <a:pt x="16" y="33"/>
                    <a:pt x="18" y="36"/>
                  </a:cubicBezTo>
                  <a:cubicBezTo>
                    <a:pt x="17" y="36"/>
                    <a:pt x="17" y="36"/>
                    <a:pt x="17" y="36"/>
                  </a:cubicBezTo>
                  <a:moveTo>
                    <a:pt x="18" y="36"/>
                  </a:moveTo>
                  <a:cubicBezTo>
                    <a:pt x="18" y="36"/>
                    <a:pt x="18" y="36"/>
                    <a:pt x="18" y="36"/>
                  </a:cubicBezTo>
                  <a:cubicBezTo>
                    <a:pt x="16" y="32"/>
                    <a:pt x="13" y="30"/>
                    <a:pt x="9" y="27"/>
                  </a:cubicBezTo>
                  <a:cubicBezTo>
                    <a:pt x="7" y="26"/>
                    <a:pt x="3" y="26"/>
                    <a:pt x="2" y="25"/>
                  </a:cubicBezTo>
                  <a:cubicBezTo>
                    <a:pt x="2" y="25"/>
                    <a:pt x="2" y="25"/>
                    <a:pt x="2" y="25"/>
                  </a:cubicBezTo>
                  <a:cubicBezTo>
                    <a:pt x="4" y="25"/>
                    <a:pt x="15" y="26"/>
                    <a:pt x="20" y="36"/>
                  </a:cubicBezTo>
                  <a:cubicBezTo>
                    <a:pt x="20" y="36"/>
                    <a:pt x="19" y="36"/>
                    <a:pt x="19" y="36"/>
                  </a:cubicBezTo>
                  <a:cubicBezTo>
                    <a:pt x="19" y="36"/>
                    <a:pt x="19" y="36"/>
                    <a:pt x="18" y="36"/>
                  </a:cubicBezTo>
                  <a:moveTo>
                    <a:pt x="23" y="35"/>
                  </a:moveTo>
                  <a:cubicBezTo>
                    <a:pt x="34" y="17"/>
                    <a:pt x="34" y="17"/>
                    <a:pt x="34" y="17"/>
                  </a:cubicBezTo>
                  <a:cubicBezTo>
                    <a:pt x="36" y="16"/>
                    <a:pt x="39" y="16"/>
                    <a:pt x="42" y="16"/>
                  </a:cubicBezTo>
                  <a:cubicBezTo>
                    <a:pt x="47" y="16"/>
                    <a:pt x="51" y="17"/>
                    <a:pt x="55" y="21"/>
                  </a:cubicBezTo>
                  <a:cubicBezTo>
                    <a:pt x="54" y="23"/>
                    <a:pt x="53" y="24"/>
                    <a:pt x="52" y="26"/>
                  </a:cubicBezTo>
                  <a:cubicBezTo>
                    <a:pt x="52" y="26"/>
                    <a:pt x="52" y="26"/>
                    <a:pt x="52" y="26"/>
                  </a:cubicBezTo>
                  <a:cubicBezTo>
                    <a:pt x="52" y="26"/>
                    <a:pt x="52" y="26"/>
                    <a:pt x="52" y="26"/>
                  </a:cubicBezTo>
                  <a:cubicBezTo>
                    <a:pt x="50" y="30"/>
                    <a:pt x="47" y="33"/>
                    <a:pt x="44" y="38"/>
                  </a:cubicBezTo>
                  <a:cubicBezTo>
                    <a:pt x="41" y="34"/>
                    <a:pt x="36" y="33"/>
                    <a:pt x="33" y="33"/>
                  </a:cubicBezTo>
                  <a:cubicBezTo>
                    <a:pt x="29" y="33"/>
                    <a:pt x="25" y="34"/>
                    <a:pt x="23" y="35"/>
                  </a:cubicBezTo>
                  <a:cubicBezTo>
                    <a:pt x="23" y="35"/>
                    <a:pt x="23" y="35"/>
                    <a:pt x="23" y="35"/>
                  </a:cubicBezTo>
                  <a:moveTo>
                    <a:pt x="19" y="32"/>
                  </a:moveTo>
                  <a:cubicBezTo>
                    <a:pt x="13" y="25"/>
                    <a:pt x="5" y="24"/>
                    <a:pt x="2" y="23"/>
                  </a:cubicBezTo>
                  <a:cubicBezTo>
                    <a:pt x="11" y="8"/>
                    <a:pt x="11" y="8"/>
                    <a:pt x="11" y="8"/>
                  </a:cubicBezTo>
                  <a:cubicBezTo>
                    <a:pt x="12" y="8"/>
                    <a:pt x="12" y="8"/>
                    <a:pt x="12" y="8"/>
                  </a:cubicBezTo>
                  <a:cubicBezTo>
                    <a:pt x="11" y="9"/>
                    <a:pt x="11" y="10"/>
                    <a:pt x="10" y="11"/>
                  </a:cubicBezTo>
                  <a:cubicBezTo>
                    <a:pt x="9" y="14"/>
                    <a:pt x="7" y="16"/>
                    <a:pt x="5" y="20"/>
                  </a:cubicBezTo>
                  <a:cubicBezTo>
                    <a:pt x="4" y="21"/>
                    <a:pt x="4" y="21"/>
                    <a:pt x="4" y="21"/>
                  </a:cubicBezTo>
                  <a:cubicBezTo>
                    <a:pt x="5" y="21"/>
                    <a:pt x="5" y="21"/>
                    <a:pt x="5" y="21"/>
                  </a:cubicBezTo>
                  <a:cubicBezTo>
                    <a:pt x="13" y="24"/>
                    <a:pt x="16" y="28"/>
                    <a:pt x="19" y="32"/>
                  </a:cubicBezTo>
                  <a:moveTo>
                    <a:pt x="21" y="34"/>
                  </a:moveTo>
                  <a:cubicBezTo>
                    <a:pt x="19" y="29"/>
                    <a:pt x="16" y="24"/>
                    <a:pt x="6" y="20"/>
                  </a:cubicBezTo>
                  <a:cubicBezTo>
                    <a:pt x="8" y="17"/>
                    <a:pt x="10" y="14"/>
                    <a:pt x="11" y="12"/>
                  </a:cubicBezTo>
                  <a:cubicBezTo>
                    <a:pt x="12" y="9"/>
                    <a:pt x="13" y="8"/>
                    <a:pt x="15" y="5"/>
                  </a:cubicBezTo>
                  <a:cubicBezTo>
                    <a:pt x="15" y="5"/>
                    <a:pt x="15" y="5"/>
                    <a:pt x="15" y="5"/>
                  </a:cubicBezTo>
                  <a:cubicBezTo>
                    <a:pt x="16" y="6"/>
                    <a:pt x="16" y="6"/>
                    <a:pt x="16" y="6"/>
                  </a:cubicBezTo>
                  <a:cubicBezTo>
                    <a:pt x="15" y="7"/>
                    <a:pt x="14" y="9"/>
                    <a:pt x="14" y="10"/>
                  </a:cubicBezTo>
                  <a:cubicBezTo>
                    <a:pt x="12" y="12"/>
                    <a:pt x="11" y="14"/>
                    <a:pt x="9" y="17"/>
                  </a:cubicBezTo>
                  <a:cubicBezTo>
                    <a:pt x="9" y="18"/>
                    <a:pt x="9" y="18"/>
                    <a:pt x="9" y="18"/>
                  </a:cubicBezTo>
                  <a:cubicBezTo>
                    <a:pt x="10" y="18"/>
                    <a:pt x="10" y="18"/>
                    <a:pt x="10" y="18"/>
                  </a:cubicBezTo>
                  <a:cubicBezTo>
                    <a:pt x="10" y="18"/>
                    <a:pt x="10" y="18"/>
                    <a:pt x="10" y="18"/>
                  </a:cubicBezTo>
                  <a:cubicBezTo>
                    <a:pt x="20" y="24"/>
                    <a:pt x="21" y="31"/>
                    <a:pt x="21" y="34"/>
                  </a:cubicBezTo>
                  <a:moveTo>
                    <a:pt x="22" y="34"/>
                  </a:moveTo>
                  <a:cubicBezTo>
                    <a:pt x="22" y="31"/>
                    <a:pt x="21" y="24"/>
                    <a:pt x="10" y="17"/>
                  </a:cubicBezTo>
                  <a:cubicBezTo>
                    <a:pt x="12" y="15"/>
                    <a:pt x="13" y="13"/>
                    <a:pt x="14" y="11"/>
                  </a:cubicBezTo>
                  <a:cubicBezTo>
                    <a:pt x="17" y="7"/>
                    <a:pt x="18" y="4"/>
                    <a:pt x="21" y="1"/>
                  </a:cubicBezTo>
                  <a:cubicBezTo>
                    <a:pt x="30" y="3"/>
                    <a:pt x="33" y="12"/>
                    <a:pt x="33" y="16"/>
                  </a:cubicBezTo>
                  <a:cubicBezTo>
                    <a:pt x="22" y="34"/>
                    <a:pt x="22" y="34"/>
                    <a:pt x="22" y="34"/>
                  </a:cubicBezTo>
                  <a:moveTo>
                    <a:pt x="21" y="0"/>
                  </a:moveTo>
                  <a:cubicBezTo>
                    <a:pt x="20" y="0"/>
                    <a:pt x="20" y="0"/>
                    <a:pt x="20" y="0"/>
                  </a:cubicBezTo>
                  <a:cubicBezTo>
                    <a:pt x="19" y="2"/>
                    <a:pt x="18" y="3"/>
                    <a:pt x="17" y="5"/>
                  </a:cubicBezTo>
                  <a:cubicBezTo>
                    <a:pt x="16" y="4"/>
                    <a:pt x="16" y="4"/>
                    <a:pt x="16" y="4"/>
                  </a:cubicBezTo>
                  <a:cubicBezTo>
                    <a:pt x="16" y="4"/>
                    <a:pt x="15" y="4"/>
                    <a:pt x="15" y="4"/>
                  </a:cubicBezTo>
                  <a:cubicBezTo>
                    <a:pt x="14" y="4"/>
                    <a:pt x="14" y="4"/>
                    <a:pt x="14" y="4"/>
                  </a:cubicBezTo>
                  <a:cubicBezTo>
                    <a:pt x="14" y="5"/>
                    <a:pt x="13" y="6"/>
                    <a:pt x="12" y="7"/>
                  </a:cubicBezTo>
                  <a:cubicBezTo>
                    <a:pt x="11" y="7"/>
                    <a:pt x="11" y="7"/>
                    <a:pt x="11" y="7"/>
                  </a:cubicBezTo>
                  <a:cubicBezTo>
                    <a:pt x="10" y="7"/>
                    <a:pt x="10" y="7"/>
                    <a:pt x="10" y="7"/>
                  </a:cubicBezTo>
                  <a:cubicBezTo>
                    <a:pt x="1" y="24"/>
                    <a:pt x="1" y="24"/>
                    <a:pt x="1" y="24"/>
                  </a:cubicBezTo>
                  <a:cubicBezTo>
                    <a:pt x="1" y="24"/>
                    <a:pt x="1" y="24"/>
                    <a:pt x="1" y="24"/>
                  </a:cubicBezTo>
                  <a:cubicBezTo>
                    <a:pt x="1" y="24"/>
                    <a:pt x="1" y="24"/>
                    <a:pt x="1" y="24"/>
                  </a:cubicBezTo>
                  <a:cubicBezTo>
                    <a:pt x="1" y="24"/>
                    <a:pt x="1" y="24"/>
                    <a:pt x="1" y="24"/>
                  </a:cubicBezTo>
                  <a:cubicBezTo>
                    <a:pt x="1" y="24"/>
                    <a:pt x="0" y="27"/>
                    <a:pt x="0" y="28"/>
                  </a:cubicBezTo>
                  <a:cubicBezTo>
                    <a:pt x="0" y="28"/>
                    <a:pt x="0" y="28"/>
                    <a:pt x="0" y="28"/>
                  </a:cubicBezTo>
                  <a:cubicBezTo>
                    <a:pt x="1" y="28"/>
                    <a:pt x="1" y="28"/>
                    <a:pt x="1" y="28"/>
                  </a:cubicBezTo>
                  <a:cubicBezTo>
                    <a:pt x="9" y="29"/>
                    <a:pt x="13" y="32"/>
                    <a:pt x="17" y="37"/>
                  </a:cubicBezTo>
                  <a:cubicBezTo>
                    <a:pt x="17" y="37"/>
                    <a:pt x="17" y="37"/>
                    <a:pt x="17" y="37"/>
                  </a:cubicBezTo>
                  <a:cubicBezTo>
                    <a:pt x="17" y="37"/>
                    <a:pt x="17" y="37"/>
                    <a:pt x="17" y="37"/>
                  </a:cubicBezTo>
                  <a:cubicBezTo>
                    <a:pt x="17" y="37"/>
                    <a:pt x="17" y="37"/>
                    <a:pt x="17" y="37"/>
                  </a:cubicBezTo>
                  <a:cubicBezTo>
                    <a:pt x="18" y="37"/>
                    <a:pt x="19" y="37"/>
                    <a:pt x="19" y="37"/>
                  </a:cubicBezTo>
                  <a:cubicBezTo>
                    <a:pt x="20" y="37"/>
                    <a:pt x="20" y="37"/>
                    <a:pt x="21" y="37"/>
                  </a:cubicBezTo>
                  <a:cubicBezTo>
                    <a:pt x="22" y="38"/>
                    <a:pt x="23" y="39"/>
                    <a:pt x="23" y="41"/>
                  </a:cubicBezTo>
                  <a:cubicBezTo>
                    <a:pt x="23" y="41"/>
                    <a:pt x="23" y="41"/>
                    <a:pt x="23" y="41"/>
                  </a:cubicBezTo>
                  <a:cubicBezTo>
                    <a:pt x="22" y="41"/>
                    <a:pt x="22" y="41"/>
                    <a:pt x="22" y="41"/>
                  </a:cubicBezTo>
                  <a:cubicBezTo>
                    <a:pt x="23" y="41"/>
                    <a:pt x="23" y="41"/>
                    <a:pt x="23" y="41"/>
                  </a:cubicBezTo>
                  <a:cubicBezTo>
                    <a:pt x="23" y="42"/>
                    <a:pt x="32" y="43"/>
                    <a:pt x="38" y="51"/>
                  </a:cubicBezTo>
                  <a:cubicBezTo>
                    <a:pt x="38" y="51"/>
                    <a:pt x="38" y="51"/>
                    <a:pt x="38" y="51"/>
                  </a:cubicBezTo>
                  <a:cubicBezTo>
                    <a:pt x="38" y="52"/>
                    <a:pt x="38" y="52"/>
                    <a:pt x="38" y="52"/>
                  </a:cubicBezTo>
                  <a:cubicBezTo>
                    <a:pt x="39" y="52"/>
                    <a:pt x="39" y="52"/>
                    <a:pt x="39" y="52"/>
                  </a:cubicBezTo>
                  <a:cubicBezTo>
                    <a:pt x="39" y="52"/>
                    <a:pt x="39" y="52"/>
                    <a:pt x="39" y="52"/>
                  </a:cubicBezTo>
                  <a:cubicBezTo>
                    <a:pt x="42" y="50"/>
                    <a:pt x="42" y="50"/>
                    <a:pt x="42" y="50"/>
                  </a:cubicBezTo>
                  <a:cubicBezTo>
                    <a:pt x="42" y="50"/>
                    <a:pt x="42" y="50"/>
                    <a:pt x="42" y="50"/>
                  </a:cubicBezTo>
                  <a:cubicBezTo>
                    <a:pt x="42" y="50"/>
                    <a:pt x="42" y="50"/>
                    <a:pt x="42" y="50"/>
                  </a:cubicBezTo>
                  <a:cubicBezTo>
                    <a:pt x="55" y="31"/>
                    <a:pt x="55" y="31"/>
                    <a:pt x="55" y="31"/>
                  </a:cubicBezTo>
                  <a:cubicBezTo>
                    <a:pt x="55" y="31"/>
                    <a:pt x="55" y="31"/>
                    <a:pt x="55" y="31"/>
                  </a:cubicBezTo>
                  <a:cubicBezTo>
                    <a:pt x="54" y="29"/>
                    <a:pt x="54" y="29"/>
                    <a:pt x="54" y="29"/>
                  </a:cubicBezTo>
                  <a:cubicBezTo>
                    <a:pt x="54" y="29"/>
                    <a:pt x="54" y="29"/>
                    <a:pt x="54" y="29"/>
                  </a:cubicBezTo>
                  <a:cubicBezTo>
                    <a:pt x="54" y="29"/>
                    <a:pt x="55" y="28"/>
                    <a:pt x="55" y="28"/>
                  </a:cubicBezTo>
                  <a:cubicBezTo>
                    <a:pt x="55" y="27"/>
                    <a:pt x="55" y="27"/>
                    <a:pt x="55" y="27"/>
                  </a:cubicBezTo>
                  <a:cubicBezTo>
                    <a:pt x="53" y="26"/>
                    <a:pt x="53" y="26"/>
                    <a:pt x="53" y="26"/>
                  </a:cubicBezTo>
                  <a:cubicBezTo>
                    <a:pt x="54" y="24"/>
                    <a:pt x="55" y="23"/>
                    <a:pt x="56" y="21"/>
                  </a:cubicBezTo>
                  <a:cubicBezTo>
                    <a:pt x="56" y="20"/>
                    <a:pt x="56" y="20"/>
                    <a:pt x="56" y="20"/>
                  </a:cubicBezTo>
                  <a:cubicBezTo>
                    <a:pt x="56" y="20"/>
                    <a:pt x="56" y="20"/>
                    <a:pt x="56" y="20"/>
                  </a:cubicBezTo>
                  <a:cubicBezTo>
                    <a:pt x="52" y="16"/>
                    <a:pt x="47" y="15"/>
                    <a:pt x="42" y="15"/>
                  </a:cubicBezTo>
                  <a:cubicBezTo>
                    <a:pt x="39" y="15"/>
                    <a:pt x="37" y="15"/>
                    <a:pt x="35" y="16"/>
                  </a:cubicBezTo>
                  <a:cubicBezTo>
                    <a:pt x="34" y="11"/>
                    <a:pt x="31" y="2"/>
                    <a:pt x="21" y="0"/>
                  </a:cubicBezTo>
                  <a:cubicBezTo>
                    <a:pt x="21" y="0"/>
                    <a:pt x="21" y="0"/>
                    <a:pt x="2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3" name="Freeform 39"/>
            <p:cNvSpPr/>
            <p:nvPr/>
          </p:nvSpPr>
          <p:spPr bwMode="auto">
            <a:xfrm>
              <a:off x="4041" y="2284"/>
              <a:ext cx="21" cy="26"/>
            </a:xfrm>
            <a:custGeom>
              <a:avLst/>
              <a:gdLst>
                <a:gd name="T0" fmla="*/ 1 w 9"/>
                <a:gd name="T1" fmla="*/ 0 h 11"/>
                <a:gd name="T2" fmla="*/ 0 w 9"/>
                <a:gd name="T3" fmla="*/ 0 h 11"/>
                <a:gd name="T4" fmla="*/ 0 w 9"/>
                <a:gd name="T5" fmla="*/ 1 h 11"/>
                <a:gd name="T6" fmla="*/ 8 w 9"/>
                <a:gd name="T7" fmla="*/ 11 h 11"/>
                <a:gd name="T8" fmla="*/ 8 w 9"/>
                <a:gd name="T9" fmla="*/ 11 h 11"/>
                <a:gd name="T10" fmla="*/ 8 w 9"/>
                <a:gd name="T11" fmla="*/ 11 h 11"/>
                <a:gd name="T12" fmla="*/ 9 w 9"/>
                <a:gd name="T13" fmla="*/ 11 h 11"/>
                <a:gd name="T14" fmla="*/ 1 w 9"/>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1">
                  <a:moveTo>
                    <a:pt x="1" y="0"/>
                  </a:moveTo>
                  <a:cubicBezTo>
                    <a:pt x="0" y="0"/>
                    <a:pt x="0" y="0"/>
                    <a:pt x="0" y="0"/>
                  </a:cubicBezTo>
                  <a:cubicBezTo>
                    <a:pt x="0" y="1"/>
                    <a:pt x="0" y="1"/>
                    <a:pt x="0" y="1"/>
                  </a:cubicBezTo>
                  <a:cubicBezTo>
                    <a:pt x="4" y="3"/>
                    <a:pt x="7" y="7"/>
                    <a:pt x="8" y="11"/>
                  </a:cubicBezTo>
                  <a:cubicBezTo>
                    <a:pt x="8" y="11"/>
                    <a:pt x="8" y="11"/>
                    <a:pt x="8" y="11"/>
                  </a:cubicBezTo>
                  <a:cubicBezTo>
                    <a:pt x="8" y="11"/>
                    <a:pt x="8" y="11"/>
                    <a:pt x="8" y="11"/>
                  </a:cubicBezTo>
                  <a:cubicBezTo>
                    <a:pt x="9" y="11"/>
                    <a:pt x="9" y="11"/>
                    <a:pt x="9" y="11"/>
                  </a:cubicBezTo>
                  <a:cubicBezTo>
                    <a:pt x="8" y="6"/>
                    <a:pt x="5" y="3"/>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4" name="Freeform 40"/>
            <p:cNvSpPr/>
            <p:nvPr/>
          </p:nvSpPr>
          <p:spPr bwMode="auto">
            <a:xfrm>
              <a:off x="4036" y="2293"/>
              <a:ext cx="19" cy="24"/>
            </a:xfrm>
            <a:custGeom>
              <a:avLst/>
              <a:gdLst>
                <a:gd name="T0" fmla="*/ 1 w 8"/>
                <a:gd name="T1" fmla="*/ 0 h 10"/>
                <a:gd name="T2" fmla="*/ 0 w 8"/>
                <a:gd name="T3" fmla="*/ 0 h 10"/>
                <a:gd name="T4" fmla="*/ 0 w 8"/>
                <a:gd name="T5" fmla="*/ 1 h 10"/>
                <a:gd name="T6" fmla="*/ 7 w 8"/>
                <a:gd name="T7" fmla="*/ 10 h 10"/>
                <a:gd name="T8" fmla="*/ 8 w 8"/>
                <a:gd name="T9" fmla="*/ 10 h 10"/>
                <a:gd name="T10" fmla="*/ 8 w 8"/>
                <a:gd name="T11" fmla="*/ 10 h 10"/>
                <a:gd name="T12" fmla="*/ 8 w 8"/>
                <a:gd name="T13" fmla="*/ 10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0" y="0"/>
                    <a:pt x="0" y="0"/>
                    <a:pt x="0" y="0"/>
                  </a:cubicBezTo>
                  <a:cubicBezTo>
                    <a:pt x="0" y="1"/>
                    <a:pt x="0" y="1"/>
                    <a:pt x="0" y="1"/>
                  </a:cubicBezTo>
                  <a:cubicBezTo>
                    <a:pt x="4" y="3"/>
                    <a:pt x="6" y="6"/>
                    <a:pt x="7" y="10"/>
                  </a:cubicBezTo>
                  <a:cubicBezTo>
                    <a:pt x="8" y="10"/>
                    <a:pt x="8" y="10"/>
                    <a:pt x="8" y="10"/>
                  </a:cubicBezTo>
                  <a:cubicBezTo>
                    <a:pt x="8" y="10"/>
                    <a:pt x="8" y="10"/>
                    <a:pt x="8" y="10"/>
                  </a:cubicBezTo>
                  <a:cubicBezTo>
                    <a:pt x="8" y="10"/>
                    <a:pt x="8" y="10"/>
                    <a:pt x="8" y="10"/>
                  </a:cubicBezTo>
                  <a:cubicBezTo>
                    <a:pt x="7" y="6"/>
                    <a:pt x="5" y="2"/>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5" name="Freeform 41"/>
            <p:cNvSpPr/>
            <p:nvPr/>
          </p:nvSpPr>
          <p:spPr bwMode="auto">
            <a:xfrm>
              <a:off x="4032" y="2301"/>
              <a:ext cx="19" cy="26"/>
            </a:xfrm>
            <a:custGeom>
              <a:avLst/>
              <a:gdLst>
                <a:gd name="T0" fmla="*/ 1 w 8"/>
                <a:gd name="T1" fmla="*/ 0 h 11"/>
                <a:gd name="T2" fmla="*/ 0 w 8"/>
                <a:gd name="T3" fmla="*/ 0 h 11"/>
                <a:gd name="T4" fmla="*/ 0 w 8"/>
                <a:gd name="T5" fmla="*/ 1 h 11"/>
                <a:gd name="T6" fmla="*/ 7 w 8"/>
                <a:gd name="T7" fmla="*/ 10 h 11"/>
                <a:gd name="T8" fmla="*/ 8 w 8"/>
                <a:gd name="T9" fmla="*/ 11 h 11"/>
                <a:gd name="T10" fmla="*/ 8 w 8"/>
                <a:gd name="T11" fmla="*/ 11 h 11"/>
                <a:gd name="T12" fmla="*/ 8 w 8"/>
                <a:gd name="T13" fmla="*/ 10 h 11"/>
                <a:gd name="T14" fmla="*/ 1 w 8"/>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1">
                  <a:moveTo>
                    <a:pt x="1" y="0"/>
                  </a:moveTo>
                  <a:cubicBezTo>
                    <a:pt x="0" y="0"/>
                    <a:pt x="0" y="0"/>
                    <a:pt x="0" y="0"/>
                  </a:cubicBezTo>
                  <a:cubicBezTo>
                    <a:pt x="0" y="1"/>
                    <a:pt x="0" y="1"/>
                    <a:pt x="0" y="1"/>
                  </a:cubicBezTo>
                  <a:cubicBezTo>
                    <a:pt x="4" y="3"/>
                    <a:pt x="6" y="6"/>
                    <a:pt x="7" y="10"/>
                  </a:cubicBezTo>
                  <a:cubicBezTo>
                    <a:pt x="8" y="11"/>
                    <a:pt x="8" y="11"/>
                    <a:pt x="8" y="11"/>
                  </a:cubicBezTo>
                  <a:cubicBezTo>
                    <a:pt x="8" y="11"/>
                    <a:pt x="8" y="11"/>
                    <a:pt x="8" y="11"/>
                  </a:cubicBezTo>
                  <a:cubicBezTo>
                    <a:pt x="8" y="10"/>
                    <a:pt x="8" y="10"/>
                    <a:pt x="8" y="10"/>
                  </a:cubicBezTo>
                  <a:cubicBezTo>
                    <a:pt x="7" y="6"/>
                    <a:pt x="5" y="3"/>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6" name="Freeform 42"/>
            <p:cNvSpPr/>
            <p:nvPr/>
          </p:nvSpPr>
          <p:spPr bwMode="auto">
            <a:xfrm>
              <a:off x="4034" y="2315"/>
              <a:ext cx="12" cy="19"/>
            </a:xfrm>
            <a:custGeom>
              <a:avLst/>
              <a:gdLst>
                <a:gd name="T0" fmla="*/ 0 w 5"/>
                <a:gd name="T1" fmla="*/ 0 h 8"/>
                <a:gd name="T2" fmla="*/ 0 w 5"/>
                <a:gd name="T3" fmla="*/ 0 h 8"/>
                <a:gd name="T4" fmla="*/ 0 w 5"/>
                <a:gd name="T5" fmla="*/ 1 h 8"/>
                <a:gd name="T6" fmla="*/ 4 w 5"/>
                <a:gd name="T7" fmla="*/ 7 h 8"/>
                <a:gd name="T8" fmla="*/ 4 w 5"/>
                <a:gd name="T9" fmla="*/ 8 h 8"/>
                <a:gd name="T10" fmla="*/ 4 w 5"/>
                <a:gd name="T11" fmla="*/ 8 h 8"/>
                <a:gd name="T12" fmla="*/ 5 w 5"/>
                <a:gd name="T13" fmla="*/ 7 h 8"/>
                <a:gd name="T14" fmla="*/ 0 w 5"/>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0" y="0"/>
                  </a:moveTo>
                  <a:cubicBezTo>
                    <a:pt x="0" y="0"/>
                    <a:pt x="0" y="0"/>
                    <a:pt x="0" y="0"/>
                  </a:cubicBezTo>
                  <a:cubicBezTo>
                    <a:pt x="0" y="1"/>
                    <a:pt x="0" y="1"/>
                    <a:pt x="0" y="1"/>
                  </a:cubicBezTo>
                  <a:cubicBezTo>
                    <a:pt x="2" y="3"/>
                    <a:pt x="3" y="4"/>
                    <a:pt x="4" y="7"/>
                  </a:cubicBezTo>
                  <a:cubicBezTo>
                    <a:pt x="4" y="8"/>
                    <a:pt x="4" y="8"/>
                    <a:pt x="4" y="8"/>
                  </a:cubicBezTo>
                  <a:cubicBezTo>
                    <a:pt x="4" y="8"/>
                    <a:pt x="4" y="8"/>
                    <a:pt x="4" y="8"/>
                  </a:cubicBezTo>
                  <a:cubicBezTo>
                    <a:pt x="5" y="7"/>
                    <a:pt x="5" y="7"/>
                    <a:pt x="5" y="7"/>
                  </a:cubicBezTo>
                  <a:cubicBezTo>
                    <a:pt x="4" y="4"/>
                    <a:pt x="3" y="2"/>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7" name="Freeform 43"/>
            <p:cNvSpPr/>
            <p:nvPr/>
          </p:nvSpPr>
          <p:spPr bwMode="auto">
            <a:xfrm>
              <a:off x="4074" y="2312"/>
              <a:ext cx="31" cy="10"/>
            </a:xfrm>
            <a:custGeom>
              <a:avLst/>
              <a:gdLst>
                <a:gd name="T0" fmla="*/ 4 w 13"/>
                <a:gd name="T1" fmla="*/ 0 h 4"/>
                <a:gd name="T2" fmla="*/ 0 w 13"/>
                <a:gd name="T3" fmla="*/ 1 h 4"/>
                <a:gd name="T4" fmla="*/ 0 w 13"/>
                <a:gd name="T5" fmla="*/ 1 h 4"/>
                <a:gd name="T6" fmla="*/ 0 w 13"/>
                <a:gd name="T7" fmla="*/ 2 h 4"/>
                <a:gd name="T8" fmla="*/ 4 w 13"/>
                <a:gd name="T9" fmla="*/ 1 h 4"/>
                <a:gd name="T10" fmla="*/ 12 w 13"/>
                <a:gd name="T11" fmla="*/ 4 h 4"/>
                <a:gd name="T12" fmla="*/ 13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1" y="0"/>
                    <a:pt x="0" y="1"/>
                  </a:cubicBezTo>
                  <a:cubicBezTo>
                    <a:pt x="0" y="1"/>
                    <a:pt x="0" y="1"/>
                    <a:pt x="0" y="1"/>
                  </a:cubicBezTo>
                  <a:cubicBezTo>
                    <a:pt x="0" y="2"/>
                    <a:pt x="0" y="2"/>
                    <a:pt x="0" y="2"/>
                  </a:cubicBezTo>
                  <a:cubicBezTo>
                    <a:pt x="2" y="2"/>
                    <a:pt x="3" y="1"/>
                    <a:pt x="4" y="1"/>
                  </a:cubicBezTo>
                  <a:cubicBezTo>
                    <a:pt x="7" y="1"/>
                    <a:pt x="10" y="2"/>
                    <a:pt x="12" y="4"/>
                  </a:cubicBezTo>
                  <a:cubicBezTo>
                    <a:pt x="13" y="4"/>
                    <a:pt x="13" y="4"/>
                    <a:pt x="13"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8" name="Freeform 44"/>
            <p:cNvSpPr/>
            <p:nvPr/>
          </p:nvSpPr>
          <p:spPr bwMode="auto">
            <a:xfrm>
              <a:off x="4070" y="2322"/>
              <a:ext cx="31" cy="7"/>
            </a:xfrm>
            <a:custGeom>
              <a:avLst/>
              <a:gdLst>
                <a:gd name="T0" fmla="*/ 4 w 13"/>
                <a:gd name="T1" fmla="*/ 0 h 3"/>
                <a:gd name="T2" fmla="*/ 1 w 13"/>
                <a:gd name="T3" fmla="*/ 0 h 3"/>
                <a:gd name="T4" fmla="*/ 0 w 13"/>
                <a:gd name="T5" fmla="*/ 1 h 3"/>
                <a:gd name="T6" fmla="*/ 1 w 13"/>
                <a:gd name="T7" fmla="*/ 1 h 3"/>
                <a:gd name="T8" fmla="*/ 4 w 13"/>
                <a:gd name="T9" fmla="*/ 1 h 3"/>
                <a:gd name="T10" fmla="*/ 12 w 13"/>
                <a:gd name="T11" fmla="*/ 3 h 3"/>
                <a:gd name="T12" fmla="*/ 13 w 13"/>
                <a:gd name="T13" fmla="*/ 3 h 3"/>
                <a:gd name="T14" fmla="*/ 13 w 13"/>
                <a:gd name="T15" fmla="*/ 3 h 3"/>
                <a:gd name="T16" fmla="*/ 13 w 13"/>
                <a:gd name="T17" fmla="*/ 2 h 3"/>
                <a:gd name="T18" fmla="*/ 4 w 1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3">
                  <a:moveTo>
                    <a:pt x="4" y="0"/>
                  </a:moveTo>
                  <a:cubicBezTo>
                    <a:pt x="3" y="0"/>
                    <a:pt x="2" y="0"/>
                    <a:pt x="1" y="0"/>
                  </a:cubicBezTo>
                  <a:cubicBezTo>
                    <a:pt x="0" y="1"/>
                    <a:pt x="0" y="1"/>
                    <a:pt x="0" y="1"/>
                  </a:cubicBezTo>
                  <a:cubicBezTo>
                    <a:pt x="1" y="1"/>
                    <a:pt x="1" y="1"/>
                    <a:pt x="1" y="1"/>
                  </a:cubicBezTo>
                  <a:cubicBezTo>
                    <a:pt x="2" y="1"/>
                    <a:pt x="3" y="1"/>
                    <a:pt x="4" y="1"/>
                  </a:cubicBezTo>
                  <a:cubicBezTo>
                    <a:pt x="7" y="1"/>
                    <a:pt x="10" y="2"/>
                    <a:pt x="12" y="3"/>
                  </a:cubicBezTo>
                  <a:cubicBezTo>
                    <a:pt x="13" y="3"/>
                    <a:pt x="13" y="3"/>
                    <a:pt x="13" y="3"/>
                  </a:cubicBezTo>
                  <a:cubicBezTo>
                    <a:pt x="13" y="3"/>
                    <a:pt x="13" y="3"/>
                    <a:pt x="13" y="3"/>
                  </a:cubicBezTo>
                  <a:cubicBezTo>
                    <a:pt x="13" y="2"/>
                    <a:pt x="13" y="2"/>
                    <a:pt x="13" y="2"/>
                  </a:cubicBezTo>
                  <a:cubicBezTo>
                    <a:pt x="10" y="1"/>
                    <a:pt x="7"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59" name="Freeform 45"/>
            <p:cNvSpPr/>
            <p:nvPr/>
          </p:nvSpPr>
          <p:spPr bwMode="auto">
            <a:xfrm>
              <a:off x="4065" y="2329"/>
              <a:ext cx="31" cy="10"/>
            </a:xfrm>
            <a:custGeom>
              <a:avLst/>
              <a:gdLst>
                <a:gd name="T0" fmla="*/ 4 w 13"/>
                <a:gd name="T1" fmla="*/ 0 h 4"/>
                <a:gd name="T2" fmla="*/ 1 w 13"/>
                <a:gd name="T3" fmla="*/ 0 h 4"/>
                <a:gd name="T4" fmla="*/ 0 w 13"/>
                <a:gd name="T5" fmla="*/ 1 h 4"/>
                <a:gd name="T6" fmla="*/ 1 w 13"/>
                <a:gd name="T7" fmla="*/ 2 h 4"/>
                <a:gd name="T8" fmla="*/ 4 w 13"/>
                <a:gd name="T9" fmla="*/ 1 h 4"/>
                <a:gd name="T10" fmla="*/ 12 w 13"/>
                <a:gd name="T11" fmla="*/ 4 h 4"/>
                <a:gd name="T12" fmla="*/ 12 w 13"/>
                <a:gd name="T13" fmla="*/ 4 h 4"/>
                <a:gd name="T14" fmla="*/ 13 w 13"/>
                <a:gd name="T15" fmla="*/ 4 h 4"/>
                <a:gd name="T16" fmla="*/ 13 w 13"/>
                <a:gd name="T17" fmla="*/ 3 h 4"/>
                <a:gd name="T18" fmla="*/ 4 w 13"/>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4">
                  <a:moveTo>
                    <a:pt x="4" y="0"/>
                  </a:moveTo>
                  <a:cubicBezTo>
                    <a:pt x="3" y="0"/>
                    <a:pt x="2" y="0"/>
                    <a:pt x="1" y="0"/>
                  </a:cubicBezTo>
                  <a:cubicBezTo>
                    <a:pt x="0" y="1"/>
                    <a:pt x="0" y="1"/>
                    <a:pt x="0" y="1"/>
                  </a:cubicBezTo>
                  <a:cubicBezTo>
                    <a:pt x="1" y="2"/>
                    <a:pt x="1" y="2"/>
                    <a:pt x="1" y="2"/>
                  </a:cubicBezTo>
                  <a:cubicBezTo>
                    <a:pt x="2" y="1"/>
                    <a:pt x="3" y="1"/>
                    <a:pt x="4" y="1"/>
                  </a:cubicBezTo>
                  <a:cubicBezTo>
                    <a:pt x="7" y="1"/>
                    <a:pt x="9" y="2"/>
                    <a:pt x="12" y="4"/>
                  </a:cubicBezTo>
                  <a:cubicBezTo>
                    <a:pt x="12" y="4"/>
                    <a:pt x="12" y="4"/>
                    <a:pt x="12" y="4"/>
                  </a:cubicBezTo>
                  <a:cubicBezTo>
                    <a:pt x="13" y="4"/>
                    <a:pt x="13" y="4"/>
                    <a:pt x="13" y="4"/>
                  </a:cubicBezTo>
                  <a:cubicBezTo>
                    <a:pt x="13" y="3"/>
                    <a:pt x="13" y="3"/>
                    <a:pt x="13" y="3"/>
                  </a:cubicBezTo>
                  <a:cubicBezTo>
                    <a:pt x="10" y="1"/>
                    <a:pt x="7"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0" name="Freeform 46"/>
            <p:cNvSpPr/>
            <p:nvPr/>
          </p:nvSpPr>
          <p:spPr bwMode="auto">
            <a:xfrm>
              <a:off x="4060" y="2336"/>
              <a:ext cx="21" cy="5"/>
            </a:xfrm>
            <a:custGeom>
              <a:avLst/>
              <a:gdLst>
                <a:gd name="T0" fmla="*/ 4 w 9"/>
                <a:gd name="T1" fmla="*/ 0 h 2"/>
                <a:gd name="T2" fmla="*/ 1 w 9"/>
                <a:gd name="T3" fmla="*/ 1 h 2"/>
                <a:gd name="T4" fmla="*/ 0 w 9"/>
                <a:gd name="T5" fmla="*/ 1 h 2"/>
                <a:gd name="T6" fmla="*/ 1 w 9"/>
                <a:gd name="T7" fmla="*/ 2 h 2"/>
                <a:gd name="T8" fmla="*/ 4 w 9"/>
                <a:gd name="T9" fmla="*/ 1 h 2"/>
                <a:gd name="T10" fmla="*/ 8 w 9"/>
                <a:gd name="T11" fmla="*/ 2 h 2"/>
                <a:gd name="T12" fmla="*/ 8 w 9"/>
                <a:gd name="T13" fmla="*/ 2 h 2"/>
                <a:gd name="T14" fmla="*/ 9 w 9"/>
                <a:gd name="T15" fmla="*/ 2 h 2"/>
                <a:gd name="T16" fmla="*/ 8 w 9"/>
                <a:gd name="T17" fmla="*/ 1 h 2"/>
                <a:gd name="T18" fmla="*/ 4 w 9"/>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
                  <a:moveTo>
                    <a:pt x="4" y="0"/>
                  </a:moveTo>
                  <a:cubicBezTo>
                    <a:pt x="3" y="0"/>
                    <a:pt x="2" y="0"/>
                    <a:pt x="1" y="1"/>
                  </a:cubicBezTo>
                  <a:cubicBezTo>
                    <a:pt x="0" y="1"/>
                    <a:pt x="0" y="1"/>
                    <a:pt x="0" y="1"/>
                  </a:cubicBezTo>
                  <a:cubicBezTo>
                    <a:pt x="1" y="2"/>
                    <a:pt x="1" y="2"/>
                    <a:pt x="1" y="2"/>
                  </a:cubicBezTo>
                  <a:cubicBezTo>
                    <a:pt x="2" y="1"/>
                    <a:pt x="3" y="1"/>
                    <a:pt x="4" y="1"/>
                  </a:cubicBezTo>
                  <a:cubicBezTo>
                    <a:pt x="5" y="1"/>
                    <a:pt x="7" y="2"/>
                    <a:pt x="8" y="2"/>
                  </a:cubicBezTo>
                  <a:cubicBezTo>
                    <a:pt x="8" y="2"/>
                    <a:pt x="8" y="2"/>
                    <a:pt x="8" y="2"/>
                  </a:cubicBezTo>
                  <a:cubicBezTo>
                    <a:pt x="9" y="2"/>
                    <a:pt x="9" y="2"/>
                    <a:pt x="9" y="2"/>
                  </a:cubicBezTo>
                  <a:cubicBezTo>
                    <a:pt x="8" y="1"/>
                    <a:pt x="8" y="1"/>
                    <a:pt x="8" y="1"/>
                  </a:cubicBezTo>
                  <a:cubicBezTo>
                    <a:pt x="7" y="0"/>
                    <a:pt x="5"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1" name="Freeform 47"/>
            <p:cNvSpPr>
              <a:spLocks noEditPoints="1"/>
            </p:cNvSpPr>
            <p:nvPr/>
          </p:nvSpPr>
          <p:spPr bwMode="auto">
            <a:xfrm>
              <a:off x="4067" y="1946"/>
              <a:ext cx="124" cy="126"/>
            </a:xfrm>
            <a:custGeom>
              <a:avLst/>
              <a:gdLst>
                <a:gd name="T0" fmla="*/ 34 w 52"/>
                <a:gd name="T1" fmla="*/ 48 h 53"/>
                <a:gd name="T2" fmla="*/ 22 w 52"/>
                <a:gd name="T3" fmla="*/ 51 h 53"/>
                <a:gd name="T4" fmla="*/ 28 w 52"/>
                <a:gd name="T5" fmla="*/ 51 h 53"/>
                <a:gd name="T6" fmla="*/ 31 w 52"/>
                <a:gd name="T7" fmla="*/ 46 h 53"/>
                <a:gd name="T8" fmla="*/ 14 w 52"/>
                <a:gd name="T9" fmla="*/ 49 h 53"/>
                <a:gd name="T10" fmla="*/ 34 w 52"/>
                <a:gd name="T11" fmla="*/ 45 h 53"/>
                <a:gd name="T12" fmla="*/ 38 w 52"/>
                <a:gd name="T13" fmla="*/ 44 h 53"/>
                <a:gd name="T14" fmla="*/ 13 w 52"/>
                <a:gd name="T15" fmla="*/ 48 h 53"/>
                <a:gd name="T16" fmla="*/ 10 w 52"/>
                <a:gd name="T17" fmla="*/ 47 h 53"/>
                <a:gd name="T18" fmla="*/ 42 w 52"/>
                <a:gd name="T19" fmla="*/ 41 h 53"/>
                <a:gd name="T20" fmla="*/ 34 w 52"/>
                <a:gd name="T21" fmla="*/ 41 h 53"/>
                <a:gd name="T22" fmla="*/ 7 w 52"/>
                <a:gd name="T23" fmla="*/ 44 h 53"/>
                <a:gd name="T24" fmla="*/ 43 w 52"/>
                <a:gd name="T25" fmla="*/ 45 h 53"/>
                <a:gd name="T26" fmla="*/ 32 w 52"/>
                <a:gd name="T27" fmla="*/ 43 h 53"/>
                <a:gd name="T28" fmla="*/ 5 w 52"/>
                <a:gd name="T29" fmla="*/ 37 h 53"/>
                <a:gd name="T30" fmla="*/ 44 w 52"/>
                <a:gd name="T31" fmla="*/ 43 h 53"/>
                <a:gd name="T32" fmla="*/ 3 w 52"/>
                <a:gd name="T33" fmla="*/ 35 h 53"/>
                <a:gd name="T34" fmla="*/ 30 w 52"/>
                <a:gd name="T35" fmla="*/ 35 h 53"/>
                <a:gd name="T36" fmla="*/ 47 w 52"/>
                <a:gd name="T37" fmla="*/ 34 h 53"/>
                <a:gd name="T38" fmla="*/ 28 w 52"/>
                <a:gd name="T39" fmla="*/ 33 h 53"/>
                <a:gd name="T40" fmla="*/ 45 w 52"/>
                <a:gd name="T41" fmla="*/ 32 h 53"/>
                <a:gd name="T42" fmla="*/ 43 w 52"/>
                <a:gd name="T43" fmla="*/ 33 h 53"/>
                <a:gd name="T44" fmla="*/ 40 w 52"/>
                <a:gd name="T45" fmla="*/ 30 h 53"/>
                <a:gd name="T46" fmla="*/ 37 w 52"/>
                <a:gd name="T47" fmla="*/ 30 h 53"/>
                <a:gd name="T48" fmla="*/ 49 w 52"/>
                <a:gd name="T49" fmla="*/ 37 h 53"/>
                <a:gd name="T50" fmla="*/ 27 w 52"/>
                <a:gd name="T51" fmla="*/ 30 h 53"/>
                <a:gd name="T52" fmla="*/ 36 w 52"/>
                <a:gd name="T53" fmla="*/ 43 h 53"/>
                <a:gd name="T54" fmla="*/ 38 w 52"/>
                <a:gd name="T55" fmla="*/ 32 h 53"/>
                <a:gd name="T56" fmla="*/ 47 w 52"/>
                <a:gd name="T57" fmla="*/ 35 h 53"/>
                <a:gd name="T58" fmla="*/ 30 w 52"/>
                <a:gd name="T59" fmla="*/ 27 h 53"/>
                <a:gd name="T60" fmla="*/ 29 w 52"/>
                <a:gd name="T61" fmla="*/ 26 h 53"/>
                <a:gd name="T62" fmla="*/ 27 w 52"/>
                <a:gd name="T63" fmla="*/ 24 h 53"/>
                <a:gd name="T64" fmla="*/ 31 w 52"/>
                <a:gd name="T65" fmla="*/ 23 h 53"/>
                <a:gd name="T66" fmla="*/ 48 w 52"/>
                <a:gd name="T67" fmla="*/ 32 h 53"/>
                <a:gd name="T68" fmla="*/ 31 w 52"/>
                <a:gd name="T69" fmla="*/ 26 h 53"/>
                <a:gd name="T70" fmla="*/ 34 w 52"/>
                <a:gd name="T71" fmla="*/ 19 h 53"/>
                <a:gd name="T72" fmla="*/ 36 w 52"/>
                <a:gd name="T73" fmla="*/ 21 h 53"/>
                <a:gd name="T74" fmla="*/ 42 w 52"/>
                <a:gd name="T75" fmla="*/ 18 h 53"/>
                <a:gd name="T76" fmla="*/ 47 w 52"/>
                <a:gd name="T77" fmla="*/ 12 h 53"/>
                <a:gd name="T78" fmla="*/ 47 w 52"/>
                <a:gd name="T79" fmla="*/ 16 h 53"/>
                <a:gd name="T80" fmla="*/ 1 w 52"/>
                <a:gd name="T81" fmla="*/ 25 h 53"/>
                <a:gd name="T82" fmla="*/ 26 w 52"/>
                <a:gd name="T83" fmla="*/ 31 h 53"/>
                <a:gd name="T84" fmla="*/ 31 w 52"/>
                <a:gd name="T85" fmla="*/ 45 h 53"/>
                <a:gd name="T86" fmla="*/ 27 w 52"/>
                <a:gd name="T87" fmla="*/ 21 h 53"/>
                <a:gd name="T88" fmla="*/ 29 w 52"/>
                <a:gd name="T89" fmla="*/ 20 h 53"/>
                <a:gd name="T90" fmla="*/ 26 w 52"/>
                <a:gd name="T91" fmla="*/ 24 h 53"/>
                <a:gd name="T92" fmla="*/ 26 w 52"/>
                <a:gd name="T93" fmla="*/ 2 h 53"/>
                <a:gd name="T94" fmla="*/ 1 w 52"/>
                <a:gd name="T95" fmla="*/ 34 h 53"/>
                <a:gd name="T96" fmla="*/ 3 w 52"/>
                <a:gd name="T97" fmla="*/ 40 h 53"/>
                <a:gd name="T98" fmla="*/ 6 w 52"/>
                <a:gd name="T99" fmla="*/ 44 h 53"/>
                <a:gd name="T100" fmla="*/ 16 w 52"/>
                <a:gd name="T101" fmla="*/ 52 h 53"/>
                <a:gd name="T102" fmla="*/ 22 w 52"/>
                <a:gd name="T103" fmla="*/ 52 h 53"/>
                <a:gd name="T104" fmla="*/ 29 w 52"/>
                <a:gd name="T105" fmla="*/ 52 h 53"/>
                <a:gd name="T106" fmla="*/ 35 w 52"/>
                <a:gd name="T107" fmla="*/ 51 h 53"/>
                <a:gd name="T108" fmla="*/ 41 w 52"/>
                <a:gd name="T109" fmla="*/ 48 h 53"/>
                <a:gd name="T110" fmla="*/ 52 w 52"/>
                <a:gd name="T111" fmla="*/ 28 h 53"/>
                <a:gd name="T112" fmla="*/ 48 w 52"/>
                <a:gd name="T113"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2" h="53">
                  <a:moveTo>
                    <a:pt x="31" y="51"/>
                  </a:moveTo>
                  <a:cubicBezTo>
                    <a:pt x="31" y="50"/>
                    <a:pt x="31" y="50"/>
                    <a:pt x="31" y="50"/>
                  </a:cubicBezTo>
                  <a:cubicBezTo>
                    <a:pt x="31" y="51"/>
                    <a:pt x="31" y="51"/>
                    <a:pt x="31" y="51"/>
                  </a:cubicBezTo>
                  <a:cubicBezTo>
                    <a:pt x="31" y="51"/>
                    <a:pt x="31" y="51"/>
                    <a:pt x="31" y="51"/>
                  </a:cubicBezTo>
                  <a:cubicBezTo>
                    <a:pt x="31" y="51"/>
                    <a:pt x="31" y="51"/>
                    <a:pt x="31" y="51"/>
                  </a:cubicBezTo>
                  <a:moveTo>
                    <a:pt x="34" y="49"/>
                  </a:moveTo>
                  <a:cubicBezTo>
                    <a:pt x="34" y="49"/>
                    <a:pt x="34" y="49"/>
                    <a:pt x="34" y="49"/>
                  </a:cubicBezTo>
                  <a:cubicBezTo>
                    <a:pt x="34" y="48"/>
                    <a:pt x="34" y="48"/>
                    <a:pt x="34" y="48"/>
                  </a:cubicBezTo>
                  <a:cubicBezTo>
                    <a:pt x="34" y="48"/>
                    <a:pt x="34" y="49"/>
                    <a:pt x="34" y="49"/>
                  </a:cubicBezTo>
                  <a:moveTo>
                    <a:pt x="25" y="46"/>
                  </a:moveTo>
                  <a:cubicBezTo>
                    <a:pt x="26" y="46"/>
                    <a:pt x="26" y="46"/>
                    <a:pt x="27" y="46"/>
                  </a:cubicBezTo>
                  <a:cubicBezTo>
                    <a:pt x="25" y="51"/>
                    <a:pt x="25" y="51"/>
                    <a:pt x="25" y="51"/>
                  </a:cubicBezTo>
                  <a:cubicBezTo>
                    <a:pt x="24" y="51"/>
                    <a:pt x="24" y="51"/>
                    <a:pt x="23" y="51"/>
                  </a:cubicBezTo>
                  <a:cubicBezTo>
                    <a:pt x="25" y="46"/>
                    <a:pt x="25" y="46"/>
                    <a:pt x="25" y="46"/>
                  </a:cubicBezTo>
                  <a:cubicBezTo>
                    <a:pt x="25" y="46"/>
                    <a:pt x="25" y="46"/>
                    <a:pt x="25" y="46"/>
                  </a:cubicBezTo>
                  <a:moveTo>
                    <a:pt x="22" y="51"/>
                  </a:moveTo>
                  <a:cubicBezTo>
                    <a:pt x="21" y="51"/>
                    <a:pt x="21" y="51"/>
                    <a:pt x="20" y="51"/>
                  </a:cubicBezTo>
                  <a:cubicBezTo>
                    <a:pt x="21" y="49"/>
                    <a:pt x="21" y="48"/>
                    <a:pt x="22" y="46"/>
                  </a:cubicBezTo>
                  <a:cubicBezTo>
                    <a:pt x="23" y="46"/>
                    <a:pt x="23" y="46"/>
                    <a:pt x="24" y="46"/>
                  </a:cubicBezTo>
                  <a:cubicBezTo>
                    <a:pt x="22" y="51"/>
                    <a:pt x="22" y="51"/>
                    <a:pt x="22" y="51"/>
                  </a:cubicBezTo>
                  <a:moveTo>
                    <a:pt x="26" y="51"/>
                  </a:moveTo>
                  <a:cubicBezTo>
                    <a:pt x="28" y="46"/>
                    <a:pt x="28" y="46"/>
                    <a:pt x="28" y="46"/>
                  </a:cubicBezTo>
                  <a:cubicBezTo>
                    <a:pt x="29" y="46"/>
                    <a:pt x="29" y="46"/>
                    <a:pt x="30" y="46"/>
                  </a:cubicBezTo>
                  <a:cubicBezTo>
                    <a:pt x="29" y="48"/>
                    <a:pt x="28" y="49"/>
                    <a:pt x="28" y="51"/>
                  </a:cubicBezTo>
                  <a:cubicBezTo>
                    <a:pt x="27" y="51"/>
                    <a:pt x="27" y="51"/>
                    <a:pt x="26" y="51"/>
                  </a:cubicBezTo>
                  <a:moveTo>
                    <a:pt x="19" y="51"/>
                  </a:moveTo>
                  <a:cubicBezTo>
                    <a:pt x="18" y="51"/>
                    <a:pt x="18" y="50"/>
                    <a:pt x="17" y="50"/>
                  </a:cubicBezTo>
                  <a:cubicBezTo>
                    <a:pt x="18" y="49"/>
                    <a:pt x="19" y="47"/>
                    <a:pt x="19" y="46"/>
                  </a:cubicBezTo>
                  <a:cubicBezTo>
                    <a:pt x="20" y="46"/>
                    <a:pt x="20" y="46"/>
                    <a:pt x="21" y="46"/>
                  </a:cubicBezTo>
                  <a:cubicBezTo>
                    <a:pt x="20" y="47"/>
                    <a:pt x="20" y="49"/>
                    <a:pt x="19" y="51"/>
                  </a:cubicBezTo>
                  <a:moveTo>
                    <a:pt x="29" y="51"/>
                  </a:moveTo>
                  <a:cubicBezTo>
                    <a:pt x="30" y="49"/>
                    <a:pt x="30" y="47"/>
                    <a:pt x="31" y="46"/>
                  </a:cubicBezTo>
                  <a:cubicBezTo>
                    <a:pt x="31" y="46"/>
                    <a:pt x="31" y="46"/>
                    <a:pt x="31" y="46"/>
                  </a:cubicBezTo>
                  <a:cubicBezTo>
                    <a:pt x="31" y="46"/>
                    <a:pt x="31" y="47"/>
                    <a:pt x="31" y="47"/>
                  </a:cubicBezTo>
                  <a:cubicBezTo>
                    <a:pt x="31" y="47"/>
                    <a:pt x="31" y="47"/>
                    <a:pt x="31" y="47"/>
                  </a:cubicBezTo>
                  <a:cubicBezTo>
                    <a:pt x="30" y="51"/>
                    <a:pt x="30" y="51"/>
                    <a:pt x="30" y="51"/>
                  </a:cubicBezTo>
                  <a:cubicBezTo>
                    <a:pt x="29" y="51"/>
                    <a:pt x="29" y="51"/>
                    <a:pt x="29" y="51"/>
                  </a:cubicBezTo>
                  <a:moveTo>
                    <a:pt x="16" y="50"/>
                  </a:moveTo>
                  <a:cubicBezTo>
                    <a:pt x="15" y="50"/>
                    <a:pt x="14" y="49"/>
                    <a:pt x="14" y="49"/>
                  </a:cubicBezTo>
                  <a:cubicBezTo>
                    <a:pt x="14" y="49"/>
                    <a:pt x="14" y="49"/>
                    <a:pt x="14" y="49"/>
                  </a:cubicBezTo>
                  <a:cubicBezTo>
                    <a:pt x="16" y="45"/>
                    <a:pt x="16" y="45"/>
                    <a:pt x="16" y="45"/>
                  </a:cubicBezTo>
                  <a:cubicBezTo>
                    <a:pt x="17" y="45"/>
                    <a:pt x="18" y="45"/>
                    <a:pt x="18" y="45"/>
                  </a:cubicBezTo>
                  <a:cubicBezTo>
                    <a:pt x="17" y="47"/>
                    <a:pt x="17" y="48"/>
                    <a:pt x="16" y="50"/>
                  </a:cubicBezTo>
                  <a:moveTo>
                    <a:pt x="33" y="48"/>
                  </a:moveTo>
                  <a:cubicBezTo>
                    <a:pt x="33" y="47"/>
                    <a:pt x="33" y="47"/>
                    <a:pt x="33" y="47"/>
                  </a:cubicBezTo>
                  <a:cubicBezTo>
                    <a:pt x="33" y="47"/>
                    <a:pt x="33" y="47"/>
                    <a:pt x="33" y="47"/>
                  </a:cubicBezTo>
                  <a:cubicBezTo>
                    <a:pt x="33" y="46"/>
                    <a:pt x="34" y="46"/>
                    <a:pt x="34" y="45"/>
                  </a:cubicBezTo>
                  <a:cubicBezTo>
                    <a:pt x="34" y="45"/>
                    <a:pt x="34" y="45"/>
                    <a:pt x="34" y="45"/>
                  </a:cubicBezTo>
                  <a:cubicBezTo>
                    <a:pt x="35" y="44"/>
                    <a:pt x="35" y="44"/>
                    <a:pt x="35" y="44"/>
                  </a:cubicBezTo>
                  <a:cubicBezTo>
                    <a:pt x="35" y="44"/>
                    <a:pt x="35" y="45"/>
                    <a:pt x="35" y="46"/>
                  </a:cubicBezTo>
                  <a:cubicBezTo>
                    <a:pt x="34" y="46"/>
                    <a:pt x="34" y="46"/>
                    <a:pt x="34" y="46"/>
                  </a:cubicBezTo>
                  <a:cubicBezTo>
                    <a:pt x="33" y="48"/>
                    <a:pt x="33" y="48"/>
                    <a:pt x="33" y="48"/>
                  </a:cubicBezTo>
                  <a:moveTo>
                    <a:pt x="35" y="50"/>
                  </a:moveTo>
                  <a:cubicBezTo>
                    <a:pt x="35" y="49"/>
                    <a:pt x="35" y="48"/>
                    <a:pt x="35" y="48"/>
                  </a:cubicBezTo>
                  <a:cubicBezTo>
                    <a:pt x="36" y="46"/>
                    <a:pt x="36" y="45"/>
                    <a:pt x="36" y="45"/>
                  </a:cubicBezTo>
                  <a:cubicBezTo>
                    <a:pt x="36" y="44"/>
                    <a:pt x="37" y="44"/>
                    <a:pt x="38" y="44"/>
                  </a:cubicBezTo>
                  <a:cubicBezTo>
                    <a:pt x="36" y="49"/>
                    <a:pt x="36" y="49"/>
                    <a:pt x="36" y="49"/>
                  </a:cubicBezTo>
                  <a:cubicBezTo>
                    <a:pt x="36" y="49"/>
                    <a:pt x="36" y="49"/>
                    <a:pt x="36" y="49"/>
                  </a:cubicBezTo>
                  <a:cubicBezTo>
                    <a:pt x="35" y="50"/>
                    <a:pt x="35" y="50"/>
                    <a:pt x="35" y="50"/>
                  </a:cubicBezTo>
                  <a:moveTo>
                    <a:pt x="13" y="48"/>
                  </a:moveTo>
                  <a:cubicBezTo>
                    <a:pt x="12" y="48"/>
                    <a:pt x="11" y="48"/>
                    <a:pt x="11" y="47"/>
                  </a:cubicBezTo>
                  <a:cubicBezTo>
                    <a:pt x="11" y="46"/>
                    <a:pt x="12" y="45"/>
                    <a:pt x="13" y="43"/>
                  </a:cubicBezTo>
                  <a:cubicBezTo>
                    <a:pt x="14" y="44"/>
                    <a:pt x="14" y="44"/>
                    <a:pt x="15" y="44"/>
                  </a:cubicBezTo>
                  <a:cubicBezTo>
                    <a:pt x="13" y="48"/>
                    <a:pt x="13" y="48"/>
                    <a:pt x="13" y="48"/>
                  </a:cubicBezTo>
                  <a:cubicBezTo>
                    <a:pt x="13" y="48"/>
                    <a:pt x="13" y="48"/>
                    <a:pt x="13" y="48"/>
                  </a:cubicBezTo>
                  <a:moveTo>
                    <a:pt x="37" y="49"/>
                  </a:moveTo>
                  <a:cubicBezTo>
                    <a:pt x="39" y="43"/>
                    <a:pt x="39" y="43"/>
                    <a:pt x="39" y="43"/>
                  </a:cubicBezTo>
                  <a:cubicBezTo>
                    <a:pt x="39" y="43"/>
                    <a:pt x="39" y="43"/>
                    <a:pt x="39" y="43"/>
                  </a:cubicBezTo>
                  <a:cubicBezTo>
                    <a:pt x="40" y="43"/>
                    <a:pt x="40" y="43"/>
                    <a:pt x="40" y="43"/>
                  </a:cubicBezTo>
                  <a:cubicBezTo>
                    <a:pt x="39" y="45"/>
                    <a:pt x="38" y="47"/>
                    <a:pt x="38" y="48"/>
                  </a:cubicBezTo>
                  <a:cubicBezTo>
                    <a:pt x="37" y="49"/>
                    <a:pt x="37" y="49"/>
                    <a:pt x="37" y="49"/>
                  </a:cubicBezTo>
                  <a:moveTo>
                    <a:pt x="10" y="47"/>
                  </a:moveTo>
                  <a:cubicBezTo>
                    <a:pt x="9" y="46"/>
                    <a:pt x="9" y="46"/>
                    <a:pt x="9" y="45"/>
                  </a:cubicBezTo>
                  <a:cubicBezTo>
                    <a:pt x="9" y="44"/>
                    <a:pt x="10" y="43"/>
                    <a:pt x="10" y="42"/>
                  </a:cubicBezTo>
                  <a:cubicBezTo>
                    <a:pt x="11" y="42"/>
                    <a:pt x="11" y="43"/>
                    <a:pt x="12" y="43"/>
                  </a:cubicBezTo>
                  <a:cubicBezTo>
                    <a:pt x="11" y="44"/>
                    <a:pt x="11" y="45"/>
                    <a:pt x="10" y="47"/>
                  </a:cubicBezTo>
                  <a:moveTo>
                    <a:pt x="39" y="48"/>
                  </a:moveTo>
                  <a:cubicBezTo>
                    <a:pt x="40" y="46"/>
                    <a:pt x="40" y="44"/>
                    <a:pt x="41" y="42"/>
                  </a:cubicBezTo>
                  <a:cubicBezTo>
                    <a:pt x="41" y="42"/>
                    <a:pt x="41" y="42"/>
                    <a:pt x="41" y="42"/>
                  </a:cubicBezTo>
                  <a:cubicBezTo>
                    <a:pt x="42" y="41"/>
                    <a:pt x="42" y="41"/>
                    <a:pt x="42" y="41"/>
                  </a:cubicBezTo>
                  <a:cubicBezTo>
                    <a:pt x="41" y="43"/>
                    <a:pt x="41" y="45"/>
                    <a:pt x="40" y="47"/>
                  </a:cubicBezTo>
                  <a:cubicBezTo>
                    <a:pt x="39" y="48"/>
                    <a:pt x="39" y="48"/>
                    <a:pt x="39" y="48"/>
                  </a:cubicBezTo>
                  <a:moveTo>
                    <a:pt x="33" y="46"/>
                  </a:moveTo>
                  <a:cubicBezTo>
                    <a:pt x="33" y="45"/>
                    <a:pt x="33" y="45"/>
                    <a:pt x="33" y="45"/>
                  </a:cubicBezTo>
                  <a:cubicBezTo>
                    <a:pt x="32" y="44"/>
                    <a:pt x="32" y="44"/>
                    <a:pt x="32" y="44"/>
                  </a:cubicBezTo>
                  <a:cubicBezTo>
                    <a:pt x="32" y="44"/>
                    <a:pt x="32" y="44"/>
                    <a:pt x="32" y="44"/>
                  </a:cubicBezTo>
                  <a:cubicBezTo>
                    <a:pt x="32" y="44"/>
                    <a:pt x="32" y="44"/>
                    <a:pt x="32" y="44"/>
                  </a:cubicBezTo>
                  <a:cubicBezTo>
                    <a:pt x="33" y="43"/>
                    <a:pt x="33" y="42"/>
                    <a:pt x="34" y="41"/>
                  </a:cubicBezTo>
                  <a:cubicBezTo>
                    <a:pt x="34" y="42"/>
                    <a:pt x="34" y="42"/>
                    <a:pt x="34" y="42"/>
                  </a:cubicBezTo>
                  <a:cubicBezTo>
                    <a:pt x="34" y="43"/>
                    <a:pt x="34" y="43"/>
                    <a:pt x="34" y="43"/>
                  </a:cubicBezTo>
                  <a:cubicBezTo>
                    <a:pt x="34" y="43"/>
                    <a:pt x="34" y="43"/>
                    <a:pt x="33" y="44"/>
                  </a:cubicBezTo>
                  <a:cubicBezTo>
                    <a:pt x="33" y="44"/>
                    <a:pt x="33" y="44"/>
                    <a:pt x="33" y="44"/>
                  </a:cubicBezTo>
                  <a:cubicBezTo>
                    <a:pt x="33" y="45"/>
                    <a:pt x="33" y="45"/>
                    <a:pt x="33" y="46"/>
                  </a:cubicBezTo>
                  <a:moveTo>
                    <a:pt x="8" y="45"/>
                  </a:moveTo>
                  <a:cubicBezTo>
                    <a:pt x="7" y="44"/>
                    <a:pt x="7" y="44"/>
                    <a:pt x="7" y="44"/>
                  </a:cubicBezTo>
                  <a:cubicBezTo>
                    <a:pt x="7" y="44"/>
                    <a:pt x="7" y="44"/>
                    <a:pt x="7" y="44"/>
                  </a:cubicBezTo>
                  <a:cubicBezTo>
                    <a:pt x="8" y="40"/>
                    <a:pt x="8" y="40"/>
                    <a:pt x="8" y="40"/>
                  </a:cubicBezTo>
                  <a:cubicBezTo>
                    <a:pt x="9" y="41"/>
                    <a:pt x="9" y="41"/>
                    <a:pt x="9" y="41"/>
                  </a:cubicBezTo>
                  <a:cubicBezTo>
                    <a:pt x="9" y="42"/>
                    <a:pt x="8" y="43"/>
                    <a:pt x="8" y="45"/>
                  </a:cubicBezTo>
                  <a:moveTo>
                    <a:pt x="42" y="46"/>
                  </a:moveTo>
                  <a:cubicBezTo>
                    <a:pt x="42" y="44"/>
                    <a:pt x="43" y="42"/>
                    <a:pt x="43" y="41"/>
                  </a:cubicBezTo>
                  <a:cubicBezTo>
                    <a:pt x="43" y="41"/>
                    <a:pt x="43" y="41"/>
                    <a:pt x="43" y="41"/>
                  </a:cubicBezTo>
                  <a:cubicBezTo>
                    <a:pt x="44" y="40"/>
                    <a:pt x="44" y="40"/>
                    <a:pt x="44" y="40"/>
                  </a:cubicBezTo>
                  <a:cubicBezTo>
                    <a:pt x="44" y="42"/>
                    <a:pt x="43" y="43"/>
                    <a:pt x="43" y="45"/>
                  </a:cubicBezTo>
                  <a:cubicBezTo>
                    <a:pt x="43" y="45"/>
                    <a:pt x="43" y="45"/>
                    <a:pt x="43" y="45"/>
                  </a:cubicBezTo>
                  <a:cubicBezTo>
                    <a:pt x="42" y="45"/>
                    <a:pt x="42" y="46"/>
                    <a:pt x="42" y="46"/>
                  </a:cubicBezTo>
                  <a:moveTo>
                    <a:pt x="32" y="43"/>
                  </a:moveTo>
                  <a:cubicBezTo>
                    <a:pt x="31" y="42"/>
                    <a:pt x="31" y="42"/>
                    <a:pt x="31" y="41"/>
                  </a:cubicBezTo>
                  <a:cubicBezTo>
                    <a:pt x="31" y="41"/>
                    <a:pt x="31" y="41"/>
                    <a:pt x="31" y="41"/>
                  </a:cubicBezTo>
                  <a:cubicBezTo>
                    <a:pt x="31" y="41"/>
                    <a:pt x="32" y="40"/>
                    <a:pt x="32" y="39"/>
                  </a:cubicBezTo>
                  <a:cubicBezTo>
                    <a:pt x="33" y="39"/>
                    <a:pt x="33" y="40"/>
                    <a:pt x="33" y="40"/>
                  </a:cubicBezTo>
                  <a:cubicBezTo>
                    <a:pt x="32" y="41"/>
                    <a:pt x="32" y="42"/>
                    <a:pt x="32" y="43"/>
                  </a:cubicBezTo>
                  <a:moveTo>
                    <a:pt x="6" y="43"/>
                  </a:moveTo>
                  <a:cubicBezTo>
                    <a:pt x="6" y="42"/>
                    <a:pt x="5" y="42"/>
                    <a:pt x="5" y="41"/>
                  </a:cubicBezTo>
                  <a:cubicBezTo>
                    <a:pt x="5" y="40"/>
                    <a:pt x="6" y="40"/>
                    <a:pt x="6" y="39"/>
                  </a:cubicBezTo>
                  <a:cubicBezTo>
                    <a:pt x="7" y="40"/>
                    <a:pt x="7" y="40"/>
                    <a:pt x="7" y="40"/>
                  </a:cubicBezTo>
                  <a:cubicBezTo>
                    <a:pt x="6" y="43"/>
                    <a:pt x="6" y="43"/>
                    <a:pt x="6" y="43"/>
                  </a:cubicBezTo>
                  <a:moveTo>
                    <a:pt x="4" y="40"/>
                  </a:moveTo>
                  <a:cubicBezTo>
                    <a:pt x="4" y="39"/>
                    <a:pt x="4" y="39"/>
                    <a:pt x="4" y="39"/>
                  </a:cubicBezTo>
                  <a:cubicBezTo>
                    <a:pt x="5" y="37"/>
                    <a:pt x="5" y="37"/>
                    <a:pt x="5" y="37"/>
                  </a:cubicBezTo>
                  <a:cubicBezTo>
                    <a:pt x="5" y="38"/>
                    <a:pt x="5" y="38"/>
                    <a:pt x="5" y="38"/>
                  </a:cubicBezTo>
                  <a:cubicBezTo>
                    <a:pt x="5" y="39"/>
                    <a:pt x="5" y="39"/>
                    <a:pt x="4" y="40"/>
                  </a:cubicBezTo>
                  <a:moveTo>
                    <a:pt x="44" y="43"/>
                  </a:moveTo>
                  <a:cubicBezTo>
                    <a:pt x="45" y="42"/>
                    <a:pt x="45" y="40"/>
                    <a:pt x="46" y="38"/>
                  </a:cubicBezTo>
                  <a:cubicBezTo>
                    <a:pt x="47" y="37"/>
                    <a:pt x="47" y="37"/>
                    <a:pt x="47" y="37"/>
                  </a:cubicBezTo>
                  <a:cubicBezTo>
                    <a:pt x="47" y="38"/>
                    <a:pt x="46" y="40"/>
                    <a:pt x="46" y="40"/>
                  </a:cubicBezTo>
                  <a:cubicBezTo>
                    <a:pt x="46" y="40"/>
                    <a:pt x="46" y="40"/>
                    <a:pt x="46" y="40"/>
                  </a:cubicBezTo>
                  <a:cubicBezTo>
                    <a:pt x="46" y="41"/>
                    <a:pt x="45" y="42"/>
                    <a:pt x="44" y="43"/>
                  </a:cubicBezTo>
                  <a:moveTo>
                    <a:pt x="31" y="40"/>
                  </a:moveTo>
                  <a:cubicBezTo>
                    <a:pt x="30" y="40"/>
                    <a:pt x="30" y="39"/>
                    <a:pt x="30" y="39"/>
                  </a:cubicBezTo>
                  <a:cubicBezTo>
                    <a:pt x="31" y="37"/>
                    <a:pt x="31" y="37"/>
                    <a:pt x="31" y="37"/>
                  </a:cubicBezTo>
                  <a:cubicBezTo>
                    <a:pt x="31" y="37"/>
                    <a:pt x="31" y="37"/>
                    <a:pt x="32" y="38"/>
                  </a:cubicBezTo>
                  <a:cubicBezTo>
                    <a:pt x="31" y="39"/>
                    <a:pt x="31" y="39"/>
                    <a:pt x="31" y="40"/>
                  </a:cubicBezTo>
                  <a:moveTo>
                    <a:pt x="3" y="38"/>
                  </a:moveTo>
                  <a:cubicBezTo>
                    <a:pt x="3" y="38"/>
                    <a:pt x="3" y="37"/>
                    <a:pt x="3" y="37"/>
                  </a:cubicBezTo>
                  <a:cubicBezTo>
                    <a:pt x="3" y="36"/>
                    <a:pt x="3" y="36"/>
                    <a:pt x="3" y="35"/>
                  </a:cubicBezTo>
                  <a:cubicBezTo>
                    <a:pt x="4" y="36"/>
                    <a:pt x="4" y="36"/>
                    <a:pt x="4" y="36"/>
                  </a:cubicBezTo>
                  <a:cubicBezTo>
                    <a:pt x="4" y="37"/>
                    <a:pt x="4" y="37"/>
                    <a:pt x="4" y="37"/>
                  </a:cubicBezTo>
                  <a:cubicBezTo>
                    <a:pt x="3" y="38"/>
                    <a:pt x="3" y="38"/>
                    <a:pt x="3" y="38"/>
                  </a:cubicBezTo>
                  <a:moveTo>
                    <a:pt x="29" y="37"/>
                  </a:moveTo>
                  <a:cubicBezTo>
                    <a:pt x="29" y="37"/>
                    <a:pt x="29" y="36"/>
                    <a:pt x="29" y="36"/>
                  </a:cubicBezTo>
                  <a:cubicBezTo>
                    <a:pt x="29" y="36"/>
                    <a:pt x="29" y="36"/>
                    <a:pt x="29" y="36"/>
                  </a:cubicBezTo>
                  <a:cubicBezTo>
                    <a:pt x="30" y="34"/>
                    <a:pt x="30" y="34"/>
                    <a:pt x="30" y="34"/>
                  </a:cubicBezTo>
                  <a:cubicBezTo>
                    <a:pt x="30" y="35"/>
                    <a:pt x="30" y="35"/>
                    <a:pt x="30" y="35"/>
                  </a:cubicBezTo>
                  <a:cubicBezTo>
                    <a:pt x="29" y="37"/>
                    <a:pt x="29" y="37"/>
                    <a:pt x="29" y="37"/>
                  </a:cubicBezTo>
                  <a:moveTo>
                    <a:pt x="2" y="36"/>
                  </a:moveTo>
                  <a:cubicBezTo>
                    <a:pt x="2" y="35"/>
                    <a:pt x="2" y="35"/>
                    <a:pt x="2" y="34"/>
                  </a:cubicBezTo>
                  <a:cubicBezTo>
                    <a:pt x="2" y="33"/>
                    <a:pt x="2" y="33"/>
                    <a:pt x="2" y="33"/>
                  </a:cubicBezTo>
                  <a:cubicBezTo>
                    <a:pt x="2" y="34"/>
                    <a:pt x="3" y="34"/>
                    <a:pt x="3" y="34"/>
                  </a:cubicBezTo>
                  <a:cubicBezTo>
                    <a:pt x="3" y="34"/>
                    <a:pt x="3" y="34"/>
                    <a:pt x="3" y="34"/>
                  </a:cubicBezTo>
                  <a:cubicBezTo>
                    <a:pt x="3" y="35"/>
                    <a:pt x="2" y="35"/>
                    <a:pt x="2" y="36"/>
                  </a:cubicBezTo>
                  <a:moveTo>
                    <a:pt x="47" y="34"/>
                  </a:moveTo>
                  <a:cubicBezTo>
                    <a:pt x="46" y="34"/>
                    <a:pt x="46" y="34"/>
                    <a:pt x="46" y="34"/>
                  </a:cubicBezTo>
                  <a:cubicBezTo>
                    <a:pt x="47" y="34"/>
                    <a:pt x="47" y="33"/>
                    <a:pt x="47" y="33"/>
                  </a:cubicBezTo>
                  <a:cubicBezTo>
                    <a:pt x="48" y="33"/>
                    <a:pt x="48" y="33"/>
                    <a:pt x="48" y="33"/>
                  </a:cubicBezTo>
                  <a:cubicBezTo>
                    <a:pt x="48" y="33"/>
                    <a:pt x="48" y="33"/>
                    <a:pt x="48" y="33"/>
                  </a:cubicBezTo>
                  <a:cubicBezTo>
                    <a:pt x="48" y="33"/>
                    <a:pt x="48" y="33"/>
                    <a:pt x="48" y="33"/>
                  </a:cubicBezTo>
                  <a:cubicBezTo>
                    <a:pt x="48" y="34"/>
                    <a:pt x="47" y="34"/>
                    <a:pt x="47" y="34"/>
                  </a:cubicBezTo>
                  <a:moveTo>
                    <a:pt x="29" y="34"/>
                  </a:moveTo>
                  <a:cubicBezTo>
                    <a:pt x="28" y="33"/>
                    <a:pt x="28" y="33"/>
                    <a:pt x="28" y="33"/>
                  </a:cubicBezTo>
                  <a:cubicBezTo>
                    <a:pt x="28" y="33"/>
                    <a:pt x="28" y="33"/>
                    <a:pt x="28" y="33"/>
                  </a:cubicBezTo>
                  <a:cubicBezTo>
                    <a:pt x="29" y="32"/>
                    <a:pt x="29" y="32"/>
                    <a:pt x="29" y="32"/>
                  </a:cubicBezTo>
                  <a:cubicBezTo>
                    <a:pt x="29" y="33"/>
                    <a:pt x="29" y="33"/>
                    <a:pt x="29" y="33"/>
                  </a:cubicBezTo>
                  <a:cubicBezTo>
                    <a:pt x="29" y="34"/>
                    <a:pt x="29" y="34"/>
                    <a:pt x="29" y="34"/>
                  </a:cubicBezTo>
                  <a:moveTo>
                    <a:pt x="45" y="34"/>
                  </a:moveTo>
                  <a:cubicBezTo>
                    <a:pt x="45" y="33"/>
                    <a:pt x="45" y="33"/>
                    <a:pt x="44" y="33"/>
                  </a:cubicBezTo>
                  <a:cubicBezTo>
                    <a:pt x="44" y="33"/>
                    <a:pt x="45" y="32"/>
                    <a:pt x="45" y="32"/>
                  </a:cubicBezTo>
                  <a:cubicBezTo>
                    <a:pt x="45" y="32"/>
                    <a:pt x="45" y="32"/>
                    <a:pt x="45" y="32"/>
                  </a:cubicBezTo>
                  <a:cubicBezTo>
                    <a:pt x="45" y="32"/>
                    <a:pt x="46" y="32"/>
                    <a:pt x="46" y="32"/>
                  </a:cubicBezTo>
                  <a:cubicBezTo>
                    <a:pt x="46" y="33"/>
                    <a:pt x="46" y="33"/>
                    <a:pt x="45" y="34"/>
                  </a:cubicBezTo>
                  <a:moveTo>
                    <a:pt x="28" y="32"/>
                  </a:moveTo>
                  <a:cubicBezTo>
                    <a:pt x="28" y="31"/>
                    <a:pt x="28" y="31"/>
                    <a:pt x="28" y="31"/>
                  </a:cubicBezTo>
                  <a:cubicBezTo>
                    <a:pt x="28" y="31"/>
                    <a:pt x="28" y="31"/>
                    <a:pt x="28" y="31"/>
                  </a:cubicBezTo>
                  <a:cubicBezTo>
                    <a:pt x="28" y="31"/>
                    <a:pt x="28" y="31"/>
                    <a:pt x="28" y="31"/>
                  </a:cubicBezTo>
                  <a:cubicBezTo>
                    <a:pt x="28" y="32"/>
                    <a:pt x="28" y="32"/>
                    <a:pt x="28" y="32"/>
                  </a:cubicBezTo>
                  <a:moveTo>
                    <a:pt x="43" y="33"/>
                  </a:moveTo>
                  <a:cubicBezTo>
                    <a:pt x="42" y="32"/>
                    <a:pt x="42" y="32"/>
                    <a:pt x="41" y="32"/>
                  </a:cubicBezTo>
                  <a:cubicBezTo>
                    <a:pt x="41" y="31"/>
                    <a:pt x="42" y="31"/>
                    <a:pt x="42" y="31"/>
                  </a:cubicBezTo>
                  <a:cubicBezTo>
                    <a:pt x="42" y="31"/>
                    <a:pt x="43" y="31"/>
                    <a:pt x="43" y="31"/>
                  </a:cubicBezTo>
                  <a:cubicBezTo>
                    <a:pt x="44" y="31"/>
                    <a:pt x="44" y="31"/>
                    <a:pt x="44" y="31"/>
                  </a:cubicBezTo>
                  <a:cubicBezTo>
                    <a:pt x="44" y="32"/>
                    <a:pt x="43" y="32"/>
                    <a:pt x="43" y="33"/>
                  </a:cubicBezTo>
                  <a:moveTo>
                    <a:pt x="40" y="31"/>
                  </a:moveTo>
                  <a:cubicBezTo>
                    <a:pt x="39" y="31"/>
                    <a:pt x="39" y="31"/>
                    <a:pt x="39" y="31"/>
                  </a:cubicBezTo>
                  <a:cubicBezTo>
                    <a:pt x="40" y="30"/>
                    <a:pt x="40" y="30"/>
                    <a:pt x="40" y="30"/>
                  </a:cubicBezTo>
                  <a:cubicBezTo>
                    <a:pt x="41" y="30"/>
                    <a:pt x="41" y="30"/>
                    <a:pt x="41" y="30"/>
                  </a:cubicBezTo>
                  <a:cubicBezTo>
                    <a:pt x="40" y="31"/>
                    <a:pt x="40" y="31"/>
                    <a:pt x="40" y="31"/>
                  </a:cubicBezTo>
                  <a:moveTo>
                    <a:pt x="1" y="32"/>
                  </a:moveTo>
                  <a:cubicBezTo>
                    <a:pt x="1" y="32"/>
                    <a:pt x="1" y="31"/>
                    <a:pt x="1" y="30"/>
                  </a:cubicBezTo>
                  <a:cubicBezTo>
                    <a:pt x="1" y="31"/>
                    <a:pt x="1" y="31"/>
                    <a:pt x="2" y="32"/>
                  </a:cubicBezTo>
                  <a:cubicBezTo>
                    <a:pt x="1" y="32"/>
                    <a:pt x="1" y="32"/>
                    <a:pt x="1" y="32"/>
                  </a:cubicBezTo>
                  <a:moveTo>
                    <a:pt x="38" y="31"/>
                  </a:moveTo>
                  <a:cubicBezTo>
                    <a:pt x="38" y="30"/>
                    <a:pt x="37" y="30"/>
                    <a:pt x="37" y="30"/>
                  </a:cubicBezTo>
                  <a:cubicBezTo>
                    <a:pt x="37" y="29"/>
                    <a:pt x="37" y="29"/>
                    <a:pt x="37" y="29"/>
                  </a:cubicBezTo>
                  <a:cubicBezTo>
                    <a:pt x="38" y="29"/>
                    <a:pt x="38" y="29"/>
                    <a:pt x="39" y="30"/>
                  </a:cubicBezTo>
                  <a:cubicBezTo>
                    <a:pt x="38" y="31"/>
                    <a:pt x="38" y="31"/>
                    <a:pt x="38" y="31"/>
                  </a:cubicBezTo>
                  <a:moveTo>
                    <a:pt x="49" y="37"/>
                  </a:moveTo>
                  <a:cubicBezTo>
                    <a:pt x="49" y="33"/>
                    <a:pt x="49" y="33"/>
                    <a:pt x="49" y="33"/>
                  </a:cubicBezTo>
                  <a:cubicBezTo>
                    <a:pt x="49" y="33"/>
                    <a:pt x="49" y="33"/>
                    <a:pt x="49" y="33"/>
                  </a:cubicBezTo>
                  <a:cubicBezTo>
                    <a:pt x="50" y="31"/>
                    <a:pt x="50" y="30"/>
                    <a:pt x="50" y="29"/>
                  </a:cubicBezTo>
                  <a:cubicBezTo>
                    <a:pt x="50" y="32"/>
                    <a:pt x="50" y="35"/>
                    <a:pt x="49" y="37"/>
                  </a:cubicBezTo>
                  <a:moveTo>
                    <a:pt x="36" y="29"/>
                  </a:moveTo>
                  <a:cubicBezTo>
                    <a:pt x="35" y="29"/>
                    <a:pt x="35" y="29"/>
                    <a:pt x="35" y="29"/>
                  </a:cubicBezTo>
                  <a:cubicBezTo>
                    <a:pt x="35" y="28"/>
                    <a:pt x="35" y="28"/>
                    <a:pt x="35" y="28"/>
                  </a:cubicBezTo>
                  <a:cubicBezTo>
                    <a:pt x="35" y="28"/>
                    <a:pt x="36" y="29"/>
                    <a:pt x="36" y="29"/>
                  </a:cubicBezTo>
                  <a:cubicBezTo>
                    <a:pt x="36" y="29"/>
                    <a:pt x="36" y="29"/>
                    <a:pt x="36" y="29"/>
                  </a:cubicBezTo>
                  <a:moveTo>
                    <a:pt x="27" y="30"/>
                  </a:moveTo>
                  <a:cubicBezTo>
                    <a:pt x="27" y="29"/>
                    <a:pt x="27" y="29"/>
                    <a:pt x="26" y="28"/>
                  </a:cubicBezTo>
                  <a:cubicBezTo>
                    <a:pt x="27" y="29"/>
                    <a:pt x="27" y="29"/>
                    <a:pt x="27" y="30"/>
                  </a:cubicBezTo>
                  <a:cubicBezTo>
                    <a:pt x="27" y="30"/>
                    <a:pt x="27" y="30"/>
                    <a:pt x="27" y="30"/>
                  </a:cubicBezTo>
                  <a:cubicBezTo>
                    <a:pt x="27" y="30"/>
                    <a:pt x="27" y="30"/>
                    <a:pt x="27" y="30"/>
                  </a:cubicBezTo>
                  <a:moveTo>
                    <a:pt x="34" y="29"/>
                  </a:moveTo>
                  <a:cubicBezTo>
                    <a:pt x="33" y="28"/>
                    <a:pt x="33" y="28"/>
                    <a:pt x="32" y="28"/>
                  </a:cubicBezTo>
                  <a:cubicBezTo>
                    <a:pt x="32" y="27"/>
                    <a:pt x="32" y="27"/>
                    <a:pt x="32" y="27"/>
                  </a:cubicBezTo>
                  <a:cubicBezTo>
                    <a:pt x="33" y="28"/>
                    <a:pt x="33" y="28"/>
                    <a:pt x="34" y="28"/>
                  </a:cubicBezTo>
                  <a:cubicBezTo>
                    <a:pt x="34" y="29"/>
                    <a:pt x="34" y="29"/>
                    <a:pt x="34" y="29"/>
                  </a:cubicBezTo>
                  <a:moveTo>
                    <a:pt x="36" y="43"/>
                  </a:moveTo>
                  <a:cubicBezTo>
                    <a:pt x="36" y="43"/>
                    <a:pt x="35" y="42"/>
                    <a:pt x="34" y="40"/>
                  </a:cubicBezTo>
                  <a:cubicBezTo>
                    <a:pt x="34" y="40"/>
                    <a:pt x="34" y="40"/>
                    <a:pt x="34" y="40"/>
                  </a:cubicBezTo>
                  <a:cubicBezTo>
                    <a:pt x="33" y="39"/>
                    <a:pt x="33" y="37"/>
                    <a:pt x="32" y="36"/>
                  </a:cubicBezTo>
                  <a:cubicBezTo>
                    <a:pt x="31" y="34"/>
                    <a:pt x="30" y="32"/>
                    <a:pt x="29" y="31"/>
                  </a:cubicBezTo>
                  <a:cubicBezTo>
                    <a:pt x="29" y="31"/>
                    <a:pt x="29" y="31"/>
                    <a:pt x="29" y="31"/>
                  </a:cubicBezTo>
                  <a:cubicBezTo>
                    <a:pt x="28" y="29"/>
                    <a:pt x="28" y="28"/>
                    <a:pt x="27" y="27"/>
                  </a:cubicBezTo>
                  <a:cubicBezTo>
                    <a:pt x="30" y="28"/>
                    <a:pt x="34" y="30"/>
                    <a:pt x="38" y="32"/>
                  </a:cubicBezTo>
                  <a:cubicBezTo>
                    <a:pt x="38" y="32"/>
                    <a:pt x="38" y="32"/>
                    <a:pt x="38" y="32"/>
                  </a:cubicBezTo>
                  <a:cubicBezTo>
                    <a:pt x="39" y="32"/>
                    <a:pt x="39" y="32"/>
                    <a:pt x="39" y="32"/>
                  </a:cubicBezTo>
                  <a:cubicBezTo>
                    <a:pt x="39" y="32"/>
                    <a:pt x="39" y="32"/>
                    <a:pt x="39" y="32"/>
                  </a:cubicBezTo>
                  <a:cubicBezTo>
                    <a:pt x="40" y="33"/>
                    <a:pt x="42" y="33"/>
                    <a:pt x="44" y="34"/>
                  </a:cubicBezTo>
                  <a:cubicBezTo>
                    <a:pt x="44" y="34"/>
                    <a:pt x="45" y="35"/>
                    <a:pt x="45" y="35"/>
                  </a:cubicBezTo>
                  <a:cubicBezTo>
                    <a:pt x="46" y="35"/>
                    <a:pt x="46" y="35"/>
                    <a:pt x="46" y="35"/>
                  </a:cubicBezTo>
                  <a:cubicBezTo>
                    <a:pt x="46" y="35"/>
                    <a:pt x="46" y="35"/>
                    <a:pt x="46" y="35"/>
                  </a:cubicBezTo>
                  <a:cubicBezTo>
                    <a:pt x="46" y="35"/>
                    <a:pt x="46" y="35"/>
                    <a:pt x="46" y="35"/>
                  </a:cubicBezTo>
                  <a:cubicBezTo>
                    <a:pt x="47" y="35"/>
                    <a:pt x="47" y="35"/>
                    <a:pt x="47" y="35"/>
                  </a:cubicBezTo>
                  <a:cubicBezTo>
                    <a:pt x="46" y="35"/>
                    <a:pt x="46" y="35"/>
                    <a:pt x="46" y="35"/>
                  </a:cubicBezTo>
                  <a:cubicBezTo>
                    <a:pt x="47" y="36"/>
                    <a:pt x="47" y="36"/>
                    <a:pt x="47" y="36"/>
                  </a:cubicBezTo>
                  <a:cubicBezTo>
                    <a:pt x="46" y="36"/>
                    <a:pt x="46" y="37"/>
                    <a:pt x="45" y="38"/>
                  </a:cubicBezTo>
                  <a:cubicBezTo>
                    <a:pt x="45" y="38"/>
                    <a:pt x="45" y="38"/>
                    <a:pt x="45" y="38"/>
                  </a:cubicBezTo>
                  <a:cubicBezTo>
                    <a:pt x="43" y="40"/>
                    <a:pt x="40" y="42"/>
                    <a:pt x="36" y="43"/>
                  </a:cubicBezTo>
                  <a:moveTo>
                    <a:pt x="31" y="28"/>
                  </a:moveTo>
                  <a:cubicBezTo>
                    <a:pt x="30" y="27"/>
                    <a:pt x="30" y="27"/>
                    <a:pt x="30" y="27"/>
                  </a:cubicBezTo>
                  <a:cubicBezTo>
                    <a:pt x="30" y="27"/>
                    <a:pt x="30" y="27"/>
                    <a:pt x="30" y="27"/>
                  </a:cubicBezTo>
                  <a:cubicBezTo>
                    <a:pt x="30" y="27"/>
                    <a:pt x="30" y="27"/>
                    <a:pt x="30" y="27"/>
                  </a:cubicBezTo>
                  <a:cubicBezTo>
                    <a:pt x="31" y="27"/>
                    <a:pt x="31" y="27"/>
                    <a:pt x="31" y="27"/>
                  </a:cubicBezTo>
                  <a:cubicBezTo>
                    <a:pt x="31" y="28"/>
                    <a:pt x="31" y="28"/>
                    <a:pt x="31" y="28"/>
                  </a:cubicBezTo>
                  <a:moveTo>
                    <a:pt x="29" y="27"/>
                  </a:moveTo>
                  <a:cubicBezTo>
                    <a:pt x="28" y="26"/>
                    <a:pt x="27" y="26"/>
                    <a:pt x="27" y="26"/>
                  </a:cubicBezTo>
                  <a:cubicBezTo>
                    <a:pt x="27" y="25"/>
                    <a:pt x="27" y="25"/>
                    <a:pt x="27" y="25"/>
                  </a:cubicBezTo>
                  <a:cubicBezTo>
                    <a:pt x="27" y="25"/>
                    <a:pt x="27" y="25"/>
                    <a:pt x="27" y="25"/>
                  </a:cubicBezTo>
                  <a:cubicBezTo>
                    <a:pt x="27" y="26"/>
                    <a:pt x="28" y="26"/>
                    <a:pt x="29" y="26"/>
                  </a:cubicBezTo>
                  <a:cubicBezTo>
                    <a:pt x="29" y="27"/>
                    <a:pt x="29" y="27"/>
                    <a:pt x="29" y="27"/>
                  </a:cubicBezTo>
                  <a:moveTo>
                    <a:pt x="27" y="24"/>
                  </a:moveTo>
                  <a:cubicBezTo>
                    <a:pt x="27" y="24"/>
                    <a:pt x="27" y="24"/>
                    <a:pt x="27" y="24"/>
                  </a:cubicBezTo>
                  <a:cubicBezTo>
                    <a:pt x="27" y="23"/>
                    <a:pt x="27" y="23"/>
                    <a:pt x="27" y="23"/>
                  </a:cubicBezTo>
                  <a:cubicBezTo>
                    <a:pt x="27" y="23"/>
                    <a:pt x="28" y="22"/>
                    <a:pt x="29" y="22"/>
                  </a:cubicBezTo>
                  <a:cubicBezTo>
                    <a:pt x="29" y="22"/>
                    <a:pt x="29" y="23"/>
                    <a:pt x="28" y="24"/>
                  </a:cubicBezTo>
                  <a:cubicBezTo>
                    <a:pt x="28" y="24"/>
                    <a:pt x="27" y="24"/>
                    <a:pt x="27" y="24"/>
                  </a:cubicBezTo>
                  <a:cubicBezTo>
                    <a:pt x="27" y="24"/>
                    <a:pt x="27" y="24"/>
                    <a:pt x="27" y="24"/>
                  </a:cubicBezTo>
                  <a:cubicBezTo>
                    <a:pt x="27" y="24"/>
                    <a:pt x="27" y="24"/>
                    <a:pt x="27" y="24"/>
                  </a:cubicBezTo>
                  <a:cubicBezTo>
                    <a:pt x="27" y="24"/>
                    <a:pt x="27" y="24"/>
                    <a:pt x="27" y="24"/>
                  </a:cubicBezTo>
                  <a:moveTo>
                    <a:pt x="30" y="24"/>
                  </a:moveTo>
                  <a:cubicBezTo>
                    <a:pt x="30" y="23"/>
                    <a:pt x="30" y="22"/>
                    <a:pt x="31" y="21"/>
                  </a:cubicBezTo>
                  <a:cubicBezTo>
                    <a:pt x="31" y="21"/>
                    <a:pt x="31" y="21"/>
                    <a:pt x="31" y="21"/>
                  </a:cubicBezTo>
                  <a:cubicBezTo>
                    <a:pt x="31" y="20"/>
                    <a:pt x="32" y="20"/>
                    <a:pt x="33" y="20"/>
                  </a:cubicBezTo>
                  <a:cubicBezTo>
                    <a:pt x="32" y="21"/>
                    <a:pt x="32" y="22"/>
                    <a:pt x="31" y="23"/>
                  </a:cubicBezTo>
                  <a:cubicBezTo>
                    <a:pt x="31" y="23"/>
                    <a:pt x="31" y="23"/>
                    <a:pt x="31" y="23"/>
                  </a:cubicBezTo>
                  <a:cubicBezTo>
                    <a:pt x="30" y="23"/>
                    <a:pt x="30" y="23"/>
                    <a:pt x="30" y="23"/>
                  </a:cubicBezTo>
                  <a:cubicBezTo>
                    <a:pt x="30" y="24"/>
                    <a:pt x="30" y="24"/>
                    <a:pt x="30" y="24"/>
                  </a:cubicBezTo>
                  <a:moveTo>
                    <a:pt x="34" y="23"/>
                  </a:moveTo>
                  <a:cubicBezTo>
                    <a:pt x="34" y="23"/>
                    <a:pt x="34" y="23"/>
                    <a:pt x="34" y="23"/>
                  </a:cubicBezTo>
                  <a:cubicBezTo>
                    <a:pt x="35" y="23"/>
                    <a:pt x="36" y="23"/>
                    <a:pt x="37" y="22"/>
                  </a:cubicBezTo>
                  <a:cubicBezTo>
                    <a:pt x="41" y="21"/>
                    <a:pt x="46" y="19"/>
                    <a:pt x="49" y="18"/>
                  </a:cubicBezTo>
                  <a:cubicBezTo>
                    <a:pt x="50" y="23"/>
                    <a:pt x="50" y="28"/>
                    <a:pt x="49" y="32"/>
                  </a:cubicBezTo>
                  <a:cubicBezTo>
                    <a:pt x="48" y="32"/>
                    <a:pt x="48" y="32"/>
                    <a:pt x="48" y="32"/>
                  </a:cubicBezTo>
                  <a:cubicBezTo>
                    <a:pt x="47" y="31"/>
                    <a:pt x="45" y="31"/>
                    <a:pt x="43" y="30"/>
                  </a:cubicBezTo>
                  <a:cubicBezTo>
                    <a:pt x="43" y="30"/>
                    <a:pt x="42" y="30"/>
                    <a:pt x="42" y="30"/>
                  </a:cubicBezTo>
                  <a:cubicBezTo>
                    <a:pt x="42" y="29"/>
                    <a:pt x="42" y="29"/>
                    <a:pt x="42" y="29"/>
                  </a:cubicBezTo>
                  <a:cubicBezTo>
                    <a:pt x="41" y="29"/>
                    <a:pt x="41" y="29"/>
                    <a:pt x="41" y="29"/>
                  </a:cubicBezTo>
                  <a:cubicBezTo>
                    <a:pt x="38" y="28"/>
                    <a:pt x="35" y="27"/>
                    <a:pt x="33" y="26"/>
                  </a:cubicBezTo>
                  <a:cubicBezTo>
                    <a:pt x="32" y="26"/>
                    <a:pt x="32" y="26"/>
                    <a:pt x="32" y="26"/>
                  </a:cubicBezTo>
                  <a:cubicBezTo>
                    <a:pt x="32" y="26"/>
                    <a:pt x="32" y="26"/>
                    <a:pt x="32" y="26"/>
                  </a:cubicBezTo>
                  <a:cubicBezTo>
                    <a:pt x="31" y="26"/>
                    <a:pt x="31" y="26"/>
                    <a:pt x="31" y="26"/>
                  </a:cubicBezTo>
                  <a:cubicBezTo>
                    <a:pt x="31" y="26"/>
                    <a:pt x="31" y="26"/>
                    <a:pt x="31" y="26"/>
                  </a:cubicBezTo>
                  <a:cubicBezTo>
                    <a:pt x="30" y="25"/>
                    <a:pt x="30" y="25"/>
                    <a:pt x="30" y="25"/>
                  </a:cubicBezTo>
                  <a:cubicBezTo>
                    <a:pt x="30" y="25"/>
                    <a:pt x="29" y="25"/>
                    <a:pt x="29" y="25"/>
                  </a:cubicBezTo>
                  <a:cubicBezTo>
                    <a:pt x="30" y="25"/>
                    <a:pt x="32" y="24"/>
                    <a:pt x="34" y="23"/>
                  </a:cubicBezTo>
                  <a:cubicBezTo>
                    <a:pt x="34" y="23"/>
                    <a:pt x="34" y="23"/>
                    <a:pt x="34" y="23"/>
                  </a:cubicBezTo>
                  <a:moveTo>
                    <a:pt x="33" y="22"/>
                  </a:moveTo>
                  <a:cubicBezTo>
                    <a:pt x="33" y="21"/>
                    <a:pt x="34" y="20"/>
                    <a:pt x="34" y="19"/>
                  </a:cubicBezTo>
                  <a:cubicBezTo>
                    <a:pt x="34" y="19"/>
                    <a:pt x="34" y="19"/>
                    <a:pt x="34" y="19"/>
                  </a:cubicBezTo>
                  <a:cubicBezTo>
                    <a:pt x="34" y="18"/>
                    <a:pt x="35" y="18"/>
                    <a:pt x="35" y="18"/>
                  </a:cubicBezTo>
                  <a:cubicBezTo>
                    <a:pt x="35" y="19"/>
                    <a:pt x="34" y="20"/>
                    <a:pt x="34" y="22"/>
                  </a:cubicBezTo>
                  <a:cubicBezTo>
                    <a:pt x="33" y="22"/>
                    <a:pt x="33" y="22"/>
                    <a:pt x="33" y="22"/>
                  </a:cubicBezTo>
                  <a:moveTo>
                    <a:pt x="35" y="21"/>
                  </a:moveTo>
                  <a:cubicBezTo>
                    <a:pt x="36" y="20"/>
                    <a:pt x="36" y="19"/>
                    <a:pt x="37" y="18"/>
                  </a:cubicBezTo>
                  <a:cubicBezTo>
                    <a:pt x="37" y="17"/>
                    <a:pt x="37" y="17"/>
                    <a:pt x="37" y="17"/>
                  </a:cubicBezTo>
                  <a:cubicBezTo>
                    <a:pt x="37" y="17"/>
                    <a:pt x="38" y="17"/>
                    <a:pt x="38" y="16"/>
                  </a:cubicBezTo>
                  <a:cubicBezTo>
                    <a:pt x="36" y="21"/>
                    <a:pt x="36" y="21"/>
                    <a:pt x="36" y="21"/>
                  </a:cubicBezTo>
                  <a:cubicBezTo>
                    <a:pt x="36" y="21"/>
                    <a:pt x="36" y="21"/>
                    <a:pt x="35" y="21"/>
                  </a:cubicBezTo>
                  <a:moveTo>
                    <a:pt x="38" y="20"/>
                  </a:moveTo>
                  <a:cubicBezTo>
                    <a:pt x="40" y="16"/>
                    <a:pt x="40" y="16"/>
                    <a:pt x="40" y="16"/>
                  </a:cubicBezTo>
                  <a:cubicBezTo>
                    <a:pt x="40" y="15"/>
                    <a:pt x="40" y="15"/>
                    <a:pt x="40" y="15"/>
                  </a:cubicBezTo>
                  <a:cubicBezTo>
                    <a:pt x="40" y="15"/>
                    <a:pt x="41" y="15"/>
                    <a:pt x="42" y="14"/>
                  </a:cubicBezTo>
                  <a:cubicBezTo>
                    <a:pt x="41" y="16"/>
                    <a:pt x="41" y="17"/>
                    <a:pt x="40" y="19"/>
                  </a:cubicBezTo>
                  <a:cubicBezTo>
                    <a:pt x="39" y="19"/>
                    <a:pt x="39" y="20"/>
                    <a:pt x="38" y="20"/>
                  </a:cubicBezTo>
                  <a:moveTo>
                    <a:pt x="42" y="18"/>
                  </a:moveTo>
                  <a:cubicBezTo>
                    <a:pt x="42" y="17"/>
                    <a:pt x="43" y="15"/>
                    <a:pt x="43" y="14"/>
                  </a:cubicBezTo>
                  <a:cubicBezTo>
                    <a:pt x="44" y="13"/>
                    <a:pt x="44" y="13"/>
                    <a:pt x="45" y="13"/>
                  </a:cubicBezTo>
                  <a:cubicBezTo>
                    <a:pt x="44" y="14"/>
                    <a:pt x="43" y="16"/>
                    <a:pt x="43" y="17"/>
                  </a:cubicBezTo>
                  <a:cubicBezTo>
                    <a:pt x="43" y="18"/>
                    <a:pt x="43" y="18"/>
                    <a:pt x="43" y="18"/>
                  </a:cubicBezTo>
                  <a:cubicBezTo>
                    <a:pt x="42" y="18"/>
                    <a:pt x="42" y="18"/>
                    <a:pt x="42" y="18"/>
                  </a:cubicBezTo>
                  <a:moveTo>
                    <a:pt x="44" y="17"/>
                  </a:moveTo>
                  <a:cubicBezTo>
                    <a:pt x="45" y="15"/>
                    <a:pt x="45" y="14"/>
                    <a:pt x="46" y="12"/>
                  </a:cubicBezTo>
                  <a:cubicBezTo>
                    <a:pt x="47" y="12"/>
                    <a:pt x="47" y="12"/>
                    <a:pt x="47" y="12"/>
                  </a:cubicBezTo>
                  <a:cubicBezTo>
                    <a:pt x="46" y="13"/>
                    <a:pt x="46" y="15"/>
                    <a:pt x="45" y="16"/>
                  </a:cubicBezTo>
                  <a:cubicBezTo>
                    <a:pt x="44" y="17"/>
                    <a:pt x="44" y="17"/>
                    <a:pt x="44" y="17"/>
                  </a:cubicBezTo>
                  <a:cubicBezTo>
                    <a:pt x="44" y="17"/>
                    <a:pt x="44" y="17"/>
                    <a:pt x="44" y="17"/>
                  </a:cubicBezTo>
                  <a:moveTo>
                    <a:pt x="47" y="16"/>
                  </a:moveTo>
                  <a:cubicBezTo>
                    <a:pt x="47" y="14"/>
                    <a:pt x="48" y="13"/>
                    <a:pt x="48" y="12"/>
                  </a:cubicBezTo>
                  <a:cubicBezTo>
                    <a:pt x="48" y="12"/>
                    <a:pt x="48" y="12"/>
                    <a:pt x="48" y="12"/>
                  </a:cubicBezTo>
                  <a:cubicBezTo>
                    <a:pt x="48" y="13"/>
                    <a:pt x="47" y="14"/>
                    <a:pt x="47" y="16"/>
                  </a:cubicBezTo>
                  <a:cubicBezTo>
                    <a:pt x="47" y="16"/>
                    <a:pt x="47" y="16"/>
                    <a:pt x="47" y="16"/>
                  </a:cubicBezTo>
                  <a:moveTo>
                    <a:pt x="19" y="44"/>
                  </a:moveTo>
                  <a:cubicBezTo>
                    <a:pt x="17" y="44"/>
                    <a:pt x="15" y="43"/>
                    <a:pt x="13" y="42"/>
                  </a:cubicBezTo>
                  <a:cubicBezTo>
                    <a:pt x="13" y="42"/>
                    <a:pt x="13" y="42"/>
                    <a:pt x="13" y="42"/>
                  </a:cubicBezTo>
                  <a:cubicBezTo>
                    <a:pt x="13" y="42"/>
                    <a:pt x="13" y="42"/>
                    <a:pt x="13" y="42"/>
                  </a:cubicBezTo>
                  <a:cubicBezTo>
                    <a:pt x="11" y="41"/>
                    <a:pt x="10" y="40"/>
                    <a:pt x="8" y="39"/>
                  </a:cubicBezTo>
                  <a:cubicBezTo>
                    <a:pt x="6" y="37"/>
                    <a:pt x="4" y="35"/>
                    <a:pt x="3" y="32"/>
                  </a:cubicBezTo>
                  <a:cubicBezTo>
                    <a:pt x="3" y="31"/>
                    <a:pt x="3" y="31"/>
                    <a:pt x="3" y="31"/>
                  </a:cubicBezTo>
                  <a:cubicBezTo>
                    <a:pt x="2" y="29"/>
                    <a:pt x="1" y="27"/>
                    <a:pt x="1" y="25"/>
                  </a:cubicBezTo>
                  <a:cubicBezTo>
                    <a:pt x="2" y="24"/>
                    <a:pt x="2" y="24"/>
                    <a:pt x="2" y="24"/>
                  </a:cubicBezTo>
                  <a:cubicBezTo>
                    <a:pt x="1" y="24"/>
                    <a:pt x="1" y="24"/>
                    <a:pt x="1" y="24"/>
                  </a:cubicBezTo>
                  <a:cubicBezTo>
                    <a:pt x="1" y="20"/>
                    <a:pt x="2" y="17"/>
                    <a:pt x="5" y="13"/>
                  </a:cubicBezTo>
                  <a:cubicBezTo>
                    <a:pt x="9" y="7"/>
                    <a:pt x="16" y="3"/>
                    <a:pt x="25" y="3"/>
                  </a:cubicBezTo>
                  <a:cubicBezTo>
                    <a:pt x="24" y="7"/>
                    <a:pt x="24" y="22"/>
                    <a:pt x="24" y="25"/>
                  </a:cubicBezTo>
                  <a:cubicBezTo>
                    <a:pt x="25" y="25"/>
                    <a:pt x="25" y="25"/>
                    <a:pt x="25" y="25"/>
                  </a:cubicBezTo>
                  <a:cubicBezTo>
                    <a:pt x="25" y="26"/>
                    <a:pt x="25" y="26"/>
                    <a:pt x="25" y="26"/>
                  </a:cubicBezTo>
                  <a:cubicBezTo>
                    <a:pt x="25" y="26"/>
                    <a:pt x="25" y="29"/>
                    <a:pt x="26" y="31"/>
                  </a:cubicBezTo>
                  <a:cubicBezTo>
                    <a:pt x="26" y="32"/>
                    <a:pt x="26" y="32"/>
                    <a:pt x="26" y="32"/>
                  </a:cubicBezTo>
                  <a:cubicBezTo>
                    <a:pt x="27" y="32"/>
                    <a:pt x="27" y="32"/>
                    <a:pt x="27" y="32"/>
                  </a:cubicBezTo>
                  <a:cubicBezTo>
                    <a:pt x="27" y="32"/>
                    <a:pt x="27" y="32"/>
                    <a:pt x="27" y="32"/>
                  </a:cubicBezTo>
                  <a:cubicBezTo>
                    <a:pt x="27" y="34"/>
                    <a:pt x="28" y="37"/>
                    <a:pt x="29" y="39"/>
                  </a:cubicBezTo>
                  <a:cubicBezTo>
                    <a:pt x="29" y="39"/>
                    <a:pt x="29" y="39"/>
                    <a:pt x="29" y="39"/>
                  </a:cubicBezTo>
                  <a:cubicBezTo>
                    <a:pt x="30" y="41"/>
                    <a:pt x="30" y="43"/>
                    <a:pt x="31" y="44"/>
                  </a:cubicBezTo>
                  <a:cubicBezTo>
                    <a:pt x="31" y="45"/>
                    <a:pt x="31" y="45"/>
                    <a:pt x="31" y="45"/>
                  </a:cubicBezTo>
                  <a:cubicBezTo>
                    <a:pt x="31" y="45"/>
                    <a:pt x="31" y="45"/>
                    <a:pt x="31" y="45"/>
                  </a:cubicBezTo>
                  <a:cubicBezTo>
                    <a:pt x="29" y="45"/>
                    <a:pt x="27" y="45"/>
                    <a:pt x="25" y="45"/>
                  </a:cubicBezTo>
                  <a:cubicBezTo>
                    <a:pt x="25" y="45"/>
                    <a:pt x="25" y="45"/>
                    <a:pt x="25" y="45"/>
                  </a:cubicBezTo>
                  <a:cubicBezTo>
                    <a:pt x="25" y="45"/>
                    <a:pt x="25" y="45"/>
                    <a:pt x="25" y="45"/>
                  </a:cubicBezTo>
                  <a:cubicBezTo>
                    <a:pt x="24" y="45"/>
                    <a:pt x="24" y="45"/>
                    <a:pt x="24" y="45"/>
                  </a:cubicBezTo>
                  <a:cubicBezTo>
                    <a:pt x="23" y="45"/>
                    <a:pt x="21" y="45"/>
                    <a:pt x="20" y="44"/>
                  </a:cubicBezTo>
                  <a:cubicBezTo>
                    <a:pt x="19" y="44"/>
                    <a:pt x="19" y="44"/>
                    <a:pt x="19" y="44"/>
                  </a:cubicBezTo>
                  <a:cubicBezTo>
                    <a:pt x="19" y="44"/>
                    <a:pt x="19" y="44"/>
                    <a:pt x="19" y="44"/>
                  </a:cubicBezTo>
                  <a:moveTo>
                    <a:pt x="27" y="21"/>
                  </a:moveTo>
                  <a:cubicBezTo>
                    <a:pt x="28" y="16"/>
                    <a:pt x="28" y="13"/>
                    <a:pt x="29" y="8"/>
                  </a:cubicBezTo>
                  <a:cubicBezTo>
                    <a:pt x="29" y="6"/>
                    <a:pt x="29" y="4"/>
                    <a:pt x="30" y="1"/>
                  </a:cubicBezTo>
                  <a:cubicBezTo>
                    <a:pt x="31" y="1"/>
                    <a:pt x="31" y="1"/>
                    <a:pt x="32" y="1"/>
                  </a:cubicBezTo>
                  <a:cubicBezTo>
                    <a:pt x="39" y="2"/>
                    <a:pt x="44" y="4"/>
                    <a:pt x="47" y="8"/>
                  </a:cubicBezTo>
                  <a:cubicBezTo>
                    <a:pt x="47" y="8"/>
                    <a:pt x="48" y="9"/>
                    <a:pt x="48" y="10"/>
                  </a:cubicBezTo>
                  <a:cubicBezTo>
                    <a:pt x="47" y="10"/>
                    <a:pt x="47" y="11"/>
                    <a:pt x="46" y="11"/>
                  </a:cubicBezTo>
                  <a:cubicBezTo>
                    <a:pt x="45" y="11"/>
                    <a:pt x="45" y="11"/>
                    <a:pt x="45" y="11"/>
                  </a:cubicBezTo>
                  <a:cubicBezTo>
                    <a:pt x="40" y="14"/>
                    <a:pt x="33" y="18"/>
                    <a:pt x="29" y="20"/>
                  </a:cubicBezTo>
                  <a:cubicBezTo>
                    <a:pt x="28" y="21"/>
                    <a:pt x="28" y="21"/>
                    <a:pt x="27" y="21"/>
                  </a:cubicBezTo>
                  <a:moveTo>
                    <a:pt x="30" y="0"/>
                  </a:moveTo>
                  <a:cubicBezTo>
                    <a:pt x="29" y="0"/>
                    <a:pt x="29" y="0"/>
                    <a:pt x="29" y="0"/>
                  </a:cubicBezTo>
                  <a:cubicBezTo>
                    <a:pt x="29" y="0"/>
                    <a:pt x="29" y="0"/>
                    <a:pt x="29" y="0"/>
                  </a:cubicBezTo>
                  <a:cubicBezTo>
                    <a:pt x="28" y="3"/>
                    <a:pt x="28" y="6"/>
                    <a:pt x="28" y="8"/>
                  </a:cubicBezTo>
                  <a:cubicBezTo>
                    <a:pt x="27" y="12"/>
                    <a:pt x="27" y="16"/>
                    <a:pt x="26" y="22"/>
                  </a:cubicBezTo>
                  <a:cubicBezTo>
                    <a:pt x="26" y="22"/>
                    <a:pt x="26" y="22"/>
                    <a:pt x="26" y="22"/>
                  </a:cubicBezTo>
                  <a:cubicBezTo>
                    <a:pt x="26" y="22"/>
                    <a:pt x="26" y="23"/>
                    <a:pt x="26" y="24"/>
                  </a:cubicBezTo>
                  <a:cubicBezTo>
                    <a:pt x="26" y="24"/>
                    <a:pt x="26" y="25"/>
                    <a:pt x="26" y="25"/>
                  </a:cubicBezTo>
                  <a:cubicBezTo>
                    <a:pt x="26" y="25"/>
                    <a:pt x="26" y="25"/>
                    <a:pt x="26" y="25"/>
                  </a:cubicBezTo>
                  <a:cubicBezTo>
                    <a:pt x="26" y="25"/>
                    <a:pt x="26" y="25"/>
                    <a:pt x="26" y="25"/>
                  </a:cubicBezTo>
                  <a:cubicBezTo>
                    <a:pt x="25" y="22"/>
                    <a:pt x="25" y="4"/>
                    <a:pt x="26" y="2"/>
                  </a:cubicBezTo>
                  <a:cubicBezTo>
                    <a:pt x="26" y="2"/>
                    <a:pt x="26" y="2"/>
                    <a:pt x="26" y="2"/>
                  </a:cubicBezTo>
                  <a:cubicBezTo>
                    <a:pt x="26" y="2"/>
                    <a:pt x="26" y="2"/>
                    <a:pt x="26" y="2"/>
                  </a:cubicBezTo>
                  <a:cubicBezTo>
                    <a:pt x="26" y="2"/>
                    <a:pt x="26" y="2"/>
                    <a:pt x="26" y="2"/>
                  </a:cubicBezTo>
                  <a:cubicBezTo>
                    <a:pt x="26" y="2"/>
                    <a:pt x="26" y="2"/>
                    <a:pt x="26" y="2"/>
                  </a:cubicBezTo>
                  <a:cubicBezTo>
                    <a:pt x="26" y="2"/>
                    <a:pt x="26" y="2"/>
                    <a:pt x="26" y="2"/>
                  </a:cubicBezTo>
                  <a:cubicBezTo>
                    <a:pt x="25" y="2"/>
                    <a:pt x="25" y="2"/>
                    <a:pt x="25" y="2"/>
                  </a:cubicBezTo>
                  <a:cubicBezTo>
                    <a:pt x="25" y="2"/>
                    <a:pt x="25" y="2"/>
                    <a:pt x="25" y="2"/>
                  </a:cubicBezTo>
                  <a:cubicBezTo>
                    <a:pt x="25" y="2"/>
                    <a:pt x="25" y="2"/>
                    <a:pt x="25" y="2"/>
                  </a:cubicBezTo>
                  <a:cubicBezTo>
                    <a:pt x="16" y="2"/>
                    <a:pt x="8" y="6"/>
                    <a:pt x="4" y="13"/>
                  </a:cubicBezTo>
                  <a:cubicBezTo>
                    <a:pt x="1" y="16"/>
                    <a:pt x="0" y="21"/>
                    <a:pt x="0" y="25"/>
                  </a:cubicBezTo>
                  <a:cubicBezTo>
                    <a:pt x="0" y="28"/>
                    <a:pt x="0" y="31"/>
                    <a:pt x="1" y="34"/>
                  </a:cubicBezTo>
                  <a:cubicBezTo>
                    <a:pt x="1" y="34"/>
                    <a:pt x="1" y="34"/>
                    <a:pt x="1" y="34"/>
                  </a:cubicBezTo>
                  <a:cubicBezTo>
                    <a:pt x="1" y="35"/>
                    <a:pt x="1" y="35"/>
                    <a:pt x="1" y="35"/>
                  </a:cubicBezTo>
                  <a:cubicBezTo>
                    <a:pt x="1" y="35"/>
                    <a:pt x="1" y="35"/>
                    <a:pt x="1" y="35"/>
                  </a:cubicBezTo>
                  <a:cubicBezTo>
                    <a:pt x="1" y="35"/>
                    <a:pt x="1" y="36"/>
                    <a:pt x="1" y="37"/>
                  </a:cubicBezTo>
                  <a:cubicBezTo>
                    <a:pt x="2" y="37"/>
                    <a:pt x="2" y="37"/>
                    <a:pt x="2" y="37"/>
                  </a:cubicBezTo>
                  <a:cubicBezTo>
                    <a:pt x="2" y="37"/>
                    <a:pt x="2" y="37"/>
                    <a:pt x="2" y="37"/>
                  </a:cubicBezTo>
                  <a:cubicBezTo>
                    <a:pt x="2" y="38"/>
                    <a:pt x="2" y="39"/>
                    <a:pt x="3" y="39"/>
                  </a:cubicBezTo>
                  <a:cubicBezTo>
                    <a:pt x="3" y="39"/>
                    <a:pt x="3" y="39"/>
                    <a:pt x="3" y="39"/>
                  </a:cubicBezTo>
                  <a:cubicBezTo>
                    <a:pt x="3" y="40"/>
                    <a:pt x="3" y="40"/>
                    <a:pt x="3" y="40"/>
                  </a:cubicBezTo>
                  <a:cubicBezTo>
                    <a:pt x="3" y="40"/>
                    <a:pt x="3" y="40"/>
                    <a:pt x="3" y="40"/>
                  </a:cubicBezTo>
                  <a:cubicBezTo>
                    <a:pt x="3" y="41"/>
                    <a:pt x="3" y="41"/>
                    <a:pt x="4" y="41"/>
                  </a:cubicBezTo>
                  <a:cubicBezTo>
                    <a:pt x="4" y="42"/>
                    <a:pt x="4" y="42"/>
                    <a:pt x="4" y="42"/>
                  </a:cubicBezTo>
                  <a:cubicBezTo>
                    <a:pt x="4" y="42"/>
                    <a:pt x="4" y="42"/>
                    <a:pt x="4" y="42"/>
                  </a:cubicBezTo>
                  <a:cubicBezTo>
                    <a:pt x="5" y="43"/>
                    <a:pt x="5" y="43"/>
                    <a:pt x="5" y="44"/>
                  </a:cubicBezTo>
                  <a:cubicBezTo>
                    <a:pt x="6" y="44"/>
                    <a:pt x="6" y="44"/>
                    <a:pt x="6" y="44"/>
                  </a:cubicBezTo>
                  <a:cubicBezTo>
                    <a:pt x="6" y="44"/>
                    <a:pt x="6" y="44"/>
                    <a:pt x="6" y="44"/>
                  </a:cubicBezTo>
                  <a:cubicBezTo>
                    <a:pt x="6" y="44"/>
                    <a:pt x="6" y="44"/>
                    <a:pt x="6" y="44"/>
                  </a:cubicBezTo>
                  <a:cubicBezTo>
                    <a:pt x="7" y="45"/>
                    <a:pt x="7" y="45"/>
                    <a:pt x="7" y="45"/>
                  </a:cubicBezTo>
                  <a:cubicBezTo>
                    <a:pt x="8" y="47"/>
                    <a:pt x="10" y="48"/>
                    <a:pt x="13" y="50"/>
                  </a:cubicBezTo>
                  <a:cubicBezTo>
                    <a:pt x="13" y="50"/>
                    <a:pt x="13" y="50"/>
                    <a:pt x="13" y="50"/>
                  </a:cubicBezTo>
                  <a:cubicBezTo>
                    <a:pt x="13" y="50"/>
                    <a:pt x="13" y="50"/>
                    <a:pt x="13" y="50"/>
                  </a:cubicBezTo>
                  <a:cubicBezTo>
                    <a:pt x="13" y="50"/>
                    <a:pt x="13" y="50"/>
                    <a:pt x="13" y="50"/>
                  </a:cubicBezTo>
                  <a:cubicBezTo>
                    <a:pt x="13" y="50"/>
                    <a:pt x="13" y="50"/>
                    <a:pt x="13" y="50"/>
                  </a:cubicBezTo>
                  <a:cubicBezTo>
                    <a:pt x="14" y="50"/>
                    <a:pt x="15" y="51"/>
                    <a:pt x="16" y="51"/>
                  </a:cubicBezTo>
                  <a:cubicBezTo>
                    <a:pt x="16" y="52"/>
                    <a:pt x="16" y="52"/>
                    <a:pt x="16" y="52"/>
                  </a:cubicBezTo>
                  <a:cubicBezTo>
                    <a:pt x="16" y="52"/>
                    <a:pt x="16" y="52"/>
                    <a:pt x="16" y="52"/>
                  </a:cubicBezTo>
                  <a:cubicBezTo>
                    <a:pt x="17" y="51"/>
                    <a:pt x="17" y="51"/>
                    <a:pt x="17" y="51"/>
                  </a:cubicBezTo>
                  <a:cubicBezTo>
                    <a:pt x="17" y="51"/>
                    <a:pt x="18" y="52"/>
                    <a:pt x="19" y="52"/>
                  </a:cubicBezTo>
                  <a:cubicBezTo>
                    <a:pt x="19" y="52"/>
                    <a:pt x="19" y="52"/>
                    <a:pt x="19" y="52"/>
                  </a:cubicBezTo>
                  <a:cubicBezTo>
                    <a:pt x="19" y="52"/>
                    <a:pt x="19" y="52"/>
                    <a:pt x="19" y="52"/>
                  </a:cubicBezTo>
                  <a:cubicBezTo>
                    <a:pt x="20" y="52"/>
                    <a:pt x="20" y="52"/>
                    <a:pt x="20" y="52"/>
                  </a:cubicBezTo>
                  <a:cubicBezTo>
                    <a:pt x="20" y="52"/>
                    <a:pt x="20" y="52"/>
                    <a:pt x="20" y="52"/>
                  </a:cubicBezTo>
                  <a:cubicBezTo>
                    <a:pt x="20" y="52"/>
                    <a:pt x="21" y="52"/>
                    <a:pt x="22" y="52"/>
                  </a:cubicBezTo>
                  <a:cubicBezTo>
                    <a:pt x="22" y="53"/>
                    <a:pt x="22" y="53"/>
                    <a:pt x="22" y="53"/>
                  </a:cubicBezTo>
                  <a:cubicBezTo>
                    <a:pt x="22" y="53"/>
                    <a:pt x="22" y="53"/>
                    <a:pt x="22" y="53"/>
                  </a:cubicBezTo>
                  <a:cubicBezTo>
                    <a:pt x="22" y="52"/>
                    <a:pt x="22" y="52"/>
                    <a:pt x="22" y="52"/>
                  </a:cubicBezTo>
                  <a:cubicBezTo>
                    <a:pt x="23" y="52"/>
                    <a:pt x="24" y="52"/>
                    <a:pt x="25" y="52"/>
                  </a:cubicBezTo>
                  <a:cubicBezTo>
                    <a:pt x="26" y="52"/>
                    <a:pt x="27" y="52"/>
                    <a:pt x="28" y="52"/>
                  </a:cubicBezTo>
                  <a:cubicBezTo>
                    <a:pt x="28" y="53"/>
                    <a:pt x="28" y="53"/>
                    <a:pt x="28" y="53"/>
                  </a:cubicBezTo>
                  <a:cubicBezTo>
                    <a:pt x="28" y="53"/>
                    <a:pt x="28" y="53"/>
                    <a:pt x="28" y="53"/>
                  </a:cubicBezTo>
                  <a:cubicBezTo>
                    <a:pt x="29" y="52"/>
                    <a:pt x="29" y="52"/>
                    <a:pt x="29" y="52"/>
                  </a:cubicBezTo>
                  <a:cubicBezTo>
                    <a:pt x="29" y="52"/>
                    <a:pt x="29" y="52"/>
                    <a:pt x="29" y="52"/>
                  </a:cubicBezTo>
                  <a:cubicBezTo>
                    <a:pt x="30" y="52"/>
                    <a:pt x="31" y="52"/>
                    <a:pt x="32" y="52"/>
                  </a:cubicBezTo>
                  <a:cubicBezTo>
                    <a:pt x="32" y="51"/>
                    <a:pt x="32" y="51"/>
                    <a:pt x="32" y="51"/>
                  </a:cubicBezTo>
                  <a:cubicBezTo>
                    <a:pt x="32" y="51"/>
                    <a:pt x="32" y="51"/>
                    <a:pt x="32" y="51"/>
                  </a:cubicBezTo>
                  <a:cubicBezTo>
                    <a:pt x="32" y="50"/>
                    <a:pt x="32" y="49"/>
                    <a:pt x="32" y="48"/>
                  </a:cubicBezTo>
                  <a:cubicBezTo>
                    <a:pt x="33" y="49"/>
                    <a:pt x="33" y="49"/>
                    <a:pt x="33" y="49"/>
                  </a:cubicBezTo>
                  <a:cubicBezTo>
                    <a:pt x="33" y="50"/>
                    <a:pt x="34" y="50"/>
                    <a:pt x="34"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5" y="51"/>
                    <a:pt x="35" y="51"/>
                    <a:pt x="35" y="51"/>
                  </a:cubicBezTo>
                  <a:cubicBezTo>
                    <a:pt x="37" y="50"/>
                    <a:pt x="39" y="49"/>
                    <a:pt x="41" y="48"/>
                  </a:cubicBezTo>
                  <a:cubicBezTo>
                    <a:pt x="41" y="48"/>
                    <a:pt x="41" y="48"/>
                    <a:pt x="41" y="48"/>
                  </a:cubicBezTo>
                  <a:cubicBezTo>
                    <a:pt x="41" y="48"/>
                    <a:pt x="41" y="48"/>
                    <a:pt x="41" y="48"/>
                  </a:cubicBezTo>
                  <a:cubicBezTo>
                    <a:pt x="41" y="48"/>
                    <a:pt x="41" y="48"/>
                    <a:pt x="41" y="48"/>
                  </a:cubicBezTo>
                  <a:cubicBezTo>
                    <a:pt x="44" y="46"/>
                    <a:pt x="46" y="44"/>
                    <a:pt x="47" y="41"/>
                  </a:cubicBezTo>
                  <a:cubicBezTo>
                    <a:pt x="47" y="41"/>
                    <a:pt x="47" y="41"/>
                    <a:pt x="48" y="38"/>
                  </a:cubicBezTo>
                  <a:cubicBezTo>
                    <a:pt x="48" y="38"/>
                    <a:pt x="48" y="38"/>
                    <a:pt x="48" y="38"/>
                  </a:cubicBezTo>
                  <a:cubicBezTo>
                    <a:pt x="48" y="39"/>
                    <a:pt x="48" y="39"/>
                    <a:pt x="48" y="39"/>
                  </a:cubicBezTo>
                  <a:cubicBezTo>
                    <a:pt x="49" y="39"/>
                    <a:pt x="49" y="39"/>
                    <a:pt x="49" y="39"/>
                  </a:cubicBezTo>
                  <a:cubicBezTo>
                    <a:pt x="49" y="39"/>
                    <a:pt x="49" y="39"/>
                    <a:pt x="49" y="39"/>
                  </a:cubicBezTo>
                  <a:cubicBezTo>
                    <a:pt x="51" y="36"/>
                    <a:pt x="52" y="32"/>
                    <a:pt x="52" y="28"/>
                  </a:cubicBezTo>
                  <a:cubicBezTo>
                    <a:pt x="52" y="24"/>
                    <a:pt x="51" y="21"/>
                    <a:pt x="50" y="17"/>
                  </a:cubicBezTo>
                  <a:cubicBezTo>
                    <a:pt x="50" y="17"/>
                    <a:pt x="50" y="17"/>
                    <a:pt x="50" y="17"/>
                  </a:cubicBezTo>
                  <a:cubicBezTo>
                    <a:pt x="49" y="17"/>
                    <a:pt x="49" y="17"/>
                    <a:pt x="49" y="17"/>
                  </a:cubicBezTo>
                  <a:cubicBezTo>
                    <a:pt x="49" y="17"/>
                    <a:pt x="49" y="17"/>
                    <a:pt x="49" y="17"/>
                  </a:cubicBezTo>
                  <a:cubicBezTo>
                    <a:pt x="47" y="17"/>
                    <a:pt x="45" y="18"/>
                    <a:pt x="42" y="19"/>
                  </a:cubicBezTo>
                  <a:cubicBezTo>
                    <a:pt x="43" y="19"/>
                    <a:pt x="44" y="18"/>
                    <a:pt x="45" y="18"/>
                  </a:cubicBezTo>
                  <a:cubicBezTo>
                    <a:pt x="48" y="16"/>
                    <a:pt x="48" y="16"/>
                    <a:pt x="48" y="16"/>
                  </a:cubicBezTo>
                  <a:cubicBezTo>
                    <a:pt x="48" y="16"/>
                    <a:pt x="48" y="16"/>
                    <a:pt x="48" y="16"/>
                  </a:cubicBezTo>
                  <a:cubicBezTo>
                    <a:pt x="48" y="15"/>
                    <a:pt x="49" y="13"/>
                    <a:pt x="49" y="12"/>
                  </a:cubicBezTo>
                  <a:cubicBezTo>
                    <a:pt x="49" y="11"/>
                    <a:pt x="49" y="11"/>
                    <a:pt x="49" y="11"/>
                  </a:cubicBezTo>
                  <a:cubicBezTo>
                    <a:pt x="50" y="10"/>
                    <a:pt x="50" y="10"/>
                    <a:pt x="50" y="10"/>
                  </a:cubicBezTo>
                  <a:cubicBezTo>
                    <a:pt x="49" y="9"/>
                    <a:pt x="49" y="8"/>
                    <a:pt x="48" y="7"/>
                  </a:cubicBezTo>
                  <a:cubicBezTo>
                    <a:pt x="45" y="3"/>
                    <a:pt x="39" y="1"/>
                    <a:pt x="32" y="0"/>
                  </a:cubicBezTo>
                  <a:cubicBezTo>
                    <a:pt x="31" y="0"/>
                    <a:pt x="31" y="0"/>
                    <a:pt x="3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2" name="Freeform 48"/>
            <p:cNvSpPr>
              <a:spLocks noEditPoints="1"/>
            </p:cNvSpPr>
            <p:nvPr/>
          </p:nvSpPr>
          <p:spPr bwMode="auto">
            <a:xfrm>
              <a:off x="4117" y="1856"/>
              <a:ext cx="50" cy="78"/>
            </a:xfrm>
            <a:custGeom>
              <a:avLst/>
              <a:gdLst>
                <a:gd name="T0" fmla="*/ 3 w 21"/>
                <a:gd name="T1" fmla="*/ 31 h 33"/>
                <a:gd name="T2" fmla="*/ 3 w 21"/>
                <a:gd name="T3" fmla="*/ 30 h 33"/>
                <a:gd name="T4" fmla="*/ 4 w 21"/>
                <a:gd name="T5" fmla="*/ 31 h 33"/>
                <a:gd name="T6" fmla="*/ 2 w 21"/>
                <a:gd name="T7" fmla="*/ 30 h 33"/>
                <a:gd name="T8" fmla="*/ 3 w 21"/>
                <a:gd name="T9" fmla="*/ 28 h 33"/>
                <a:gd name="T10" fmla="*/ 1 w 21"/>
                <a:gd name="T11" fmla="*/ 29 h 33"/>
                <a:gd name="T12" fmla="*/ 1 w 21"/>
                <a:gd name="T13" fmla="*/ 29 h 33"/>
                <a:gd name="T14" fmla="*/ 2 w 21"/>
                <a:gd name="T15" fmla="*/ 27 h 33"/>
                <a:gd name="T16" fmla="*/ 1 w 21"/>
                <a:gd name="T17" fmla="*/ 27 h 33"/>
                <a:gd name="T18" fmla="*/ 1 w 21"/>
                <a:gd name="T19" fmla="*/ 27 h 33"/>
                <a:gd name="T20" fmla="*/ 5 w 21"/>
                <a:gd name="T21" fmla="*/ 31 h 33"/>
                <a:gd name="T22" fmla="*/ 20 w 21"/>
                <a:gd name="T23" fmla="*/ 5 h 33"/>
                <a:gd name="T24" fmla="*/ 20 w 21"/>
                <a:gd name="T25" fmla="*/ 7 h 33"/>
                <a:gd name="T26" fmla="*/ 4 w 21"/>
                <a:gd name="T27" fmla="*/ 28 h 33"/>
                <a:gd name="T28" fmla="*/ 9 w 21"/>
                <a:gd name="T29" fmla="*/ 14 h 33"/>
                <a:gd name="T30" fmla="*/ 19 w 21"/>
                <a:gd name="T31" fmla="*/ 3 h 33"/>
                <a:gd name="T32" fmla="*/ 4 w 21"/>
                <a:gd name="T33" fmla="*/ 28 h 33"/>
                <a:gd name="T34" fmla="*/ 16 w 21"/>
                <a:gd name="T35" fmla="*/ 1 h 33"/>
                <a:gd name="T36" fmla="*/ 0 w 21"/>
                <a:gd name="T37" fmla="*/ 25 h 33"/>
                <a:gd name="T38" fmla="*/ 0 w 21"/>
                <a:gd name="T39" fmla="*/ 25 h 33"/>
                <a:gd name="T40" fmla="*/ 0 w 21"/>
                <a:gd name="T41" fmla="*/ 25 h 33"/>
                <a:gd name="T42" fmla="*/ 0 w 21"/>
                <a:gd name="T43" fmla="*/ 29 h 33"/>
                <a:gd name="T44" fmla="*/ 0 w 21"/>
                <a:gd name="T45" fmla="*/ 29 h 33"/>
                <a:gd name="T46" fmla="*/ 1 w 21"/>
                <a:gd name="T47" fmla="*/ 30 h 33"/>
                <a:gd name="T48" fmla="*/ 4 w 21"/>
                <a:gd name="T49" fmla="*/ 33 h 33"/>
                <a:gd name="T50" fmla="*/ 4 w 21"/>
                <a:gd name="T51" fmla="*/ 33 h 33"/>
                <a:gd name="T52" fmla="*/ 5 w 21"/>
                <a:gd name="T53" fmla="*/ 33 h 33"/>
                <a:gd name="T54" fmla="*/ 5 w 21"/>
                <a:gd name="T55" fmla="*/ 33 h 33"/>
                <a:gd name="T56" fmla="*/ 21 w 21"/>
                <a:gd name="T57" fmla="*/ 7 h 33"/>
                <a:gd name="T58" fmla="*/ 21 w 21"/>
                <a:gd name="T59" fmla="*/ 3 h 33"/>
                <a:gd name="T60" fmla="*/ 21 w 21"/>
                <a:gd name="T61" fmla="*/ 3 h 33"/>
                <a:gd name="T62" fmla="*/ 20 w 21"/>
                <a:gd name="T63" fmla="*/ 3 h 33"/>
                <a:gd name="T64" fmla="*/ 17 w 21"/>
                <a:gd name="T6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33">
                  <a:moveTo>
                    <a:pt x="4" y="31"/>
                  </a:moveTo>
                  <a:cubicBezTo>
                    <a:pt x="3" y="31"/>
                    <a:pt x="3" y="31"/>
                    <a:pt x="3" y="31"/>
                  </a:cubicBezTo>
                  <a:cubicBezTo>
                    <a:pt x="3" y="31"/>
                    <a:pt x="3" y="31"/>
                    <a:pt x="3" y="31"/>
                  </a:cubicBezTo>
                  <a:cubicBezTo>
                    <a:pt x="3" y="30"/>
                    <a:pt x="3" y="30"/>
                    <a:pt x="3" y="30"/>
                  </a:cubicBezTo>
                  <a:cubicBezTo>
                    <a:pt x="4" y="29"/>
                    <a:pt x="4" y="29"/>
                    <a:pt x="4" y="29"/>
                  </a:cubicBezTo>
                  <a:cubicBezTo>
                    <a:pt x="4" y="31"/>
                    <a:pt x="4" y="31"/>
                    <a:pt x="4" y="31"/>
                  </a:cubicBezTo>
                  <a:moveTo>
                    <a:pt x="3" y="30"/>
                  </a:moveTo>
                  <a:cubicBezTo>
                    <a:pt x="2" y="30"/>
                    <a:pt x="2" y="30"/>
                    <a:pt x="2" y="30"/>
                  </a:cubicBezTo>
                  <a:cubicBezTo>
                    <a:pt x="3" y="28"/>
                    <a:pt x="3" y="28"/>
                    <a:pt x="3" y="28"/>
                  </a:cubicBezTo>
                  <a:cubicBezTo>
                    <a:pt x="3" y="28"/>
                    <a:pt x="3" y="28"/>
                    <a:pt x="3" y="28"/>
                  </a:cubicBezTo>
                  <a:cubicBezTo>
                    <a:pt x="3" y="30"/>
                    <a:pt x="3" y="30"/>
                    <a:pt x="3" y="30"/>
                  </a:cubicBezTo>
                  <a:moveTo>
                    <a:pt x="1" y="29"/>
                  </a:moveTo>
                  <a:cubicBezTo>
                    <a:pt x="1" y="29"/>
                    <a:pt x="1" y="29"/>
                    <a:pt x="1" y="29"/>
                  </a:cubicBezTo>
                  <a:cubicBezTo>
                    <a:pt x="1" y="29"/>
                    <a:pt x="1" y="29"/>
                    <a:pt x="1" y="29"/>
                  </a:cubicBezTo>
                  <a:cubicBezTo>
                    <a:pt x="2" y="27"/>
                    <a:pt x="2" y="27"/>
                    <a:pt x="2" y="27"/>
                  </a:cubicBezTo>
                  <a:cubicBezTo>
                    <a:pt x="2" y="27"/>
                    <a:pt x="2" y="27"/>
                    <a:pt x="2" y="27"/>
                  </a:cubicBezTo>
                  <a:cubicBezTo>
                    <a:pt x="1" y="29"/>
                    <a:pt x="1" y="29"/>
                    <a:pt x="1" y="29"/>
                  </a:cubicBezTo>
                  <a:moveTo>
                    <a:pt x="1" y="27"/>
                  </a:moveTo>
                  <a:cubicBezTo>
                    <a:pt x="1" y="27"/>
                    <a:pt x="1" y="27"/>
                    <a:pt x="1" y="26"/>
                  </a:cubicBezTo>
                  <a:cubicBezTo>
                    <a:pt x="1" y="27"/>
                    <a:pt x="1" y="27"/>
                    <a:pt x="1" y="27"/>
                  </a:cubicBezTo>
                  <a:cubicBezTo>
                    <a:pt x="1" y="27"/>
                    <a:pt x="1" y="27"/>
                    <a:pt x="1" y="27"/>
                  </a:cubicBezTo>
                  <a:moveTo>
                    <a:pt x="5" y="31"/>
                  </a:moveTo>
                  <a:cubicBezTo>
                    <a:pt x="5" y="29"/>
                    <a:pt x="5" y="29"/>
                    <a:pt x="5" y="29"/>
                  </a:cubicBezTo>
                  <a:cubicBezTo>
                    <a:pt x="9" y="22"/>
                    <a:pt x="15" y="13"/>
                    <a:pt x="20" y="5"/>
                  </a:cubicBezTo>
                  <a:cubicBezTo>
                    <a:pt x="20" y="5"/>
                    <a:pt x="20" y="5"/>
                    <a:pt x="20" y="5"/>
                  </a:cubicBezTo>
                  <a:cubicBezTo>
                    <a:pt x="20" y="6"/>
                    <a:pt x="20" y="6"/>
                    <a:pt x="20" y="7"/>
                  </a:cubicBezTo>
                  <a:cubicBezTo>
                    <a:pt x="15" y="15"/>
                    <a:pt x="9" y="24"/>
                    <a:pt x="5" y="31"/>
                  </a:cubicBezTo>
                  <a:moveTo>
                    <a:pt x="4" y="28"/>
                  </a:moveTo>
                  <a:cubicBezTo>
                    <a:pt x="3" y="27"/>
                    <a:pt x="2" y="26"/>
                    <a:pt x="1" y="25"/>
                  </a:cubicBezTo>
                  <a:cubicBezTo>
                    <a:pt x="4" y="22"/>
                    <a:pt x="7" y="18"/>
                    <a:pt x="9" y="14"/>
                  </a:cubicBezTo>
                  <a:cubicBezTo>
                    <a:pt x="17" y="2"/>
                    <a:pt x="17" y="2"/>
                    <a:pt x="17" y="2"/>
                  </a:cubicBezTo>
                  <a:cubicBezTo>
                    <a:pt x="17" y="2"/>
                    <a:pt x="18" y="2"/>
                    <a:pt x="19" y="3"/>
                  </a:cubicBezTo>
                  <a:cubicBezTo>
                    <a:pt x="19" y="3"/>
                    <a:pt x="19" y="3"/>
                    <a:pt x="19" y="3"/>
                  </a:cubicBezTo>
                  <a:cubicBezTo>
                    <a:pt x="15" y="12"/>
                    <a:pt x="9" y="21"/>
                    <a:pt x="4" y="28"/>
                  </a:cubicBezTo>
                  <a:moveTo>
                    <a:pt x="17" y="0"/>
                  </a:moveTo>
                  <a:cubicBezTo>
                    <a:pt x="16" y="1"/>
                    <a:pt x="16" y="1"/>
                    <a:pt x="16" y="1"/>
                  </a:cubicBezTo>
                  <a:cubicBezTo>
                    <a:pt x="8" y="13"/>
                    <a:pt x="8" y="13"/>
                    <a:pt x="8" y="13"/>
                  </a:cubicBezTo>
                  <a:cubicBezTo>
                    <a:pt x="6" y="17"/>
                    <a:pt x="3" y="21"/>
                    <a:pt x="0" y="25"/>
                  </a:cubicBezTo>
                  <a:cubicBezTo>
                    <a:pt x="0" y="25"/>
                    <a:pt x="0" y="25"/>
                    <a:pt x="0" y="25"/>
                  </a:cubicBezTo>
                  <a:cubicBezTo>
                    <a:pt x="0" y="25"/>
                    <a:pt x="0" y="25"/>
                    <a:pt x="0" y="25"/>
                  </a:cubicBezTo>
                  <a:cubicBezTo>
                    <a:pt x="0" y="25"/>
                    <a:pt x="0" y="25"/>
                    <a:pt x="0" y="25"/>
                  </a:cubicBezTo>
                  <a:cubicBezTo>
                    <a:pt x="0" y="25"/>
                    <a:pt x="0" y="25"/>
                    <a:pt x="0" y="25"/>
                  </a:cubicBezTo>
                  <a:cubicBezTo>
                    <a:pt x="0" y="25"/>
                    <a:pt x="0" y="25"/>
                    <a:pt x="0" y="25"/>
                  </a:cubicBezTo>
                  <a:cubicBezTo>
                    <a:pt x="0" y="26"/>
                    <a:pt x="0" y="27"/>
                    <a:pt x="0" y="29"/>
                  </a:cubicBezTo>
                  <a:cubicBezTo>
                    <a:pt x="0" y="29"/>
                    <a:pt x="0" y="29"/>
                    <a:pt x="0" y="29"/>
                  </a:cubicBezTo>
                  <a:cubicBezTo>
                    <a:pt x="0" y="29"/>
                    <a:pt x="0" y="29"/>
                    <a:pt x="0" y="29"/>
                  </a:cubicBezTo>
                  <a:cubicBezTo>
                    <a:pt x="0" y="30"/>
                    <a:pt x="0" y="30"/>
                    <a:pt x="0" y="30"/>
                  </a:cubicBezTo>
                  <a:cubicBezTo>
                    <a:pt x="1" y="30"/>
                    <a:pt x="1" y="30"/>
                    <a:pt x="1" y="30"/>
                  </a:cubicBezTo>
                  <a:cubicBezTo>
                    <a:pt x="1" y="30"/>
                    <a:pt x="1" y="30"/>
                    <a:pt x="1" y="30"/>
                  </a:cubicBezTo>
                  <a:cubicBezTo>
                    <a:pt x="2" y="31"/>
                    <a:pt x="3" y="32"/>
                    <a:pt x="4" y="33"/>
                  </a:cubicBezTo>
                  <a:cubicBezTo>
                    <a:pt x="4" y="33"/>
                    <a:pt x="4" y="33"/>
                    <a:pt x="4" y="33"/>
                  </a:cubicBezTo>
                  <a:cubicBezTo>
                    <a:pt x="4" y="33"/>
                    <a:pt x="4" y="33"/>
                    <a:pt x="4" y="33"/>
                  </a:cubicBezTo>
                  <a:cubicBezTo>
                    <a:pt x="4" y="33"/>
                    <a:pt x="4" y="33"/>
                    <a:pt x="4" y="33"/>
                  </a:cubicBezTo>
                  <a:cubicBezTo>
                    <a:pt x="5" y="33"/>
                    <a:pt x="5" y="33"/>
                    <a:pt x="5" y="33"/>
                  </a:cubicBezTo>
                  <a:cubicBezTo>
                    <a:pt x="5" y="33"/>
                    <a:pt x="5" y="33"/>
                    <a:pt x="5" y="33"/>
                  </a:cubicBezTo>
                  <a:cubicBezTo>
                    <a:pt x="5" y="33"/>
                    <a:pt x="5" y="33"/>
                    <a:pt x="5" y="33"/>
                  </a:cubicBezTo>
                  <a:cubicBezTo>
                    <a:pt x="10" y="25"/>
                    <a:pt x="16" y="16"/>
                    <a:pt x="21" y="7"/>
                  </a:cubicBezTo>
                  <a:cubicBezTo>
                    <a:pt x="21" y="7"/>
                    <a:pt x="21" y="7"/>
                    <a:pt x="21" y="7"/>
                  </a:cubicBezTo>
                  <a:cubicBezTo>
                    <a:pt x="21" y="6"/>
                    <a:pt x="21" y="6"/>
                    <a:pt x="21" y="5"/>
                  </a:cubicBezTo>
                  <a:cubicBezTo>
                    <a:pt x="21" y="5"/>
                    <a:pt x="21" y="4"/>
                    <a:pt x="21" y="3"/>
                  </a:cubicBezTo>
                  <a:cubicBezTo>
                    <a:pt x="21" y="3"/>
                    <a:pt x="21" y="3"/>
                    <a:pt x="21" y="3"/>
                  </a:cubicBezTo>
                  <a:cubicBezTo>
                    <a:pt x="21" y="3"/>
                    <a:pt x="21" y="3"/>
                    <a:pt x="21" y="3"/>
                  </a:cubicBezTo>
                  <a:cubicBezTo>
                    <a:pt x="20" y="3"/>
                    <a:pt x="20" y="3"/>
                    <a:pt x="20" y="3"/>
                  </a:cubicBezTo>
                  <a:cubicBezTo>
                    <a:pt x="20" y="3"/>
                    <a:pt x="20" y="3"/>
                    <a:pt x="20" y="3"/>
                  </a:cubicBezTo>
                  <a:cubicBezTo>
                    <a:pt x="20" y="2"/>
                    <a:pt x="19" y="2"/>
                    <a:pt x="19" y="2"/>
                  </a:cubicBezTo>
                  <a:cubicBezTo>
                    <a:pt x="18" y="1"/>
                    <a:pt x="18" y="1"/>
                    <a:pt x="1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3" name="Freeform 49"/>
            <p:cNvSpPr>
              <a:spLocks noEditPoints="1"/>
            </p:cNvSpPr>
            <p:nvPr/>
          </p:nvSpPr>
          <p:spPr bwMode="auto">
            <a:xfrm>
              <a:off x="4115" y="1865"/>
              <a:ext cx="14" cy="17"/>
            </a:xfrm>
            <a:custGeom>
              <a:avLst/>
              <a:gdLst>
                <a:gd name="T0" fmla="*/ 2 w 6"/>
                <a:gd name="T1" fmla="*/ 6 h 7"/>
                <a:gd name="T2" fmla="*/ 2 w 6"/>
                <a:gd name="T3" fmla="*/ 6 h 7"/>
                <a:gd name="T4" fmla="*/ 1 w 6"/>
                <a:gd name="T5" fmla="*/ 5 h 7"/>
                <a:gd name="T6" fmla="*/ 1 w 6"/>
                <a:gd name="T7" fmla="*/ 5 h 7"/>
                <a:gd name="T8" fmla="*/ 2 w 6"/>
                <a:gd name="T9" fmla="*/ 3 h 7"/>
                <a:gd name="T10" fmla="*/ 3 w 6"/>
                <a:gd name="T11" fmla="*/ 3 h 7"/>
                <a:gd name="T12" fmla="*/ 4 w 6"/>
                <a:gd name="T13" fmla="*/ 3 h 7"/>
                <a:gd name="T14" fmla="*/ 4 w 6"/>
                <a:gd name="T15" fmla="*/ 3 h 7"/>
                <a:gd name="T16" fmla="*/ 4 w 6"/>
                <a:gd name="T17" fmla="*/ 4 h 7"/>
                <a:gd name="T18" fmla="*/ 4 w 6"/>
                <a:gd name="T19" fmla="*/ 5 h 7"/>
                <a:gd name="T20" fmla="*/ 2 w 6"/>
                <a:gd name="T21" fmla="*/ 6 h 7"/>
                <a:gd name="T22" fmla="*/ 5 w 6"/>
                <a:gd name="T23" fmla="*/ 2 h 7"/>
                <a:gd name="T24" fmla="*/ 4 w 6"/>
                <a:gd name="T25" fmla="*/ 2 h 7"/>
                <a:gd name="T26" fmla="*/ 5 w 6"/>
                <a:gd name="T27" fmla="*/ 2 h 7"/>
                <a:gd name="T28" fmla="*/ 5 w 6"/>
                <a:gd name="T29" fmla="*/ 2 h 7"/>
                <a:gd name="T30" fmla="*/ 5 w 6"/>
                <a:gd name="T31" fmla="*/ 2 h 7"/>
                <a:gd name="T32" fmla="*/ 1 w 6"/>
                <a:gd name="T33" fmla="*/ 3 h 7"/>
                <a:gd name="T34" fmla="*/ 1 w 6"/>
                <a:gd name="T35" fmla="*/ 3 h 7"/>
                <a:gd name="T36" fmla="*/ 2 w 6"/>
                <a:gd name="T37" fmla="*/ 2 h 7"/>
                <a:gd name="T38" fmla="*/ 1 w 6"/>
                <a:gd name="T39" fmla="*/ 3 h 7"/>
                <a:gd name="T40" fmla="*/ 1 w 6"/>
                <a:gd name="T41" fmla="*/ 3 h 7"/>
                <a:gd name="T42" fmla="*/ 2 w 6"/>
                <a:gd name="T43" fmla="*/ 2 h 7"/>
                <a:gd name="T44" fmla="*/ 3 w 6"/>
                <a:gd name="T45" fmla="*/ 1 h 7"/>
                <a:gd name="T46" fmla="*/ 3 w 6"/>
                <a:gd name="T47" fmla="*/ 1 h 7"/>
                <a:gd name="T48" fmla="*/ 2 w 6"/>
                <a:gd name="T49" fmla="*/ 2 h 7"/>
                <a:gd name="T50" fmla="*/ 2 w 6"/>
                <a:gd name="T51" fmla="*/ 2 h 7"/>
                <a:gd name="T52" fmla="*/ 4 w 6"/>
                <a:gd name="T53" fmla="*/ 2 h 7"/>
                <a:gd name="T54" fmla="*/ 3 w 6"/>
                <a:gd name="T55" fmla="*/ 2 h 7"/>
                <a:gd name="T56" fmla="*/ 4 w 6"/>
                <a:gd name="T57" fmla="*/ 1 h 7"/>
                <a:gd name="T58" fmla="*/ 4 w 6"/>
                <a:gd name="T59" fmla="*/ 1 h 7"/>
                <a:gd name="T60" fmla="*/ 4 w 6"/>
                <a:gd name="T61" fmla="*/ 2 h 7"/>
                <a:gd name="T62" fmla="*/ 3 w 6"/>
                <a:gd name="T63" fmla="*/ 0 h 7"/>
                <a:gd name="T64" fmla="*/ 2 w 6"/>
                <a:gd name="T65" fmla="*/ 0 h 7"/>
                <a:gd name="T66" fmla="*/ 0 w 6"/>
                <a:gd name="T67" fmla="*/ 3 h 7"/>
                <a:gd name="T68" fmla="*/ 1 w 6"/>
                <a:gd name="T69" fmla="*/ 7 h 7"/>
                <a:gd name="T70" fmla="*/ 2 w 6"/>
                <a:gd name="T71" fmla="*/ 7 h 7"/>
                <a:gd name="T72" fmla="*/ 5 w 6"/>
                <a:gd name="T73" fmla="*/ 6 h 7"/>
                <a:gd name="T74" fmla="*/ 6 w 6"/>
                <a:gd name="T75" fmla="*/ 2 h 7"/>
                <a:gd name="T76" fmla="*/ 5 w 6"/>
                <a:gd name="T77" fmla="*/ 1 h 7"/>
                <a:gd name="T78" fmla="*/ 3 w 6"/>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 h="7">
                  <a:moveTo>
                    <a:pt x="2" y="6"/>
                  </a:moveTo>
                  <a:cubicBezTo>
                    <a:pt x="2" y="6"/>
                    <a:pt x="2" y="6"/>
                    <a:pt x="2" y="6"/>
                  </a:cubicBezTo>
                  <a:cubicBezTo>
                    <a:pt x="1" y="5"/>
                    <a:pt x="1" y="5"/>
                    <a:pt x="1" y="5"/>
                  </a:cubicBezTo>
                  <a:cubicBezTo>
                    <a:pt x="1" y="5"/>
                    <a:pt x="1" y="5"/>
                    <a:pt x="1" y="5"/>
                  </a:cubicBezTo>
                  <a:cubicBezTo>
                    <a:pt x="1" y="4"/>
                    <a:pt x="2" y="4"/>
                    <a:pt x="2" y="3"/>
                  </a:cubicBezTo>
                  <a:cubicBezTo>
                    <a:pt x="3" y="3"/>
                    <a:pt x="3" y="3"/>
                    <a:pt x="3" y="3"/>
                  </a:cubicBezTo>
                  <a:cubicBezTo>
                    <a:pt x="3" y="3"/>
                    <a:pt x="4" y="3"/>
                    <a:pt x="4" y="3"/>
                  </a:cubicBezTo>
                  <a:cubicBezTo>
                    <a:pt x="4" y="3"/>
                    <a:pt x="4" y="3"/>
                    <a:pt x="4" y="3"/>
                  </a:cubicBezTo>
                  <a:cubicBezTo>
                    <a:pt x="4" y="4"/>
                    <a:pt x="4" y="4"/>
                    <a:pt x="4" y="4"/>
                  </a:cubicBezTo>
                  <a:cubicBezTo>
                    <a:pt x="4" y="4"/>
                    <a:pt x="4" y="5"/>
                    <a:pt x="4" y="5"/>
                  </a:cubicBezTo>
                  <a:cubicBezTo>
                    <a:pt x="4" y="6"/>
                    <a:pt x="3" y="6"/>
                    <a:pt x="2" y="6"/>
                  </a:cubicBezTo>
                  <a:moveTo>
                    <a:pt x="5" y="2"/>
                  </a:moveTo>
                  <a:cubicBezTo>
                    <a:pt x="4" y="2"/>
                    <a:pt x="4" y="2"/>
                    <a:pt x="4" y="2"/>
                  </a:cubicBezTo>
                  <a:cubicBezTo>
                    <a:pt x="5" y="2"/>
                    <a:pt x="5" y="2"/>
                    <a:pt x="5" y="2"/>
                  </a:cubicBezTo>
                  <a:cubicBezTo>
                    <a:pt x="5" y="2"/>
                    <a:pt x="5" y="2"/>
                    <a:pt x="5" y="2"/>
                  </a:cubicBezTo>
                  <a:cubicBezTo>
                    <a:pt x="5" y="2"/>
                    <a:pt x="5" y="2"/>
                    <a:pt x="5"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3"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1" y="2"/>
                    <a:pt x="0" y="3"/>
                  </a:cubicBezTo>
                  <a:cubicBezTo>
                    <a:pt x="0" y="4"/>
                    <a:pt x="0" y="6"/>
                    <a:pt x="1" y="7"/>
                  </a:cubicBezTo>
                  <a:cubicBezTo>
                    <a:pt x="1" y="7"/>
                    <a:pt x="2" y="7"/>
                    <a:pt x="2" y="7"/>
                  </a:cubicBezTo>
                  <a:cubicBezTo>
                    <a:pt x="3" y="7"/>
                    <a:pt x="4" y="7"/>
                    <a:pt x="5" y="6"/>
                  </a:cubicBezTo>
                  <a:cubicBezTo>
                    <a:pt x="5" y="5"/>
                    <a:pt x="6" y="4"/>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4" name="Freeform 50"/>
            <p:cNvSpPr>
              <a:spLocks noEditPoints="1"/>
            </p:cNvSpPr>
            <p:nvPr/>
          </p:nvSpPr>
          <p:spPr bwMode="auto">
            <a:xfrm>
              <a:off x="4158" y="1903"/>
              <a:ext cx="12" cy="17"/>
            </a:xfrm>
            <a:custGeom>
              <a:avLst/>
              <a:gdLst>
                <a:gd name="T0" fmla="*/ 2 w 5"/>
                <a:gd name="T1" fmla="*/ 6 h 7"/>
                <a:gd name="T2" fmla="*/ 1 w 5"/>
                <a:gd name="T3" fmla="*/ 6 h 7"/>
                <a:gd name="T4" fmla="*/ 1 w 5"/>
                <a:gd name="T5" fmla="*/ 5 h 7"/>
                <a:gd name="T6" fmla="*/ 1 w 5"/>
                <a:gd name="T7" fmla="*/ 5 h 7"/>
                <a:gd name="T8" fmla="*/ 2 w 5"/>
                <a:gd name="T9" fmla="*/ 3 h 7"/>
                <a:gd name="T10" fmla="*/ 3 w 5"/>
                <a:gd name="T11" fmla="*/ 3 h 7"/>
                <a:gd name="T12" fmla="*/ 4 w 5"/>
                <a:gd name="T13" fmla="*/ 3 h 7"/>
                <a:gd name="T14" fmla="*/ 4 w 5"/>
                <a:gd name="T15" fmla="*/ 4 h 7"/>
                <a:gd name="T16" fmla="*/ 4 w 5"/>
                <a:gd name="T17" fmla="*/ 4 h 7"/>
                <a:gd name="T18" fmla="*/ 4 w 5"/>
                <a:gd name="T19" fmla="*/ 5 h 7"/>
                <a:gd name="T20" fmla="*/ 2 w 5"/>
                <a:gd name="T21" fmla="*/ 6 h 7"/>
                <a:gd name="T22" fmla="*/ 4 w 5"/>
                <a:gd name="T23" fmla="*/ 2 h 7"/>
                <a:gd name="T24" fmla="*/ 4 w 5"/>
                <a:gd name="T25" fmla="*/ 2 h 7"/>
                <a:gd name="T26" fmla="*/ 4 w 5"/>
                <a:gd name="T27" fmla="*/ 2 h 7"/>
                <a:gd name="T28" fmla="*/ 4 w 5"/>
                <a:gd name="T29" fmla="*/ 2 h 7"/>
                <a:gd name="T30" fmla="*/ 4 w 5"/>
                <a:gd name="T31" fmla="*/ 2 h 7"/>
                <a:gd name="T32" fmla="*/ 1 w 5"/>
                <a:gd name="T33" fmla="*/ 3 h 7"/>
                <a:gd name="T34" fmla="*/ 1 w 5"/>
                <a:gd name="T35" fmla="*/ 3 h 7"/>
                <a:gd name="T36" fmla="*/ 2 w 5"/>
                <a:gd name="T37" fmla="*/ 2 h 7"/>
                <a:gd name="T38" fmla="*/ 1 w 5"/>
                <a:gd name="T39" fmla="*/ 3 h 7"/>
                <a:gd name="T40" fmla="*/ 1 w 5"/>
                <a:gd name="T41" fmla="*/ 3 h 7"/>
                <a:gd name="T42" fmla="*/ 2 w 5"/>
                <a:gd name="T43" fmla="*/ 2 h 7"/>
                <a:gd name="T44" fmla="*/ 3 w 5"/>
                <a:gd name="T45" fmla="*/ 1 h 7"/>
                <a:gd name="T46" fmla="*/ 3 w 5"/>
                <a:gd name="T47" fmla="*/ 1 h 7"/>
                <a:gd name="T48" fmla="*/ 2 w 5"/>
                <a:gd name="T49" fmla="*/ 2 h 7"/>
                <a:gd name="T50" fmla="*/ 2 w 5"/>
                <a:gd name="T51" fmla="*/ 2 h 7"/>
                <a:gd name="T52" fmla="*/ 4 w 5"/>
                <a:gd name="T53" fmla="*/ 2 h 7"/>
                <a:gd name="T54" fmla="*/ 3 w 5"/>
                <a:gd name="T55" fmla="*/ 2 h 7"/>
                <a:gd name="T56" fmla="*/ 4 w 5"/>
                <a:gd name="T57" fmla="*/ 1 h 7"/>
                <a:gd name="T58" fmla="*/ 4 w 5"/>
                <a:gd name="T59" fmla="*/ 1 h 7"/>
                <a:gd name="T60" fmla="*/ 4 w 5"/>
                <a:gd name="T61" fmla="*/ 2 h 7"/>
                <a:gd name="T62" fmla="*/ 3 w 5"/>
                <a:gd name="T63" fmla="*/ 0 h 7"/>
                <a:gd name="T64" fmla="*/ 2 w 5"/>
                <a:gd name="T65" fmla="*/ 0 h 7"/>
                <a:gd name="T66" fmla="*/ 0 w 5"/>
                <a:gd name="T67" fmla="*/ 3 h 7"/>
                <a:gd name="T68" fmla="*/ 1 w 5"/>
                <a:gd name="T69" fmla="*/ 7 h 7"/>
                <a:gd name="T70" fmla="*/ 2 w 5"/>
                <a:gd name="T71" fmla="*/ 7 h 7"/>
                <a:gd name="T72" fmla="*/ 5 w 5"/>
                <a:gd name="T73" fmla="*/ 6 h 7"/>
                <a:gd name="T74" fmla="*/ 5 w 5"/>
                <a:gd name="T75" fmla="*/ 2 h 7"/>
                <a:gd name="T76" fmla="*/ 5 w 5"/>
                <a:gd name="T77" fmla="*/ 1 h 7"/>
                <a:gd name="T78" fmla="*/ 3 w 5"/>
                <a:gd name="T7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 h="7">
                  <a:moveTo>
                    <a:pt x="2" y="6"/>
                  </a:moveTo>
                  <a:cubicBezTo>
                    <a:pt x="2" y="6"/>
                    <a:pt x="2" y="6"/>
                    <a:pt x="1" y="6"/>
                  </a:cubicBezTo>
                  <a:cubicBezTo>
                    <a:pt x="1" y="5"/>
                    <a:pt x="1" y="5"/>
                    <a:pt x="1" y="5"/>
                  </a:cubicBezTo>
                  <a:cubicBezTo>
                    <a:pt x="1" y="5"/>
                    <a:pt x="1" y="5"/>
                    <a:pt x="1" y="5"/>
                  </a:cubicBezTo>
                  <a:cubicBezTo>
                    <a:pt x="1" y="5"/>
                    <a:pt x="2" y="4"/>
                    <a:pt x="2" y="3"/>
                  </a:cubicBezTo>
                  <a:cubicBezTo>
                    <a:pt x="3" y="3"/>
                    <a:pt x="3" y="3"/>
                    <a:pt x="3" y="3"/>
                  </a:cubicBezTo>
                  <a:cubicBezTo>
                    <a:pt x="3" y="3"/>
                    <a:pt x="3" y="3"/>
                    <a:pt x="4" y="3"/>
                  </a:cubicBezTo>
                  <a:cubicBezTo>
                    <a:pt x="4" y="4"/>
                    <a:pt x="4" y="4"/>
                    <a:pt x="4" y="4"/>
                  </a:cubicBezTo>
                  <a:cubicBezTo>
                    <a:pt x="4" y="4"/>
                    <a:pt x="4" y="4"/>
                    <a:pt x="4" y="4"/>
                  </a:cubicBezTo>
                  <a:cubicBezTo>
                    <a:pt x="4" y="5"/>
                    <a:pt x="4" y="5"/>
                    <a:pt x="4" y="5"/>
                  </a:cubicBezTo>
                  <a:cubicBezTo>
                    <a:pt x="3" y="6"/>
                    <a:pt x="3" y="6"/>
                    <a:pt x="2" y="6"/>
                  </a:cubicBezTo>
                  <a:moveTo>
                    <a:pt x="4" y="2"/>
                  </a:moveTo>
                  <a:cubicBezTo>
                    <a:pt x="4" y="2"/>
                    <a:pt x="4" y="2"/>
                    <a:pt x="4" y="2"/>
                  </a:cubicBezTo>
                  <a:cubicBezTo>
                    <a:pt x="4" y="2"/>
                    <a:pt x="4" y="2"/>
                    <a:pt x="4" y="2"/>
                  </a:cubicBezTo>
                  <a:cubicBezTo>
                    <a:pt x="4" y="2"/>
                    <a:pt x="4" y="2"/>
                    <a:pt x="4" y="2"/>
                  </a:cubicBezTo>
                  <a:cubicBezTo>
                    <a:pt x="4" y="2"/>
                    <a:pt x="4" y="2"/>
                    <a:pt x="4" y="2"/>
                  </a:cubicBezTo>
                  <a:moveTo>
                    <a:pt x="1" y="3"/>
                  </a:moveTo>
                  <a:cubicBezTo>
                    <a:pt x="1" y="3"/>
                    <a:pt x="1" y="3"/>
                    <a:pt x="1" y="3"/>
                  </a:cubicBezTo>
                  <a:cubicBezTo>
                    <a:pt x="1" y="3"/>
                    <a:pt x="1" y="2"/>
                    <a:pt x="2" y="2"/>
                  </a:cubicBezTo>
                  <a:cubicBezTo>
                    <a:pt x="1" y="3"/>
                    <a:pt x="1" y="3"/>
                    <a:pt x="1" y="3"/>
                  </a:cubicBezTo>
                  <a:cubicBezTo>
                    <a:pt x="1" y="3"/>
                    <a:pt x="1" y="3"/>
                    <a:pt x="1" y="3"/>
                  </a:cubicBezTo>
                  <a:moveTo>
                    <a:pt x="2" y="2"/>
                  </a:moveTo>
                  <a:cubicBezTo>
                    <a:pt x="2" y="2"/>
                    <a:pt x="2" y="1"/>
                    <a:pt x="3" y="1"/>
                  </a:cubicBezTo>
                  <a:cubicBezTo>
                    <a:pt x="3" y="1"/>
                    <a:pt x="3" y="1"/>
                    <a:pt x="3" y="1"/>
                  </a:cubicBezTo>
                  <a:cubicBezTo>
                    <a:pt x="2" y="2"/>
                    <a:pt x="2" y="2"/>
                    <a:pt x="2" y="2"/>
                  </a:cubicBezTo>
                  <a:cubicBezTo>
                    <a:pt x="2" y="2"/>
                    <a:pt x="2" y="2"/>
                    <a:pt x="2" y="2"/>
                  </a:cubicBezTo>
                  <a:moveTo>
                    <a:pt x="4" y="2"/>
                  </a:moveTo>
                  <a:cubicBezTo>
                    <a:pt x="3" y="2"/>
                    <a:pt x="3" y="2"/>
                    <a:pt x="3" y="2"/>
                  </a:cubicBezTo>
                  <a:cubicBezTo>
                    <a:pt x="3" y="2"/>
                    <a:pt x="4" y="1"/>
                    <a:pt x="4" y="1"/>
                  </a:cubicBezTo>
                  <a:cubicBezTo>
                    <a:pt x="4" y="1"/>
                    <a:pt x="4" y="1"/>
                    <a:pt x="4" y="1"/>
                  </a:cubicBezTo>
                  <a:cubicBezTo>
                    <a:pt x="4" y="2"/>
                    <a:pt x="4" y="2"/>
                    <a:pt x="4" y="2"/>
                  </a:cubicBezTo>
                  <a:moveTo>
                    <a:pt x="3" y="0"/>
                  </a:moveTo>
                  <a:cubicBezTo>
                    <a:pt x="3" y="0"/>
                    <a:pt x="2" y="0"/>
                    <a:pt x="2" y="0"/>
                  </a:cubicBezTo>
                  <a:cubicBezTo>
                    <a:pt x="1" y="1"/>
                    <a:pt x="0" y="2"/>
                    <a:pt x="0" y="3"/>
                  </a:cubicBezTo>
                  <a:cubicBezTo>
                    <a:pt x="0" y="4"/>
                    <a:pt x="0" y="6"/>
                    <a:pt x="1" y="7"/>
                  </a:cubicBezTo>
                  <a:cubicBezTo>
                    <a:pt x="1" y="7"/>
                    <a:pt x="2" y="7"/>
                    <a:pt x="2" y="7"/>
                  </a:cubicBezTo>
                  <a:cubicBezTo>
                    <a:pt x="3" y="7"/>
                    <a:pt x="4" y="7"/>
                    <a:pt x="5" y="6"/>
                  </a:cubicBezTo>
                  <a:cubicBezTo>
                    <a:pt x="5" y="5"/>
                    <a:pt x="5" y="4"/>
                    <a:pt x="5" y="2"/>
                  </a:cubicBezTo>
                  <a:cubicBezTo>
                    <a:pt x="5" y="2"/>
                    <a:pt x="5" y="1"/>
                    <a:pt x="5" y="1"/>
                  </a:cubicBezTo>
                  <a:cubicBezTo>
                    <a:pt x="5"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5" name="Freeform 51"/>
            <p:cNvSpPr>
              <a:spLocks noEditPoints="1"/>
            </p:cNvSpPr>
            <p:nvPr/>
          </p:nvSpPr>
          <p:spPr bwMode="auto">
            <a:xfrm>
              <a:off x="4148" y="1894"/>
              <a:ext cx="31" cy="40"/>
            </a:xfrm>
            <a:custGeom>
              <a:avLst/>
              <a:gdLst>
                <a:gd name="T0" fmla="*/ 5 w 13"/>
                <a:gd name="T1" fmla="*/ 16 h 17"/>
                <a:gd name="T2" fmla="*/ 6 w 13"/>
                <a:gd name="T3" fmla="*/ 15 h 17"/>
                <a:gd name="T4" fmla="*/ 6 w 13"/>
                <a:gd name="T5" fmla="*/ 16 h 17"/>
                <a:gd name="T6" fmla="*/ 4 w 13"/>
                <a:gd name="T7" fmla="*/ 16 h 17"/>
                <a:gd name="T8" fmla="*/ 4 w 13"/>
                <a:gd name="T9" fmla="*/ 15 h 17"/>
                <a:gd name="T10" fmla="*/ 4 w 13"/>
                <a:gd name="T11" fmla="*/ 14 h 17"/>
                <a:gd name="T12" fmla="*/ 4 w 13"/>
                <a:gd name="T13" fmla="*/ 16 h 17"/>
                <a:gd name="T14" fmla="*/ 7 w 13"/>
                <a:gd name="T15" fmla="*/ 15 h 17"/>
                <a:gd name="T16" fmla="*/ 8 w 13"/>
                <a:gd name="T17" fmla="*/ 14 h 17"/>
                <a:gd name="T18" fmla="*/ 8 w 13"/>
                <a:gd name="T19" fmla="*/ 16 h 17"/>
                <a:gd name="T20" fmla="*/ 8 w 13"/>
                <a:gd name="T21" fmla="*/ 16 h 17"/>
                <a:gd name="T22" fmla="*/ 3 w 13"/>
                <a:gd name="T23" fmla="*/ 15 h 17"/>
                <a:gd name="T24" fmla="*/ 3 w 13"/>
                <a:gd name="T25" fmla="*/ 13 h 17"/>
                <a:gd name="T26" fmla="*/ 3 w 13"/>
                <a:gd name="T27" fmla="*/ 15 h 17"/>
                <a:gd name="T28" fmla="*/ 9 w 13"/>
                <a:gd name="T29" fmla="*/ 14 h 17"/>
                <a:gd name="T30" fmla="*/ 9 w 13"/>
                <a:gd name="T31" fmla="*/ 14 h 17"/>
                <a:gd name="T32" fmla="*/ 9 w 13"/>
                <a:gd name="T33" fmla="*/ 15 h 17"/>
                <a:gd name="T34" fmla="*/ 2 w 13"/>
                <a:gd name="T35" fmla="*/ 14 h 17"/>
                <a:gd name="T36" fmla="*/ 2 w 13"/>
                <a:gd name="T37" fmla="*/ 13 h 17"/>
                <a:gd name="T38" fmla="*/ 10 w 13"/>
                <a:gd name="T39" fmla="*/ 13 h 17"/>
                <a:gd name="T40" fmla="*/ 11 w 13"/>
                <a:gd name="T41" fmla="*/ 12 h 17"/>
                <a:gd name="T42" fmla="*/ 11 w 13"/>
                <a:gd name="T43" fmla="*/ 12 h 17"/>
                <a:gd name="T44" fmla="*/ 1 w 13"/>
                <a:gd name="T45" fmla="*/ 12 h 17"/>
                <a:gd name="T46" fmla="*/ 1 w 13"/>
                <a:gd name="T47" fmla="*/ 12 h 17"/>
                <a:gd name="T48" fmla="*/ 6 w 13"/>
                <a:gd name="T49" fmla="*/ 14 h 17"/>
                <a:gd name="T50" fmla="*/ 2 w 13"/>
                <a:gd name="T51" fmla="*/ 6 h 17"/>
                <a:gd name="T52" fmla="*/ 7 w 13"/>
                <a:gd name="T53" fmla="*/ 1 h 17"/>
                <a:gd name="T54" fmla="*/ 11 w 13"/>
                <a:gd name="T55" fmla="*/ 3 h 17"/>
                <a:gd name="T56" fmla="*/ 8 w 13"/>
                <a:gd name="T57" fmla="*/ 13 h 17"/>
                <a:gd name="T58" fmla="*/ 7 w 13"/>
                <a:gd name="T59" fmla="*/ 0 h 17"/>
                <a:gd name="T60" fmla="*/ 1 w 13"/>
                <a:gd name="T61" fmla="*/ 6 h 17"/>
                <a:gd name="T62" fmla="*/ 1 w 13"/>
                <a:gd name="T63" fmla="*/ 9 h 17"/>
                <a:gd name="T64" fmla="*/ 1 w 13"/>
                <a:gd name="T65" fmla="*/ 14 h 17"/>
                <a:gd name="T66" fmla="*/ 6 w 13"/>
                <a:gd name="T67" fmla="*/ 17 h 17"/>
                <a:gd name="T68" fmla="*/ 6 w 13"/>
                <a:gd name="T69" fmla="*/ 17 h 17"/>
                <a:gd name="T70" fmla="*/ 6 w 13"/>
                <a:gd name="T71" fmla="*/ 17 h 17"/>
                <a:gd name="T72" fmla="*/ 12 w 13"/>
                <a:gd name="T73" fmla="*/ 13 h 17"/>
                <a:gd name="T74" fmla="*/ 12 w 13"/>
                <a:gd name="T75" fmla="*/ 7 h 17"/>
                <a:gd name="T76" fmla="*/ 10 w 13"/>
                <a:gd name="T77" fmla="*/ 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 h="17">
                  <a:moveTo>
                    <a:pt x="6" y="16"/>
                  </a:moveTo>
                  <a:cubicBezTo>
                    <a:pt x="5" y="16"/>
                    <a:pt x="5" y="16"/>
                    <a:pt x="5" y="16"/>
                  </a:cubicBezTo>
                  <a:cubicBezTo>
                    <a:pt x="5" y="15"/>
                    <a:pt x="5" y="15"/>
                    <a:pt x="5" y="15"/>
                  </a:cubicBezTo>
                  <a:cubicBezTo>
                    <a:pt x="6" y="15"/>
                    <a:pt x="6" y="15"/>
                    <a:pt x="6" y="15"/>
                  </a:cubicBezTo>
                  <a:cubicBezTo>
                    <a:pt x="6" y="15"/>
                    <a:pt x="6" y="15"/>
                    <a:pt x="6" y="15"/>
                  </a:cubicBezTo>
                  <a:cubicBezTo>
                    <a:pt x="6" y="16"/>
                    <a:pt x="6" y="16"/>
                    <a:pt x="6" y="16"/>
                  </a:cubicBezTo>
                  <a:cubicBezTo>
                    <a:pt x="6" y="16"/>
                    <a:pt x="6" y="16"/>
                    <a:pt x="6" y="16"/>
                  </a:cubicBezTo>
                  <a:moveTo>
                    <a:pt x="4" y="16"/>
                  </a:moveTo>
                  <a:cubicBezTo>
                    <a:pt x="4" y="16"/>
                    <a:pt x="4" y="16"/>
                    <a:pt x="4" y="16"/>
                  </a:cubicBezTo>
                  <a:cubicBezTo>
                    <a:pt x="4" y="15"/>
                    <a:pt x="4" y="15"/>
                    <a:pt x="4" y="15"/>
                  </a:cubicBezTo>
                  <a:cubicBezTo>
                    <a:pt x="4" y="15"/>
                    <a:pt x="4" y="15"/>
                    <a:pt x="4" y="15"/>
                  </a:cubicBezTo>
                  <a:cubicBezTo>
                    <a:pt x="4" y="14"/>
                    <a:pt x="4" y="14"/>
                    <a:pt x="4" y="14"/>
                  </a:cubicBezTo>
                  <a:cubicBezTo>
                    <a:pt x="5" y="14"/>
                    <a:pt x="5" y="14"/>
                    <a:pt x="5" y="14"/>
                  </a:cubicBezTo>
                  <a:cubicBezTo>
                    <a:pt x="4" y="15"/>
                    <a:pt x="4" y="15"/>
                    <a:pt x="4" y="16"/>
                  </a:cubicBezTo>
                  <a:moveTo>
                    <a:pt x="7" y="16"/>
                  </a:moveTo>
                  <a:cubicBezTo>
                    <a:pt x="7" y="15"/>
                    <a:pt x="7" y="15"/>
                    <a:pt x="7" y="15"/>
                  </a:cubicBezTo>
                  <a:cubicBezTo>
                    <a:pt x="7" y="14"/>
                    <a:pt x="7" y="14"/>
                    <a:pt x="7" y="14"/>
                  </a:cubicBezTo>
                  <a:cubicBezTo>
                    <a:pt x="8" y="14"/>
                    <a:pt x="8" y="14"/>
                    <a:pt x="8" y="14"/>
                  </a:cubicBezTo>
                  <a:cubicBezTo>
                    <a:pt x="8" y="14"/>
                    <a:pt x="8" y="14"/>
                    <a:pt x="8" y="14"/>
                  </a:cubicBezTo>
                  <a:cubicBezTo>
                    <a:pt x="8" y="16"/>
                    <a:pt x="8" y="16"/>
                    <a:pt x="8" y="16"/>
                  </a:cubicBezTo>
                  <a:cubicBezTo>
                    <a:pt x="8" y="16"/>
                    <a:pt x="8" y="16"/>
                    <a:pt x="8" y="16"/>
                  </a:cubicBezTo>
                  <a:cubicBezTo>
                    <a:pt x="8" y="16"/>
                    <a:pt x="8" y="16"/>
                    <a:pt x="8" y="16"/>
                  </a:cubicBezTo>
                  <a:cubicBezTo>
                    <a:pt x="7" y="16"/>
                    <a:pt x="7" y="16"/>
                    <a:pt x="7" y="16"/>
                  </a:cubicBezTo>
                  <a:moveTo>
                    <a:pt x="3" y="15"/>
                  </a:moveTo>
                  <a:cubicBezTo>
                    <a:pt x="3" y="15"/>
                    <a:pt x="3" y="15"/>
                    <a:pt x="3" y="15"/>
                  </a:cubicBezTo>
                  <a:cubicBezTo>
                    <a:pt x="3" y="13"/>
                    <a:pt x="3" y="13"/>
                    <a:pt x="3" y="13"/>
                  </a:cubicBezTo>
                  <a:cubicBezTo>
                    <a:pt x="3" y="14"/>
                    <a:pt x="3" y="14"/>
                    <a:pt x="3" y="14"/>
                  </a:cubicBezTo>
                  <a:cubicBezTo>
                    <a:pt x="3" y="15"/>
                    <a:pt x="3" y="15"/>
                    <a:pt x="3" y="15"/>
                  </a:cubicBezTo>
                  <a:moveTo>
                    <a:pt x="9" y="15"/>
                  </a:moveTo>
                  <a:cubicBezTo>
                    <a:pt x="9" y="14"/>
                    <a:pt x="9" y="14"/>
                    <a:pt x="9" y="14"/>
                  </a:cubicBezTo>
                  <a:cubicBezTo>
                    <a:pt x="10" y="13"/>
                    <a:pt x="10" y="13"/>
                    <a:pt x="10" y="13"/>
                  </a:cubicBezTo>
                  <a:cubicBezTo>
                    <a:pt x="9" y="14"/>
                    <a:pt x="9" y="14"/>
                    <a:pt x="9" y="14"/>
                  </a:cubicBezTo>
                  <a:cubicBezTo>
                    <a:pt x="9" y="15"/>
                    <a:pt x="9" y="15"/>
                    <a:pt x="9" y="15"/>
                  </a:cubicBezTo>
                  <a:cubicBezTo>
                    <a:pt x="9" y="15"/>
                    <a:pt x="9" y="15"/>
                    <a:pt x="9" y="15"/>
                  </a:cubicBezTo>
                  <a:moveTo>
                    <a:pt x="2" y="14"/>
                  </a:moveTo>
                  <a:cubicBezTo>
                    <a:pt x="2" y="14"/>
                    <a:pt x="2" y="14"/>
                    <a:pt x="2" y="14"/>
                  </a:cubicBezTo>
                  <a:cubicBezTo>
                    <a:pt x="2" y="13"/>
                    <a:pt x="2" y="13"/>
                    <a:pt x="2" y="13"/>
                  </a:cubicBezTo>
                  <a:cubicBezTo>
                    <a:pt x="2" y="13"/>
                    <a:pt x="2" y="13"/>
                    <a:pt x="2" y="13"/>
                  </a:cubicBezTo>
                  <a:cubicBezTo>
                    <a:pt x="2" y="14"/>
                    <a:pt x="2" y="14"/>
                    <a:pt x="2" y="14"/>
                  </a:cubicBezTo>
                  <a:moveTo>
                    <a:pt x="10" y="13"/>
                  </a:moveTo>
                  <a:cubicBezTo>
                    <a:pt x="11" y="12"/>
                    <a:pt x="11" y="12"/>
                    <a:pt x="11" y="12"/>
                  </a:cubicBezTo>
                  <a:cubicBezTo>
                    <a:pt x="11" y="12"/>
                    <a:pt x="11" y="12"/>
                    <a:pt x="11" y="12"/>
                  </a:cubicBezTo>
                  <a:cubicBezTo>
                    <a:pt x="11" y="12"/>
                    <a:pt x="11" y="12"/>
                    <a:pt x="11" y="12"/>
                  </a:cubicBezTo>
                  <a:cubicBezTo>
                    <a:pt x="11" y="12"/>
                    <a:pt x="11" y="12"/>
                    <a:pt x="11" y="12"/>
                  </a:cubicBezTo>
                  <a:cubicBezTo>
                    <a:pt x="10" y="13"/>
                    <a:pt x="10" y="13"/>
                    <a:pt x="10" y="13"/>
                  </a:cubicBezTo>
                  <a:moveTo>
                    <a:pt x="1" y="12"/>
                  </a:moveTo>
                  <a:cubicBezTo>
                    <a:pt x="1" y="12"/>
                    <a:pt x="1" y="12"/>
                    <a:pt x="1" y="12"/>
                  </a:cubicBezTo>
                  <a:cubicBezTo>
                    <a:pt x="1" y="12"/>
                    <a:pt x="1" y="12"/>
                    <a:pt x="1" y="12"/>
                  </a:cubicBezTo>
                  <a:cubicBezTo>
                    <a:pt x="1" y="12"/>
                    <a:pt x="1" y="12"/>
                    <a:pt x="1" y="12"/>
                  </a:cubicBezTo>
                  <a:moveTo>
                    <a:pt x="6" y="14"/>
                  </a:moveTo>
                  <a:cubicBezTo>
                    <a:pt x="5" y="14"/>
                    <a:pt x="4" y="13"/>
                    <a:pt x="3" y="12"/>
                  </a:cubicBezTo>
                  <a:cubicBezTo>
                    <a:pt x="1" y="11"/>
                    <a:pt x="2" y="8"/>
                    <a:pt x="2" y="6"/>
                  </a:cubicBezTo>
                  <a:cubicBezTo>
                    <a:pt x="3" y="5"/>
                    <a:pt x="4" y="3"/>
                    <a:pt x="5" y="2"/>
                  </a:cubicBezTo>
                  <a:cubicBezTo>
                    <a:pt x="6" y="2"/>
                    <a:pt x="7" y="1"/>
                    <a:pt x="7" y="1"/>
                  </a:cubicBezTo>
                  <a:cubicBezTo>
                    <a:pt x="8" y="1"/>
                    <a:pt x="9" y="2"/>
                    <a:pt x="10" y="2"/>
                  </a:cubicBezTo>
                  <a:cubicBezTo>
                    <a:pt x="10" y="3"/>
                    <a:pt x="10" y="3"/>
                    <a:pt x="11" y="3"/>
                  </a:cubicBezTo>
                  <a:cubicBezTo>
                    <a:pt x="12" y="5"/>
                    <a:pt x="12" y="8"/>
                    <a:pt x="11" y="10"/>
                  </a:cubicBezTo>
                  <a:cubicBezTo>
                    <a:pt x="10" y="12"/>
                    <a:pt x="9" y="13"/>
                    <a:pt x="8" y="13"/>
                  </a:cubicBezTo>
                  <a:cubicBezTo>
                    <a:pt x="7" y="14"/>
                    <a:pt x="7" y="14"/>
                    <a:pt x="6" y="14"/>
                  </a:cubicBezTo>
                  <a:moveTo>
                    <a:pt x="7" y="0"/>
                  </a:moveTo>
                  <a:cubicBezTo>
                    <a:pt x="6" y="0"/>
                    <a:pt x="6" y="1"/>
                    <a:pt x="5" y="1"/>
                  </a:cubicBezTo>
                  <a:cubicBezTo>
                    <a:pt x="3" y="2"/>
                    <a:pt x="2" y="4"/>
                    <a:pt x="1" y="6"/>
                  </a:cubicBezTo>
                  <a:cubicBezTo>
                    <a:pt x="1" y="6"/>
                    <a:pt x="1" y="7"/>
                    <a:pt x="1" y="8"/>
                  </a:cubicBezTo>
                  <a:cubicBezTo>
                    <a:pt x="1" y="9"/>
                    <a:pt x="1" y="9"/>
                    <a:pt x="1" y="9"/>
                  </a:cubicBezTo>
                  <a:cubicBezTo>
                    <a:pt x="0" y="10"/>
                    <a:pt x="0" y="12"/>
                    <a:pt x="1" y="14"/>
                  </a:cubicBezTo>
                  <a:cubicBezTo>
                    <a:pt x="1" y="14"/>
                    <a:pt x="1" y="14"/>
                    <a:pt x="1" y="14"/>
                  </a:cubicBezTo>
                  <a:cubicBezTo>
                    <a:pt x="1" y="15"/>
                    <a:pt x="1" y="15"/>
                    <a:pt x="1" y="15"/>
                  </a:cubicBezTo>
                  <a:cubicBezTo>
                    <a:pt x="3" y="17"/>
                    <a:pt x="4" y="17"/>
                    <a:pt x="6" y="17"/>
                  </a:cubicBezTo>
                  <a:cubicBezTo>
                    <a:pt x="6" y="17"/>
                    <a:pt x="6" y="17"/>
                    <a:pt x="6" y="17"/>
                  </a:cubicBezTo>
                  <a:cubicBezTo>
                    <a:pt x="6" y="17"/>
                    <a:pt x="6" y="17"/>
                    <a:pt x="6" y="17"/>
                  </a:cubicBezTo>
                  <a:cubicBezTo>
                    <a:pt x="6" y="17"/>
                    <a:pt x="6" y="17"/>
                    <a:pt x="6" y="17"/>
                  </a:cubicBezTo>
                  <a:cubicBezTo>
                    <a:pt x="6" y="17"/>
                    <a:pt x="6" y="17"/>
                    <a:pt x="6" y="17"/>
                  </a:cubicBezTo>
                  <a:cubicBezTo>
                    <a:pt x="7" y="17"/>
                    <a:pt x="7" y="17"/>
                    <a:pt x="8" y="17"/>
                  </a:cubicBezTo>
                  <a:cubicBezTo>
                    <a:pt x="10" y="16"/>
                    <a:pt x="11" y="15"/>
                    <a:pt x="12" y="13"/>
                  </a:cubicBezTo>
                  <a:cubicBezTo>
                    <a:pt x="12" y="11"/>
                    <a:pt x="13" y="10"/>
                    <a:pt x="13" y="7"/>
                  </a:cubicBezTo>
                  <a:cubicBezTo>
                    <a:pt x="12" y="7"/>
                    <a:pt x="12" y="7"/>
                    <a:pt x="12" y="7"/>
                  </a:cubicBezTo>
                  <a:cubicBezTo>
                    <a:pt x="12" y="5"/>
                    <a:pt x="12" y="4"/>
                    <a:pt x="11" y="3"/>
                  </a:cubicBezTo>
                  <a:cubicBezTo>
                    <a:pt x="11" y="2"/>
                    <a:pt x="11" y="2"/>
                    <a:pt x="10" y="2"/>
                  </a:cubicBezTo>
                  <a:cubicBezTo>
                    <a:pt x="10" y="1"/>
                    <a:pt x="9"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6" name="Freeform 52"/>
            <p:cNvSpPr>
              <a:spLocks noEditPoints="1"/>
            </p:cNvSpPr>
            <p:nvPr/>
          </p:nvSpPr>
          <p:spPr bwMode="auto">
            <a:xfrm>
              <a:off x="4236" y="2334"/>
              <a:ext cx="91" cy="133"/>
            </a:xfrm>
            <a:custGeom>
              <a:avLst/>
              <a:gdLst>
                <a:gd name="T0" fmla="*/ 4 w 38"/>
                <a:gd name="T1" fmla="*/ 48 h 56"/>
                <a:gd name="T2" fmla="*/ 8 w 38"/>
                <a:gd name="T3" fmla="*/ 49 h 56"/>
                <a:gd name="T4" fmla="*/ 9 w 38"/>
                <a:gd name="T5" fmla="*/ 49 h 56"/>
                <a:gd name="T6" fmla="*/ 7 w 38"/>
                <a:gd name="T7" fmla="*/ 55 h 56"/>
                <a:gd name="T8" fmla="*/ 13 w 38"/>
                <a:gd name="T9" fmla="*/ 48 h 56"/>
                <a:gd name="T10" fmla="*/ 8 w 38"/>
                <a:gd name="T11" fmla="*/ 55 h 56"/>
                <a:gd name="T12" fmla="*/ 18 w 38"/>
                <a:gd name="T13" fmla="*/ 47 h 56"/>
                <a:gd name="T14" fmla="*/ 15 w 38"/>
                <a:gd name="T15" fmla="*/ 53 h 56"/>
                <a:gd name="T16" fmla="*/ 18 w 38"/>
                <a:gd name="T17" fmla="*/ 52 h 56"/>
                <a:gd name="T18" fmla="*/ 22 w 38"/>
                <a:gd name="T19" fmla="*/ 46 h 56"/>
                <a:gd name="T20" fmla="*/ 21 w 38"/>
                <a:gd name="T21" fmla="*/ 51 h 56"/>
                <a:gd name="T22" fmla="*/ 28 w 38"/>
                <a:gd name="T23" fmla="*/ 44 h 56"/>
                <a:gd name="T24" fmla="*/ 26 w 38"/>
                <a:gd name="T25" fmla="*/ 44 h 56"/>
                <a:gd name="T26" fmla="*/ 24 w 38"/>
                <a:gd name="T27" fmla="*/ 49 h 56"/>
                <a:gd name="T28" fmla="*/ 4 w 38"/>
                <a:gd name="T29" fmla="*/ 43 h 56"/>
                <a:gd name="T30" fmla="*/ 3 w 38"/>
                <a:gd name="T31" fmla="*/ 47 h 56"/>
                <a:gd name="T32" fmla="*/ 6 w 38"/>
                <a:gd name="T33" fmla="*/ 39 h 56"/>
                <a:gd name="T34" fmla="*/ 5 w 38"/>
                <a:gd name="T35" fmla="*/ 39 h 56"/>
                <a:gd name="T36" fmla="*/ 6 w 38"/>
                <a:gd name="T37" fmla="*/ 38 h 56"/>
                <a:gd name="T38" fmla="*/ 7 w 38"/>
                <a:gd name="T39" fmla="*/ 35 h 56"/>
                <a:gd name="T40" fmla="*/ 17 w 38"/>
                <a:gd name="T41" fmla="*/ 31 h 56"/>
                <a:gd name="T42" fmla="*/ 15 w 38"/>
                <a:gd name="T43" fmla="*/ 32 h 56"/>
                <a:gd name="T44" fmla="*/ 19 w 38"/>
                <a:gd name="T45" fmla="*/ 27 h 56"/>
                <a:gd name="T46" fmla="*/ 19 w 38"/>
                <a:gd name="T47" fmla="*/ 24 h 56"/>
                <a:gd name="T48" fmla="*/ 19 w 38"/>
                <a:gd name="T49" fmla="*/ 26 h 56"/>
                <a:gd name="T50" fmla="*/ 21 w 38"/>
                <a:gd name="T51" fmla="*/ 20 h 56"/>
                <a:gd name="T52" fmla="*/ 19 w 38"/>
                <a:gd name="T53" fmla="*/ 20 h 56"/>
                <a:gd name="T54" fmla="*/ 21 w 38"/>
                <a:gd name="T55" fmla="*/ 19 h 56"/>
                <a:gd name="T56" fmla="*/ 20 w 38"/>
                <a:gd name="T57" fmla="*/ 15 h 56"/>
                <a:gd name="T58" fmla="*/ 20 w 38"/>
                <a:gd name="T59" fmla="*/ 14 h 56"/>
                <a:gd name="T60" fmla="*/ 20 w 38"/>
                <a:gd name="T61" fmla="*/ 14 h 56"/>
                <a:gd name="T62" fmla="*/ 21 w 38"/>
                <a:gd name="T63" fmla="*/ 10 h 56"/>
                <a:gd name="T64" fmla="*/ 20 w 38"/>
                <a:gd name="T65" fmla="*/ 7 h 56"/>
                <a:gd name="T66" fmla="*/ 18 w 38"/>
                <a:gd name="T67" fmla="*/ 6 h 56"/>
                <a:gd name="T68" fmla="*/ 19 w 38"/>
                <a:gd name="T69" fmla="*/ 7 h 56"/>
                <a:gd name="T70" fmla="*/ 18 w 38"/>
                <a:gd name="T71" fmla="*/ 2 h 56"/>
                <a:gd name="T72" fmla="*/ 24 w 38"/>
                <a:gd name="T73" fmla="*/ 1 h 56"/>
                <a:gd name="T74" fmla="*/ 25 w 38"/>
                <a:gd name="T75" fmla="*/ 40 h 56"/>
                <a:gd name="T76" fmla="*/ 6 w 38"/>
                <a:gd name="T77" fmla="*/ 44 h 56"/>
                <a:gd name="T78" fmla="*/ 13 w 38"/>
                <a:gd name="T79" fmla="*/ 34 h 56"/>
                <a:gd name="T80" fmla="*/ 16 w 38"/>
                <a:gd name="T81" fmla="*/ 35 h 56"/>
                <a:gd name="T82" fmla="*/ 24 w 38"/>
                <a:gd name="T83" fmla="*/ 0 h 56"/>
                <a:gd name="T84" fmla="*/ 18 w 38"/>
                <a:gd name="T85" fmla="*/ 0 h 56"/>
                <a:gd name="T86" fmla="*/ 17 w 38"/>
                <a:gd name="T87" fmla="*/ 3 h 56"/>
                <a:gd name="T88" fmla="*/ 16 w 38"/>
                <a:gd name="T89" fmla="*/ 4 h 56"/>
                <a:gd name="T90" fmla="*/ 18 w 38"/>
                <a:gd name="T91" fmla="*/ 8 h 56"/>
                <a:gd name="T92" fmla="*/ 7 w 38"/>
                <a:gd name="T93" fmla="*/ 30 h 56"/>
                <a:gd name="T94" fmla="*/ 7 w 38"/>
                <a:gd name="T95" fmla="*/ 31 h 56"/>
                <a:gd name="T96" fmla="*/ 4 w 38"/>
                <a:gd name="T97" fmla="*/ 39 h 56"/>
                <a:gd name="T98" fmla="*/ 1 w 38"/>
                <a:gd name="T99" fmla="*/ 55 h 56"/>
                <a:gd name="T100" fmla="*/ 0 w 38"/>
                <a:gd name="T101" fmla="*/ 56 h 56"/>
                <a:gd name="T102" fmla="*/ 2 w 38"/>
                <a:gd name="T103" fmla="*/ 56 h 56"/>
                <a:gd name="T104" fmla="*/ 7 w 38"/>
                <a:gd name="T105" fmla="*/ 56 h 56"/>
                <a:gd name="T106" fmla="*/ 11 w 38"/>
                <a:gd name="T107" fmla="*/ 55 h 56"/>
                <a:gd name="T108" fmla="*/ 31 w 38"/>
                <a:gd name="T109" fmla="*/ 41 h 56"/>
                <a:gd name="T110" fmla="*/ 25 w 38"/>
                <a:gd name="T11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 h="56">
                  <a:moveTo>
                    <a:pt x="2" y="55"/>
                  </a:moveTo>
                  <a:cubicBezTo>
                    <a:pt x="2" y="55"/>
                    <a:pt x="2" y="55"/>
                    <a:pt x="2" y="55"/>
                  </a:cubicBezTo>
                  <a:cubicBezTo>
                    <a:pt x="2" y="54"/>
                    <a:pt x="2" y="53"/>
                    <a:pt x="3" y="52"/>
                  </a:cubicBezTo>
                  <a:cubicBezTo>
                    <a:pt x="3" y="50"/>
                    <a:pt x="4" y="49"/>
                    <a:pt x="4" y="48"/>
                  </a:cubicBezTo>
                  <a:cubicBezTo>
                    <a:pt x="4" y="48"/>
                    <a:pt x="4" y="48"/>
                    <a:pt x="4" y="48"/>
                  </a:cubicBezTo>
                  <a:cubicBezTo>
                    <a:pt x="5" y="48"/>
                    <a:pt x="6" y="48"/>
                    <a:pt x="7" y="48"/>
                  </a:cubicBezTo>
                  <a:cubicBezTo>
                    <a:pt x="8" y="48"/>
                    <a:pt x="8" y="48"/>
                    <a:pt x="8" y="48"/>
                  </a:cubicBezTo>
                  <a:cubicBezTo>
                    <a:pt x="8" y="49"/>
                    <a:pt x="8" y="49"/>
                    <a:pt x="8" y="49"/>
                  </a:cubicBezTo>
                  <a:cubicBezTo>
                    <a:pt x="6" y="51"/>
                    <a:pt x="4" y="54"/>
                    <a:pt x="3" y="55"/>
                  </a:cubicBezTo>
                  <a:cubicBezTo>
                    <a:pt x="3" y="55"/>
                    <a:pt x="2" y="55"/>
                    <a:pt x="2" y="55"/>
                  </a:cubicBezTo>
                  <a:moveTo>
                    <a:pt x="4" y="55"/>
                  </a:moveTo>
                  <a:cubicBezTo>
                    <a:pt x="5" y="54"/>
                    <a:pt x="6" y="52"/>
                    <a:pt x="9" y="49"/>
                  </a:cubicBezTo>
                  <a:cubicBezTo>
                    <a:pt x="9" y="48"/>
                    <a:pt x="9" y="48"/>
                    <a:pt x="9" y="48"/>
                  </a:cubicBezTo>
                  <a:cubicBezTo>
                    <a:pt x="9" y="48"/>
                    <a:pt x="9" y="48"/>
                    <a:pt x="9" y="48"/>
                  </a:cubicBezTo>
                  <a:cubicBezTo>
                    <a:pt x="10" y="48"/>
                    <a:pt x="11" y="48"/>
                    <a:pt x="12" y="48"/>
                  </a:cubicBezTo>
                  <a:cubicBezTo>
                    <a:pt x="7" y="55"/>
                    <a:pt x="7" y="55"/>
                    <a:pt x="7" y="55"/>
                  </a:cubicBezTo>
                  <a:cubicBezTo>
                    <a:pt x="6" y="55"/>
                    <a:pt x="6" y="55"/>
                    <a:pt x="6" y="55"/>
                  </a:cubicBezTo>
                  <a:cubicBezTo>
                    <a:pt x="5" y="55"/>
                    <a:pt x="5" y="55"/>
                    <a:pt x="4" y="55"/>
                  </a:cubicBezTo>
                  <a:moveTo>
                    <a:pt x="8" y="55"/>
                  </a:moveTo>
                  <a:cubicBezTo>
                    <a:pt x="13" y="48"/>
                    <a:pt x="13" y="48"/>
                    <a:pt x="13" y="48"/>
                  </a:cubicBezTo>
                  <a:cubicBezTo>
                    <a:pt x="14" y="48"/>
                    <a:pt x="14" y="48"/>
                    <a:pt x="15" y="48"/>
                  </a:cubicBezTo>
                  <a:cubicBezTo>
                    <a:pt x="11" y="54"/>
                    <a:pt x="11" y="54"/>
                    <a:pt x="11" y="54"/>
                  </a:cubicBezTo>
                  <a:cubicBezTo>
                    <a:pt x="10" y="54"/>
                    <a:pt x="10" y="54"/>
                    <a:pt x="10" y="54"/>
                  </a:cubicBezTo>
                  <a:cubicBezTo>
                    <a:pt x="10" y="54"/>
                    <a:pt x="9" y="54"/>
                    <a:pt x="8" y="55"/>
                  </a:cubicBezTo>
                  <a:moveTo>
                    <a:pt x="12" y="54"/>
                  </a:moveTo>
                  <a:cubicBezTo>
                    <a:pt x="15" y="48"/>
                    <a:pt x="15" y="48"/>
                    <a:pt x="15" y="48"/>
                  </a:cubicBezTo>
                  <a:cubicBezTo>
                    <a:pt x="15" y="48"/>
                    <a:pt x="15" y="48"/>
                    <a:pt x="15" y="48"/>
                  </a:cubicBezTo>
                  <a:cubicBezTo>
                    <a:pt x="16" y="47"/>
                    <a:pt x="17" y="47"/>
                    <a:pt x="18" y="47"/>
                  </a:cubicBezTo>
                  <a:cubicBezTo>
                    <a:pt x="14" y="52"/>
                    <a:pt x="14" y="52"/>
                    <a:pt x="14" y="52"/>
                  </a:cubicBezTo>
                  <a:cubicBezTo>
                    <a:pt x="14" y="53"/>
                    <a:pt x="14" y="53"/>
                    <a:pt x="14" y="53"/>
                  </a:cubicBezTo>
                  <a:cubicBezTo>
                    <a:pt x="14" y="53"/>
                    <a:pt x="13" y="53"/>
                    <a:pt x="12" y="54"/>
                  </a:cubicBezTo>
                  <a:moveTo>
                    <a:pt x="15" y="53"/>
                  </a:moveTo>
                  <a:cubicBezTo>
                    <a:pt x="19" y="47"/>
                    <a:pt x="19" y="47"/>
                    <a:pt x="19" y="47"/>
                  </a:cubicBezTo>
                  <a:cubicBezTo>
                    <a:pt x="19" y="47"/>
                    <a:pt x="19" y="47"/>
                    <a:pt x="19" y="47"/>
                  </a:cubicBezTo>
                  <a:cubicBezTo>
                    <a:pt x="20" y="47"/>
                    <a:pt x="20" y="46"/>
                    <a:pt x="21" y="46"/>
                  </a:cubicBezTo>
                  <a:cubicBezTo>
                    <a:pt x="18" y="52"/>
                    <a:pt x="18" y="52"/>
                    <a:pt x="18" y="52"/>
                  </a:cubicBezTo>
                  <a:cubicBezTo>
                    <a:pt x="18" y="52"/>
                    <a:pt x="18" y="52"/>
                    <a:pt x="18" y="52"/>
                  </a:cubicBezTo>
                  <a:cubicBezTo>
                    <a:pt x="17" y="52"/>
                    <a:pt x="16" y="52"/>
                    <a:pt x="15" y="53"/>
                  </a:cubicBezTo>
                  <a:moveTo>
                    <a:pt x="19" y="51"/>
                  </a:moveTo>
                  <a:cubicBezTo>
                    <a:pt x="22" y="46"/>
                    <a:pt x="22" y="46"/>
                    <a:pt x="22" y="46"/>
                  </a:cubicBezTo>
                  <a:cubicBezTo>
                    <a:pt x="22" y="46"/>
                    <a:pt x="22" y="46"/>
                    <a:pt x="22" y="46"/>
                  </a:cubicBezTo>
                  <a:cubicBezTo>
                    <a:pt x="23" y="45"/>
                    <a:pt x="24" y="45"/>
                    <a:pt x="24" y="45"/>
                  </a:cubicBezTo>
                  <a:cubicBezTo>
                    <a:pt x="23" y="47"/>
                    <a:pt x="22" y="49"/>
                    <a:pt x="21" y="51"/>
                  </a:cubicBezTo>
                  <a:cubicBezTo>
                    <a:pt x="21" y="51"/>
                    <a:pt x="21" y="51"/>
                    <a:pt x="21" y="51"/>
                  </a:cubicBezTo>
                  <a:cubicBezTo>
                    <a:pt x="20" y="51"/>
                    <a:pt x="20" y="51"/>
                    <a:pt x="19" y="51"/>
                  </a:cubicBezTo>
                  <a:moveTo>
                    <a:pt x="25" y="49"/>
                  </a:moveTo>
                  <a:cubicBezTo>
                    <a:pt x="28" y="44"/>
                    <a:pt x="28" y="44"/>
                    <a:pt x="28" y="44"/>
                  </a:cubicBezTo>
                  <a:cubicBezTo>
                    <a:pt x="28" y="44"/>
                    <a:pt x="28" y="44"/>
                    <a:pt x="28" y="44"/>
                  </a:cubicBezTo>
                  <a:cubicBezTo>
                    <a:pt x="28" y="45"/>
                    <a:pt x="27" y="47"/>
                    <a:pt x="27" y="48"/>
                  </a:cubicBezTo>
                  <a:cubicBezTo>
                    <a:pt x="26" y="48"/>
                    <a:pt x="25" y="49"/>
                    <a:pt x="25" y="49"/>
                  </a:cubicBezTo>
                  <a:moveTo>
                    <a:pt x="22" y="50"/>
                  </a:moveTo>
                  <a:cubicBezTo>
                    <a:pt x="23" y="48"/>
                    <a:pt x="25" y="46"/>
                    <a:pt x="26" y="44"/>
                  </a:cubicBezTo>
                  <a:cubicBezTo>
                    <a:pt x="27" y="44"/>
                    <a:pt x="27" y="43"/>
                    <a:pt x="28" y="43"/>
                  </a:cubicBezTo>
                  <a:cubicBezTo>
                    <a:pt x="27" y="43"/>
                    <a:pt x="27" y="43"/>
                    <a:pt x="27" y="43"/>
                  </a:cubicBezTo>
                  <a:cubicBezTo>
                    <a:pt x="24" y="49"/>
                    <a:pt x="24" y="49"/>
                    <a:pt x="24" y="49"/>
                  </a:cubicBezTo>
                  <a:cubicBezTo>
                    <a:pt x="24" y="49"/>
                    <a:pt x="24" y="49"/>
                    <a:pt x="24" y="49"/>
                  </a:cubicBezTo>
                  <a:cubicBezTo>
                    <a:pt x="23" y="50"/>
                    <a:pt x="23" y="50"/>
                    <a:pt x="22" y="50"/>
                  </a:cubicBezTo>
                  <a:moveTo>
                    <a:pt x="3" y="48"/>
                  </a:moveTo>
                  <a:cubicBezTo>
                    <a:pt x="3" y="48"/>
                    <a:pt x="3" y="48"/>
                    <a:pt x="3" y="47"/>
                  </a:cubicBezTo>
                  <a:cubicBezTo>
                    <a:pt x="4" y="46"/>
                    <a:pt x="4" y="44"/>
                    <a:pt x="4" y="43"/>
                  </a:cubicBezTo>
                  <a:cubicBezTo>
                    <a:pt x="5" y="42"/>
                    <a:pt x="5" y="42"/>
                    <a:pt x="5" y="42"/>
                  </a:cubicBezTo>
                  <a:cubicBezTo>
                    <a:pt x="5" y="43"/>
                    <a:pt x="5" y="43"/>
                    <a:pt x="5" y="44"/>
                  </a:cubicBezTo>
                  <a:cubicBezTo>
                    <a:pt x="4" y="46"/>
                    <a:pt x="4" y="47"/>
                    <a:pt x="4" y="47"/>
                  </a:cubicBezTo>
                  <a:cubicBezTo>
                    <a:pt x="3" y="47"/>
                    <a:pt x="3" y="47"/>
                    <a:pt x="3" y="47"/>
                  </a:cubicBezTo>
                  <a:cubicBezTo>
                    <a:pt x="3" y="48"/>
                    <a:pt x="3" y="48"/>
                    <a:pt x="3" y="48"/>
                  </a:cubicBezTo>
                  <a:moveTo>
                    <a:pt x="4" y="42"/>
                  </a:moveTo>
                  <a:cubicBezTo>
                    <a:pt x="5" y="41"/>
                    <a:pt x="5" y="41"/>
                    <a:pt x="5" y="40"/>
                  </a:cubicBezTo>
                  <a:cubicBezTo>
                    <a:pt x="5" y="40"/>
                    <a:pt x="5" y="40"/>
                    <a:pt x="6" y="39"/>
                  </a:cubicBezTo>
                  <a:cubicBezTo>
                    <a:pt x="6" y="40"/>
                    <a:pt x="5" y="41"/>
                    <a:pt x="5" y="41"/>
                  </a:cubicBezTo>
                  <a:cubicBezTo>
                    <a:pt x="5" y="41"/>
                    <a:pt x="5" y="41"/>
                    <a:pt x="5" y="41"/>
                  </a:cubicBezTo>
                  <a:cubicBezTo>
                    <a:pt x="4" y="42"/>
                    <a:pt x="4" y="42"/>
                    <a:pt x="4" y="42"/>
                  </a:cubicBezTo>
                  <a:moveTo>
                    <a:pt x="5" y="39"/>
                  </a:moveTo>
                  <a:cubicBezTo>
                    <a:pt x="5" y="38"/>
                    <a:pt x="5" y="38"/>
                    <a:pt x="5" y="37"/>
                  </a:cubicBezTo>
                  <a:cubicBezTo>
                    <a:pt x="6" y="36"/>
                    <a:pt x="6" y="36"/>
                    <a:pt x="6" y="36"/>
                  </a:cubicBezTo>
                  <a:cubicBezTo>
                    <a:pt x="6" y="37"/>
                    <a:pt x="6" y="38"/>
                    <a:pt x="6" y="38"/>
                  </a:cubicBezTo>
                  <a:cubicBezTo>
                    <a:pt x="6" y="38"/>
                    <a:pt x="6" y="38"/>
                    <a:pt x="6" y="38"/>
                  </a:cubicBezTo>
                  <a:cubicBezTo>
                    <a:pt x="5" y="39"/>
                    <a:pt x="5" y="39"/>
                    <a:pt x="5" y="39"/>
                  </a:cubicBezTo>
                  <a:moveTo>
                    <a:pt x="6" y="36"/>
                  </a:moveTo>
                  <a:cubicBezTo>
                    <a:pt x="6" y="35"/>
                    <a:pt x="6" y="34"/>
                    <a:pt x="7" y="33"/>
                  </a:cubicBezTo>
                  <a:cubicBezTo>
                    <a:pt x="7" y="34"/>
                    <a:pt x="7" y="34"/>
                    <a:pt x="7" y="35"/>
                  </a:cubicBezTo>
                  <a:cubicBezTo>
                    <a:pt x="6" y="36"/>
                    <a:pt x="6" y="36"/>
                    <a:pt x="6" y="36"/>
                  </a:cubicBezTo>
                  <a:moveTo>
                    <a:pt x="15" y="32"/>
                  </a:moveTo>
                  <a:cubicBezTo>
                    <a:pt x="15" y="32"/>
                    <a:pt x="15" y="32"/>
                    <a:pt x="15" y="32"/>
                  </a:cubicBezTo>
                  <a:cubicBezTo>
                    <a:pt x="17" y="31"/>
                    <a:pt x="17" y="31"/>
                    <a:pt x="17" y="31"/>
                  </a:cubicBezTo>
                  <a:cubicBezTo>
                    <a:pt x="16" y="32"/>
                    <a:pt x="16" y="32"/>
                    <a:pt x="16" y="33"/>
                  </a:cubicBezTo>
                  <a:cubicBezTo>
                    <a:pt x="15" y="33"/>
                    <a:pt x="15" y="33"/>
                    <a:pt x="14" y="33"/>
                  </a:cubicBezTo>
                  <a:cubicBezTo>
                    <a:pt x="14" y="33"/>
                    <a:pt x="14" y="33"/>
                    <a:pt x="14" y="33"/>
                  </a:cubicBezTo>
                  <a:cubicBezTo>
                    <a:pt x="14" y="33"/>
                    <a:pt x="15" y="33"/>
                    <a:pt x="15" y="32"/>
                  </a:cubicBezTo>
                  <a:cubicBezTo>
                    <a:pt x="15" y="32"/>
                    <a:pt x="15" y="32"/>
                    <a:pt x="15" y="32"/>
                  </a:cubicBezTo>
                  <a:moveTo>
                    <a:pt x="16" y="31"/>
                  </a:moveTo>
                  <a:cubicBezTo>
                    <a:pt x="16" y="30"/>
                    <a:pt x="17" y="29"/>
                    <a:pt x="17" y="28"/>
                  </a:cubicBezTo>
                  <a:cubicBezTo>
                    <a:pt x="19" y="27"/>
                    <a:pt x="19" y="27"/>
                    <a:pt x="19" y="27"/>
                  </a:cubicBezTo>
                  <a:cubicBezTo>
                    <a:pt x="18" y="28"/>
                    <a:pt x="18" y="29"/>
                    <a:pt x="18" y="29"/>
                  </a:cubicBezTo>
                  <a:cubicBezTo>
                    <a:pt x="16" y="31"/>
                    <a:pt x="16" y="31"/>
                    <a:pt x="16" y="31"/>
                  </a:cubicBezTo>
                  <a:moveTo>
                    <a:pt x="18" y="27"/>
                  </a:moveTo>
                  <a:cubicBezTo>
                    <a:pt x="18" y="26"/>
                    <a:pt x="18" y="25"/>
                    <a:pt x="19" y="24"/>
                  </a:cubicBezTo>
                  <a:cubicBezTo>
                    <a:pt x="19" y="24"/>
                    <a:pt x="19" y="24"/>
                    <a:pt x="19" y="24"/>
                  </a:cubicBezTo>
                  <a:cubicBezTo>
                    <a:pt x="20" y="23"/>
                    <a:pt x="20" y="23"/>
                    <a:pt x="20" y="23"/>
                  </a:cubicBezTo>
                  <a:cubicBezTo>
                    <a:pt x="20" y="24"/>
                    <a:pt x="20" y="25"/>
                    <a:pt x="19" y="26"/>
                  </a:cubicBezTo>
                  <a:cubicBezTo>
                    <a:pt x="19" y="26"/>
                    <a:pt x="19" y="26"/>
                    <a:pt x="19" y="26"/>
                  </a:cubicBezTo>
                  <a:cubicBezTo>
                    <a:pt x="18" y="27"/>
                    <a:pt x="18" y="27"/>
                    <a:pt x="18" y="27"/>
                  </a:cubicBezTo>
                  <a:moveTo>
                    <a:pt x="19" y="23"/>
                  </a:moveTo>
                  <a:cubicBezTo>
                    <a:pt x="19" y="22"/>
                    <a:pt x="19" y="22"/>
                    <a:pt x="19" y="21"/>
                  </a:cubicBezTo>
                  <a:cubicBezTo>
                    <a:pt x="21" y="20"/>
                    <a:pt x="21" y="20"/>
                    <a:pt x="21" y="20"/>
                  </a:cubicBezTo>
                  <a:cubicBezTo>
                    <a:pt x="21" y="21"/>
                    <a:pt x="21" y="21"/>
                    <a:pt x="20" y="22"/>
                  </a:cubicBezTo>
                  <a:cubicBezTo>
                    <a:pt x="20" y="22"/>
                    <a:pt x="20" y="22"/>
                    <a:pt x="20" y="22"/>
                  </a:cubicBezTo>
                  <a:cubicBezTo>
                    <a:pt x="19" y="23"/>
                    <a:pt x="19" y="23"/>
                    <a:pt x="19" y="23"/>
                  </a:cubicBezTo>
                  <a:moveTo>
                    <a:pt x="19" y="20"/>
                  </a:moveTo>
                  <a:cubicBezTo>
                    <a:pt x="20" y="19"/>
                    <a:pt x="20" y="19"/>
                    <a:pt x="20" y="18"/>
                  </a:cubicBezTo>
                  <a:cubicBezTo>
                    <a:pt x="20" y="18"/>
                    <a:pt x="20" y="18"/>
                    <a:pt x="20" y="18"/>
                  </a:cubicBezTo>
                  <a:cubicBezTo>
                    <a:pt x="20" y="18"/>
                    <a:pt x="21" y="17"/>
                    <a:pt x="21" y="17"/>
                  </a:cubicBezTo>
                  <a:cubicBezTo>
                    <a:pt x="21" y="18"/>
                    <a:pt x="21" y="19"/>
                    <a:pt x="21" y="19"/>
                  </a:cubicBezTo>
                  <a:cubicBezTo>
                    <a:pt x="19" y="20"/>
                    <a:pt x="19" y="20"/>
                    <a:pt x="19" y="20"/>
                  </a:cubicBezTo>
                  <a:moveTo>
                    <a:pt x="20" y="17"/>
                  </a:moveTo>
                  <a:cubicBezTo>
                    <a:pt x="20" y="16"/>
                    <a:pt x="20" y="16"/>
                    <a:pt x="20" y="15"/>
                  </a:cubicBezTo>
                  <a:cubicBezTo>
                    <a:pt x="20" y="15"/>
                    <a:pt x="20" y="15"/>
                    <a:pt x="20" y="15"/>
                  </a:cubicBezTo>
                  <a:cubicBezTo>
                    <a:pt x="20" y="15"/>
                    <a:pt x="21" y="14"/>
                    <a:pt x="21" y="14"/>
                  </a:cubicBezTo>
                  <a:cubicBezTo>
                    <a:pt x="21" y="15"/>
                    <a:pt x="21" y="15"/>
                    <a:pt x="21" y="16"/>
                  </a:cubicBezTo>
                  <a:cubicBezTo>
                    <a:pt x="21" y="16"/>
                    <a:pt x="20" y="17"/>
                    <a:pt x="20" y="17"/>
                  </a:cubicBezTo>
                  <a:moveTo>
                    <a:pt x="20" y="14"/>
                  </a:moveTo>
                  <a:cubicBezTo>
                    <a:pt x="20" y="13"/>
                    <a:pt x="20" y="13"/>
                    <a:pt x="20" y="12"/>
                  </a:cubicBezTo>
                  <a:cubicBezTo>
                    <a:pt x="21" y="11"/>
                    <a:pt x="21" y="11"/>
                    <a:pt x="21" y="11"/>
                  </a:cubicBezTo>
                  <a:cubicBezTo>
                    <a:pt x="21" y="12"/>
                    <a:pt x="21" y="12"/>
                    <a:pt x="21" y="13"/>
                  </a:cubicBezTo>
                  <a:cubicBezTo>
                    <a:pt x="21" y="13"/>
                    <a:pt x="20" y="14"/>
                    <a:pt x="20" y="14"/>
                  </a:cubicBezTo>
                  <a:moveTo>
                    <a:pt x="20" y="11"/>
                  </a:moveTo>
                  <a:cubicBezTo>
                    <a:pt x="19" y="11"/>
                    <a:pt x="19" y="10"/>
                    <a:pt x="19" y="9"/>
                  </a:cubicBezTo>
                  <a:cubicBezTo>
                    <a:pt x="21" y="9"/>
                    <a:pt x="21" y="9"/>
                    <a:pt x="21" y="9"/>
                  </a:cubicBezTo>
                  <a:cubicBezTo>
                    <a:pt x="21" y="9"/>
                    <a:pt x="21" y="10"/>
                    <a:pt x="21" y="10"/>
                  </a:cubicBezTo>
                  <a:cubicBezTo>
                    <a:pt x="20" y="11"/>
                    <a:pt x="20" y="11"/>
                    <a:pt x="20" y="11"/>
                  </a:cubicBezTo>
                  <a:moveTo>
                    <a:pt x="19" y="9"/>
                  </a:moveTo>
                  <a:cubicBezTo>
                    <a:pt x="19" y="8"/>
                    <a:pt x="19" y="8"/>
                    <a:pt x="19" y="8"/>
                  </a:cubicBezTo>
                  <a:cubicBezTo>
                    <a:pt x="19" y="7"/>
                    <a:pt x="20" y="7"/>
                    <a:pt x="20" y="7"/>
                  </a:cubicBezTo>
                  <a:cubicBezTo>
                    <a:pt x="20" y="8"/>
                    <a:pt x="20" y="8"/>
                    <a:pt x="20" y="8"/>
                  </a:cubicBezTo>
                  <a:cubicBezTo>
                    <a:pt x="19" y="9"/>
                    <a:pt x="19" y="9"/>
                    <a:pt x="19" y="9"/>
                  </a:cubicBezTo>
                  <a:moveTo>
                    <a:pt x="19" y="7"/>
                  </a:moveTo>
                  <a:cubicBezTo>
                    <a:pt x="18" y="6"/>
                    <a:pt x="18" y="6"/>
                    <a:pt x="18" y="6"/>
                  </a:cubicBezTo>
                  <a:cubicBezTo>
                    <a:pt x="19" y="6"/>
                    <a:pt x="19" y="5"/>
                    <a:pt x="20" y="5"/>
                  </a:cubicBezTo>
                  <a:cubicBezTo>
                    <a:pt x="20" y="6"/>
                    <a:pt x="20" y="6"/>
                    <a:pt x="20" y="6"/>
                  </a:cubicBezTo>
                  <a:cubicBezTo>
                    <a:pt x="20" y="6"/>
                    <a:pt x="20" y="6"/>
                    <a:pt x="20" y="6"/>
                  </a:cubicBezTo>
                  <a:cubicBezTo>
                    <a:pt x="19" y="6"/>
                    <a:pt x="19" y="7"/>
                    <a:pt x="19" y="7"/>
                  </a:cubicBezTo>
                  <a:moveTo>
                    <a:pt x="18" y="5"/>
                  </a:moveTo>
                  <a:cubicBezTo>
                    <a:pt x="18" y="5"/>
                    <a:pt x="18" y="4"/>
                    <a:pt x="18" y="4"/>
                  </a:cubicBezTo>
                  <a:cubicBezTo>
                    <a:pt x="18" y="4"/>
                    <a:pt x="18" y="4"/>
                    <a:pt x="18" y="4"/>
                  </a:cubicBezTo>
                  <a:cubicBezTo>
                    <a:pt x="18" y="3"/>
                    <a:pt x="18" y="3"/>
                    <a:pt x="18" y="2"/>
                  </a:cubicBezTo>
                  <a:cubicBezTo>
                    <a:pt x="19" y="3"/>
                    <a:pt x="19" y="4"/>
                    <a:pt x="19" y="4"/>
                  </a:cubicBezTo>
                  <a:cubicBezTo>
                    <a:pt x="19" y="5"/>
                    <a:pt x="18" y="5"/>
                    <a:pt x="18" y="5"/>
                  </a:cubicBezTo>
                  <a:moveTo>
                    <a:pt x="20" y="2"/>
                  </a:moveTo>
                  <a:cubicBezTo>
                    <a:pt x="21" y="2"/>
                    <a:pt x="23" y="1"/>
                    <a:pt x="24" y="1"/>
                  </a:cubicBezTo>
                  <a:cubicBezTo>
                    <a:pt x="25" y="1"/>
                    <a:pt x="25" y="1"/>
                    <a:pt x="25" y="1"/>
                  </a:cubicBezTo>
                  <a:cubicBezTo>
                    <a:pt x="27" y="5"/>
                    <a:pt x="37" y="22"/>
                    <a:pt x="24" y="39"/>
                  </a:cubicBezTo>
                  <a:cubicBezTo>
                    <a:pt x="24" y="39"/>
                    <a:pt x="24" y="39"/>
                    <a:pt x="24" y="39"/>
                  </a:cubicBezTo>
                  <a:cubicBezTo>
                    <a:pt x="25" y="40"/>
                    <a:pt x="25" y="40"/>
                    <a:pt x="25" y="40"/>
                  </a:cubicBezTo>
                  <a:cubicBezTo>
                    <a:pt x="29" y="41"/>
                    <a:pt x="29" y="41"/>
                    <a:pt x="29" y="41"/>
                  </a:cubicBezTo>
                  <a:cubicBezTo>
                    <a:pt x="24" y="45"/>
                    <a:pt x="17" y="47"/>
                    <a:pt x="7" y="47"/>
                  </a:cubicBezTo>
                  <a:cubicBezTo>
                    <a:pt x="6" y="47"/>
                    <a:pt x="6" y="47"/>
                    <a:pt x="5" y="47"/>
                  </a:cubicBezTo>
                  <a:cubicBezTo>
                    <a:pt x="5" y="46"/>
                    <a:pt x="5" y="45"/>
                    <a:pt x="6" y="44"/>
                  </a:cubicBezTo>
                  <a:cubicBezTo>
                    <a:pt x="7" y="40"/>
                    <a:pt x="8" y="35"/>
                    <a:pt x="8" y="32"/>
                  </a:cubicBezTo>
                  <a:cubicBezTo>
                    <a:pt x="9" y="32"/>
                    <a:pt x="10" y="33"/>
                    <a:pt x="11" y="33"/>
                  </a:cubicBezTo>
                  <a:cubicBezTo>
                    <a:pt x="12" y="33"/>
                    <a:pt x="12" y="34"/>
                    <a:pt x="13" y="34"/>
                  </a:cubicBezTo>
                  <a:cubicBezTo>
                    <a:pt x="13" y="34"/>
                    <a:pt x="13" y="34"/>
                    <a:pt x="13" y="34"/>
                  </a:cubicBezTo>
                  <a:cubicBezTo>
                    <a:pt x="13" y="34"/>
                    <a:pt x="13" y="34"/>
                    <a:pt x="13" y="34"/>
                  </a:cubicBezTo>
                  <a:cubicBezTo>
                    <a:pt x="14" y="34"/>
                    <a:pt x="14" y="34"/>
                    <a:pt x="14" y="34"/>
                  </a:cubicBezTo>
                  <a:cubicBezTo>
                    <a:pt x="14" y="35"/>
                    <a:pt x="15" y="35"/>
                    <a:pt x="15" y="35"/>
                  </a:cubicBezTo>
                  <a:cubicBezTo>
                    <a:pt x="16" y="35"/>
                    <a:pt x="16" y="35"/>
                    <a:pt x="16" y="35"/>
                  </a:cubicBezTo>
                  <a:cubicBezTo>
                    <a:pt x="23" y="24"/>
                    <a:pt x="24" y="13"/>
                    <a:pt x="19" y="2"/>
                  </a:cubicBezTo>
                  <a:cubicBezTo>
                    <a:pt x="19" y="2"/>
                    <a:pt x="20" y="2"/>
                    <a:pt x="20" y="2"/>
                  </a:cubicBezTo>
                  <a:moveTo>
                    <a:pt x="25" y="0"/>
                  </a:moveTo>
                  <a:cubicBezTo>
                    <a:pt x="24" y="0"/>
                    <a:pt x="24" y="0"/>
                    <a:pt x="24" y="0"/>
                  </a:cubicBezTo>
                  <a:cubicBezTo>
                    <a:pt x="23" y="0"/>
                    <a:pt x="21" y="0"/>
                    <a:pt x="20" y="0"/>
                  </a:cubicBezTo>
                  <a:cubicBezTo>
                    <a:pt x="19" y="0"/>
                    <a:pt x="19" y="0"/>
                    <a:pt x="19" y="0"/>
                  </a:cubicBezTo>
                  <a:cubicBezTo>
                    <a:pt x="19" y="0"/>
                    <a:pt x="19" y="0"/>
                    <a:pt x="19" y="0"/>
                  </a:cubicBezTo>
                  <a:cubicBezTo>
                    <a:pt x="18" y="0"/>
                    <a:pt x="18" y="0"/>
                    <a:pt x="18" y="0"/>
                  </a:cubicBezTo>
                  <a:cubicBezTo>
                    <a:pt x="18" y="0"/>
                    <a:pt x="18" y="0"/>
                    <a:pt x="18" y="0"/>
                  </a:cubicBezTo>
                  <a:cubicBezTo>
                    <a:pt x="18" y="0"/>
                    <a:pt x="18" y="0"/>
                    <a:pt x="18" y="0"/>
                  </a:cubicBezTo>
                  <a:cubicBezTo>
                    <a:pt x="18" y="1"/>
                    <a:pt x="18" y="1"/>
                    <a:pt x="18" y="1"/>
                  </a:cubicBezTo>
                  <a:cubicBezTo>
                    <a:pt x="17" y="2"/>
                    <a:pt x="17" y="3"/>
                    <a:pt x="17" y="3"/>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7" y="5"/>
                    <a:pt x="17" y="6"/>
                    <a:pt x="18" y="8"/>
                  </a:cubicBezTo>
                  <a:cubicBezTo>
                    <a:pt x="18" y="8"/>
                    <a:pt x="18" y="8"/>
                    <a:pt x="18" y="8"/>
                  </a:cubicBezTo>
                  <a:cubicBezTo>
                    <a:pt x="18" y="8"/>
                    <a:pt x="18" y="8"/>
                    <a:pt x="18" y="8"/>
                  </a:cubicBezTo>
                  <a:cubicBezTo>
                    <a:pt x="19" y="13"/>
                    <a:pt x="20" y="22"/>
                    <a:pt x="13" y="33"/>
                  </a:cubicBezTo>
                  <a:cubicBezTo>
                    <a:pt x="13" y="33"/>
                    <a:pt x="12" y="32"/>
                    <a:pt x="11" y="32"/>
                  </a:cubicBezTo>
                  <a:cubicBezTo>
                    <a:pt x="10" y="31"/>
                    <a:pt x="8" y="31"/>
                    <a:pt x="7" y="30"/>
                  </a:cubicBezTo>
                  <a:cubicBezTo>
                    <a:pt x="7" y="30"/>
                    <a:pt x="7" y="30"/>
                    <a:pt x="7" y="30"/>
                  </a:cubicBezTo>
                  <a:cubicBezTo>
                    <a:pt x="7" y="30"/>
                    <a:pt x="7" y="30"/>
                    <a:pt x="7" y="30"/>
                  </a:cubicBezTo>
                  <a:cubicBezTo>
                    <a:pt x="7" y="30"/>
                    <a:pt x="7" y="30"/>
                    <a:pt x="7" y="30"/>
                  </a:cubicBezTo>
                  <a:cubicBezTo>
                    <a:pt x="7" y="30"/>
                    <a:pt x="7" y="30"/>
                    <a:pt x="7" y="30"/>
                  </a:cubicBezTo>
                  <a:cubicBezTo>
                    <a:pt x="7" y="31"/>
                    <a:pt x="7" y="31"/>
                    <a:pt x="7" y="31"/>
                  </a:cubicBezTo>
                  <a:cubicBezTo>
                    <a:pt x="7" y="31"/>
                    <a:pt x="7" y="31"/>
                    <a:pt x="7" y="31"/>
                  </a:cubicBezTo>
                  <a:cubicBezTo>
                    <a:pt x="6" y="33"/>
                    <a:pt x="5" y="35"/>
                    <a:pt x="4" y="38"/>
                  </a:cubicBezTo>
                  <a:cubicBezTo>
                    <a:pt x="4" y="39"/>
                    <a:pt x="4" y="39"/>
                    <a:pt x="4" y="39"/>
                  </a:cubicBezTo>
                  <a:cubicBezTo>
                    <a:pt x="4" y="39"/>
                    <a:pt x="4" y="39"/>
                    <a:pt x="4" y="39"/>
                  </a:cubicBezTo>
                  <a:cubicBezTo>
                    <a:pt x="4" y="41"/>
                    <a:pt x="3" y="44"/>
                    <a:pt x="2" y="47"/>
                  </a:cubicBezTo>
                  <a:cubicBezTo>
                    <a:pt x="2" y="50"/>
                    <a:pt x="1" y="52"/>
                    <a:pt x="1" y="53"/>
                  </a:cubicBezTo>
                  <a:cubicBezTo>
                    <a:pt x="1" y="53"/>
                    <a:pt x="1" y="53"/>
                    <a:pt x="1" y="53"/>
                  </a:cubicBezTo>
                  <a:cubicBezTo>
                    <a:pt x="1" y="53"/>
                    <a:pt x="1" y="54"/>
                    <a:pt x="1" y="55"/>
                  </a:cubicBezTo>
                  <a:cubicBezTo>
                    <a:pt x="0" y="55"/>
                    <a:pt x="0" y="55"/>
                    <a:pt x="0" y="55"/>
                  </a:cubicBezTo>
                  <a:cubicBezTo>
                    <a:pt x="0" y="56"/>
                    <a:pt x="0" y="56"/>
                    <a:pt x="0" y="56"/>
                  </a:cubicBezTo>
                  <a:cubicBezTo>
                    <a:pt x="0" y="56"/>
                    <a:pt x="0" y="56"/>
                    <a:pt x="0" y="56"/>
                  </a:cubicBezTo>
                  <a:cubicBezTo>
                    <a:pt x="0" y="56"/>
                    <a:pt x="0" y="56"/>
                    <a:pt x="0" y="56"/>
                  </a:cubicBezTo>
                  <a:cubicBezTo>
                    <a:pt x="0" y="56"/>
                    <a:pt x="0" y="56"/>
                    <a:pt x="0" y="56"/>
                  </a:cubicBezTo>
                  <a:cubicBezTo>
                    <a:pt x="1" y="56"/>
                    <a:pt x="1" y="56"/>
                    <a:pt x="1" y="56"/>
                  </a:cubicBezTo>
                  <a:cubicBezTo>
                    <a:pt x="1" y="56"/>
                    <a:pt x="1" y="56"/>
                    <a:pt x="1" y="56"/>
                  </a:cubicBezTo>
                  <a:cubicBezTo>
                    <a:pt x="2" y="56"/>
                    <a:pt x="2" y="56"/>
                    <a:pt x="2" y="56"/>
                  </a:cubicBezTo>
                  <a:cubicBezTo>
                    <a:pt x="3" y="56"/>
                    <a:pt x="5" y="56"/>
                    <a:pt x="6" y="56"/>
                  </a:cubicBezTo>
                  <a:cubicBezTo>
                    <a:pt x="7" y="56"/>
                    <a:pt x="7" y="56"/>
                    <a:pt x="7" y="56"/>
                  </a:cubicBezTo>
                  <a:cubicBezTo>
                    <a:pt x="7" y="56"/>
                    <a:pt x="7" y="56"/>
                    <a:pt x="7" y="56"/>
                  </a:cubicBezTo>
                  <a:cubicBezTo>
                    <a:pt x="7" y="56"/>
                    <a:pt x="7" y="56"/>
                    <a:pt x="7" y="56"/>
                  </a:cubicBezTo>
                  <a:cubicBezTo>
                    <a:pt x="8" y="56"/>
                    <a:pt x="9" y="55"/>
                    <a:pt x="10" y="55"/>
                  </a:cubicBezTo>
                  <a:cubicBezTo>
                    <a:pt x="10" y="55"/>
                    <a:pt x="10" y="55"/>
                    <a:pt x="10" y="55"/>
                  </a:cubicBezTo>
                  <a:cubicBezTo>
                    <a:pt x="10" y="55"/>
                    <a:pt x="10" y="55"/>
                    <a:pt x="10" y="55"/>
                  </a:cubicBezTo>
                  <a:cubicBezTo>
                    <a:pt x="11" y="55"/>
                    <a:pt x="11" y="55"/>
                    <a:pt x="11" y="55"/>
                  </a:cubicBezTo>
                  <a:cubicBezTo>
                    <a:pt x="11" y="55"/>
                    <a:pt x="11" y="55"/>
                    <a:pt x="11" y="55"/>
                  </a:cubicBezTo>
                  <a:cubicBezTo>
                    <a:pt x="17" y="54"/>
                    <a:pt x="23" y="51"/>
                    <a:pt x="27" y="49"/>
                  </a:cubicBezTo>
                  <a:cubicBezTo>
                    <a:pt x="27" y="49"/>
                    <a:pt x="27" y="49"/>
                    <a:pt x="27" y="49"/>
                  </a:cubicBezTo>
                  <a:cubicBezTo>
                    <a:pt x="29" y="46"/>
                    <a:pt x="30" y="43"/>
                    <a:pt x="31" y="41"/>
                  </a:cubicBezTo>
                  <a:cubicBezTo>
                    <a:pt x="30" y="40"/>
                    <a:pt x="30" y="40"/>
                    <a:pt x="30" y="40"/>
                  </a:cubicBezTo>
                  <a:cubicBezTo>
                    <a:pt x="30" y="40"/>
                    <a:pt x="30" y="40"/>
                    <a:pt x="30" y="40"/>
                  </a:cubicBezTo>
                  <a:cubicBezTo>
                    <a:pt x="26" y="39"/>
                    <a:pt x="26" y="39"/>
                    <a:pt x="26" y="39"/>
                  </a:cubicBezTo>
                  <a:cubicBezTo>
                    <a:pt x="38" y="21"/>
                    <a:pt x="28" y="3"/>
                    <a:pt x="25" y="0"/>
                  </a:cubicBezTo>
                  <a:cubicBezTo>
                    <a:pt x="25" y="0"/>
                    <a:pt x="25" y="0"/>
                    <a:pt x="2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7" name="Freeform 53"/>
            <p:cNvSpPr>
              <a:spLocks noEditPoints="1"/>
            </p:cNvSpPr>
            <p:nvPr/>
          </p:nvSpPr>
          <p:spPr bwMode="auto">
            <a:xfrm>
              <a:off x="4039" y="2391"/>
              <a:ext cx="107" cy="128"/>
            </a:xfrm>
            <a:custGeom>
              <a:avLst/>
              <a:gdLst>
                <a:gd name="T0" fmla="*/ 43 w 45"/>
                <a:gd name="T1" fmla="*/ 25 h 54"/>
                <a:gd name="T2" fmla="*/ 39 w 45"/>
                <a:gd name="T3" fmla="*/ 23 h 54"/>
                <a:gd name="T4" fmla="*/ 35 w 45"/>
                <a:gd name="T5" fmla="*/ 22 h 54"/>
                <a:gd name="T6" fmla="*/ 34 w 45"/>
                <a:gd name="T7" fmla="*/ 21 h 54"/>
                <a:gd name="T8" fmla="*/ 35 w 45"/>
                <a:gd name="T9" fmla="*/ 20 h 54"/>
                <a:gd name="T10" fmla="*/ 30 w 45"/>
                <a:gd name="T11" fmla="*/ 19 h 54"/>
                <a:gd name="T12" fmla="*/ 31 w 45"/>
                <a:gd name="T13" fmla="*/ 19 h 54"/>
                <a:gd name="T14" fmla="*/ 33 w 45"/>
                <a:gd name="T15" fmla="*/ 20 h 54"/>
                <a:gd name="T16" fmla="*/ 33 w 45"/>
                <a:gd name="T17" fmla="*/ 18 h 54"/>
                <a:gd name="T18" fmla="*/ 28 w 45"/>
                <a:gd name="T19" fmla="*/ 19 h 54"/>
                <a:gd name="T20" fmla="*/ 29 w 45"/>
                <a:gd name="T21" fmla="*/ 18 h 54"/>
                <a:gd name="T22" fmla="*/ 35 w 45"/>
                <a:gd name="T23" fmla="*/ 18 h 54"/>
                <a:gd name="T24" fmla="*/ 36 w 45"/>
                <a:gd name="T25" fmla="*/ 19 h 54"/>
                <a:gd name="T26" fmla="*/ 40 w 45"/>
                <a:gd name="T27" fmla="*/ 17 h 54"/>
                <a:gd name="T28" fmla="*/ 34 w 45"/>
                <a:gd name="T29" fmla="*/ 17 h 54"/>
                <a:gd name="T30" fmla="*/ 34 w 45"/>
                <a:gd name="T31" fmla="*/ 18 h 54"/>
                <a:gd name="T32" fmla="*/ 2 w 45"/>
                <a:gd name="T33" fmla="*/ 41 h 54"/>
                <a:gd name="T34" fmla="*/ 14 w 45"/>
                <a:gd name="T35" fmla="*/ 20 h 54"/>
                <a:gd name="T36" fmla="*/ 32 w 45"/>
                <a:gd name="T37" fmla="*/ 25 h 54"/>
                <a:gd name="T38" fmla="*/ 31 w 45"/>
                <a:gd name="T39" fmla="*/ 49 h 54"/>
                <a:gd name="T40" fmla="*/ 29 w 45"/>
                <a:gd name="T41" fmla="*/ 51 h 54"/>
                <a:gd name="T42" fmla="*/ 16 w 45"/>
                <a:gd name="T43" fmla="*/ 48 h 54"/>
                <a:gd name="T44" fmla="*/ 3 w 45"/>
                <a:gd name="T45" fmla="*/ 43 h 54"/>
                <a:gd name="T46" fmla="*/ 25 w 45"/>
                <a:gd name="T47" fmla="*/ 17 h 54"/>
                <a:gd name="T48" fmla="*/ 23 w 45"/>
                <a:gd name="T49" fmla="*/ 17 h 54"/>
                <a:gd name="T50" fmla="*/ 21 w 45"/>
                <a:gd name="T51" fmla="*/ 16 h 54"/>
                <a:gd name="T52" fmla="*/ 32 w 45"/>
                <a:gd name="T53" fmla="*/ 17 h 54"/>
                <a:gd name="T54" fmla="*/ 33 w 45"/>
                <a:gd name="T55" fmla="*/ 16 h 54"/>
                <a:gd name="T56" fmla="*/ 19 w 45"/>
                <a:gd name="T57" fmla="*/ 15 h 54"/>
                <a:gd name="T58" fmla="*/ 20 w 45"/>
                <a:gd name="T59" fmla="*/ 15 h 54"/>
                <a:gd name="T60" fmla="*/ 29 w 45"/>
                <a:gd name="T61" fmla="*/ 14 h 54"/>
                <a:gd name="T62" fmla="*/ 24 w 45"/>
                <a:gd name="T63" fmla="*/ 15 h 54"/>
                <a:gd name="T64" fmla="*/ 23 w 45"/>
                <a:gd name="T65" fmla="*/ 15 h 54"/>
                <a:gd name="T66" fmla="*/ 23 w 45"/>
                <a:gd name="T67" fmla="*/ 15 h 54"/>
                <a:gd name="T68" fmla="*/ 20 w 45"/>
                <a:gd name="T69" fmla="*/ 12 h 54"/>
                <a:gd name="T70" fmla="*/ 21 w 45"/>
                <a:gd name="T71" fmla="*/ 12 h 54"/>
                <a:gd name="T72" fmla="*/ 25 w 45"/>
                <a:gd name="T73" fmla="*/ 10 h 54"/>
                <a:gd name="T74" fmla="*/ 25 w 45"/>
                <a:gd name="T75" fmla="*/ 2 h 54"/>
                <a:gd name="T76" fmla="*/ 32 w 45"/>
                <a:gd name="T77" fmla="*/ 4 h 54"/>
                <a:gd name="T78" fmla="*/ 29 w 45"/>
                <a:gd name="T79" fmla="*/ 11 h 54"/>
                <a:gd name="T80" fmla="*/ 32 w 45"/>
                <a:gd name="T81" fmla="*/ 8 h 54"/>
                <a:gd name="T82" fmla="*/ 35 w 45"/>
                <a:gd name="T83" fmla="*/ 7 h 54"/>
                <a:gd name="T84" fmla="*/ 21 w 45"/>
                <a:gd name="T85" fmla="*/ 11 h 54"/>
                <a:gd name="T86" fmla="*/ 22 w 45"/>
                <a:gd name="T87" fmla="*/ 3 h 54"/>
                <a:gd name="T88" fmla="*/ 25 w 45"/>
                <a:gd name="T89" fmla="*/ 0 h 54"/>
                <a:gd name="T90" fmla="*/ 23 w 45"/>
                <a:gd name="T91" fmla="*/ 2 h 54"/>
                <a:gd name="T92" fmla="*/ 17 w 45"/>
                <a:gd name="T93" fmla="*/ 3 h 54"/>
                <a:gd name="T94" fmla="*/ 18 w 45"/>
                <a:gd name="T95" fmla="*/ 12 h 54"/>
                <a:gd name="T96" fmla="*/ 13 w 45"/>
                <a:gd name="T97" fmla="*/ 18 h 54"/>
                <a:gd name="T98" fmla="*/ 1 w 45"/>
                <a:gd name="T99" fmla="*/ 41 h 54"/>
                <a:gd name="T100" fmla="*/ 3 w 45"/>
                <a:gd name="T101" fmla="*/ 45 h 54"/>
                <a:gd name="T102" fmla="*/ 15 w 45"/>
                <a:gd name="T103" fmla="*/ 49 h 54"/>
                <a:gd name="T104" fmla="*/ 28 w 45"/>
                <a:gd name="T105" fmla="*/ 52 h 54"/>
                <a:gd name="T106" fmla="*/ 33 w 45"/>
                <a:gd name="T107" fmla="*/ 50 h 54"/>
                <a:gd name="T108" fmla="*/ 34 w 45"/>
                <a:gd name="T109" fmla="*/ 24 h 54"/>
                <a:gd name="T110" fmla="*/ 44 w 45"/>
                <a:gd name="T111" fmla="*/ 27 h 54"/>
                <a:gd name="T112" fmla="*/ 37 w 45"/>
                <a:gd name="T113" fmla="*/ 20 h 54"/>
                <a:gd name="T114" fmla="*/ 41 w 45"/>
                <a:gd name="T115" fmla="*/ 19 h 54"/>
                <a:gd name="T116" fmla="*/ 41 w 45"/>
                <a:gd name="T117" fmla="*/ 16 h 54"/>
                <a:gd name="T118" fmla="*/ 40 w 45"/>
                <a:gd name="T119" fmla="*/ 10 h 54"/>
                <a:gd name="T120" fmla="*/ 37 w 45"/>
                <a:gd name="T121" fmla="*/ 5 h 54"/>
                <a:gd name="T122" fmla="*/ 33 w 45"/>
                <a:gd name="T123" fmla="*/ 5 h 54"/>
                <a:gd name="T124" fmla="*/ 26 w 45"/>
                <a:gd name="T12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5" h="54">
                  <a:moveTo>
                    <a:pt x="43" y="26"/>
                  </a:moveTo>
                  <a:cubicBezTo>
                    <a:pt x="42" y="26"/>
                    <a:pt x="41" y="26"/>
                    <a:pt x="40" y="25"/>
                  </a:cubicBezTo>
                  <a:cubicBezTo>
                    <a:pt x="42" y="24"/>
                    <a:pt x="42" y="24"/>
                    <a:pt x="42" y="24"/>
                  </a:cubicBezTo>
                  <a:cubicBezTo>
                    <a:pt x="42" y="24"/>
                    <a:pt x="43" y="24"/>
                    <a:pt x="43" y="25"/>
                  </a:cubicBezTo>
                  <a:cubicBezTo>
                    <a:pt x="43" y="25"/>
                    <a:pt x="43" y="25"/>
                    <a:pt x="43" y="26"/>
                  </a:cubicBezTo>
                  <a:moveTo>
                    <a:pt x="39" y="24"/>
                  </a:moveTo>
                  <a:cubicBezTo>
                    <a:pt x="39" y="24"/>
                    <a:pt x="38" y="24"/>
                    <a:pt x="38" y="24"/>
                  </a:cubicBezTo>
                  <a:cubicBezTo>
                    <a:pt x="39" y="23"/>
                    <a:pt x="39" y="23"/>
                    <a:pt x="39" y="23"/>
                  </a:cubicBezTo>
                  <a:cubicBezTo>
                    <a:pt x="40" y="23"/>
                    <a:pt x="40" y="23"/>
                    <a:pt x="41" y="23"/>
                  </a:cubicBezTo>
                  <a:cubicBezTo>
                    <a:pt x="39" y="24"/>
                    <a:pt x="39" y="24"/>
                    <a:pt x="39" y="24"/>
                  </a:cubicBezTo>
                  <a:moveTo>
                    <a:pt x="36" y="23"/>
                  </a:moveTo>
                  <a:cubicBezTo>
                    <a:pt x="36" y="23"/>
                    <a:pt x="36" y="22"/>
                    <a:pt x="35" y="22"/>
                  </a:cubicBezTo>
                  <a:cubicBezTo>
                    <a:pt x="37" y="21"/>
                    <a:pt x="37" y="21"/>
                    <a:pt x="37" y="21"/>
                  </a:cubicBezTo>
                  <a:cubicBezTo>
                    <a:pt x="37" y="21"/>
                    <a:pt x="37" y="22"/>
                    <a:pt x="38" y="22"/>
                  </a:cubicBezTo>
                  <a:cubicBezTo>
                    <a:pt x="36" y="23"/>
                    <a:pt x="36" y="23"/>
                    <a:pt x="36" y="23"/>
                  </a:cubicBezTo>
                  <a:moveTo>
                    <a:pt x="34" y="21"/>
                  </a:moveTo>
                  <a:cubicBezTo>
                    <a:pt x="33" y="21"/>
                    <a:pt x="33" y="21"/>
                    <a:pt x="33" y="21"/>
                  </a:cubicBezTo>
                  <a:cubicBezTo>
                    <a:pt x="34" y="20"/>
                    <a:pt x="34" y="20"/>
                    <a:pt x="35" y="20"/>
                  </a:cubicBezTo>
                  <a:cubicBezTo>
                    <a:pt x="35" y="20"/>
                    <a:pt x="35" y="20"/>
                    <a:pt x="35" y="20"/>
                  </a:cubicBezTo>
                  <a:cubicBezTo>
                    <a:pt x="35" y="20"/>
                    <a:pt x="35" y="20"/>
                    <a:pt x="35" y="20"/>
                  </a:cubicBezTo>
                  <a:cubicBezTo>
                    <a:pt x="34" y="21"/>
                    <a:pt x="34" y="21"/>
                    <a:pt x="34" y="21"/>
                  </a:cubicBezTo>
                  <a:moveTo>
                    <a:pt x="30" y="19"/>
                  </a:moveTo>
                  <a:cubicBezTo>
                    <a:pt x="30" y="19"/>
                    <a:pt x="30" y="19"/>
                    <a:pt x="30" y="19"/>
                  </a:cubicBezTo>
                  <a:cubicBezTo>
                    <a:pt x="30" y="19"/>
                    <a:pt x="30" y="19"/>
                    <a:pt x="30" y="19"/>
                  </a:cubicBezTo>
                  <a:cubicBezTo>
                    <a:pt x="31" y="18"/>
                    <a:pt x="31" y="18"/>
                    <a:pt x="31" y="18"/>
                  </a:cubicBezTo>
                  <a:cubicBezTo>
                    <a:pt x="31" y="18"/>
                    <a:pt x="31" y="18"/>
                    <a:pt x="31" y="18"/>
                  </a:cubicBezTo>
                  <a:cubicBezTo>
                    <a:pt x="31" y="19"/>
                    <a:pt x="31" y="19"/>
                    <a:pt x="31" y="19"/>
                  </a:cubicBezTo>
                  <a:cubicBezTo>
                    <a:pt x="31" y="19"/>
                    <a:pt x="31" y="19"/>
                    <a:pt x="31" y="19"/>
                  </a:cubicBezTo>
                  <a:cubicBezTo>
                    <a:pt x="31" y="19"/>
                    <a:pt x="31" y="19"/>
                    <a:pt x="31" y="19"/>
                  </a:cubicBezTo>
                  <a:cubicBezTo>
                    <a:pt x="30" y="19"/>
                    <a:pt x="30" y="19"/>
                    <a:pt x="30" y="19"/>
                  </a:cubicBezTo>
                  <a:cubicBezTo>
                    <a:pt x="30" y="19"/>
                    <a:pt x="30" y="19"/>
                    <a:pt x="30" y="19"/>
                  </a:cubicBezTo>
                  <a:moveTo>
                    <a:pt x="33" y="20"/>
                  </a:moveTo>
                  <a:cubicBezTo>
                    <a:pt x="32" y="20"/>
                    <a:pt x="32" y="20"/>
                    <a:pt x="32" y="20"/>
                  </a:cubicBezTo>
                  <a:cubicBezTo>
                    <a:pt x="33" y="19"/>
                    <a:pt x="33" y="19"/>
                    <a:pt x="33" y="19"/>
                  </a:cubicBezTo>
                  <a:cubicBezTo>
                    <a:pt x="33" y="18"/>
                    <a:pt x="33" y="18"/>
                    <a:pt x="33" y="18"/>
                  </a:cubicBezTo>
                  <a:cubicBezTo>
                    <a:pt x="33" y="18"/>
                    <a:pt x="33" y="18"/>
                    <a:pt x="33" y="18"/>
                  </a:cubicBezTo>
                  <a:cubicBezTo>
                    <a:pt x="33" y="18"/>
                    <a:pt x="33" y="18"/>
                    <a:pt x="33" y="18"/>
                  </a:cubicBezTo>
                  <a:cubicBezTo>
                    <a:pt x="34" y="19"/>
                    <a:pt x="34" y="19"/>
                    <a:pt x="34" y="19"/>
                  </a:cubicBezTo>
                  <a:cubicBezTo>
                    <a:pt x="33" y="19"/>
                    <a:pt x="33" y="19"/>
                    <a:pt x="33" y="20"/>
                  </a:cubicBezTo>
                  <a:moveTo>
                    <a:pt x="28" y="19"/>
                  </a:moveTo>
                  <a:cubicBezTo>
                    <a:pt x="28" y="19"/>
                    <a:pt x="28" y="18"/>
                    <a:pt x="27" y="18"/>
                  </a:cubicBezTo>
                  <a:cubicBezTo>
                    <a:pt x="28" y="18"/>
                    <a:pt x="28" y="18"/>
                    <a:pt x="28" y="18"/>
                  </a:cubicBezTo>
                  <a:cubicBezTo>
                    <a:pt x="28" y="17"/>
                    <a:pt x="28" y="17"/>
                    <a:pt x="28" y="17"/>
                  </a:cubicBezTo>
                  <a:cubicBezTo>
                    <a:pt x="29" y="18"/>
                    <a:pt x="29" y="18"/>
                    <a:pt x="29" y="18"/>
                  </a:cubicBezTo>
                  <a:cubicBezTo>
                    <a:pt x="28" y="19"/>
                    <a:pt x="28" y="19"/>
                    <a:pt x="28" y="19"/>
                  </a:cubicBezTo>
                  <a:cubicBezTo>
                    <a:pt x="28" y="19"/>
                    <a:pt x="28" y="19"/>
                    <a:pt x="28" y="19"/>
                  </a:cubicBezTo>
                  <a:moveTo>
                    <a:pt x="35" y="19"/>
                  </a:moveTo>
                  <a:cubicBezTo>
                    <a:pt x="35" y="18"/>
                    <a:pt x="35" y="18"/>
                    <a:pt x="35" y="18"/>
                  </a:cubicBezTo>
                  <a:cubicBezTo>
                    <a:pt x="35" y="18"/>
                    <a:pt x="35" y="18"/>
                    <a:pt x="36" y="17"/>
                  </a:cubicBezTo>
                  <a:cubicBezTo>
                    <a:pt x="36" y="17"/>
                    <a:pt x="36" y="17"/>
                    <a:pt x="37" y="17"/>
                  </a:cubicBezTo>
                  <a:cubicBezTo>
                    <a:pt x="37" y="17"/>
                    <a:pt x="37" y="17"/>
                    <a:pt x="37" y="17"/>
                  </a:cubicBezTo>
                  <a:cubicBezTo>
                    <a:pt x="36" y="19"/>
                    <a:pt x="36" y="19"/>
                    <a:pt x="36" y="19"/>
                  </a:cubicBezTo>
                  <a:cubicBezTo>
                    <a:pt x="36" y="19"/>
                    <a:pt x="36" y="19"/>
                    <a:pt x="35" y="19"/>
                  </a:cubicBezTo>
                  <a:moveTo>
                    <a:pt x="38" y="18"/>
                  </a:moveTo>
                  <a:cubicBezTo>
                    <a:pt x="38" y="17"/>
                    <a:pt x="38" y="17"/>
                    <a:pt x="38" y="17"/>
                  </a:cubicBezTo>
                  <a:cubicBezTo>
                    <a:pt x="39" y="17"/>
                    <a:pt x="40" y="17"/>
                    <a:pt x="40" y="17"/>
                  </a:cubicBezTo>
                  <a:cubicBezTo>
                    <a:pt x="40" y="18"/>
                    <a:pt x="40" y="18"/>
                    <a:pt x="40" y="18"/>
                  </a:cubicBezTo>
                  <a:cubicBezTo>
                    <a:pt x="39" y="18"/>
                    <a:pt x="39" y="18"/>
                    <a:pt x="38" y="18"/>
                  </a:cubicBezTo>
                  <a:moveTo>
                    <a:pt x="34" y="18"/>
                  </a:moveTo>
                  <a:cubicBezTo>
                    <a:pt x="34" y="17"/>
                    <a:pt x="34" y="17"/>
                    <a:pt x="34" y="17"/>
                  </a:cubicBezTo>
                  <a:cubicBezTo>
                    <a:pt x="34" y="17"/>
                    <a:pt x="34" y="17"/>
                    <a:pt x="34" y="17"/>
                  </a:cubicBezTo>
                  <a:cubicBezTo>
                    <a:pt x="34" y="17"/>
                    <a:pt x="34" y="17"/>
                    <a:pt x="34" y="17"/>
                  </a:cubicBezTo>
                  <a:cubicBezTo>
                    <a:pt x="34" y="17"/>
                    <a:pt x="34" y="17"/>
                    <a:pt x="34" y="17"/>
                  </a:cubicBezTo>
                  <a:cubicBezTo>
                    <a:pt x="34" y="18"/>
                    <a:pt x="34" y="18"/>
                    <a:pt x="34" y="18"/>
                  </a:cubicBezTo>
                  <a:moveTo>
                    <a:pt x="2" y="43"/>
                  </a:moveTo>
                  <a:cubicBezTo>
                    <a:pt x="2" y="43"/>
                    <a:pt x="1" y="43"/>
                    <a:pt x="1" y="43"/>
                  </a:cubicBezTo>
                  <a:cubicBezTo>
                    <a:pt x="2" y="42"/>
                    <a:pt x="2" y="42"/>
                    <a:pt x="2" y="42"/>
                  </a:cubicBezTo>
                  <a:cubicBezTo>
                    <a:pt x="2" y="42"/>
                    <a:pt x="2" y="41"/>
                    <a:pt x="2" y="41"/>
                  </a:cubicBezTo>
                  <a:cubicBezTo>
                    <a:pt x="2" y="40"/>
                    <a:pt x="2" y="39"/>
                    <a:pt x="2" y="39"/>
                  </a:cubicBezTo>
                  <a:cubicBezTo>
                    <a:pt x="2" y="36"/>
                    <a:pt x="2" y="34"/>
                    <a:pt x="3" y="31"/>
                  </a:cubicBezTo>
                  <a:cubicBezTo>
                    <a:pt x="5" y="27"/>
                    <a:pt x="7" y="23"/>
                    <a:pt x="10" y="21"/>
                  </a:cubicBezTo>
                  <a:cubicBezTo>
                    <a:pt x="11" y="21"/>
                    <a:pt x="12" y="20"/>
                    <a:pt x="14" y="20"/>
                  </a:cubicBezTo>
                  <a:cubicBezTo>
                    <a:pt x="15" y="19"/>
                    <a:pt x="17" y="19"/>
                    <a:pt x="19" y="17"/>
                  </a:cubicBezTo>
                  <a:cubicBezTo>
                    <a:pt x="19" y="17"/>
                    <a:pt x="20" y="17"/>
                    <a:pt x="20" y="18"/>
                  </a:cubicBezTo>
                  <a:cubicBezTo>
                    <a:pt x="24" y="19"/>
                    <a:pt x="27" y="20"/>
                    <a:pt x="30" y="20"/>
                  </a:cubicBezTo>
                  <a:cubicBezTo>
                    <a:pt x="30" y="21"/>
                    <a:pt x="31" y="23"/>
                    <a:pt x="32" y="25"/>
                  </a:cubicBezTo>
                  <a:cubicBezTo>
                    <a:pt x="34" y="28"/>
                    <a:pt x="36" y="31"/>
                    <a:pt x="37" y="34"/>
                  </a:cubicBezTo>
                  <a:cubicBezTo>
                    <a:pt x="38" y="37"/>
                    <a:pt x="37" y="42"/>
                    <a:pt x="35" y="45"/>
                  </a:cubicBezTo>
                  <a:cubicBezTo>
                    <a:pt x="34" y="45"/>
                    <a:pt x="34" y="46"/>
                    <a:pt x="33" y="46"/>
                  </a:cubicBezTo>
                  <a:cubicBezTo>
                    <a:pt x="33" y="47"/>
                    <a:pt x="32" y="48"/>
                    <a:pt x="31" y="49"/>
                  </a:cubicBezTo>
                  <a:cubicBezTo>
                    <a:pt x="31" y="50"/>
                    <a:pt x="31" y="50"/>
                    <a:pt x="31" y="51"/>
                  </a:cubicBezTo>
                  <a:cubicBezTo>
                    <a:pt x="31" y="52"/>
                    <a:pt x="31" y="53"/>
                    <a:pt x="31" y="53"/>
                  </a:cubicBezTo>
                  <a:cubicBezTo>
                    <a:pt x="31" y="53"/>
                    <a:pt x="31" y="53"/>
                    <a:pt x="31" y="53"/>
                  </a:cubicBezTo>
                  <a:cubicBezTo>
                    <a:pt x="30" y="53"/>
                    <a:pt x="30" y="52"/>
                    <a:pt x="29" y="51"/>
                  </a:cubicBezTo>
                  <a:cubicBezTo>
                    <a:pt x="28" y="51"/>
                    <a:pt x="28" y="51"/>
                    <a:pt x="28" y="51"/>
                  </a:cubicBezTo>
                  <a:cubicBezTo>
                    <a:pt x="27" y="51"/>
                    <a:pt x="26" y="50"/>
                    <a:pt x="25" y="50"/>
                  </a:cubicBezTo>
                  <a:cubicBezTo>
                    <a:pt x="24" y="50"/>
                    <a:pt x="23" y="50"/>
                    <a:pt x="22" y="50"/>
                  </a:cubicBezTo>
                  <a:cubicBezTo>
                    <a:pt x="20" y="49"/>
                    <a:pt x="18" y="48"/>
                    <a:pt x="16" y="48"/>
                  </a:cubicBezTo>
                  <a:cubicBezTo>
                    <a:pt x="14" y="47"/>
                    <a:pt x="11" y="46"/>
                    <a:pt x="9" y="45"/>
                  </a:cubicBezTo>
                  <a:cubicBezTo>
                    <a:pt x="9" y="45"/>
                    <a:pt x="9" y="45"/>
                    <a:pt x="9" y="45"/>
                  </a:cubicBezTo>
                  <a:cubicBezTo>
                    <a:pt x="7" y="44"/>
                    <a:pt x="6" y="43"/>
                    <a:pt x="4" y="43"/>
                  </a:cubicBezTo>
                  <a:cubicBezTo>
                    <a:pt x="3" y="43"/>
                    <a:pt x="3" y="43"/>
                    <a:pt x="3" y="43"/>
                  </a:cubicBezTo>
                  <a:cubicBezTo>
                    <a:pt x="2" y="43"/>
                    <a:pt x="2" y="43"/>
                    <a:pt x="2" y="43"/>
                  </a:cubicBezTo>
                  <a:moveTo>
                    <a:pt x="26" y="18"/>
                  </a:moveTo>
                  <a:cubicBezTo>
                    <a:pt x="25" y="18"/>
                    <a:pt x="25" y="18"/>
                    <a:pt x="24" y="17"/>
                  </a:cubicBezTo>
                  <a:cubicBezTo>
                    <a:pt x="25" y="17"/>
                    <a:pt x="25" y="17"/>
                    <a:pt x="25" y="17"/>
                  </a:cubicBezTo>
                  <a:cubicBezTo>
                    <a:pt x="25" y="17"/>
                    <a:pt x="26" y="17"/>
                    <a:pt x="27" y="17"/>
                  </a:cubicBezTo>
                  <a:cubicBezTo>
                    <a:pt x="26" y="18"/>
                    <a:pt x="26" y="18"/>
                    <a:pt x="26" y="18"/>
                  </a:cubicBezTo>
                  <a:cubicBezTo>
                    <a:pt x="26" y="18"/>
                    <a:pt x="26" y="18"/>
                    <a:pt x="26" y="18"/>
                  </a:cubicBezTo>
                  <a:moveTo>
                    <a:pt x="23" y="17"/>
                  </a:moveTo>
                  <a:cubicBezTo>
                    <a:pt x="22" y="17"/>
                    <a:pt x="22" y="17"/>
                    <a:pt x="21" y="16"/>
                  </a:cubicBezTo>
                  <a:cubicBezTo>
                    <a:pt x="21" y="16"/>
                    <a:pt x="21" y="16"/>
                    <a:pt x="21" y="16"/>
                  </a:cubicBezTo>
                  <a:cubicBezTo>
                    <a:pt x="21" y="16"/>
                    <a:pt x="21" y="16"/>
                    <a:pt x="21" y="16"/>
                  </a:cubicBezTo>
                  <a:cubicBezTo>
                    <a:pt x="21" y="16"/>
                    <a:pt x="21" y="16"/>
                    <a:pt x="21" y="16"/>
                  </a:cubicBezTo>
                  <a:cubicBezTo>
                    <a:pt x="22" y="16"/>
                    <a:pt x="23" y="16"/>
                    <a:pt x="23" y="16"/>
                  </a:cubicBezTo>
                  <a:cubicBezTo>
                    <a:pt x="23" y="17"/>
                    <a:pt x="23" y="17"/>
                    <a:pt x="23" y="17"/>
                  </a:cubicBezTo>
                  <a:cubicBezTo>
                    <a:pt x="23" y="17"/>
                    <a:pt x="23" y="17"/>
                    <a:pt x="23" y="17"/>
                  </a:cubicBezTo>
                  <a:moveTo>
                    <a:pt x="32" y="17"/>
                  </a:moveTo>
                  <a:cubicBezTo>
                    <a:pt x="32" y="17"/>
                    <a:pt x="31" y="17"/>
                    <a:pt x="31" y="17"/>
                  </a:cubicBezTo>
                  <a:cubicBezTo>
                    <a:pt x="32" y="15"/>
                    <a:pt x="32" y="15"/>
                    <a:pt x="32" y="15"/>
                  </a:cubicBezTo>
                  <a:cubicBezTo>
                    <a:pt x="33" y="16"/>
                    <a:pt x="33" y="16"/>
                    <a:pt x="33" y="16"/>
                  </a:cubicBezTo>
                  <a:cubicBezTo>
                    <a:pt x="33" y="16"/>
                    <a:pt x="33" y="16"/>
                    <a:pt x="33" y="16"/>
                  </a:cubicBezTo>
                  <a:cubicBezTo>
                    <a:pt x="32" y="17"/>
                    <a:pt x="32" y="17"/>
                    <a:pt x="32" y="17"/>
                  </a:cubicBezTo>
                  <a:moveTo>
                    <a:pt x="19" y="16"/>
                  </a:moveTo>
                  <a:cubicBezTo>
                    <a:pt x="19" y="16"/>
                    <a:pt x="19" y="15"/>
                    <a:pt x="19" y="15"/>
                  </a:cubicBezTo>
                  <a:cubicBezTo>
                    <a:pt x="19" y="15"/>
                    <a:pt x="19" y="15"/>
                    <a:pt x="19" y="15"/>
                  </a:cubicBezTo>
                  <a:cubicBezTo>
                    <a:pt x="19" y="15"/>
                    <a:pt x="19" y="15"/>
                    <a:pt x="19" y="15"/>
                  </a:cubicBezTo>
                  <a:cubicBezTo>
                    <a:pt x="19" y="15"/>
                    <a:pt x="19" y="15"/>
                    <a:pt x="19" y="15"/>
                  </a:cubicBezTo>
                  <a:cubicBezTo>
                    <a:pt x="20" y="15"/>
                    <a:pt x="20" y="15"/>
                    <a:pt x="20" y="15"/>
                  </a:cubicBezTo>
                  <a:cubicBezTo>
                    <a:pt x="20" y="15"/>
                    <a:pt x="20" y="15"/>
                    <a:pt x="20" y="15"/>
                  </a:cubicBezTo>
                  <a:cubicBezTo>
                    <a:pt x="19" y="16"/>
                    <a:pt x="19" y="16"/>
                    <a:pt x="19" y="16"/>
                  </a:cubicBezTo>
                  <a:moveTo>
                    <a:pt x="29" y="16"/>
                  </a:moveTo>
                  <a:cubicBezTo>
                    <a:pt x="29" y="16"/>
                    <a:pt x="28" y="16"/>
                    <a:pt x="28" y="16"/>
                  </a:cubicBezTo>
                  <a:cubicBezTo>
                    <a:pt x="29" y="14"/>
                    <a:pt x="29" y="14"/>
                    <a:pt x="29" y="14"/>
                  </a:cubicBezTo>
                  <a:cubicBezTo>
                    <a:pt x="30" y="15"/>
                    <a:pt x="30" y="15"/>
                    <a:pt x="31" y="15"/>
                  </a:cubicBezTo>
                  <a:cubicBezTo>
                    <a:pt x="29" y="16"/>
                    <a:pt x="29" y="16"/>
                    <a:pt x="29" y="16"/>
                  </a:cubicBezTo>
                  <a:moveTo>
                    <a:pt x="26" y="16"/>
                  </a:moveTo>
                  <a:cubicBezTo>
                    <a:pt x="26" y="16"/>
                    <a:pt x="25" y="15"/>
                    <a:pt x="24" y="15"/>
                  </a:cubicBezTo>
                  <a:cubicBezTo>
                    <a:pt x="26" y="14"/>
                    <a:pt x="26" y="14"/>
                    <a:pt x="26" y="14"/>
                  </a:cubicBezTo>
                  <a:cubicBezTo>
                    <a:pt x="27" y="14"/>
                    <a:pt x="27" y="14"/>
                    <a:pt x="28" y="14"/>
                  </a:cubicBezTo>
                  <a:cubicBezTo>
                    <a:pt x="26" y="16"/>
                    <a:pt x="26" y="16"/>
                    <a:pt x="26" y="16"/>
                  </a:cubicBezTo>
                  <a:moveTo>
                    <a:pt x="23" y="15"/>
                  </a:moveTo>
                  <a:cubicBezTo>
                    <a:pt x="22" y="15"/>
                    <a:pt x="22" y="15"/>
                    <a:pt x="21" y="14"/>
                  </a:cubicBezTo>
                  <a:cubicBezTo>
                    <a:pt x="22" y="14"/>
                    <a:pt x="22" y="13"/>
                    <a:pt x="22" y="13"/>
                  </a:cubicBezTo>
                  <a:cubicBezTo>
                    <a:pt x="23" y="13"/>
                    <a:pt x="24" y="13"/>
                    <a:pt x="25" y="13"/>
                  </a:cubicBezTo>
                  <a:cubicBezTo>
                    <a:pt x="23" y="15"/>
                    <a:pt x="23" y="15"/>
                    <a:pt x="23" y="15"/>
                  </a:cubicBezTo>
                  <a:cubicBezTo>
                    <a:pt x="23" y="15"/>
                    <a:pt x="23" y="15"/>
                    <a:pt x="23" y="15"/>
                  </a:cubicBezTo>
                  <a:moveTo>
                    <a:pt x="20" y="14"/>
                  </a:moveTo>
                  <a:cubicBezTo>
                    <a:pt x="19" y="14"/>
                    <a:pt x="19" y="13"/>
                    <a:pt x="19" y="13"/>
                  </a:cubicBezTo>
                  <a:cubicBezTo>
                    <a:pt x="19" y="12"/>
                    <a:pt x="20" y="12"/>
                    <a:pt x="20" y="12"/>
                  </a:cubicBezTo>
                  <a:cubicBezTo>
                    <a:pt x="20" y="12"/>
                    <a:pt x="20" y="12"/>
                    <a:pt x="20" y="12"/>
                  </a:cubicBezTo>
                  <a:cubicBezTo>
                    <a:pt x="20" y="12"/>
                    <a:pt x="20" y="12"/>
                    <a:pt x="20" y="12"/>
                  </a:cubicBezTo>
                  <a:cubicBezTo>
                    <a:pt x="21" y="12"/>
                    <a:pt x="21" y="12"/>
                    <a:pt x="21" y="12"/>
                  </a:cubicBezTo>
                  <a:cubicBezTo>
                    <a:pt x="21" y="12"/>
                    <a:pt x="21" y="12"/>
                    <a:pt x="21" y="12"/>
                  </a:cubicBezTo>
                  <a:cubicBezTo>
                    <a:pt x="21" y="13"/>
                    <a:pt x="20" y="13"/>
                    <a:pt x="20" y="14"/>
                  </a:cubicBezTo>
                  <a:cubicBezTo>
                    <a:pt x="20" y="14"/>
                    <a:pt x="20" y="14"/>
                    <a:pt x="20" y="14"/>
                  </a:cubicBezTo>
                  <a:moveTo>
                    <a:pt x="24" y="10"/>
                  </a:moveTo>
                  <a:cubicBezTo>
                    <a:pt x="25" y="10"/>
                    <a:pt x="25" y="10"/>
                    <a:pt x="25" y="10"/>
                  </a:cubicBezTo>
                  <a:cubicBezTo>
                    <a:pt x="26" y="9"/>
                    <a:pt x="25" y="9"/>
                    <a:pt x="25" y="8"/>
                  </a:cubicBezTo>
                  <a:cubicBezTo>
                    <a:pt x="25" y="7"/>
                    <a:pt x="25" y="6"/>
                    <a:pt x="25" y="5"/>
                  </a:cubicBezTo>
                  <a:cubicBezTo>
                    <a:pt x="25" y="4"/>
                    <a:pt x="25" y="3"/>
                    <a:pt x="25" y="2"/>
                  </a:cubicBezTo>
                  <a:cubicBezTo>
                    <a:pt x="25" y="2"/>
                    <a:pt x="25" y="2"/>
                    <a:pt x="25" y="2"/>
                  </a:cubicBezTo>
                  <a:cubicBezTo>
                    <a:pt x="25" y="2"/>
                    <a:pt x="25" y="2"/>
                    <a:pt x="25" y="2"/>
                  </a:cubicBezTo>
                  <a:cubicBezTo>
                    <a:pt x="27" y="2"/>
                    <a:pt x="28" y="3"/>
                    <a:pt x="29" y="3"/>
                  </a:cubicBezTo>
                  <a:cubicBezTo>
                    <a:pt x="30" y="3"/>
                    <a:pt x="31" y="4"/>
                    <a:pt x="32" y="4"/>
                  </a:cubicBezTo>
                  <a:cubicBezTo>
                    <a:pt x="32" y="4"/>
                    <a:pt x="32" y="4"/>
                    <a:pt x="32" y="4"/>
                  </a:cubicBezTo>
                  <a:cubicBezTo>
                    <a:pt x="32" y="4"/>
                    <a:pt x="32" y="4"/>
                    <a:pt x="32" y="4"/>
                  </a:cubicBezTo>
                  <a:cubicBezTo>
                    <a:pt x="31" y="5"/>
                    <a:pt x="31" y="5"/>
                    <a:pt x="30" y="6"/>
                  </a:cubicBezTo>
                  <a:cubicBezTo>
                    <a:pt x="29" y="7"/>
                    <a:pt x="28" y="9"/>
                    <a:pt x="29" y="10"/>
                  </a:cubicBezTo>
                  <a:cubicBezTo>
                    <a:pt x="29" y="11"/>
                    <a:pt x="29" y="11"/>
                    <a:pt x="29" y="11"/>
                  </a:cubicBezTo>
                  <a:cubicBezTo>
                    <a:pt x="29" y="11"/>
                    <a:pt x="29" y="11"/>
                    <a:pt x="29" y="11"/>
                  </a:cubicBezTo>
                  <a:cubicBezTo>
                    <a:pt x="30" y="11"/>
                    <a:pt x="30" y="11"/>
                    <a:pt x="30" y="11"/>
                  </a:cubicBezTo>
                  <a:cubicBezTo>
                    <a:pt x="30" y="10"/>
                    <a:pt x="31" y="9"/>
                    <a:pt x="31" y="9"/>
                  </a:cubicBezTo>
                  <a:cubicBezTo>
                    <a:pt x="32" y="8"/>
                    <a:pt x="32" y="8"/>
                    <a:pt x="32" y="8"/>
                  </a:cubicBezTo>
                  <a:cubicBezTo>
                    <a:pt x="32" y="7"/>
                    <a:pt x="33" y="7"/>
                    <a:pt x="34" y="6"/>
                  </a:cubicBezTo>
                  <a:cubicBezTo>
                    <a:pt x="34" y="6"/>
                    <a:pt x="34" y="6"/>
                    <a:pt x="34" y="6"/>
                  </a:cubicBezTo>
                  <a:cubicBezTo>
                    <a:pt x="34" y="6"/>
                    <a:pt x="35" y="6"/>
                    <a:pt x="35" y="6"/>
                  </a:cubicBezTo>
                  <a:cubicBezTo>
                    <a:pt x="35" y="7"/>
                    <a:pt x="35" y="7"/>
                    <a:pt x="35" y="7"/>
                  </a:cubicBezTo>
                  <a:cubicBezTo>
                    <a:pt x="36" y="7"/>
                    <a:pt x="38" y="8"/>
                    <a:pt x="38" y="9"/>
                  </a:cubicBezTo>
                  <a:cubicBezTo>
                    <a:pt x="36" y="10"/>
                    <a:pt x="33" y="12"/>
                    <a:pt x="32" y="14"/>
                  </a:cubicBezTo>
                  <a:cubicBezTo>
                    <a:pt x="32" y="14"/>
                    <a:pt x="32" y="14"/>
                    <a:pt x="32" y="14"/>
                  </a:cubicBezTo>
                  <a:cubicBezTo>
                    <a:pt x="30" y="13"/>
                    <a:pt x="24" y="12"/>
                    <a:pt x="21" y="11"/>
                  </a:cubicBezTo>
                  <a:cubicBezTo>
                    <a:pt x="21" y="10"/>
                    <a:pt x="21" y="10"/>
                    <a:pt x="21" y="10"/>
                  </a:cubicBezTo>
                  <a:cubicBezTo>
                    <a:pt x="22" y="8"/>
                    <a:pt x="21" y="5"/>
                    <a:pt x="19" y="3"/>
                  </a:cubicBezTo>
                  <a:cubicBezTo>
                    <a:pt x="20" y="3"/>
                    <a:pt x="20" y="3"/>
                    <a:pt x="21" y="3"/>
                  </a:cubicBezTo>
                  <a:cubicBezTo>
                    <a:pt x="21" y="3"/>
                    <a:pt x="22" y="3"/>
                    <a:pt x="22" y="3"/>
                  </a:cubicBezTo>
                  <a:cubicBezTo>
                    <a:pt x="22" y="3"/>
                    <a:pt x="22" y="4"/>
                    <a:pt x="22" y="5"/>
                  </a:cubicBezTo>
                  <a:cubicBezTo>
                    <a:pt x="23" y="6"/>
                    <a:pt x="23" y="7"/>
                    <a:pt x="23" y="8"/>
                  </a:cubicBezTo>
                  <a:cubicBezTo>
                    <a:pt x="23" y="9"/>
                    <a:pt x="24" y="10"/>
                    <a:pt x="24" y="10"/>
                  </a:cubicBezTo>
                  <a:moveTo>
                    <a:pt x="25" y="0"/>
                  </a:moveTo>
                  <a:cubicBezTo>
                    <a:pt x="25" y="0"/>
                    <a:pt x="24" y="0"/>
                    <a:pt x="24" y="1"/>
                  </a:cubicBezTo>
                  <a:cubicBezTo>
                    <a:pt x="24" y="1"/>
                    <a:pt x="23" y="1"/>
                    <a:pt x="23" y="2"/>
                  </a:cubicBezTo>
                  <a:cubicBezTo>
                    <a:pt x="23" y="2"/>
                    <a:pt x="23" y="2"/>
                    <a:pt x="23" y="2"/>
                  </a:cubicBezTo>
                  <a:cubicBezTo>
                    <a:pt x="23" y="2"/>
                    <a:pt x="23" y="2"/>
                    <a:pt x="23" y="2"/>
                  </a:cubicBezTo>
                  <a:cubicBezTo>
                    <a:pt x="23" y="2"/>
                    <a:pt x="23" y="2"/>
                    <a:pt x="23" y="2"/>
                  </a:cubicBezTo>
                  <a:cubicBezTo>
                    <a:pt x="22" y="1"/>
                    <a:pt x="22" y="1"/>
                    <a:pt x="21" y="1"/>
                  </a:cubicBezTo>
                  <a:cubicBezTo>
                    <a:pt x="20" y="1"/>
                    <a:pt x="19" y="2"/>
                    <a:pt x="18" y="2"/>
                  </a:cubicBezTo>
                  <a:cubicBezTo>
                    <a:pt x="17" y="3"/>
                    <a:pt x="17" y="3"/>
                    <a:pt x="17" y="3"/>
                  </a:cubicBezTo>
                  <a:cubicBezTo>
                    <a:pt x="18" y="4"/>
                    <a:pt x="18" y="4"/>
                    <a:pt x="18" y="4"/>
                  </a:cubicBezTo>
                  <a:cubicBezTo>
                    <a:pt x="20" y="6"/>
                    <a:pt x="20" y="8"/>
                    <a:pt x="20" y="10"/>
                  </a:cubicBezTo>
                  <a:cubicBezTo>
                    <a:pt x="20" y="11"/>
                    <a:pt x="20" y="11"/>
                    <a:pt x="20" y="11"/>
                  </a:cubicBezTo>
                  <a:cubicBezTo>
                    <a:pt x="19" y="11"/>
                    <a:pt x="18" y="12"/>
                    <a:pt x="18" y="12"/>
                  </a:cubicBezTo>
                  <a:cubicBezTo>
                    <a:pt x="18" y="13"/>
                    <a:pt x="18" y="13"/>
                    <a:pt x="18" y="14"/>
                  </a:cubicBezTo>
                  <a:cubicBezTo>
                    <a:pt x="17" y="14"/>
                    <a:pt x="17" y="14"/>
                    <a:pt x="17" y="14"/>
                  </a:cubicBezTo>
                  <a:cubicBezTo>
                    <a:pt x="17" y="15"/>
                    <a:pt x="17" y="16"/>
                    <a:pt x="18" y="16"/>
                  </a:cubicBezTo>
                  <a:cubicBezTo>
                    <a:pt x="16" y="17"/>
                    <a:pt x="15" y="18"/>
                    <a:pt x="13" y="18"/>
                  </a:cubicBezTo>
                  <a:cubicBezTo>
                    <a:pt x="12" y="19"/>
                    <a:pt x="11" y="19"/>
                    <a:pt x="9" y="20"/>
                  </a:cubicBezTo>
                  <a:cubicBezTo>
                    <a:pt x="6" y="22"/>
                    <a:pt x="3" y="26"/>
                    <a:pt x="2" y="30"/>
                  </a:cubicBezTo>
                  <a:cubicBezTo>
                    <a:pt x="1" y="33"/>
                    <a:pt x="1" y="36"/>
                    <a:pt x="1" y="39"/>
                  </a:cubicBezTo>
                  <a:cubicBezTo>
                    <a:pt x="1" y="39"/>
                    <a:pt x="1" y="40"/>
                    <a:pt x="1" y="41"/>
                  </a:cubicBezTo>
                  <a:cubicBezTo>
                    <a:pt x="0" y="42"/>
                    <a:pt x="0" y="42"/>
                    <a:pt x="0" y="42"/>
                  </a:cubicBezTo>
                  <a:cubicBezTo>
                    <a:pt x="0" y="43"/>
                    <a:pt x="0" y="43"/>
                    <a:pt x="0" y="44"/>
                  </a:cubicBezTo>
                  <a:cubicBezTo>
                    <a:pt x="0" y="45"/>
                    <a:pt x="1" y="45"/>
                    <a:pt x="2" y="45"/>
                  </a:cubicBezTo>
                  <a:cubicBezTo>
                    <a:pt x="2" y="45"/>
                    <a:pt x="3" y="45"/>
                    <a:pt x="3" y="45"/>
                  </a:cubicBezTo>
                  <a:cubicBezTo>
                    <a:pt x="3" y="45"/>
                    <a:pt x="3" y="45"/>
                    <a:pt x="4" y="45"/>
                  </a:cubicBezTo>
                  <a:cubicBezTo>
                    <a:pt x="5" y="45"/>
                    <a:pt x="7" y="45"/>
                    <a:pt x="8" y="46"/>
                  </a:cubicBezTo>
                  <a:cubicBezTo>
                    <a:pt x="9" y="46"/>
                    <a:pt x="9" y="46"/>
                    <a:pt x="9" y="46"/>
                  </a:cubicBezTo>
                  <a:cubicBezTo>
                    <a:pt x="11" y="47"/>
                    <a:pt x="13" y="48"/>
                    <a:pt x="15" y="49"/>
                  </a:cubicBezTo>
                  <a:cubicBezTo>
                    <a:pt x="17" y="50"/>
                    <a:pt x="20" y="50"/>
                    <a:pt x="22" y="51"/>
                  </a:cubicBezTo>
                  <a:cubicBezTo>
                    <a:pt x="23" y="51"/>
                    <a:pt x="24" y="52"/>
                    <a:pt x="25" y="52"/>
                  </a:cubicBezTo>
                  <a:cubicBezTo>
                    <a:pt x="25" y="52"/>
                    <a:pt x="26" y="52"/>
                    <a:pt x="27" y="52"/>
                  </a:cubicBezTo>
                  <a:cubicBezTo>
                    <a:pt x="28" y="52"/>
                    <a:pt x="28" y="52"/>
                    <a:pt x="28" y="52"/>
                  </a:cubicBezTo>
                  <a:cubicBezTo>
                    <a:pt x="28" y="53"/>
                    <a:pt x="29" y="54"/>
                    <a:pt x="31" y="54"/>
                  </a:cubicBezTo>
                  <a:cubicBezTo>
                    <a:pt x="31" y="54"/>
                    <a:pt x="31" y="54"/>
                    <a:pt x="31" y="54"/>
                  </a:cubicBezTo>
                  <a:cubicBezTo>
                    <a:pt x="32" y="54"/>
                    <a:pt x="32" y="52"/>
                    <a:pt x="33" y="51"/>
                  </a:cubicBezTo>
                  <a:cubicBezTo>
                    <a:pt x="33" y="51"/>
                    <a:pt x="33" y="50"/>
                    <a:pt x="33" y="50"/>
                  </a:cubicBezTo>
                  <a:cubicBezTo>
                    <a:pt x="33" y="49"/>
                    <a:pt x="34" y="48"/>
                    <a:pt x="34" y="47"/>
                  </a:cubicBezTo>
                  <a:cubicBezTo>
                    <a:pt x="35" y="47"/>
                    <a:pt x="35" y="46"/>
                    <a:pt x="36" y="46"/>
                  </a:cubicBezTo>
                  <a:cubicBezTo>
                    <a:pt x="38" y="42"/>
                    <a:pt x="39" y="38"/>
                    <a:pt x="38" y="33"/>
                  </a:cubicBezTo>
                  <a:cubicBezTo>
                    <a:pt x="37" y="30"/>
                    <a:pt x="35" y="27"/>
                    <a:pt x="34" y="24"/>
                  </a:cubicBezTo>
                  <a:cubicBezTo>
                    <a:pt x="33" y="23"/>
                    <a:pt x="32" y="21"/>
                    <a:pt x="31" y="20"/>
                  </a:cubicBezTo>
                  <a:cubicBezTo>
                    <a:pt x="34" y="23"/>
                    <a:pt x="39" y="27"/>
                    <a:pt x="43" y="27"/>
                  </a:cubicBezTo>
                  <a:cubicBezTo>
                    <a:pt x="43" y="27"/>
                    <a:pt x="43" y="27"/>
                    <a:pt x="43" y="27"/>
                  </a:cubicBezTo>
                  <a:cubicBezTo>
                    <a:pt x="44" y="27"/>
                    <a:pt x="44" y="27"/>
                    <a:pt x="44" y="27"/>
                  </a:cubicBezTo>
                  <a:cubicBezTo>
                    <a:pt x="44" y="26"/>
                    <a:pt x="44" y="25"/>
                    <a:pt x="45" y="25"/>
                  </a:cubicBezTo>
                  <a:cubicBezTo>
                    <a:pt x="45" y="24"/>
                    <a:pt x="45" y="24"/>
                    <a:pt x="45" y="24"/>
                  </a:cubicBezTo>
                  <a:cubicBezTo>
                    <a:pt x="45" y="24"/>
                    <a:pt x="45" y="24"/>
                    <a:pt x="45" y="24"/>
                  </a:cubicBezTo>
                  <a:cubicBezTo>
                    <a:pt x="42" y="23"/>
                    <a:pt x="39" y="21"/>
                    <a:pt x="37" y="20"/>
                  </a:cubicBezTo>
                  <a:cubicBezTo>
                    <a:pt x="37" y="20"/>
                    <a:pt x="37" y="20"/>
                    <a:pt x="37" y="20"/>
                  </a:cubicBezTo>
                  <a:cubicBezTo>
                    <a:pt x="37" y="20"/>
                    <a:pt x="37" y="20"/>
                    <a:pt x="37" y="20"/>
                  </a:cubicBezTo>
                  <a:cubicBezTo>
                    <a:pt x="38" y="20"/>
                    <a:pt x="39" y="19"/>
                    <a:pt x="41" y="19"/>
                  </a:cubicBezTo>
                  <a:cubicBezTo>
                    <a:pt x="41" y="19"/>
                    <a:pt x="41" y="19"/>
                    <a:pt x="41" y="19"/>
                  </a:cubicBezTo>
                  <a:cubicBezTo>
                    <a:pt x="41" y="18"/>
                    <a:pt x="41" y="18"/>
                    <a:pt x="41" y="18"/>
                  </a:cubicBezTo>
                  <a:cubicBezTo>
                    <a:pt x="41" y="18"/>
                    <a:pt x="41" y="17"/>
                    <a:pt x="41" y="16"/>
                  </a:cubicBezTo>
                  <a:cubicBezTo>
                    <a:pt x="41" y="16"/>
                    <a:pt x="41" y="16"/>
                    <a:pt x="41" y="16"/>
                  </a:cubicBezTo>
                  <a:cubicBezTo>
                    <a:pt x="41" y="16"/>
                    <a:pt x="41" y="16"/>
                    <a:pt x="41" y="16"/>
                  </a:cubicBezTo>
                  <a:cubicBezTo>
                    <a:pt x="39" y="16"/>
                    <a:pt x="38" y="16"/>
                    <a:pt x="36" y="16"/>
                  </a:cubicBezTo>
                  <a:cubicBezTo>
                    <a:pt x="36" y="16"/>
                    <a:pt x="35" y="16"/>
                    <a:pt x="34" y="16"/>
                  </a:cubicBezTo>
                  <a:cubicBezTo>
                    <a:pt x="34" y="15"/>
                    <a:pt x="34" y="15"/>
                    <a:pt x="33" y="15"/>
                  </a:cubicBezTo>
                  <a:cubicBezTo>
                    <a:pt x="34" y="13"/>
                    <a:pt x="37" y="11"/>
                    <a:pt x="40" y="10"/>
                  </a:cubicBezTo>
                  <a:cubicBezTo>
                    <a:pt x="40" y="10"/>
                    <a:pt x="40" y="10"/>
                    <a:pt x="40" y="10"/>
                  </a:cubicBezTo>
                  <a:cubicBezTo>
                    <a:pt x="40" y="9"/>
                    <a:pt x="40" y="9"/>
                    <a:pt x="40" y="9"/>
                  </a:cubicBezTo>
                  <a:cubicBezTo>
                    <a:pt x="39" y="8"/>
                    <a:pt x="38" y="7"/>
                    <a:pt x="37" y="6"/>
                  </a:cubicBezTo>
                  <a:cubicBezTo>
                    <a:pt x="37" y="5"/>
                    <a:pt x="37" y="5"/>
                    <a:pt x="37" y="5"/>
                  </a:cubicBezTo>
                  <a:cubicBezTo>
                    <a:pt x="36" y="5"/>
                    <a:pt x="36" y="5"/>
                    <a:pt x="36" y="5"/>
                  </a:cubicBezTo>
                  <a:cubicBezTo>
                    <a:pt x="36" y="5"/>
                    <a:pt x="36" y="5"/>
                    <a:pt x="36" y="5"/>
                  </a:cubicBezTo>
                  <a:cubicBezTo>
                    <a:pt x="35" y="5"/>
                    <a:pt x="35" y="5"/>
                    <a:pt x="34" y="5"/>
                  </a:cubicBezTo>
                  <a:cubicBezTo>
                    <a:pt x="34" y="5"/>
                    <a:pt x="34" y="5"/>
                    <a:pt x="33" y="5"/>
                  </a:cubicBezTo>
                  <a:cubicBezTo>
                    <a:pt x="33" y="4"/>
                    <a:pt x="33" y="4"/>
                    <a:pt x="33" y="4"/>
                  </a:cubicBezTo>
                  <a:cubicBezTo>
                    <a:pt x="33" y="3"/>
                    <a:pt x="33" y="3"/>
                    <a:pt x="32" y="3"/>
                  </a:cubicBezTo>
                  <a:cubicBezTo>
                    <a:pt x="31" y="2"/>
                    <a:pt x="30" y="2"/>
                    <a:pt x="29" y="2"/>
                  </a:cubicBezTo>
                  <a:cubicBezTo>
                    <a:pt x="28" y="1"/>
                    <a:pt x="27" y="1"/>
                    <a:pt x="26" y="0"/>
                  </a:cubicBezTo>
                  <a:cubicBezTo>
                    <a:pt x="26" y="0"/>
                    <a:pt x="25" y="0"/>
                    <a:pt x="2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8" name="Freeform 54"/>
            <p:cNvSpPr>
              <a:spLocks noEditPoints="1"/>
            </p:cNvSpPr>
            <p:nvPr/>
          </p:nvSpPr>
          <p:spPr bwMode="auto">
            <a:xfrm>
              <a:off x="4084" y="2477"/>
              <a:ext cx="9" cy="14"/>
            </a:xfrm>
            <a:custGeom>
              <a:avLst/>
              <a:gdLst>
                <a:gd name="T0" fmla="*/ 1 w 4"/>
                <a:gd name="T1" fmla="*/ 5 h 6"/>
                <a:gd name="T2" fmla="*/ 1 w 4"/>
                <a:gd name="T3" fmla="*/ 5 h 6"/>
                <a:gd name="T4" fmla="*/ 2 w 4"/>
                <a:gd name="T5" fmla="*/ 2 h 6"/>
                <a:gd name="T6" fmla="*/ 2 w 4"/>
                <a:gd name="T7" fmla="*/ 3 h 6"/>
                <a:gd name="T8" fmla="*/ 2 w 4"/>
                <a:gd name="T9" fmla="*/ 4 h 6"/>
                <a:gd name="T10" fmla="*/ 1 w 4"/>
                <a:gd name="T11" fmla="*/ 5 h 6"/>
                <a:gd name="T12" fmla="*/ 1 w 4"/>
                <a:gd name="T13" fmla="*/ 0 h 6"/>
                <a:gd name="T14" fmla="*/ 1 w 4"/>
                <a:gd name="T15" fmla="*/ 0 h 6"/>
                <a:gd name="T16" fmla="*/ 0 w 4"/>
                <a:gd name="T17" fmla="*/ 5 h 6"/>
                <a:gd name="T18" fmla="*/ 0 w 4"/>
                <a:gd name="T19" fmla="*/ 6 h 6"/>
                <a:gd name="T20" fmla="*/ 0 w 4"/>
                <a:gd name="T21" fmla="*/ 6 h 6"/>
                <a:gd name="T22" fmla="*/ 1 w 4"/>
                <a:gd name="T23" fmla="*/ 6 h 6"/>
                <a:gd name="T24" fmla="*/ 1 w 4"/>
                <a:gd name="T25" fmla="*/ 6 h 6"/>
                <a:gd name="T26" fmla="*/ 3 w 4"/>
                <a:gd name="T27" fmla="*/ 5 h 6"/>
                <a:gd name="T28" fmla="*/ 3 w 4"/>
                <a:gd name="T29" fmla="*/ 2 h 6"/>
                <a:gd name="T30" fmla="*/ 2 w 4"/>
                <a:gd name="T31" fmla="*/ 0 h 6"/>
                <a:gd name="T32" fmla="*/ 1 w 4"/>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6">
                  <a:moveTo>
                    <a:pt x="1" y="5"/>
                  </a:moveTo>
                  <a:cubicBezTo>
                    <a:pt x="1" y="5"/>
                    <a:pt x="1" y="5"/>
                    <a:pt x="1" y="5"/>
                  </a:cubicBezTo>
                  <a:cubicBezTo>
                    <a:pt x="1" y="4"/>
                    <a:pt x="1" y="3"/>
                    <a:pt x="2" y="2"/>
                  </a:cubicBezTo>
                  <a:cubicBezTo>
                    <a:pt x="2" y="3"/>
                    <a:pt x="2" y="3"/>
                    <a:pt x="2" y="3"/>
                  </a:cubicBezTo>
                  <a:cubicBezTo>
                    <a:pt x="2" y="3"/>
                    <a:pt x="2" y="4"/>
                    <a:pt x="2" y="4"/>
                  </a:cubicBezTo>
                  <a:cubicBezTo>
                    <a:pt x="2" y="5"/>
                    <a:pt x="1" y="5"/>
                    <a:pt x="1" y="5"/>
                  </a:cubicBezTo>
                  <a:moveTo>
                    <a:pt x="1" y="0"/>
                  </a:moveTo>
                  <a:cubicBezTo>
                    <a:pt x="1" y="0"/>
                    <a:pt x="1" y="0"/>
                    <a:pt x="1" y="0"/>
                  </a:cubicBezTo>
                  <a:cubicBezTo>
                    <a:pt x="0" y="2"/>
                    <a:pt x="0" y="4"/>
                    <a:pt x="0" y="5"/>
                  </a:cubicBezTo>
                  <a:cubicBezTo>
                    <a:pt x="0" y="6"/>
                    <a:pt x="0" y="6"/>
                    <a:pt x="0" y="6"/>
                  </a:cubicBezTo>
                  <a:cubicBezTo>
                    <a:pt x="0" y="6"/>
                    <a:pt x="0" y="6"/>
                    <a:pt x="0" y="6"/>
                  </a:cubicBezTo>
                  <a:cubicBezTo>
                    <a:pt x="1" y="6"/>
                    <a:pt x="1" y="6"/>
                    <a:pt x="1" y="6"/>
                  </a:cubicBezTo>
                  <a:cubicBezTo>
                    <a:pt x="1" y="6"/>
                    <a:pt x="1" y="6"/>
                    <a:pt x="1" y="6"/>
                  </a:cubicBezTo>
                  <a:cubicBezTo>
                    <a:pt x="2" y="6"/>
                    <a:pt x="3" y="6"/>
                    <a:pt x="3" y="5"/>
                  </a:cubicBezTo>
                  <a:cubicBezTo>
                    <a:pt x="4" y="4"/>
                    <a:pt x="4" y="3"/>
                    <a:pt x="3" y="2"/>
                  </a:cubicBezTo>
                  <a:cubicBezTo>
                    <a:pt x="3" y="2"/>
                    <a:pt x="2" y="1"/>
                    <a:pt x="2"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69" name="Freeform 55"/>
            <p:cNvSpPr>
              <a:spLocks noEditPoints="1"/>
            </p:cNvSpPr>
            <p:nvPr/>
          </p:nvSpPr>
          <p:spPr bwMode="auto">
            <a:xfrm>
              <a:off x="4062" y="2448"/>
              <a:ext cx="46" cy="50"/>
            </a:xfrm>
            <a:custGeom>
              <a:avLst/>
              <a:gdLst>
                <a:gd name="T0" fmla="*/ 12 w 19"/>
                <a:gd name="T1" fmla="*/ 3 h 21"/>
                <a:gd name="T2" fmla="*/ 14 w 19"/>
                <a:gd name="T3" fmla="*/ 1 h 21"/>
                <a:gd name="T4" fmla="*/ 13 w 19"/>
                <a:gd name="T5" fmla="*/ 3 h 21"/>
                <a:gd name="T6" fmla="*/ 13 w 19"/>
                <a:gd name="T7" fmla="*/ 3 h 21"/>
                <a:gd name="T8" fmla="*/ 17 w 19"/>
                <a:gd name="T9" fmla="*/ 7 h 21"/>
                <a:gd name="T10" fmla="*/ 13 w 19"/>
                <a:gd name="T11" fmla="*/ 5 h 21"/>
                <a:gd name="T12" fmla="*/ 12 w 19"/>
                <a:gd name="T13" fmla="*/ 5 h 21"/>
                <a:gd name="T14" fmla="*/ 11 w 19"/>
                <a:gd name="T15" fmla="*/ 11 h 21"/>
                <a:gd name="T16" fmla="*/ 14 w 19"/>
                <a:gd name="T17" fmla="*/ 14 h 21"/>
                <a:gd name="T18" fmla="*/ 13 w 19"/>
                <a:gd name="T19" fmla="*/ 18 h 21"/>
                <a:gd name="T20" fmla="*/ 9 w 19"/>
                <a:gd name="T21" fmla="*/ 19 h 21"/>
                <a:gd name="T22" fmla="*/ 8 w 19"/>
                <a:gd name="T23" fmla="*/ 19 h 21"/>
                <a:gd name="T24" fmla="*/ 7 w 19"/>
                <a:gd name="T25" fmla="*/ 20 h 21"/>
                <a:gd name="T26" fmla="*/ 7 w 19"/>
                <a:gd name="T27" fmla="*/ 19 h 21"/>
                <a:gd name="T28" fmla="*/ 6 w 19"/>
                <a:gd name="T29" fmla="*/ 18 h 21"/>
                <a:gd name="T30" fmla="*/ 3 w 19"/>
                <a:gd name="T31" fmla="*/ 14 h 21"/>
                <a:gd name="T32" fmla="*/ 7 w 19"/>
                <a:gd name="T33" fmla="*/ 17 h 21"/>
                <a:gd name="T34" fmla="*/ 9 w 19"/>
                <a:gd name="T35" fmla="*/ 11 h 21"/>
                <a:gd name="T36" fmla="*/ 6 w 19"/>
                <a:gd name="T37" fmla="*/ 6 h 21"/>
                <a:gd name="T38" fmla="*/ 10 w 19"/>
                <a:gd name="T39" fmla="*/ 3 h 21"/>
                <a:gd name="T40" fmla="*/ 12 w 19"/>
                <a:gd name="T41" fmla="*/ 0 h 21"/>
                <a:gd name="T42" fmla="*/ 11 w 19"/>
                <a:gd name="T43" fmla="*/ 2 h 21"/>
                <a:gd name="T44" fmla="*/ 8 w 19"/>
                <a:gd name="T45" fmla="*/ 2 h 21"/>
                <a:gd name="T46" fmla="*/ 8 w 19"/>
                <a:gd name="T47" fmla="*/ 11 h 21"/>
                <a:gd name="T48" fmla="*/ 4 w 19"/>
                <a:gd name="T49" fmla="*/ 13 h 21"/>
                <a:gd name="T50" fmla="*/ 3 w 19"/>
                <a:gd name="T51" fmla="*/ 13 h 21"/>
                <a:gd name="T52" fmla="*/ 0 w 19"/>
                <a:gd name="T53" fmla="*/ 15 h 21"/>
                <a:gd name="T54" fmla="*/ 6 w 19"/>
                <a:gd name="T55" fmla="*/ 19 h 21"/>
                <a:gd name="T56" fmla="*/ 6 w 19"/>
                <a:gd name="T57" fmla="*/ 20 h 21"/>
                <a:gd name="T58" fmla="*/ 8 w 19"/>
                <a:gd name="T59" fmla="*/ 21 h 21"/>
                <a:gd name="T60" fmla="*/ 9 w 19"/>
                <a:gd name="T61" fmla="*/ 21 h 21"/>
                <a:gd name="T62" fmla="*/ 9 w 19"/>
                <a:gd name="T63" fmla="*/ 20 h 21"/>
                <a:gd name="T64" fmla="*/ 13 w 19"/>
                <a:gd name="T65" fmla="*/ 19 h 21"/>
                <a:gd name="T66" fmla="*/ 15 w 19"/>
                <a:gd name="T67" fmla="*/ 13 h 21"/>
                <a:gd name="T68" fmla="*/ 13 w 19"/>
                <a:gd name="T69" fmla="*/ 6 h 21"/>
                <a:gd name="T70" fmla="*/ 15 w 19"/>
                <a:gd name="T71" fmla="*/ 9 h 21"/>
                <a:gd name="T72" fmla="*/ 16 w 19"/>
                <a:gd name="T73" fmla="*/ 9 h 21"/>
                <a:gd name="T74" fmla="*/ 18 w 19"/>
                <a:gd name="T75" fmla="*/ 6 h 21"/>
                <a:gd name="T76" fmla="*/ 15 w 19"/>
                <a:gd name="T77" fmla="*/ 2 h 21"/>
                <a:gd name="T78" fmla="*/ 15 w 19"/>
                <a:gd name="T79" fmla="*/ 0 h 21"/>
                <a:gd name="T80" fmla="*/ 12 w 19"/>
                <a:gd name="T8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 h="21">
                  <a:moveTo>
                    <a:pt x="11" y="3"/>
                  </a:moveTo>
                  <a:cubicBezTo>
                    <a:pt x="12" y="3"/>
                    <a:pt x="12" y="3"/>
                    <a:pt x="12" y="3"/>
                  </a:cubicBezTo>
                  <a:cubicBezTo>
                    <a:pt x="12" y="2"/>
                    <a:pt x="12" y="1"/>
                    <a:pt x="13" y="1"/>
                  </a:cubicBezTo>
                  <a:cubicBezTo>
                    <a:pt x="14" y="1"/>
                    <a:pt x="14" y="1"/>
                    <a:pt x="14" y="1"/>
                  </a:cubicBezTo>
                  <a:cubicBezTo>
                    <a:pt x="13" y="2"/>
                    <a:pt x="13" y="2"/>
                    <a:pt x="13" y="2"/>
                  </a:cubicBezTo>
                  <a:cubicBezTo>
                    <a:pt x="13" y="3"/>
                    <a:pt x="13" y="3"/>
                    <a:pt x="13" y="3"/>
                  </a:cubicBezTo>
                  <a:cubicBezTo>
                    <a:pt x="13" y="3"/>
                    <a:pt x="13" y="3"/>
                    <a:pt x="13" y="3"/>
                  </a:cubicBezTo>
                  <a:cubicBezTo>
                    <a:pt x="13" y="3"/>
                    <a:pt x="13" y="3"/>
                    <a:pt x="13" y="3"/>
                  </a:cubicBezTo>
                  <a:cubicBezTo>
                    <a:pt x="14" y="3"/>
                    <a:pt x="16" y="5"/>
                    <a:pt x="17" y="7"/>
                  </a:cubicBezTo>
                  <a:cubicBezTo>
                    <a:pt x="17" y="7"/>
                    <a:pt x="17" y="7"/>
                    <a:pt x="17" y="7"/>
                  </a:cubicBezTo>
                  <a:cubicBezTo>
                    <a:pt x="17" y="7"/>
                    <a:pt x="16" y="7"/>
                    <a:pt x="16" y="8"/>
                  </a:cubicBezTo>
                  <a:cubicBezTo>
                    <a:pt x="15" y="7"/>
                    <a:pt x="14" y="5"/>
                    <a:pt x="13" y="5"/>
                  </a:cubicBezTo>
                  <a:cubicBezTo>
                    <a:pt x="13" y="5"/>
                    <a:pt x="13" y="5"/>
                    <a:pt x="13" y="5"/>
                  </a:cubicBezTo>
                  <a:cubicBezTo>
                    <a:pt x="12" y="5"/>
                    <a:pt x="12" y="5"/>
                    <a:pt x="12" y="5"/>
                  </a:cubicBezTo>
                  <a:cubicBezTo>
                    <a:pt x="12" y="7"/>
                    <a:pt x="11" y="8"/>
                    <a:pt x="11" y="10"/>
                  </a:cubicBezTo>
                  <a:cubicBezTo>
                    <a:pt x="11" y="11"/>
                    <a:pt x="11" y="11"/>
                    <a:pt x="11" y="11"/>
                  </a:cubicBezTo>
                  <a:cubicBezTo>
                    <a:pt x="11" y="11"/>
                    <a:pt x="11" y="11"/>
                    <a:pt x="11" y="11"/>
                  </a:cubicBezTo>
                  <a:cubicBezTo>
                    <a:pt x="12" y="12"/>
                    <a:pt x="13" y="13"/>
                    <a:pt x="14" y="14"/>
                  </a:cubicBezTo>
                  <a:cubicBezTo>
                    <a:pt x="14" y="14"/>
                    <a:pt x="14" y="15"/>
                    <a:pt x="14" y="16"/>
                  </a:cubicBezTo>
                  <a:cubicBezTo>
                    <a:pt x="14" y="17"/>
                    <a:pt x="14" y="18"/>
                    <a:pt x="13" y="18"/>
                  </a:cubicBezTo>
                  <a:cubicBezTo>
                    <a:pt x="12" y="19"/>
                    <a:pt x="11" y="19"/>
                    <a:pt x="10" y="19"/>
                  </a:cubicBezTo>
                  <a:cubicBezTo>
                    <a:pt x="9" y="19"/>
                    <a:pt x="9" y="19"/>
                    <a:pt x="9" y="19"/>
                  </a:cubicBezTo>
                  <a:cubicBezTo>
                    <a:pt x="9" y="19"/>
                    <a:pt x="9" y="19"/>
                    <a:pt x="9" y="19"/>
                  </a:cubicBezTo>
                  <a:cubicBezTo>
                    <a:pt x="8" y="19"/>
                    <a:pt x="8" y="19"/>
                    <a:pt x="8" y="19"/>
                  </a:cubicBezTo>
                  <a:cubicBezTo>
                    <a:pt x="8" y="20"/>
                    <a:pt x="8" y="20"/>
                    <a:pt x="8" y="20"/>
                  </a:cubicBezTo>
                  <a:cubicBezTo>
                    <a:pt x="7" y="20"/>
                    <a:pt x="7" y="20"/>
                    <a:pt x="7" y="20"/>
                  </a:cubicBezTo>
                  <a:cubicBezTo>
                    <a:pt x="7" y="19"/>
                    <a:pt x="7" y="19"/>
                    <a:pt x="7" y="19"/>
                  </a:cubicBezTo>
                  <a:cubicBezTo>
                    <a:pt x="7" y="19"/>
                    <a:pt x="7" y="19"/>
                    <a:pt x="7" y="19"/>
                  </a:cubicBezTo>
                  <a:cubicBezTo>
                    <a:pt x="7" y="18"/>
                    <a:pt x="7" y="18"/>
                    <a:pt x="7" y="18"/>
                  </a:cubicBezTo>
                  <a:cubicBezTo>
                    <a:pt x="6" y="18"/>
                    <a:pt x="6" y="18"/>
                    <a:pt x="6" y="18"/>
                  </a:cubicBezTo>
                  <a:cubicBezTo>
                    <a:pt x="5" y="17"/>
                    <a:pt x="4" y="16"/>
                    <a:pt x="2" y="15"/>
                  </a:cubicBezTo>
                  <a:cubicBezTo>
                    <a:pt x="3" y="15"/>
                    <a:pt x="3" y="14"/>
                    <a:pt x="3" y="14"/>
                  </a:cubicBezTo>
                  <a:cubicBezTo>
                    <a:pt x="4" y="15"/>
                    <a:pt x="6" y="16"/>
                    <a:pt x="7" y="17"/>
                  </a:cubicBezTo>
                  <a:cubicBezTo>
                    <a:pt x="7" y="17"/>
                    <a:pt x="7" y="17"/>
                    <a:pt x="7" y="17"/>
                  </a:cubicBezTo>
                  <a:cubicBezTo>
                    <a:pt x="8" y="17"/>
                    <a:pt x="8" y="17"/>
                    <a:pt x="8" y="17"/>
                  </a:cubicBezTo>
                  <a:cubicBezTo>
                    <a:pt x="8" y="15"/>
                    <a:pt x="9" y="13"/>
                    <a:pt x="9" y="11"/>
                  </a:cubicBezTo>
                  <a:cubicBezTo>
                    <a:pt x="9" y="10"/>
                    <a:pt x="9" y="10"/>
                    <a:pt x="9" y="10"/>
                  </a:cubicBezTo>
                  <a:cubicBezTo>
                    <a:pt x="7" y="9"/>
                    <a:pt x="6" y="7"/>
                    <a:pt x="6" y="6"/>
                  </a:cubicBezTo>
                  <a:cubicBezTo>
                    <a:pt x="6" y="5"/>
                    <a:pt x="8" y="4"/>
                    <a:pt x="8" y="3"/>
                  </a:cubicBezTo>
                  <a:cubicBezTo>
                    <a:pt x="9" y="3"/>
                    <a:pt x="9" y="3"/>
                    <a:pt x="10" y="3"/>
                  </a:cubicBezTo>
                  <a:cubicBezTo>
                    <a:pt x="11" y="3"/>
                    <a:pt x="11" y="3"/>
                    <a:pt x="11" y="3"/>
                  </a:cubicBezTo>
                  <a:moveTo>
                    <a:pt x="12" y="0"/>
                  </a:moveTo>
                  <a:cubicBezTo>
                    <a:pt x="12" y="0"/>
                    <a:pt x="12" y="0"/>
                    <a:pt x="12" y="0"/>
                  </a:cubicBezTo>
                  <a:cubicBezTo>
                    <a:pt x="11" y="1"/>
                    <a:pt x="11" y="1"/>
                    <a:pt x="11" y="2"/>
                  </a:cubicBezTo>
                  <a:cubicBezTo>
                    <a:pt x="11" y="2"/>
                    <a:pt x="11" y="2"/>
                    <a:pt x="11" y="2"/>
                  </a:cubicBezTo>
                  <a:cubicBezTo>
                    <a:pt x="9" y="2"/>
                    <a:pt x="8" y="2"/>
                    <a:pt x="8" y="2"/>
                  </a:cubicBezTo>
                  <a:cubicBezTo>
                    <a:pt x="7" y="3"/>
                    <a:pt x="5" y="4"/>
                    <a:pt x="5" y="6"/>
                  </a:cubicBezTo>
                  <a:cubicBezTo>
                    <a:pt x="5" y="8"/>
                    <a:pt x="6" y="9"/>
                    <a:pt x="8" y="11"/>
                  </a:cubicBezTo>
                  <a:cubicBezTo>
                    <a:pt x="8" y="13"/>
                    <a:pt x="7" y="14"/>
                    <a:pt x="7" y="15"/>
                  </a:cubicBezTo>
                  <a:cubicBezTo>
                    <a:pt x="6" y="15"/>
                    <a:pt x="5" y="14"/>
                    <a:pt x="4" y="13"/>
                  </a:cubicBezTo>
                  <a:cubicBezTo>
                    <a:pt x="4" y="13"/>
                    <a:pt x="4" y="13"/>
                    <a:pt x="4" y="13"/>
                  </a:cubicBezTo>
                  <a:cubicBezTo>
                    <a:pt x="3" y="13"/>
                    <a:pt x="3" y="13"/>
                    <a:pt x="3" y="13"/>
                  </a:cubicBezTo>
                  <a:cubicBezTo>
                    <a:pt x="2" y="13"/>
                    <a:pt x="2" y="14"/>
                    <a:pt x="1" y="14"/>
                  </a:cubicBezTo>
                  <a:cubicBezTo>
                    <a:pt x="0" y="15"/>
                    <a:pt x="0" y="15"/>
                    <a:pt x="0" y="15"/>
                  </a:cubicBezTo>
                  <a:cubicBezTo>
                    <a:pt x="1" y="15"/>
                    <a:pt x="1" y="15"/>
                    <a:pt x="1" y="15"/>
                  </a:cubicBezTo>
                  <a:cubicBezTo>
                    <a:pt x="3" y="17"/>
                    <a:pt x="5" y="18"/>
                    <a:pt x="6" y="19"/>
                  </a:cubicBezTo>
                  <a:cubicBezTo>
                    <a:pt x="6" y="19"/>
                    <a:pt x="6" y="19"/>
                    <a:pt x="6" y="19"/>
                  </a:cubicBezTo>
                  <a:cubicBezTo>
                    <a:pt x="6" y="19"/>
                    <a:pt x="6" y="20"/>
                    <a:pt x="6" y="20"/>
                  </a:cubicBezTo>
                  <a:cubicBezTo>
                    <a:pt x="6" y="21"/>
                    <a:pt x="6" y="21"/>
                    <a:pt x="6"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0" y="20"/>
                    <a:pt x="10" y="20"/>
                  </a:cubicBezTo>
                  <a:cubicBezTo>
                    <a:pt x="12" y="20"/>
                    <a:pt x="13" y="20"/>
                    <a:pt x="13" y="19"/>
                  </a:cubicBezTo>
                  <a:cubicBezTo>
                    <a:pt x="15" y="19"/>
                    <a:pt x="16" y="17"/>
                    <a:pt x="16" y="16"/>
                  </a:cubicBezTo>
                  <a:cubicBezTo>
                    <a:pt x="16" y="15"/>
                    <a:pt x="15" y="14"/>
                    <a:pt x="15" y="13"/>
                  </a:cubicBezTo>
                  <a:cubicBezTo>
                    <a:pt x="14" y="12"/>
                    <a:pt x="13" y="11"/>
                    <a:pt x="12" y="10"/>
                  </a:cubicBezTo>
                  <a:cubicBezTo>
                    <a:pt x="12" y="9"/>
                    <a:pt x="13" y="7"/>
                    <a:pt x="13" y="6"/>
                  </a:cubicBezTo>
                  <a:cubicBezTo>
                    <a:pt x="14" y="7"/>
                    <a:pt x="14" y="8"/>
                    <a:pt x="15" y="8"/>
                  </a:cubicBezTo>
                  <a:cubicBezTo>
                    <a:pt x="15" y="8"/>
                    <a:pt x="15" y="9"/>
                    <a:pt x="15" y="9"/>
                  </a:cubicBezTo>
                  <a:cubicBezTo>
                    <a:pt x="16" y="9"/>
                    <a:pt x="16" y="9"/>
                    <a:pt x="16" y="9"/>
                  </a:cubicBezTo>
                  <a:cubicBezTo>
                    <a:pt x="16" y="9"/>
                    <a:pt x="16" y="9"/>
                    <a:pt x="16" y="9"/>
                  </a:cubicBezTo>
                  <a:cubicBezTo>
                    <a:pt x="17" y="8"/>
                    <a:pt x="17" y="8"/>
                    <a:pt x="18" y="8"/>
                  </a:cubicBezTo>
                  <a:cubicBezTo>
                    <a:pt x="18" y="7"/>
                    <a:pt x="19" y="7"/>
                    <a:pt x="18" y="6"/>
                  </a:cubicBezTo>
                  <a:cubicBezTo>
                    <a:pt x="18" y="5"/>
                    <a:pt x="16" y="3"/>
                    <a:pt x="14" y="2"/>
                  </a:cubicBezTo>
                  <a:cubicBezTo>
                    <a:pt x="15" y="2"/>
                    <a:pt x="15" y="2"/>
                    <a:pt x="15" y="2"/>
                  </a:cubicBezTo>
                  <a:cubicBezTo>
                    <a:pt x="15" y="2"/>
                    <a:pt x="15" y="1"/>
                    <a:pt x="15" y="1"/>
                  </a:cubicBezTo>
                  <a:cubicBezTo>
                    <a:pt x="15" y="0"/>
                    <a:pt x="15" y="0"/>
                    <a:pt x="15" y="0"/>
                  </a:cubicBezTo>
                  <a:cubicBezTo>
                    <a:pt x="14" y="0"/>
                    <a:pt x="14" y="0"/>
                    <a:pt x="14" y="0"/>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70" name="Freeform 56"/>
            <p:cNvSpPr>
              <a:spLocks noEditPoints="1"/>
            </p:cNvSpPr>
            <p:nvPr/>
          </p:nvSpPr>
          <p:spPr bwMode="auto">
            <a:xfrm>
              <a:off x="4079" y="2458"/>
              <a:ext cx="10" cy="11"/>
            </a:xfrm>
            <a:custGeom>
              <a:avLst/>
              <a:gdLst>
                <a:gd name="T0" fmla="*/ 2 w 4"/>
                <a:gd name="T1" fmla="*/ 3 h 5"/>
                <a:gd name="T2" fmla="*/ 2 w 4"/>
                <a:gd name="T3" fmla="*/ 2 h 5"/>
                <a:gd name="T4" fmla="*/ 3 w 4"/>
                <a:gd name="T5" fmla="*/ 1 h 5"/>
                <a:gd name="T6" fmla="*/ 2 w 4"/>
                <a:gd name="T7" fmla="*/ 3 h 5"/>
                <a:gd name="T8" fmla="*/ 4 w 4"/>
                <a:gd name="T9" fmla="*/ 0 h 5"/>
                <a:gd name="T10" fmla="*/ 1 w 4"/>
                <a:gd name="T11" fmla="*/ 1 h 5"/>
                <a:gd name="T12" fmla="*/ 2 w 4"/>
                <a:gd name="T13" fmla="*/ 4 h 5"/>
                <a:gd name="T14" fmla="*/ 2 w 4"/>
                <a:gd name="T15" fmla="*/ 5 h 5"/>
                <a:gd name="T16" fmla="*/ 2 w 4"/>
                <a:gd name="T17" fmla="*/ 5 h 5"/>
                <a:gd name="T18" fmla="*/ 2 w 4"/>
                <a:gd name="T19" fmla="*/ 5 h 5"/>
                <a:gd name="T20" fmla="*/ 3 w 4"/>
                <a:gd name="T21" fmla="*/ 5 h 5"/>
                <a:gd name="T22" fmla="*/ 3 w 4"/>
                <a:gd name="T23" fmla="*/ 5 h 5"/>
                <a:gd name="T24" fmla="*/ 4 w 4"/>
                <a:gd name="T25" fmla="*/ 0 h 5"/>
                <a:gd name="T26" fmla="*/ 4 w 4"/>
                <a:gd name="T27" fmla="*/ 0 h 5"/>
                <a:gd name="T28" fmla="*/ 4 w 4"/>
                <a:gd name="T29" fmla="*/ 0 h 5"/>
                <a:gd name="T30" fmla="*/ 4 w 4"/>
                <a:gd name="T3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2" y="3"/>
                  </a:moveTo>
                  <a:cubicBezTo>
                    <a:pt x="2" y="3"/>
                    <a:pt x="2" y="2"/>
                    <a:pt x="2" y="2"/>
                  </a:cubicBezTo>
                  <a:cubicBezTo>
                    <a:pt x="2" y="1"/>
                    <a:pt x="2" y="1"/>
                    <a:pt x="3" y="1"/>
                  </a:cubicBezTo>
                  <a:cubicBezTo>
                    <a:pt x="3" y="2"/>
                    <a:pt x="2" y="2"/>
                    <a:pt x="2" y="3"/>
                  </a:cubicBezTo>
                  <a:moveTo>
                    <a:pt x="4" y="0"/>
                  </a:moveTo>
                  <a:cubicBezTo>
                    <a:pt x="3" y="0"/>
                    <a:pt x="1" y="0"/>
                    <a:pt x="1" y="1"/>
                  </a:cubicBezTo>
                  <a:cubicBezTo>
                    <a:pt x="0" y="3"/>
                    <a:pt x="1" y="4"/>
                    <a:pt x="2" y="4"/>
                  </a:cubicBezTo>
                  <a:cubicBezTo>
                    <a:pt x="2" y="5"/>
                    <a:pt x="2" y="5"/>
                    <a:pt x="2" y="5"/>
                  </a:cubicBezTo>
                  <a:cubicBezTo>
                    <a:pt x="2" y="5"/>
                    <a:pt x="2" y="5"/>
                    <a:pt x="2" y="5"/>
                  </a:cubicBezTo>
                  <a:cubicBezTo>
                    <a:pt x="2" y="5"/>
                    <a:pt x="2" y="5"/>
                    <a:pt x="2" y="5"/>
                  </a:cubicBezTo>
                  <a:cubicBezTo>
                    <a:pt x="3" y="5"/>
                    <a:pt x="3" y="5"/>
                    <a:pt x="3" y="5"/>
                  </a:cubicBezTo>
                  <a:cubicBezTo>
                    <a:pt x="3" y="5"/>
                    <a:pt x="3" y="5"/>
                    <a:pt x="3" y="5"/>
                  </a:cubicBezTo>
                  <a:cubicBezTo>
                    <a:pt x="3" y="3"/>
                    <a:pt x="4" y="2"/>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71" name="Freeform 57"/>
            <p:cNvSpPr>
              <a:spLocks noEditPoints="1"/>
            </p:cNvSpPr>
            <p:nvPr/>
          </p:nvSpPr>
          <p:spPr bwMode="auto">
            <a:xfrm>
              <a:off x="3534" y="2367"/>
              <a:ext cx="55" cy="52"/>
            </a:xfrm>
            <a:custGeom>
              <a:avLst/>
              <a:gdLst>
                <a:gd name="T0" fmla="*/ 14 w 23"/>
                <a:gd name="T1" fmla="*/ 21 h 22"/>
                <a:gd name="T2" fmla="*/ 12 w 23"/>
                <a:gd name="T3" fmla="*/ 21 h 22"/>
                <a:gd name="T4" fmla="*/ 13 w 23"/>
                <a:gd name="T5" fmla="*/ 21 h 22"/>
                <a:gd name="T6" fmla="*/ 11 w 23"/>
                <a:gd name="T7" fmla="*/ 21 h 22"/>
                <a:gd name="T8" fmla="*/ 11 w 23"/>
                <a:gd name="T9" fmla="*/ 21 h 22"/>
                <a:gd name="T10" fmla="*/ 10 w 23"/>
                <a:gd name="T11" fmla="*/ 21 h 22"/>
                <a:gd name="T12" fmla="*/ 9 w 23"/>
                <a:gd name="T13" fmla="*/ 21 h 22"/>
                <a:gd name="T14" fmla="*/ 10 w 23"/>
                <a:gd name="T15" fmla="*/ 20 h 22"/>
                <a:gd name="T16" fmla="*/ 8 w 23"/>
                <a:gd name="T17" fmla="*/ 21 h 22"/>
                <a:gd name="T18" fmla="*/ 9 w 23"/>
                <a:gd name="T19" fmla="*/ 21 h 22"/>
                <a:gd name="T20" fmla="*/ 8 w 23"/>
                <a:gd name="T21" fmla="*/ 19 h 22"/>
                <a:gd name="T22" fmla="*/ 7 w 23"/>
                <a:gd name="T23" fmla="*/ 20 h 22"/>
                <a:gd name="T24" fmla="*/ 8 w 23"/>
                <a:gd name="T25" fmla="*/ 19 h 22"/>
                <a:gd name="T26" fmla="*/ 4 w 23"/>
                <a:gd name="T27" fmla="*/ 18 h 22"/>
                <a:gd name="T28" fmla="*/ 5 w 23"/>
                <a:gd name="T29" fmla="*/ 19 h 22"/>
                <a:gd name="T30" fmla="*/ 4 w 23"/>
                <a:gd name="T31" fmla="*/ 16 h 22"/>
                <a:gd name="T32" fmla="*/ 4 w 23"/>
                <a:gd name="T33" fmla="*/ 17 h 22"/>
                <a:gd name="T34" fmla="*/ 3 w 23"/>
                <a:gd name="T35" fmla="*/ 15 h 22"/>
                <a:gd name="T36" fmla="*/ 4 w 23"/>
                <a:gd name="T37" fmla="*/ 15 h 22"/>
                <a:gd name="T38" fmla="*/ 2 w 23"/>
                <a:gd name="T39" fmla="*/ 15 h 22"/>
                <a:gd name="T40" fmla="*/ 3 w 23"/>
                <a:gd name="T41" fmla="*/ 13 h 22"/>
                <a:gd name="T42" fmla="*/ 2 w 23"/>
                <a:gd name="T43" fmla="*/ 13 h 22"/>
                <a:gd name="T44" fmla="*/ 3 w 23"/>
                <a:gd name="T45" fmla="*/ 10 h 22"/>
                <a:gd name="T46" fmla="*/ 2 w 23"/>
                <a:gd name="T47" fmla="*/ 10 h 22"/>
                <a:gd name="T48" fmla="*/ 3 w 23"/>
                <a:gd name="T49" fmla="*/ 9 h 22"/>
                <a:gd name="T50" fmla="*/ 2 w 23"/>
                <a:gd name="T51" fmla="*/ 9 h 22"/>
                <a:gd name="T52" fmla="*/ 3 w 23"/>
                <a:gd name="T53" fmla="*/ 8 h 22"/>
                <a:gd name="T54" fmla="*/ 2 w 23"/>
                <a:gd name="T55" fmla="*/ 7 h 22"/>
                <a:gd name="T56" fmla="*/ 3 w 23"/>
                <a:gd name="T57" fmla="*/ 6 h 22"/>
                <a:gd name="T58" fmla="*/ 3 w 23"/>
                <a:gd name="T59" fmla="*/ 6 h 22"/>
                <a:gd name="T60" fmla="*/ 4 w 23"/>
                <a:gd name="T61" fmla="*/ 5 h 22"/>
                <a:gd name="T62" fmla="*/ 14 w 23"/>
                <a:gd name="T63" fmla="*/ 20 h 22"/>
                <a:gd name="T64" fmla="*/ 9 w 23"/>
                <a:gd name="T65" fmla="*/ 1 h 22"/>
                <a:gd name="T66" fmla="*/ 21 w 23"/>
                <a:gd name="T67" fmla="*/ 16 h 22"/>
                <a:gd name="T68" fmla="*/ 12 w 23"/>
                <a:gd name="T69" fmla="*/ 0 h 22"/>
                <a:gd name="T70" fmla="*/ 6 w 23"/>
                <a:gd name="T71" fmla="*/ 2 h 22"/>
                <a:gd name="T72" fmla="*/ 3 w 23"/>
                <a:gd name="T73" fmla="*/ 4 h 22"/>
                <a:gd name="T74" fmla="*/ 1 w 23"/>
                <a:gd name="T75" fmla="*/ 15 h 22"/>
                <a:gd name="T76" fmla="*/ 10 w 23"/>
                <a:gd name="T77" fmla="*/ 22 h 22"/>
                <a:gd name="T78" fmla="*/ 13 w 23"/>
                <a:gd name="T79" fmla="*/ 22 h 22"/>
                <a:gd name="T80" fmla="*/ 13 w 23"/>
                <a:gd name="T81" fmla="*/ 22 h 22"/>
                <a:gd name="T82" fmla="*/ 18 w 23"/>
                <a:gd name="T83" fmla="*/ 20 h 22"/>
                <a:gd name="T84" fmla="*/ 22 w 23"/>
                <a:gd name="T85" fmla="*/ 8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3" h="22">
                  <a:moveTo>
                    <a:pt x="13" y="21"/>
                  </a:moveTo>
                  <a:cubicBezTo>
                    <a:pt x="13" y="21"/>
                    <a:pt x="13" y="21"/>
                    <a:pt x="13" y="21"/>
                  </a:cubicBezTo>
                  <a:cubicBezTo>
                    <a:pt x="14" y="21"/>
                    <a:pt x="14" y="21"/>
                    <a:pt x="14" y="21"/>
                  </a:cubicBezTo>
                  <a:cubicBezTo>
                    <a:pt x="13" y="21"/>
                    <a:pt x="13" y="21"/>
                    <a:pt x="13" y="21"/>
                  </a:cubicBezTo>
                  <a:moveTo>
                    <a:pt x="12" y="21"/>
                  </a:moveTo>
                  <a:cubicBezTo>
                    <a:pt x="12" y="21"/>
                    <a:pt x="12" y="21"/>
                    <a:pt x="12" y="21"/>
                  </a:cubicBezTo>
                  <a:cubicBezTo>
                    <a:pt x="13" y="21"/>
                    <a:pt x="13" y="21"/>
                    <a:pt x="13" y="21"/>
                  </a:cubicBezTo>
                  <a:cubicBezTo>
                    <a:pt x="13" y="21"/>
                    <a:pt x="13" y="21"/>
                    <a:pt x="13" y="21"/>
                  </a:cubicBezTo>
                  <a:cubicBezTo>
                    <a:pt x="13" y="21"/>
                    <a:pt x="13" y="21"/>
                    <a:pt x="13" y="21"/>
                  </a:cubicBezTo>
                  <a:cubicBezTo>
                    <a:pt x="12" y="21"/>
                    <a:pt x="12" y="21"/>
                    <a:pt x="12" y="21"/>
                  </a:cubicBezTo>
                  <a:moveTo>
                    <a:pt x="11" y="21"/>
                  </a:moveTo>
                  <a:cubicBezTo>
                    <a:pt x="11" y="21"/>
                    <a:pt x="11" y="21"/>
                    <a:pt x="11" y="21"/>
                  </a:cubicBezTo>
                  <a:cubicBezTo>
                    <a:pt x="11" y="21"/>
                    <a:pt x="11" y="21"/>
                    <a:pt x="11" y="21"/>
                  </a:cubicBezTo>
                  <a:cubicBezTo>
                    <a:pt x="12" y="21"/>
                    <a:pt x="12" y="21"/>
                    <a:pt x="12" y="21"/>
                  </a:cubicBezTo>
                  <a:cubicBezTo>
                    <a:pt x="11" y="21"/>
                    <a:pt x="11" y="21"/>
                    <a:pt x="11" y="21"/>
                  </a:cubicBezTo>
                  <a:moveTo>
                    <a:pt x="10" y="21"/>
                  </a:moveTo>
                  <a:cubicBezTo>
                    <a:pt x="10" y="21"/>
                    <a:pt x="10" y="21"/>
                    <a:pt x="10" y="21"/>
                  </a:cubicBezTo>
                  <a:cubicBezTo>
                    <a:pt x="10" y="21"/>
                    <a:pt x="10" y="21"/>
                    <a:pt x="10" y="21"/>
                  </a:cubicBezTo>
                  <a:cubicBezTo>
                    <a:pt x="11" y="21"/>
                    <a:pt x="11" y="21"/>
                    <a:pt x="11" y="21"/>
                  </a:cubicBezTo>
                  <a:cubicBezTo>
                    <a:pt x="10" y="21"/>
                    <a:pt x="10" y="21"/>
                    <a:pt x="10" y="21"/>
                  </a:cubicBezTo>
                  <a:moveTo>
                    <a:pt x="9" y="21"/>
                  </a:moveTo>
                  <a:cubicBezTo>
                    <a:pt x="9" y="21"/>
                    <a:pt x="9" y="21"/>
                    <a:pt x="9" y="21"/>
                  </a:cubicBezTo>
                  <a:cubicBezTo>
                    <a:pt x="10" y="20"/>
                    <a:pt x="10" y="20"/>
                    <a:pt x="10" y="20"/>
                  </a:cubicBezTo>
                  <a:cubicBezTo>
                    <a:pt x="10" y="20"/>
                    <a:pt x="10" y="20"/>
                    <a:pt x="10" y="20"/>
                  </a:cubicBezTo>
                  <a:cubicBezTo>
                    <a:pt x="9" y="21"/>
                    <a:pt x="9" y="21"/>
                    <a:pt x="9" y="21"/>
                  </a:cubicBezTo>
                  <a:moveTo>
                    <a:pt x="9" y="21"/>
                  </a:moveTo>
                  <a:cubicBezTo>
                    <a:pt x="8" y="21"/>
                    <a:pt x="8" y="21"/>
                    <a:pt x="8" y="21"/>
                  </a:cubicBezTo>
                  <a:cubicBezTo>
                    <a:pt x="9" y="20"/>
                    <a:pt x="9" y="20"/>
                    <a:pt x="9" y="20"/>
                  </a:cubicBezTo>
                  <a:cubicBezTo>
                    <a:pt x="9" y="20"/>
                    <a:pt x="9" y="20"/>
                    <a:pt x="9" y="20"/>
                  </a:cubicBezTo>
                  <a:cubicBezTo>
                    <a:pt x="9" y="21"/>
                    <a:pt x="9" y="21"/>
                    <a:pt x="9" y="21"/>
                  </a:cubicBezTo>
                  <a:moveTo>
                    <a:pt x="7" y="21"/>
                  </a:moveTo>
                  <a:cubicBezTo>
                    <a:pt x="7" y="20"/>
                    <a:pt x="7" y="20"/>
                    <a:pt x="7" y="20"/>
                  </a:cubicBezTo>
                  <a:cubicBezTo>
                    <a:pt x="8" y="19"/>
                    <a:pt x="8" y="19"/>
                    <a:pt x="8" y="19"/>
                  </a:cubicBezTo>
                  <a:cubicBezTo>
                    <a:pt x="8" y="20"/>
                    <a:pt x="8" y="20"/>
                    <a:pt x="8" y="20"/>
                  </a:cubicBezTo>
                  <a:cubicBezTo>
                    <a:pt x="7" y="21"/>
                    <a:pt x="7" y="21"/>
                    <a:pt x="7" y="21"/>
                  </a:cubicBezTo>
                  <a:moveTo>
                    <a:pt x="7" y="20"/>
                  </a:moveTo>
                  <a:cubicBezTo>
                    <a:pt x="6" y="20"/>
                    <a:pt x="6" y="20"/>
                    <a:pt x="5" y="19"/>
                  </a:cubicBezTo>
                  <a:cubicBezTo>
                    <a:pt x="6" y="18"/>
                    <a:pt x="6" y="18"/>
                    <a:pt x="6" y="18"/>
                  </a:cubicBezTo>
                  <a:cubicBezTo>
                    <a:pt x="7" y="18"/>
                    <a:pt x="7" y="19"/>
                    <a:pt x="8" y="19"/>
                  </a:cubicBezTo>
                  <a:cubicBezTo>
                    <a:pt x="7" y="20"/>
                    <a:pt x="7" y="20"/>
                    <a:pt x="7" y="20"/>
                  </a:cubicBezTo>
                  <a:moveTo>
                    <a:pt x="5" y="19"/>
                  </a:moveTo>
                  <a:cubicBezTo>
                    <a:pt x="5" y="19"/>
                    <a:pt x="4" y="18"/>
                    <a:pt x="4" y="18"/>
                  </a:cubicBezTo>
                  <a:cubicBezTo>
                    <a:pt x="4" y="17"/>
                    <a:pt x="5" y="17"/>
                    <a:pt x="5" y="16"/>
                  </a:cubicBezTo>
                  <a:cubicBezTo>
                    <a:pt x="5" y="17"/>
                    <a:pt x="5" y="17"/>
                    <a:pt x="6" y="18"/>
                  </a:cubicBezTo>
                  <a:cubicBezTo>
                    <a:pt x="5" y="19"/>
                    <a:pt x="5" y="19"/>
                    <a:pt x="5" y="19"/>
                  </a:cubicBezTo>
                  <a:moveTo>
                    <a:pt x="4" y="17"/>
                  </a:moveTo>
                  <a:cubicBezTo>
                    <a:pt x="3" y="17"/>
                    <a:pt x="3" y="17"/>
                    <a:pt x="3" y="17"/>
                  </a:cubicBezTo>
                  <a:cubicBezTo>
                    <a:pt x="4" y="16"/>
                    <a:pt x="4" y="16"/>
                    <a:pt x="4" y="16"/>
                  </a:cubicBezTo>
                  <a:cubicBezTo>
                    <a:pt x="4" y="15"/>
                    <a:pt x="4" y="15"/>
                    <a:pt x="4" y="15"/>
                  </a:cubicBezTo>
                  <a:cubicBezTo>
                    <a:pt x="5" y="16"/>
                    <a:pt x="5" y="16"/>
                    <a:pt x="5" y="16"/>
                  </a:cubicBezTo>
                  <a:cubicBezTo>
                    <a:pt x="4" y="16"/>
                    <a:pt x="4" y="17"/>
                    <a:pt x="4" y="17"/>
                  </a:cubicBezTo>
                  <a:moveTo>
                    <a:pt x="3" y="16"/>
                  </a:moveTo>
                  <a:cubicBezTo>
                    <a:pt x="3" y="16"/>
                    <a:pt x="2" y="15"/>
                    <a:pt x="2" y="15"/>
                  </a:cubicBezTo>
                  <a:cubicBezTo>
                    <a:pt x="3" y="15"/>
                    <a:pt x="3" y="15"/>
                    <a:pt x="3" y="15"/>
                  </a:cubicBezTo>
                  <a:cubicBezTo>
                    <a:pt x="4" y="14"/>
                    <a:pt x="4" y="14"/>
                    <a:pt x="4" y="14"/>
                  </a:cubicBezTo>
                  <a:cubicBezTo>
                    <a:pt x="4" y="14"/>
                    <a:pt x="4" y="14"/>
                    <a:pt x="4" y="14"/>
                  </a:cubicBezTo>
                  <a:cubicBezTo>
                    <a:pt x="4" y="15"/>
                    <a:pt x="4" y="15"/>
                    <a:pt x="4" y="15"/>
                  </a:cubicBezTo>
                  <a:cubicBezTo>
                    <a:pt x="3" y="16"/>
                    <a:pt x="3" y="16"/>
                    <a:pt x="3" y="16"/>
                  </a:cubicBezTo>
                  <a:cubicBezTo>
                    <a:pt x="3" y="16"/>
                    <a:pt x="3" y="16"/>
                    <a:pt x="3" y="16"/>
                  </a:cubicBezTo>
                  <a:moveTo>
                    <a:pt x="2" y="15"/>
                  </a:moveTo>
                  <a:cubicBezTo>
                    <a:pt x="2" y="14"/>
                    <a:pt x="2" y="14"/>
                    <a:pt x="2" y="13"/>
                  </a:cubicBezTo>
                  <a:cubicBezTo>
                    <a:pt x="3" y="12"/>
                    <a:pt x="3" y="12"/>
                    <a:pt x="3" y="12"/>
                  </a:cubicBezTo>
                  <a:cubicBezTo>
                    <a:pt x="3" y="13"/>
                    <a:pt x="3" y="13"/>
                    <a:pt x="3" y="13"/>
                  </a:cubicBezTo>
                  <a:cubicBezTo>
                    <a:pt x="3" y="14"/>
                    <a:pt x="3" y="14"/>
                    <a:pt x="3" y="14"/>
                  </a:cubicBezTo>
                  <a:cubicBezTo>
                    <a:pt x="2" y="15"/>
                    <a:pt x="2" y="15"/>
                    <a:pt x="2" y="15"/>
                  </a:cubicBezTo>
                  <a:moveTo>
                    <a:pt x="2" y="13"/>
                  </a:moveTo>
                  <a:cubicBezTo>
                    <a:pt x="2" y="12"/>
                    <a:pt x="2" y="11"/>
                    <a:pt x="2" y="11"/>
                  </a:cubicBezTo>
                  <a:cubicBezTo>
                    <a:pt x="3" y="10"/>
                    <a:pt x="3" y="10"/>
                    <a:pt x="3" y="10"/>
                  </a:cubicBezTo>
                  <a:cubicBezTo>
                    <a:pt x="3" y="10"/>
                    <a:pt x="3" y="10"/>
                    <a:pt x="3" y="10"/>
                  </a:cubicBezTo>
                  <a:cubicBezTo>
                    <a:pt x="3" y="10"/>
                    <a:pt x="3" y="11"/>
                    <a:pt x="3" y="12"/>
                  </a:cubicBezTo>
                  <a:cubicBezTo>
                    <a:pt x="2" y="13"/>
                    <a:pt x="2" y="13"/>
                    <a:pt x="2" y="13"/>
                  </a:cubicBezTo>
                  <a:moveTo>
                    <a:pt x="2" y="10"/>
                  </a:moveTo>
                  <a:cubicBezTo>
                    <a:pt x="2" y="9"/>
                    <a:pt x="2" y="9"/>
                    <a:pt x="2" y="9"/>
                  </a:cubicBezTo>
                  <a:cubicBezTo>
                    <a:pt x="3" y="8"/>
                    <a:pt x="3" y="8"/>
                    <a:pt x="3" y="8"/>
                  </a:cubicBezTo>
                  <a:cubicBezTo>
                    <a:pt x="3" y="9"/>
                    <a:pt x="3" y="9"/>
                    <a:pt x="3" y="9"/>
                  </a:cubicBezTo>
                  <a:cubicBezTo>
                    <a:pt x="2" y="10"/>
                    <a:pt x="2" y="10"/>
                    <a:pt x="2" y="10"/>
                  </a:cubicBezTo>
                  <a:cubicBezTo>
                    <a:pt x="2" y="10"/>
                    <a:pt x="2" y="10"/>
                    <a:pt x="2" y="10"/>
                  </a:cubicBezTo>
                  <a:moveTo>
                    <a:pt x="2" y="9"/>
                  </a:moveTo>
                  <a:cubicBezTo>
                    <a:pt x="2" y="8"/>
                    <a:pt x="2" y="8"/>
                    <a:pt x="2" y="8"/>
                  </a:cubicBezTo>
                  <a:cubicBezTo>
                    <a:pt x="2" y="8"/>
                    <a:pt x="3" y="8"/>
                    <a:pt x="3" y="7"/>
                  </a:cubicBezTo>
                  <a:cubicBezTo>
                    <a:pt x="3" y="8"/>
                    <a:pt x="3" y="8"/>
                    <a:pt x="3" y="8"/>
                  </a:cubicBezTo>
                  <a:cubicBezTo>
                    <a:pt x="2" y="9"/>
                    <a:pt x="2" y="9"/>
                    <a:pt x="2" y="9"/>
                  </a:cubicBezTo>
                  <a:moveTo>
                    <a:pt x="2" y="7"/>
                  </a:moveTo>
                  <a:cubicBezTo>
                    <a:pt x="2" y="7"/>
                    <a:pt x="2" y="7"/>
                    <a:pt x="2" y="7"/>
                  </a:cubicBezTo>
                  <a:cubicBezTo>
                    <a:pt x="3" y="6"/>
                    <a:pt x="3" y="6"/>
                    <a:pt x="3" y="6"/>
                  </a:cubicBezTo>
                  <a:cubicBezTo>
                    <a:pt x="3" y="6"/>
                    <a:pt x="3" y="6"/>
                    <a:pt x="3" y="6"/>
                  </a:cubicBezTo>
                  <a:cubicBezTo>
                    <a:pt x="3" y="6"/>
                    <a:pt x="3" y="6"/>
                    <a:pt x="3" y="6"/>
                  </a:cubicBezTo>
                  <a:cubicBezTo>
                    <a:pt x="3" y="7"/>
                    <a:pt x="3" y="7"/>
                    <a:pt x="3" y="7"/>
                  </a:cubicBezTo>
                  <a:cubicBezTo>
                    <a:pt x="3" y="7"/>
                    <a:pt x="2" y="7"/>
                    <a:pt x="2" y="7"/>
                  </a:cubicBezTo>
                  <a:moveTo>
                    <a:pt x="3" y="6"/>
                  </a:moveTo>
                  <a:cubicBezTo>
                    <a:pt x="3" y="5"/>
                    <a:pt x="3" y="5"/>
                    <a:pt x="3" y="5"/>
                  </a:cubicBezTo>
                  <a:cubicBezTo>
                    <a:pt x="4" y="5"/>
                    <a:pt x="4" y="5"/>
                    <a:pt x="4" y="5"/>
                  </a:cubicBezTo>
                  <a:cubicBezTo>
                    <a:pt x="4" y="5"/>
                    <a:pt x="4" y="5"/>
                    <a:pt x="4" y="5"/>
                  </a:cubicBezTo>
                  <a:cubicBezTo>
                    <a:pt x="3" y="6"/>
                    <a:pt x="3" y="6"/>
                    <a:pt x="3" y="6"/>
                  </a:cubicBezTo>
                  <a:cubicBezTo>
                    <a:pt x="3" y="6"/>
                    <a:pt x="3" y="6"/>
                    <a:pt x="3" y="6"/>
                  </a:cubicBezTo>
                  <a:moveTo>
                    <a:pt x="14" y="20"/>
                  </a:moveTo>
                  <a:cubicBezTo>
                    <a:pt x="10" y="20"/>
                    <a:pt x="6" y="18"/>
                    <a:pt x="5" y="14"/>
                  </a:cubicBezTo>
                  <a:cubicBezTo>
                    <a:pt x="3" y="11"/>
                    <a:pt x="4" y="7"/>
                    <a:pt x="5" y="5"/>
                  </a:cubicBezTo>
                  <a:cubicBezTo>
                    <a:pt x="6" y="3"/>
                    <a:pt x="7" y="2"/>
                    <a:pt x="9" y="1"/>
                  </a:cubicBezTo>
                  <a:cubicBezTo>
                    <a:pt x="10" y="1"/>
                    <a:pt x="11" y="1"/>
                    <a:pt x="12" y="1"/>
                  </a:cubicBezTo>
                  <a:cubicBezTo>
                    <a:pt x="16" y="1"/>
                    <a:pt x="19" y="4"/>
                    <a:pt x="21" y="8"/>
                  </a:cubicBezTo>
                  <a:cubicBezTo>
                    <a:pt x="22" y="11"/>
                    <a:pt x="22" y="14"/>
                    <a:pt x="21" y="16"/>
                  </a:cubicBezTo>
                  <a:cubicBezTo>
                    <a:pt x="20" y="18"/>
                    <a:pt x="18" y="19"/>
                    <a:pt x="16" y="20"/>
                  </a:cubicBezTo>
                  <a:cubicBezTo>
                    <a:pt x="15" y="20"/>
                    <a:pt x="14" y="20"/>
                    <a:pt x="14" y="20"/>
                  </a:cubicBezTo>
                  <a:moveTo>
                    <a:pt x="12" y="0"/>
                  </a:moveTo>
                  <a:cubicBezTo>
                    <a:pt x="11" y="0"/>
                    <a:pt x="10" y="0"/>
                    <a:pt x="9" y="0"/>
                  </a:cubicBezTo>
                  <a:cubicBezTo>
                    <a:pt x="8" y="1"/>
                    <a:pt x="7" y="1"/>
                    <a:pt x="6" y="2"/>
                  </a:cubicBezTo>
                  <a:cubicBezTo>
                    <a:pt x="6" y="2"/>
                    <a:pt x="6" y="2"/>
                    <a:pt x="6" y="2"/>
                  </a:cubicBezTo>
                  <a:cubicBezTo>
                    <a:pt x="5" y="2"/>
                    <a:pt x="4" y="3"/>
                    <a:pt x="3" y="4"/>
                  </a:cubicBezTo>
                  <a:cubicBezTo>
                    <a:pt x="3" y="4"/>
                    <a:pt x="3" y="4"/>
                    <a:pt x="3" y="4"/>
                  </a:cubicBezTo>
                  <a:cubicBezTo>
                    <a:pt x="3" y="4"/>
                    <a:pt x="3" y="4"/>
                    <a:pt x="3" y="4"/>
                  </a:cubicBezTo>
                  <a:cubicBezTo>
                    <a:pt x="3" y="4"/>
                    <a:pt x="3" y="4"/>
                    <a:pt x="3" y="4"/>
                  </a:cubicBezTo>
                  <a:cubicBezTo>
                    <a:pt x="2" y="4"/>
                    <a:pt x="2" y="4"/>
                    <a:pt x="2" y="4"/>
                  </a:cubicBezTo>
                  <a:cubicBezTo>
                    <a:pt x="0" y="7"/>
                    <a:pt x="0" y="12"/>
                    <a:pt x="1" y="15"/>
                  </a:cubicBezTo>
                  <a:cubicBezTo>
                    <a:pt x="3" y="19"/>
                    <a:pt x="6" y="22"/>
                    <a:pt x="10" y="22"/>
                  </a:cubicBezTo>
                  <a:cubicBezTo>
                    <a:pt x="10" y="22"/>
                    <a:pt x="10" y="22"/>
                    <a:pt x="10" y="22"/>
                  </a:cubicBezTo>
                  <a:cubicBezTo>
                    <a:pt x="10" y="22"/>
                    <a:pt x="10" y="22"/>
                    <a:pt x="10" y="22"/>
                  </a:cubicBezTo>
                  <a:cubicBezTo>
                    <a:pt x="10" y="22"/>
                    <a:pt x="10" y="22"/>
                    <a:pt x="10" y="22"/>
                  </a:cubicBezTo>
                  <a:cubicBezTo>
                    <a:pt x="11" y="22"/>
                    <a:pt x="11" y="22"/>
                    <a:pt x="12" y="22"/>
                  </a:cubicBezTo>
                  <a:cubicBezTo>
                    <a:pt x="12" y="22"/>
                    <a:pt x="13" y="22"/>
                    <a:pt x="13" y="22"/>
                  </a:cubicBezTo>
                  <a:cubicBezTo>
                    <a:pt x="13" y="22"/>
                    <a:pt x="13" y="22"/>
                    <a:pt x="13" y="22"/>
                  </a:cubicBezTo>
                  <a:cubicBezTo>
                    <a:pt x="13" y="22"/>
                    <a:pt x="13" y="22"/>
                    <a:pt x="13" y="22"/>
                  </a:cubicBezTo>
                  <a:cubicBezTo>
                    <a:pt x="13" y="22"/>
                    <a:pt x="13" y="22"/>
                    <a:pt x="13" y="22"/>
                  </a:cubicBezTo>
                  <a:cubicBezTo>
                    <a:pt x="13" y="22"/>
                    <a:pt x="13" y="22"/>
                    <a:pt x="13" y="22"/>
                  </a:cubicBezTo>
                  <a:cubicBezTo>
                    <a:pt x="14" y="22"/>
                    <a:pt x="14" y="22"/>
                    <a:pt x="14" y="22"/>
                  </a:cubicBezTo>
                  <a:cubicBezTo>
                    <a:pt x="15" y="22"/>
                    <a:pt x="17" y="21"/>
                    <a:pt x="18" y="20"/>
                  </a:cubicBezTo>
                  <a:cubicBezTo>
                    <a:pt x="18" y="20"/>
                    <a:pt x="18" y="20"/>
                    <a:pt x="18" y="20"/>
                  </a:cubicBezTo>
                  <a:cubicBezTo>
                    <a:pt x="20" y="19"/>
                    <a:pt x="21" y="18"/>
                    <a:pt x="22" y="16"/>
                  </a:cubicBezTo>
                  <a:cubicBezTo>
                    <a:pt x="23" y="14"/>
                    <a:pt x="23" y="11"/>
                    <a:pt x="22" y="8"/>
                  </a:cubicBezTo>
                  <a:cubicBezTo>
                    <a:pt x="20" y="3"/>
                    <a:pt x="16" y="0"/>
                    <a:pt x="1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72" name="Freeform 58"/>
            <p:cNvSpPr>
              <a:spLocks noEditPoints="1"/>
            </p:cNvSpPr>
            <p:nvPr/>
          </p:nvSpPr>
          <p:spPr bwMode="auto">
            <a:xfrm>
              <a:off x="3544" y="2372"/>
              <a:ext cx="40" cy="40"/>
            </a:xfrm>
            <a:custGeom>
              <a:avLst/>
              <a:gdLst>
                <a:gd name="T0" fmla="*/ 16 w 17"/>
                <a:gd name="T1" fmla="*/ 10 h 17"/>
                <a:gd name="T2" fmla="*/ 16 w 17"/>
                <a:gd name="T3" fmla="*/ 11 h 17"/>
                <a:gd name="T4" fmla="*/ 16 w 17"/>
                <a:gd name="T5" fmla="*/ 9 h 17"/>
                <a:gd name="T6" fmla="*/ 16 w 17"/>
                <a:gd name="T7" fmla="*/ 10 h 17"/>
                <a:gd name="T8" fmla="*/ 16 w 17"/>
                <a:gd name="T9" fmla="*/ 8 h 17"/>
                <a:gd name="T10" fmla="*/ 16 w 17"/>
                <a:gd name="T11" fmla="*/ 7 h 17"/>
                <a:gd name="T12" fmla="*/ 16 w 17"/>
                <a:gd name="T13" fmla="*/ 8 h 17"/>
                <a:gd name="T14" fmla="*/ 15 w 17"/>
                <a:gd name="T15" fmla="*/ 7 h 17"/>
                <a:gd name="T16" fmla="*/ 15 w 17"/>
                <a:gd name="T17" fmla="*/ 6 h 17"/>
                <a:gd name="T18" fmla="*/ 15 w 17"/>
                <a:gd name="T19" fmla="*/ 7 h 17"/>
                <a:gd name="T20" fmla="*/ 14 w 17"/>
                <a:gd name="T21" fmla="*/ 5 h 17"/>
                <a:gd name="T22" fmla="*/ 15 w 17"/>
                <a:gd name="T23" fmla="*/ 5 h 17"/>
                <a:gd name="T24" fmla="*/ 14 w 17"/>
                <a:gd name="T25" fmla="*/ 4 h 17"/>
                <a:gd name="T26" fmla="*/ 13 w 17"/>
                <a:gd name="T27" fmla="*/ 3 h 17"/>
                <a:gd name="T28" fmla="*/ 14 w 17"/>
                <a:gd name="T29" fmla="*/ 4 h 17"/>
                <a:gd name="T30" fmla="*/ 12 w 17"/>
                <a:gd name="T31" fmla="*/ 2 h 17"/>
                <a:gd name="T32" fmla="*/ 13 w 17"/>
                <a:gd name="T33" fmla="*/ 3 h 17"/>
                <a:gd name="T34" fmla="*/ 10 w 17"/>
                <a:gd name="T35" fmla="*/ 16 h 17"/>
                <a:gd name="T36" fmla="*/ 2 w 17"/>
                <a:gd name="T37" fmla="*/ 4 h 17"/>
                <a:gd name="T38" fmla="*/ 4 w 17"/>
                <a:gd name="T39" fmla="*/ 2 h 17"/>
                <a:gd name="T40" fmla="*/ 7 w 17"/>
                <a:gd name="T41" fmla="*/ 2 h 17"/>
                <a:gd name="T42" fmla="*/ 12 w 17"/>
                <a:gd name="T43" fmla="*/ 4 h 17"/>
                <a:gd name="T44" fmla="*/ 12 w 17"/>
                <a:gd name="T45" fmla="*/ 4 h 17"/>
                <a:gd name="T46" fmla="*/ 13 w 17"/>
                <a:gd name="T47" fmla="*/ 15 h 17"/>
                <a:gd name="T48" fmla="*/ 11 w 17"/>
                <a:gd name="T49" fmla="*/ 16 h 17"/>
                <a:gd name="T50" fmla="*/ 11 w 17"/>
                <a:gd name="T51" fmla="*/ 2 h 17"/>
                <a:gd name="T52" fmla="*/ 11 w 17"/>
                <a:gd name="T53" fmla="*/ 2 h 17"/>
                <a:gd name="T54" fmla="*/ 11 w 17"/>
                <a:gd name="T55" fmla="*/ 2 h 17"/>
                <a:gd name="T56" fmla="*/ 10 w 17"/>
                <a:gd name="T57" fmla="*/ 1 h 17"/>
                <a:gd name="T58" fmla="*/ 10 w 17"/>
                <a:gd name="T59" fmla="*/ 1 h 17"/>
                <a:gd name="T60" fmla="*/ 6 w 17"/>
                <a:gd name="T61" fmla="*/ 0 h 17"/>
                <a:gd name="T62" fmla="*/ 1 w 17"/>
                <a:gd name="T63" fmla="*/ 12 h 17"/>
                <a:gd name="T64" fmla="*/ 11 w 17"/>
                <a:gd name="T65" fmla="*/ 17 h 17"/>
                <a:gd name="T66" fmla="*/ 16 w 17"/>
                <a:gd name="T67" fmla="*/ 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17">
                  <a:moveTo>
                    <a:pt x="16" y="11"/>
                  </a:moveTo>
                  <a:cubicBezTo>
                    <a:pt x="16" y="10"/>
                    <a:pt x="16" y="10"/>
                    <a:pt x="16" y="10"/>
                  </a:cubicBezTo>
                  <a:cubicBezTo>
                    <a:pt x="16" y="10"/>
                    <a:pt x="16" y="10"/>
                    <a:pt x="16" y="10"/>
                  </a:cubicBezTo>
                  <a:cubicBezTo>
                    <a:pt x="16" y="11"/>
                    <a:pt x="16" y="11"/>
                    <a:pt x="16" y="11"/>
                  </a:cubicBezTo>
                  <a:moveTo>
                    <a:pt x="16" y="10"/>
                  </a:moveTo>
                  <a:cubicBezTo>
                    <a:pt x="16" y="9"/>
                    <a:pt x="16" y="9"/>
                    <a:pt x="16" y="9"/>
                  </a:cubicBezTo>
                  <a:cubicBezTo>
                    <a:pt x="16" y="9"/>
                    <a:pt x="16" y="9"/>
                    <a:pt x="16" y="9"/>
                  </a:cubicBezTo>
                  <a:cubicBezTo>
                    <a:pt x="16" y="10"/>
                    <a:pt x="16" y="10"/>
                    <a:pt x="16" y="10"/>
                  </a:cubicBezTo>
                  <a:cubicBezTo>
                    <a:pt x="16" y="10"/>
                    <a:pt x="16" y="10"/>
                    <a:pt x="16" y="10"/>
                  </a:cubicBezTo>
                  <a:moveTo>
                    <a:pt x="16" y="8"/>
                  </a:moveTo>
                  <a:cubicBezTo>
                    <a:pt x="15" y="7"/>
                    <a:pt x="15" y="7"/>
                    <a:pt x="15" y="7"/>
                  </a:cubicBezTo>
                  <a:cubicBezTo>
                    <a:pt x="16" y="7"/>
                    <a:pt x="16" y="7"/>
                    <a:pt x="16" y="7"/>
                  </a:cubicBezTo>
                  <a:cubicBezTo>
                    <a:pt x="16" y="8"/>
                    <a:pt x="16" y="8"/>
                    <a:pt x="16" y="8"/>
                  </a:cubicBezTo>
                  <a:cubicBezTo>
                    <a:pt x="16" y="8"/>
                    <a:pt x="16" y="8"/>
                    <a:pt x="16" y="8"/>
                  </a:cubicBezTo>
                  <a:cubicBezTo>
                    <a:pt x="16" y="8"/>
                    <a:pt x="16" y="8"/>
                    <a:pt x="16" y="8"/>
                  </a:cubicBezTo>
                  <a:moveTo>
                    <a:pt x="15" y="7"/>
                  </a:moveTo>
                  <a:cubicBezTo>
                    <a:pt x="15" y="6"/>
                    <a:pt x="15" y="6"/>
                    <a:pt x="15" y="6"/>
                  </a:cubicBezTo>
                  <a:cubicBezTo>
                    <a:pt x="15" y="6"/>
                    <a:pt x="15" y="6"/>
                    <a:pt x="15" y="6"/>
                  </a:cubicBezTo>
                  <a:cubicBezTo>
                    <a:pt x="15" y="7"/>
                    <a:pt x="15" y="7"/>
                    <a:pt x="15" y="7"/>
                  </a:cubicBezTo>
                  <a:cubicBezTo>
                    <a:pt x="15" y="7"/>
                    <a:pt x="15" y="7"/>
                    <a:pt x="15" y="7"/>
                  </a:cubicBezTo>
                  <a:moveTo>
                    <a:pt x="15" y="6"/>
                  </a:moveTo>
                  <a:cubicBezTo>
                    <a:pt x="14" y="5"/>
                    <a:pt x="14" y="5"/>
                    <a:pt x="14" y="5"/>
                  </a:cubicBezTo>
                  <a:cubicBezTo>
                    <a:pt x="14" y="4"/>
                    <a:pt x="14" y="4"/>
                    <a:pt x="14" y="4"/>
                  </a:cubicBezTo>
                  <a:cubicBezTo>
                    <a:pt x="15" y="5"/>
                    <a:pt x="15" y="5"/>
                    <a:pt x="15" y="5"/>
                  </a:cubicBezTo>
                  <a:cubicBezTo>
                    <a:pt x="15" y="6"/>
                    <a:pt x="15" y="6"/>
                    <a:pt x="15" y="6"/>
                  </a:cubicBezTo>
                  <a:moveTo>
                    <a:pt x="14" y="4"/>
                  </a:moveTo>
                  <a:cubicBezTo>
                    <a:pt x="13" y="3"/>
                    <a:pt x="13" y="3"/>
                    <a:pt x="13" y="3"/>
                  </a:cubicBezTo>
                  <a:cubicBezTo>
                    <a:pt x="13" y="3"/>
                    <a:pt x="13" y="3"/>
                    <a:pt x="13" y="3"/>
                  </a:cubicBezTo>
                  <a:cubicBezTo>
                    <a:pt x="14" y="4"/>
                    <a:pt x="14" y="4"/>
                    <a:pt x="14" y="4"/>
                  </a:cubicBezTo>
                  <a:cubicBezTo>
                    <a:pt x="14" y="4"/>
                    <a:pt x="14" y="4"/>
                    <a:pt x="14" y="4"/>
                  </a:cubicBezTo>
                  <a:moveTo>
                    <a:pt x="13" y="3"/>
                  </a:moveTo>
                  <a:cubicBezTo>
                    <a:pt x="12" y="2"/>
                    <a:pt x="12" y="2"/>
                    <a:pt x="12" y="2"/>
                  </a:cubicBezTo>
                  <a:cubicBezTo>
                    <a:pt x="12" y="2"/>
                    <a:pt x="12" y="2"/>
                    <a:pt x="12" y="2"/>
                  </a:cubicBezTo>
                  <a:cubicBezTo>
                    <a:pt x="13" y="3"/>
                    <a:pt x="13" y="3"/>
                    <a:pt x="13" y="3"/>
                  </a:cubicBezTo>
                  <a:cubicBezTo>
                    <a:pt x="13" y="3"/>
                    <a:pt x="13" y="3"/>
                    <a:pt x="13" y="3"/>
                  </a:cubicBezTo>
                  <a:moveTo>
                    <a:pt x="10" y="16"/>
                  </a:moveTo>
                  <a:cubicBezTo>
                    <a:pt x="6" y="16"/>
                    <a:pt x="3" y="14"/>
                    <a:pt x="2" y="11"/>
                  </a:cubicBezTo>
                  <a:cubicBezTo>
                    <a:pt x="1" y="9"/>
                    <a:pt x="1" y="6"/>
                    <a:pt x="2" y="4"/>
                  </a:cubicBezTo>
                  <a:cubicBezTo>
                    <a:pt x="3" y="3"/>
                    <a:pt x="3" y="3"/>
                    <a:pt x="4" y="2"/>
                  </a:cubicBezTo>
                  <a:cubicBezTo>
                    <a:pt x="4" y="2"/>
                    <a:pt x="4" y="2"/>
                    <a:pt x="4" y="2"/>
                  </a:cubicBezTo>
                  <a:cubicBezTo>
                    <a:pt x="4" y="2"/>
                    <a:pt x="5" y="2"/>
                    <a:pt x="5" y="2"/>
                  </a:cubicBezTo>
                  <a:cubicBezTo>
                    <a:pt x="6" y="2"/>
                    <a:pt x="6" y="2"/>
                    <a:pt x="7" y="2"/>
                  </a:cubicBezTo>
                  <a:cubicBezTo>
                    <a:pt x="9" y="2"/>
                    <a:pt x="10" y="2"/>
                    <a:pt x="12" y="4"/>
                  </a:cubicBezTo>
                  <a:cubicBezTo>
                    <a:pt x="12" y="4"/>
                    <a:pt x="12" y="4"/>
                    <a:pt x="12" y="4"/>
                  </a:cubicBezTo>
                  <a:cubicBezTo>
                    <a:pt x="12" y="4"/>
                    <a:pt x="12" y="4"/>
                    <a:pt x="12" y="4"/>
                  </a:cubicBezTo>
                  <a:cubicBezTo>
                    <a:pt x="12" y="4"/>
                    <a:pt x="12" y="4"/>
                    <a:pt x="12" y="4"/>
                  </a:cubicBezTo>
                  <a:cubicBezTo>
                    <a:pt x="13" y="5"/>
                    <a:pt x="14" y="6"/>
                    <a:pt x="15" y="8"/>
                  </a:cubicBezTo>
                  <a:cubicBezTo>
                    <a:pt x="16" y="10"/>
                    <a:pt x="15" y="14"/>
                    <a:pt x="13" y="15"/>
                  </a:cubicBezTo>
                  <a:cubicBezTo>
                    <a:pt x="13" y="15"/>
                    <a:pt x="13" y="15"/>
                    <a:pt x="13" y="15"/>
                  </a:cubicBezTo>
                  <a:cubicBezTo>
                    <a:pt x="12" y="16"/>
                    <a:pt x="12" y="16"/>
                    <a:pt x="11" y="16"/>
                  </a:cubicBezTo>
                  <a:cubicBezTo>
                    <a:pt x="11" y="16"/>
                    <a:pt x="10" y="16"/>
                    <a:pt x="10" y="16"/>
                  </a:cubicBezTo>
                  <a:moveTo>
                    <a:pt x="11" y="2"/>
                  </a:moveTo>
                  <a:cubicBezTo>
                    <a:pt x="11" y="2"/>
                    <a:pt x="11" y="2"/>
                    <a:pt x="11" y="2"/>
                  </a:cubicBezTo>
                  <a:cubicBezTo>
                    <a:pt x="11" y="2"/>
                    <a:pt x="11" y="2"/>
                    <a:pt x="11" y="2"/>
                  </a:cubicBezTo>
                  <a:cubicBezTo>
                    <a:pt x="12" y="2"/>
                    <a:pt x="12" y="2"/>
                    <a:pt x="12" y="2"/>
                  </a:cubicBezTo>
                  <a:cubicBezTo>
                    <a:pt x="11" y="2"/>
                    <a:pt x="11" y="2"/>
                    <a:pt x="11" y="2"/>
                  </a:cubicBezTo>
                  <a:moveTo>
                    <a:pt x="10" y="1"/>
                  </a:moveTo>
                  <a:cubicBezTo>
                    <a:pt x="10" y="1"/>
                    <a:pt x="10" y="1"/>
                    <a:pt x="10" y="1"/>
                  </a:cubicBezTo>
                  <a:cubicBezTo>
                    <a:pt x="10" y="1"/>
                    <a:pt x="10" y="1"/>
                    <a:pt x="10" y="1"/>
                  </a:cubicBezTo>
                  <a:cubicBezTo>
                    <a:pt x="10" y="1"/>
                    <a:pt x="10" y="1"/>
                    <a:pt x="10" y="1"/>
                  </a:cubicBezTo>
                  <a:moveTo>
                    <a:pt x="8" y="0"/>
                  </a:moveTo>
                  <a:cubicBezTo>
                    <a:pt x="7" y="0"/>
                    <a:pt x="7" y="0"/>
                    <a:pt x="6" y="0"/>
                  </a:cubicBezTo>
                  <a:cubicBezTo>
                    <a:pt x="4" y="1"/>
                    <a:pt x="3" y="2"/>
                    <a:pt x="2" y="3"/>
                  </a:cubicBezTo>
                  <a:cubicBezTo>
                    <a:pt x="0" y="6"/>
                    <a:pt x="0" y="9"/>
                    <a:pt x="1" y="12"/>
                  </a:cubicBezTo>
                  <a:cubicBezTo>
                    <a:pt x="3" y="15"/>
                    <a:pt x="6" y="17"/>
                    <a:pt x="10" y="17"/>
                  </a:cubicBezTo>
                  <a:cubicBezTo>
                    <a:pt x="10" y="17"/>
                    <a:pt x="11" y="17"/>
                    <a:pt x="11" y="17"/>
                  </a:cubicBezTo>
                  <a:cubicBezTo>
                    <a:pt x="13" y="17"/>
                    <a:pt x="15" y="15"/>
                    <a:pt x="16" y="13"/>
                  </a:cubicBezTo>
                  <a:cubicBezTo>
                    <a:pt x="17" y="11"/>
                    <a:pt x="17" y="9"/>
                    <a:pt x="16" y="7"/>
                  </a:cubicBezTo>
                  <a:cubicBezTo>
                    <a:pt x="15" y="3"/>
                    <a:pt x="11"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73" name="Freeform 59"/>
            <p:cNvSpPr>
              <a:spLocks noEditPoints="1"/>
            </p:cNvSpPr>
            <p:nvPr/>
          </p:nvSpPr>
          <p:spPr bwMode="auto">
            <a:xfrm>
              <a:off x="3553" y="2379"/>
              <a:ext cx="22" cy="29"/>
            </a:xfrm>
            <a:custGeom>
              <a:avLst/>
              <a:gdLst>
                <a:gd name="T0" fmla="*/ 1 w 9"/>
                <a:gd name="T1" fmla="*/ 6 h 12"/>
                <a:gd name="T2" fmla="*/ 1 w 9"/>
                <a:gd name="T3" fmla="*/ 3 h 12"/>
                <a:gd name="T4" fmla="*/ 2 w 9"/>
                <a:gd name="T5" fmla="*/ 2 h 12"/>
                <a:gd name="T6" fmla="*/ 1 w 9"/>
                <a:gd name="T7" fmla="*/ 1 h 12"/>
                <a:gd name="T8" fmla="*/ 2 w 9"/>
                <a:gd name="T9" fmla="*/ 1 h 12"/>
                <a:gd name="T10" fmla="*/ 2 w 9"/>
                <a:gd name="T11" fmla="*/ 1 h 12"/>
                <a:gd name="T12" fmla="*/ 3 w 9"/>
                <a:gd name="T13" fmla="*/ 2 h 12"/>
                <a:gd name="T14" fmla="*/ 5 w 9"/>
                <a:gd name="T15" fmla="*/ 2 h 12"/>
                <a:gd name="T16" fmla="*/ 4 w 9"/>
                <a:gd name="T17" fmla="*/ 3 h 12"/>
                <a:gd name="T18" fmla="*/ 2 w 9"/>
                <a:gd name="T19" fmla="*/ 5 h 12"/>
                <a:gd name="T20" fmla="*/ 4 w 9"/>
                <a:gd name="T21" fmla="*/ 6 h 12"/>
                <a:gd name="T22" fmla="*/ 7 w 9"/>
                <a:gd name="T23" fmla="*/ 6 h 12"/>
                <a:gd name="T24" fmla="*/ 7 w 9"/>
                <a:gd name="T25" fmla="*/ 9 h 12"/>
                <a:gd name="T26" fmla="*/ 8 w 9"/>
                <a:gd name="T27" fmla="*/ 11 h 12"/>
                <a:gd name="T28" fmla="*/ 7 w 9"/>
                <a:gd name="T29" fmla="*/ 11 h 12"/>
                <a:gd name="T30" fmla="*/ 6 w 9"/>
                <a:gd name="T31" fmla="*/ 10 h 12"/>
                <a:gd name="T32" fmla="*/ 6 w 9"/>
                <a:gd name="T33" fmla="*/ 10 h 12"/>
                <a:gd name="T34" fmla="*/ 4 w 9"/>
                <a:gd name="T35" fmla="*/ 9 h 12"/>
                <a:gd name="T36" fmla="*/ 5 w 9"/>
                <a:gd name="T37" fmla="*/ 9 h 12"/>
                <a:gd name="T38" fmla="*/ 7 w 9"/>
                <a:gd name="T39" fmla="*/ 8 h 12"/>
                <a:gd name="T40" fmla="*/ 6 w 9"/>
                <a:gd name="T41" fmla="*/ 6 h 12"/>
                <a:gd name="T42" fmla="*/ 3 w 9"/>
                <a:gd name="T43" fmla="*/ 6 h 12"/>
                <a:gd name="T44" fmla="*/ 1 w 9"/>
                <a:gd name="T45" fmla="*/ 0 h 12"/>
                <a:gd name="T46" fmla="*/ 0 w 9"/>
                <a:gd name="T47" fmla="*/ 1 h 12"/>
                <a:gd name="T48" fmla="*/ 0 w 9"/>
                <a:gd name="T49" fmla="*/ 2 h 12"/>
                <a:gd name="T50" fmla="*/ 0 w 9"/>
                <a:gd name="T51" fmla="*/ 4 h 12"/>
                <a:gd name="T52" fmla="*/ 3 w 9"/>
                <a:gd name="T53" fmla="*/ 7 h 12"/>
                <a:gd name="T54" fmla="*/ 5 w 9"/>
                <a:gd name="T55" fmla="*/ 7 h 12"/>
                <a:gd name="T56" fmla="*/ 6 w 9"/>
                <a:gd name="T57" fmla="*/ 7 h 12"/>
                <a:gd name="T58" fmla="*/ 6 w 9"/>
                <a:gd name="T59" fmla="*/ 8 h 12"/>
                <a:gd name="T60" fmla="*/ 4 w 9"/>
                <a:gd name="T61" fmla="*/ 8 h 12"/>
                <a:gd name="T62" fmla="*/ 3 w 9"/>
                <a:gd name="T63" fmla="*/ 9 h 12"/>
                <a:gd name="T64" fmla="*/ 5 w 9"/>
                <a:gd name="T65" fmla="*/ 11 h 12"/>
                <a:gd name="T66" fmla="*/ 7 w 9"/>
                <a:gd name="T67" fmla="*/ 12 h 12"/>
                <a:gd name="T68" fmla="*/ 7 w 9"/>
                <a:gd name="T69" fmla="*/ 12 h 12"/>
                <a:gd name="T70" fmla="*/ 8 w 9"/>
                <a:gd name="T71" fmla="*/ 12 h 12"/>
                <a:gd name="T72" fmla="*/ 9 w 9"/>
                <a:gd name="T73" fmla="*/ 11 h 12"/>
                <a:gd name="T74" fmla="*/ 9 w 9"/>
                <a:gd name="T75" fmla="*/ 7 h 12"/>
                <a:gd name="T76" fmla="*/ 5 w 9"/>
                <a:gd name="T77" fmla="*/ 5 h 12"/>
                <a:gd name="T78" fmla="*/ 3 w 9"/>
                <a:gd name="T79" fmla="*/ 5 h 12"/>
                <a:gd name="T80" fmla="*/ 3 w 9"/>
                <a:gd name="T81" fmla="*/ 4 h 12"/>
                <a:gd name="T82" fmla="*/ 4 w 9"/>
                <a:gd name="T83" fmla="*/ 4 h 12"/>
                <a:gd name="T84" fmla="*/ 5 w 9"/>
                <a:gd name="T85" fmla="*/ 4 h 12"/>
                <a:gd name="T86" fmla="*/ 6 w 9"/>
                <a:gd name="T87" fmla="*/ 2 h 12"/>
                <a:gd name="T88" fmla="*/ 3 w 9"/>
                <a:gd name="T89" fmla="*/ 1 h 12"/>
                <a:gd name="T90" fmla="*/ 2 w 9"/>
                <a:gd name="T9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 h="12">
                  <a:moveTo>
                    <a:pt x="3" y="6"/>
                  </a:moveTo>
                  <a:cubicBezTo>
                    <a:pt x="3" y="6"/>
                    <a:pt x="2" y="6"/>
                    <a:pt x="1" y="6"/>
                  </a:cubicBezTo>
                  <a:cubicBezTo>
                    <a:pt x="1" y="5"/>
                    <a:pt x="1" y="5"/>
                    <a:pt x="1" y="4"/>
                  </a:cubicBezTo>
                  <a:cubicBezTo>
                    <a:pt x="1" y="4"/>
                    <a:pt x="1" y="3"/>
                    <a:pt x="1" y="3"/>
                  </a:cubicBezTo>
                  <a:cubicBezTo>
                    <a:pt x="2" y="3"/>
                    <a:pt x="2" y="3"/>
                    <a:pt x="2" y="3"/>
                  </a:cubicBezTo>
                  <a:cubicBezTo>
                    <a:pt x="2" y="2"/>
                    <a:pt x="2" y="2"/>
                    <a:pt x="2" y="2"/>
                  </a:cubicBezTo>
                  <a:cubicBezTo>
                    <a:pt x="1" y="1"/>
                    <a:pt x="1" y="1"/>
                    <a:pt x="1" y="1"/>
                  </a:cubicBezTo>
                  <a:cubicBezTo>
                    <a:pt x="1" y="1"/>
                    <a:pt x="1" y="1"/>
                    <a:pt x="1" y="1"/>
                  </a:cubicBezTo>
                  <a:cubicBezTo>
                    <a:pt x="1" y="1"/>
                    <a:pt x="1" y="1"/>
                    <a:pt x="1" y="1"/>
                  </a:cubicBezTo>
                  <a:cubicBezTo>
                    <a:pt x="2" y="1"/>
                    <a:pt x="2" y="1"/>
                    <a:pt x="2" y="1"/>
                  </a:cubicBezTo>
                  <a:cubicBezTo>
                    <a:pt x="2" y="1"/>
                    <a:pt x="2" y="1"/>
                    <a:pt x="2" y="1"/>
                  </a:cubicBezTo>
                  <a:cubicBezTo>
                    <a:pt x="2" y="1"/>
                    <a:pt x="2" y="1"/>
                    <a:pt x="2" y="1"/>
                  </a:cubicBezTo>
                  <a:cubicBezTo>
                    <a:pt x="2" y="2"/>
                    <a:pt x="2" y="2"/>
                    <a:pt x="2" y="2"/>
                  </a:cubicBezTo>
                  <a:cubicBezTo>
                    <a:pt x="3" y="2"/>
                    <a:pt x="3" y="2"/>
                    <a:pt x="3" y="2"/>
                  </a:cubicBezTo>
                  <a:cubicBezTo>
                    <a:pt x="3" y="2"/>
                    <a:pt x="3" y="2"/>
                    <a:pt x="4" y="2"/>
                  </a:cubicBezTo>
                  <a:cubicBezTo>
                    <a:pt x="4" y="2"/>
                    <a:pt x="5" y="2"/>
                    <a:pt x="5" y="2"/>
                  </a:cubicBezTo>
                  <a:cubicBezTo>
                    <a:pt x="5" y="3"/>
                    <a:pt x="5" y="3"/>
                    <a:pt x="5" y="3"/>
                  </a:cubicBezTo>
                  <a:cubicBezTo>
                    <a:pt x="5" y="3"/>
                    <a:pt x="4" y="3"/>
                    <a:pt x="4" y="3"/>
                  </a:cubicBezTo>
                  <a:cubicBezTo>
                    <a:pt x="3" y="3"/>
                    <a:pt x="3" y="3"/>
                    <a:pt x="2" y="3"/>
                  </a:cubicBezTo>
                  <a:cubicBezTo>
                    <a:pt x="2" y="4"/>
                    <a:pt x="1" y="4"/>
                    <a:pt x="2" y="5"/>
                  </a:cubicBezTo>
                  <a:cubicBezTo>
                    <a:pt x="2" y="5"/>
                    <a:pt x="2" y="6"/>
                    <a:pt x="3" y="6"/>
                  </a:cubicBezTo>
                  <a:cubicBezTo>
                    <a:pt x="4" y="6"/>
                    <a:pt x="4" y="6"/>
                    <a:pt x="4" y="6"/>
                  </a:cubicBezTo>
                  <a:cubicBezTo>
                    <a:pt x="5" y="6"/>
                    <a:pt x="5" y="6"/>
                    <a:pt x="5" y="6"/>
                  </a:cubicBezTo>
                  <a:cubicBezTo>
                    <a:pt x="6" y="6"/>
                    <a:pt x="7" y="6"/>
                    <a:pt x="7" y="6"/>
                  </a:cubicBezTo>
                  <a:cubicBezTo>
                    <a:pt x="8" y="6"/>
                    <a:pt x="8" y="7"/>
                    <a:pt x="8" y="7"/>
                  </a:cubicBezTo>
                  <a:cubicBezTo>
                    <a:pt x="8" y="8"/>
                    <a:pt x="8" y="9"/>
                    <a:pt x="7" y="9"/>
                  </a:cubicBezTo>
                  <a:cubicBezTo>
                    <a:pt x="7" y="10"/>
                    <a:pt x="7" y="10"/>
                    <a:pt x="7" y="10"/>
                  </a:cubicBezTo>
                  <a:cubicBezTo>
                    <a:pt x="8" y="11"/>
                    <a:pt x="8" y="11"/>
                    <a:pt x="8" y="11"/>
                  </a:cubicBezTo>
                  <a:cubicBezTo>
                    <a:pt x="8" y="11"/>
                    <a:pt x="8" y="11"/>
                    <a:pt x="8" y="11"/>
                  </a:cubicBezTo>
                  <a:cubicBezTo>
                    <a:pt x="7" y="11"/>
                    <a:pt x="7" y="11"/>
                    <a:pt x="7" y="11"/>
                  </a:cubicBezTo>
                  <a:cubicBezTo>
                    <a:pt x="7" y="10"/>
                    <a:pt x="7" y="10"/>
                    <a:pt x="7" y="10"/>
                  </a:cubicBezTo>
                  <a:cubicBezTo>
                    <a:pt x="6" y="10"/>
                    <a:pt x="6" y="10"/>
                    <a:pt x="6" y="10"/>
                  </a:cubicBezTo>
                  <a:cubicBezTo>
                    <a:pt x="6" y="10"/>
                    <a:pt x="6" y="10"/>
                    <a:pt x="6" y="10"/>
                  </a:cubicBezTo>
                  <a:cubicBezTo>
                    <a:pt x="6" y="10"/>
                    <a:pt x="6" y="10"/>
                    <a:pt x="6" y="10"/>
                  </a:cubicBezTo>
                  <a:cubicBezTo>
                    <a:pt x="6" y="10"/>
                    <a:pt x="5" y="10"/>
                    <a:pt x="5" y="10"/>
                  </a:cubicBezTo>
                  <a:cubicBezTo>
                    <a:pt x="5" y="10"/>
                    <a:pt x="4" y="10"/>
                    <a:pt x="4" y="9"/>
                  </a:cubicBezTo>
                  <a:cubicBezTo>
                    <a:pt x="4" y="9"/>
                    <a:pt x="4" y="9"/>
                    <a:pt x="4" y="9"/>
                  </a:cubicBezTo>
                  <a:cubicBezTo>
                    <a:pt x="4" y="9"/>
                    <a:pt x="5" y="9"/>
                    <a:pt x="5" y="9"/>
                  </a:cubicBezTo>
                  <a:cubicBezTo>
                    <a:pt x="6" y="9"/>
                    <a:pt x="6" y="9"/>
                    <a:pt x="6" y="9"/>
                  </a:cubicBezTo>
                  <a:cubicBezTo>
                    <a:pt x="7" y="9"/>
                    <a:pt x="7" y="8"/>
                    <a:pt x="7" y="8"/>
                  </a:cubicBezTo>
                  <a:cubicBezTo>
                    <a:pt x="7" y="7"/>
                    <a:pt x="7" y="7"/>
                    <a:pt x="7" y="6"/>
                  </a:cubicBezTo>
                  <a:cubicBezTo>
                    <a:pt x="6" y="6"/>
                    <a:pt x="6" y="6"/>
                    <a:pt x="6" y="6"/>
                  </a:cubicBezTo>
                  <a:cubicBezTo>
                    <a:pt x="5" y="6"/>
                    <a:pt x="5" y="6"/>
                    <a:pt x="5" y="6"/>
                  </a:cubicBezTo>
                  <a:cubicBezTo>
                    <a:pt x="3" y="6"/>
                    <a:pt x="3" y="6"/>
                    <a:pt x="3" y="6"/>
                  </a:cubicBezTo>
                  <a:moveTo>
                    <a:pt x="2" y="0"/>
                  </a:moveTo>
                  <a:cubicBezTo>
                    <a:pt x="1" y="0"/>
                    <a:pt x="1" y="0"/>
                    <a:pt x="1" y="0"/>
                  </a:cubicBezTo>
                  <a:cubicBezTo>
                    <a:pt x="1" y="1"/>
                    <a:pt x="1" y="1"/>
                    <a:pt x="1" y="1"/>
                  </a:cubicBezTo>
                  <a:cubicBezTo>
                    <a:pt x="0" y="1"/>
                    <a:pt x="0" y="1"/>
                    <a:pt x="0" y="1"/>
                  </a:cubicBezTo>
                  <a:cubicBezTo>
                    <a:pt x="0" y="1"/>
                    <a:pt x="0" y="1"/>
                    <a:pt x="0" y="1"/>
                  </a:cubicBezTo>
                  <a:cubicBezTo>
                    <a:pt x="0" y="2"/>
                    <a:pt x="0" y="2"/>
                    <a:pt x="0" y="2"/>
                  </a:cubicBezTo>
                  <a:cubicBezTo>
                    <a:pt x="1" y="2"/>
                    <a:pt x="1" y="2"/>
                    <a:pt x="1" y="2"/>
                  </a:cubicBezTo>
                  <a:cubicBezTo>
                    <a:pt x="0" y="3"/>
                    <a:pt x="0" y="3"/>
                    <a:pt x="0" y="4"/>
                  </a:cubicBezTo>
                  <a:cubicBezTo>
                    <a:pt x="0" y="5"/>
                    <a:pt x="0" y="6"/>
                    <a:pt x="0" y="6"/>
                  </a:cubicBezTo>
                  <a:cubicBezTo>
                    <a:pt x="1" y="7"/>
                    <a:pt x="3" y="7"/>
                    <a:pt x="3" y="7"/>
                  </a:cubicBezTo>
                  <a:cubicBezTo>
                    <a:pt x="3" y="7"/>
                    <a:pt x="3" y="7"/>
                    <a:pt x="3" y="7"/>
                  </a:cubicBezTo>
                  <a:cubicBezTo>
                    <a:pt x="5" y="7"/>
                    <a:pt x="5" y="7"/>
                    <a:pt x="5" y="7"/>
                  </a:cubicBezTo>
                  <a:cubicBezTo>
                    <a:pt x="5" y="7"/>
                    <a:pt x="5" y="7"/>
                    <a:pt x="6" y="7"/>
                  </a:cubicBezTo>
                  <a:cubicBezTo>
                    <a:pt x="6" y="7"/>
                    <a:pt x="6" y="7"/>
                    <a:pt x="6" y="7"/>
                  </a:cubicBezTo>
                  <a:cubicBezTo>
                    <a:pt x="6" y="7"/>
                    <a:pt x="6" y="7"/>
                    <a:pt x="6" y="7"/>
                  </a:cubicBezTo>
                  <a:cubicBezTo>
                    <a:pt x="6" y="8"/>
                    <a:pt x="6" y="8"/>
                    <a:pt x="6" y="8"/>
                  </a:cubicBezTo>
                  <a:cubicBezTo>
                    <a:pt x="6" y="8"/>
                    <a:pt x="5" y="8"/>
                    <a:pt x="5" y="8"/>
                  </a:cubicBezTo>
                  <a:cubicBezTo>
                    <a:pt x="5" y="8"/>
                    <a:pt x="5" y="8"/>
                    <a:pt x="4" y="8"/>
                  </a:cubicBezTo>
                  <a:cubicBezTo>
                    <a:pt x="4" y="8"/>
                    <a:pt x="4" y="8"/>
                    <a:pt x="4" y="8"/>
                  </a:cubicBezTo>
                  <a:cubicBezTo>
                    <a:pt x="3" y="8"/>
                    <a:pt x="3" y="9"/>
                    <a:pt x="3" y="9"/>
                  </a:cubicBezTo>
                  <a:cubicBezTo>
                    <a:pt x="3" y="10"/>
                    <a:pt x="3" y="10"/>
                    <a:pt x="3" y="10"/>
                  </a:cubicBezTo>
                  <a:cubicBezTo>
                    <a:pt x="3" y="10"/>
                    <a:pt x="4" y="11"/>
                    <a:pt x="5" y="11"/>
                  </a:cubicBezTo>
                  <a:cubicBezTo>
                    <a:pt x="5" y="11"/>
                    <a:pt x="6" y="11"/>
                    <a:pt x="6" y="11"/>
                  </a:cubicBezTo>
                  <a:cubicBezTo>
                    <a:pt x="7" y="12"/>
                    <a:pt x="7" y="12"/>
                    <a:pt x="7" y="12"/>
                  </a:cubicBezTo>
                  <a:cubicBezTo>
                    <a:pt x="7" y="12"/>
                    <a:pt x="7" y="12"/>
                    <a:pt x="7" y="12"/>
                  </a:cubicBezTo>
                  <a:cubicBezTo>
                    <a:pt x="7" y="12"/>
                    <a:pt x="7" y="12"/>
                    <a:pt x="7" y="12"/>
                  </a:cubicBezTo>
                  <a:cubicBezTo>
                    <a:pt x="8" y="12"/>
                    <a:pt x="8" y="12"/>
                    <a:pt x="8" y="12"/>
                  </a:cubicBezTo>
                  <a:cubicBezTo>
                    <a:pt x="8" y="12"/>
                    <a:pt x="8" y="12"/>
                    <a:pt x="8" y="12"/>
                  </a:cubicBezTo>
                  <a:cubicBezTo>
                    <a:pt x="9" y="11"/>
                    <a:pt x="9" y="11"/>
                    <a:pt x="9" y="11"/>
                  </a:cubicBezTo>
                  <a:cubicBezTo>
                    <a:pt x="9" y="11"/>
                    <a:pt x="9" y="11"/>
                    <a:pt x="9" y="11"/>
                  </a:cubicBezTo>
                  <a:cubicBezTo>
                    <a:pt x="9" y="11"/>
                    <a:pt x="9" y="11"/>
                    <a:pt x="8" y="10"/>
                  </a:cubicBezTo>
                  <a:cubicBezTo>
                    <a:pt x="8" y="9"/>
                    <a:pt x="9" y="8"/>
                    <a:pt x="9" y="7"/>
                  </a:cubicBezTo>
                  <a:cubicBezTo>
                    <a:pt x="9" y="7"/>
                    <a:pt x="8" y="6"/>
                    <a:pt x="8" y="5"/>
                  </a:cubicBezTo>
                  <a:cubicBezTo>
                    <a:pt x="7" y="5"/>
                    <a:pt x="6" y="5"/>
                    <a:pt x="5" y="5"/>
                  </a:cubicBezTo>
                  <a:cubicBezTo>
                    <a:pt x="5" y="5"/>
                    <a:pt x="5" y="5"/>
                    <a:pt x="4" y="5"/>
                  </a:cubicBezTo>
                  <a:cubicBezTo>
                    <a:pt x="4" y="5"/>
                    <a:pt x="4" y="5"/>
                    <a:pt x="3" y="5"/>
                  </a:cubicBezTo>
                  <a:cubicBezTo>
                    <a:pt x="3" y="5"/>
                    <a:pt x="2" y="5"/>
                    <a:pt x="2" y="5"/>
                  </a:cubicBezTo>
                  <a:cubicBezTo>
                    <a:pt x="2" y="4"/>
                    <a:pt x="3" y="4"/>
                    <a:pt x="3" y="4"/>
                  </a:cubicBezTo>
                  <a:cubicBezTo>
                    <a:pt x="3" y="4"/>
                    <a:pt x="4" y="3"/>
                    <a:pt x="4" y="3"/>
                  </a:cubicBezTo>
                  <a:cubicBezTo>
                    <a:pt x="4" y="3"/>
                    <a:pt x="4" y="3"/>
                    <a:pt x="4" y="4"/>
                  </a:cubicBezTo>
                  <a:cubicBezTo>
                    <a:pt x="5" y="4"/>
                    <a:pt x="5" y="4"/>
                    <a:pt x="5" y="4"/>
                  </a:cubicBezTo>
                  <a:cubicBezTo>
                    <a:pt x="5" y="4"/>
                    <a:pt x="5" y="4"/>
                    <a:pt x="5" y="4"/>
                  </a:cubicBezTo>
                  <a:cubicBezTo>
                    <a:pt x="6" y="3"/>
                    <a:pt x="6" y="3"/>
                    <a:pt x="6" y="3"/>
                  </a:cubicBezTo>
                  <a:cubicBezTo>
                    <a:pt x="6" y="2"/>
                    <a:pt x="6" y="2"/>
                    <a:pt x="6" y="2"/>
                  </a:cubicBezTo>
                  <a:cubicBezTo>
                    <a:pt x="6" y="1"/>
                    <a:pt x="5" y="1"/>
                    <a:pt x="4" y="1"/>
                  </a:cubicBezTo>
                  <a:cubicBezTo>
                    <a:pt x="3" y="1"/>
                    <a:pt x="3" y="1"/>
                    <a:pt x="3" y="1"/>
                  </a:cubicBezTo>
                  <a:cubicBezTo>
                    <a:pt x="3" y="1"/>
                    <a:pt x="3" y="1"/>
                    <a:pt x="3" y="1"/>
                  </a:cubicBezTo>
                  <a:cubicBezTo>
                    <a:pt x="2" y="0"/>
                    <a:pt x="2"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74" name="Freeform 60"/>
            <p:cNvSpPr>
              <a:spLocks noEditPoints="1"/>
            </p:cNvSpPr>
            <p:nvPr/>
          </p:nvSpPr>
          <p:spPr bwMode="auto">
            <a:xfrm>
              <a:off x="3589" y="2429"/>
              <a:ext cx="55" cy="55"/>
            </a:xfrm>
            <a:custGeom>
              <a:avLst/>
              <a:gdLst>
                <a:gd name="T0" fmla="*/ 6 w 23"/>
                <a:gd name="T1" fmla="*/ 20 h 23"/>
                <a:gd name="T2" fmla="*/ 6 w 23"/>
                <a:gd name="T3" fmla="*/ 20 h 23"/>
                <a:gd name="T4" fmla="*/ 5 w 23"/>
                <a:gd name="T5" fmla="*/ 19 h 23"/>
                <a:gd name="T6" fmla="*/ 5 w 23"/>
                <a:gd name="T7" fmla="*/ 19 h 23"/>
                <a:gd name="T8" fmla="*/ 5 w 23"/>
                <a:gd name="T9" fmla="*/ 19 h 23"/>
                <a:gd name="T10" fmla="*/ 4 w 23"/>
                <a:gd name="T11" fmla="*/ 18 h 23"/>
                <a:gd name="T12" fmla="*/ 5 w 23"/>
                <a:gd name="T13" fmla="*/ 18 h 23"/>
                <a:gd name="T14" fmla="*/ 4 w 23"/>
                <a:gd name="T15" fmla="*/ 18 h 23"/>
                <a:gd name="T16" fmla="*/ 4 w 23"/>
                <a:gd name="T17" fmla="*/ 17 h 23"/>
                <a:gd name="T18" fmla="*/ 4 w 23"/>
                <a:gd name="T19" fmla="*/ 18 h 23"/>
                <a:gd name="T20" fmla="*/ 3 w 23"/>
                <a:gd name="T21" fmla="*/ 17 h 23"/>
                <a:gd name="T22" fmla="*/ 4 w 23"/>
                <a:gd name="T23" fmla="*/ 17 h 23"/>
                <a:gd name="T24" fmla="*/ 3 w 23"/>
                <a:gd name="T25" fmla="*/ 16 h 23"/>
                <a:gd name="T26" fmla="*/ 3 w 23"/>
                <a:gd name="T27" fmla="*/ 15 h 23"/>
                <a:gd name="T28" fmla="*/ 3 w 23"/>
                <a:gd name="T29" fmla="*/ 16 h 23"/>
                <a:gd name="T30" fmla="*/ 2 w 23"/>
                <a:gd name="T31" fmla="*/ 15 h 23"/>
                <a:gd name="T32" fmla="*/ 3 w 23"/>
                <a:gd name="T33" fmla="*/ 15 h 23"/>
                <a:gd name="T34" fmla="*/ 2 w 23"/>
                <a:gd name="T35" fmla="*/ 14 h 23"/>
                <a:gd name="T36" fmla="*/ 3 w 23"/>
                <a:gd name="T37" fmla="*/ 12 h 23"/>
                <a:gd name="T38" fmla="*/ 2 w 23"/>
                <a:gd name="T39" fmla="*/ 14 h 23"/>
                <a:gd name="T40" fmla="*/ 2 w 23"/>
                <a:gd name="T41" fmla="*/ 11 h 23"/>
                <a:gd name="T42" fmla="*/ 3 w 23"/>
                <a:gd name="T43" fmla="*/ 12 h 23"/>
                <a:gd name="T44" fmla="*/ 2 w 23"/>
                <a:gd name="T45" fmla="*/ 10 h 23"/>
                <a:gd name="T46" fmla="*/ 3 w 23"/>
                <a:gd name="T47" fmla="*/ 9 h 23"/>
                <a:gd name="T48" fmla="*/ 3 w 23"/>
                <a:gd name="T49" fmla="*/ 10 h 23"/>
                <a:gd name="T50" fmla="*/ 2 w 23"/>
                <a:gd name="T51" fmla="*/ 9 h 23"/>
                <a:gd name="T52" fmla="*/ 3 w 23"/>
                <a:gd name="T53" fmla="*/ 8 h 23"/>
                <a:gd name="T54" fmla="*/ 4 w 23"/>
                <a:gd name="T55" fmla="*/ 8 h 23"/>
                <a:gd name="T56" fmla="*/ 3 w 23"/>
                <a:gd name="T57" fmla="*/ 9 h 23"/>
                <a:gd name="T58" fmla="*/ 3 w 23"/>
                <a:gd name="T59" fmla="*/ 7 h 23"/>
                <a:gd name="T60" fmla="*/ 5 w 23"/>
                <a:gd name="T61" fmla="*/ 6 h 23"/>
                <a:gd name="T62" fmla="*/ 3 w 23"/>
                <a:gd name="T63" fmla="*/ 7 h 23"/>
                <a:gd name="T64" fmla="*/ 5 w 23"/>
                <a:gd name="T65" fmla="*/ 6 h 23"/>
                <a:gd name="T66" fmla="*/ 5 w 23"/>
                <a:gd name="T67" fmla="*/ 4 h 23"/>
                <a:gd name="T68" fmla="*/ 7 w 23"/>
                <a:gd name="T69" fmla="*/ 4 h 23"/>
                <a:gd name="T70" fmla="*/ 7 w 23"/>
                <a:gd name="T71" fmla="*/ 4 h 23"/>
                <a:gd name="T72" fmla="*/ 6 w 23"/>
                <a:gd name="T73" fmla="*/ 4 h 23"/>
                <a:gd name="T74" fmla="*/ 8 w 23"/>
                <a:gd name="T75" fmla="*/ 3 h 23"/>
                <a:gd name="T76" fmla="*/ 8 w 23"/>
                <a:gd name="T77" fmla="*/ 3 h 23"/>
                <a:gd name="T78" fmla="*/ 7 w 23"/>
                <a:gd name="T79" fmla="*/ 2 h 23"/>
                <a:gd name="T80" fmla="*/ 8 w 23"/>
                <a:gd name="T81" fmla="*/ 3 h 23"/>
                <a:gd name="T82" fmla="*/ 8 w 23"/>
                <a:gd name="T83" fmla="*/ 21 h 23"/>
                <a:gd name="T84" fmla="*/ 14 w 23"/>
                <a:gd name="T85" fmla="*/ 2 h 23"/>
                <a:gd name="T86" fmla="*/ 20 w 23"/>
                <a:gd name="T87" fmla="*/ 17 h 23"/>
                <a:gd name="T88" fmla="*/ 9 w 23"/>
                <a:gd name="T89" fmla="*/ 2 h 23"/>
                <a:gd name="T90" fmla="*/ 9 w 23"/>
                <a:gd name="T91" fmla="*/ 2 h 23"/>
                <a:gd name="T92" fmla="*/ 10 w 23"/>
                <a:gd name="T93" fmla="*/ 2 h 23"/>
                <a:gd name="T94" fmla="*/ 9 w 23"/>
                <a:gd name="T95" fmla="*/ 2 h 23"/>
                <a:gd name="T96" fmla="*/ 10 w 23"/>
                <a:gd name="T97" fmla="*/ 1 h 23"/>
                <a:gd name="T98" fmla="*/ 10 w 23"/>
                <a:gd name="T99" fmla="*/ 1 h 23"/>
                <a:gd name="T100" fmla="*/ 11 w 23"/>
                <a:gd name="T101" fmla="*/ 2 h 23"/>
                <a:gd name="T102" fmla="*/ 11 w 23"/>
                <a:gd name="T103" fmla="*/ 0 h 23"/>
                <a:gd name="T104" fmla="*/ 10 w 23"/>
                <a:gd name="T105" fmla="*/ 0 h 23"/>
                <a:gd name="T106" fmla="*/ 3 w 23"/>
                <a:gd name="T107" fmla="*/ 18 h 23"/>
                <a:gd name="T108" fmla="*/ 3 w 23"/>
                <a:gd name="T109" fmla="*/ 18 h 23"/>
                <a:gd name="T110" fmla="*/ 5 w 23"/>
                <a:gd name="T111" fmla="*/ 21 h 23"/>
                <a:gd name="T112" fmla="*/ 5 w 23"/>
                <a:gd name="T113" fmla="*/ 21 h 23"/>
                <a:gd name="T114" fmla="*/ 10 w 23"/>
                <a:gd name="T115" fmla="*/ 22 h 23"/>
                <a:gd name="T116" fmla="*/ 10 w 23"/>
                <a:gd name="T117" fmla="*/ 22 h 23"/>
                <a:gd name="T118" fmla="*/ 21 w 23"/>
                <a:gd name="T119" fmla="*/ 17 h 23"/>
                <a:gd name="T120" fmla="*/ 15 w 23"/>
                <a:gd name="T121" fmla="*/ 1 h 23"/>
                <a:gd name="T122" fmla="*/ 11 w 23"/>
                <a:gd name="T12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 h="23">
                  <a:moveTo>
                    <a:pt x="6" y="20"/>
                  </a:moveTo>
                  <a:cubicBezTo>
                    <a:pt x="6" y="20"/>
                    <a:pt x="6" y="20"/>
                    <a:pt x="6" y="20"/>
                  </a:cubicBezTo>
                  <a:cubicBezTo>
                    <a:pt x="6" y="20"/>
                    <a:pt x="6" y="20"/>
                    <a:pt x="6" y="20"/>
                  </a:cubicBezTo>
                  <a:cubicBezTo>
                    <a:pt x="6" y="20"/>
                    <a:pt x="6" y="20"/>
                    <a:pt x="6" y="20"/>
                  </a:cubicBezTo>
                  <a:moveTo>
                    <a:pt x="5" y="19"/>
                  </a:move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moveTo>
                    <a:pt x="4" y="19"/>
                  </a:moveTo>
                  <a:cubicBezTo>
                    <a:pt x="4" y="18"/>
                    <a:pt x="4" y="18"/>
                    <a:pt x="4" y="18"/>
                  </a:cubicBezTo>
                  <a:cubicBezTo>
                    <a:pt x="5" y="18"/>
                    <a:pt x="5" y="18"/>
                    <a:pt x="5" y="18"/>
                  </a:cubicBezTo>
                  <a:cubicBezTo>
                    <a:pt x="5" y="18"/>
                    <a:pt x="5" y="18"/>
                    <a:pt x="5" y="18"/>
                  </a:cubicBezTo>
                  <a:cubicBezTo>
                    <a:pt x="4" y="19"/>
                    <a:pt x="4" y="19"/>
                    <a:pt x="4" y="19"/>
                  </a:cubicBezTo>
                  <a:moveTo>
                    <a:pt x="4" y="18"/>
                  </a:moveTo>
                  <a:cubicBezTo>
                    <a:pt x="3" y="17"/>
                    <a:pt x="3" y="17"/>
                    <a:pt x="3" y="17"/>
                  </a:cubicBezTo>
                  <a:cubicBezTo>
                    <a:pt x="4" y="17"/>
                    <a:pt x="4" y="17"/>
                    <a:pt x="4" y="17"/>
                  </a:cubicBezTo>
                  <a:cubicBezTo>
                    <a:pt x="4" y="18"/>
                    <a:pt x="4" y="18"/>
                    <a:pt x="4" y="18"/>
                  </a:cubicBezTo>
                  <a:cubicBezTo>
                    <a:pt x="4" y="18"/>
                    <a:pt x="4" y="18"/>
                    <a:pt x="4" y="18"/>
                  </a:cubicBezTo>
                  <a:moveTo>
                    <a:pt x="3" y="17"/>
                  </a:moveTo>
                  <a:cubicBezTo>
                    <a:pt x="3" y="17"/>
                    <a:pt x="3" y="17"/>
                    <a:pt x="3" y="17"/>
                  </a:cubicBezTo>
                  <a:cubicBezTo>
                    <a:pt x="4" y="16"/>
                    <a:pt x="4" y="16"/>
                    <a:pt x="4" y="16"/>
                  </a:cubicBezTo>
                  <a:cubicBezTo>
                    <a:pt x="4" y="17"/>
                    <a:pt x="4" y="17"/>
                    <a:pt x="4" y="17"/>
                  </a:cubicBezTo>
                  <a:cubicBezTo>
                    <a:pt x="3" y="17"/>
                    <a:pt x="3" y="17"/>
                    <a:pt x="3" y="17"/>
                  </a:cubicBezTo>
                  <a:moveTo>
                    <a:pt x="3" y="16"/>
                  </a:moveTo>
                  <a:cubicBezTo>
                    <a:pt x="2" y="16"/>
                    <a:pt x="2" y="16"/>
                    <a:pt x="2" y="16"/>
                  </a:cubicBezTo>
                  <a:cubicBezTo>
                    <a:pt x="3" y="16"/>
                    <a:pt x="3" y="15"/>
                    <a:pt x="3" y="15"/>
                  </a:cubicBezTo>
                  <a:cubicBezTo>
                    <a:pt x="4" y="16"/>
                    <a:pt x="4" y="16"/>
                    <a:pt x="4" y="16"/>
                  </a:cubicBezTo>
                  <a:cubicBezTo>
                    <a:pt x="3" y="16"/>
                    <a:pt x="3" y="16"/>
                    <a:pt x="3" y="16"/>
                  </a:cubicBezTo>
                  <a:moveTo>
                    <a:pt x="2" y="15"/>
                  </a:moveTo>
                  <a:cubicBezTo>
                    <a:pt x="2" y="15"/>
                    <a:pt x="2" y="15"/>
                    <a:pt x="2" y="15"/>
                  </a:cubicBezTo>
                  <a:cubicBezTo>
                    <a:pt x="3" y="15"/>
                    <a:pt x="3" y="15"/>
                    <a:pt x="3" y="15"/>
                  </a:cubicBezTo>
                  <a:cubicBezTo>
                    <a:pt x="3" y="15"/>
                    <a:pt x="3" y="15"/>
                    <a:pt x="3" y="15"/>
                  </a:cubicBezTo>
                  <a:cubicBezTo>
                    <a:pt x="3" y="15"/>
                    <a:pt x="3" y="15"/>
                    <a:pt x="2" y="15"/>
                  </a:cubicBezTo>
                  <a:moveTo>
                    <a:pt x="2" y="14"/>
                  </a:moveTo>
                  <a:cubicBezTo>
                    <a:pt x="2" y="14"/>
                    <a:pt x="2" y="13"/>
                    <a:pt x="2" y="13"/>
                  </a:cubicBezTo>
                  <a:cubicBezTo>
                    <a:pt x="3" y="12"/>
                    <a:pt x="3" y="12"/>
                    <a:pt x="3" y="12"/>
                  </a:cubicBezTo>
                  <a:cubicBezTo>
                    <a:pt x="3" y="13"/>
                    <a:pt x="3" y="14"/>
                    <a:pt x="3" y="14"/>
                  </a:cubicBezTo>
                  <a:cubicBezTo>
                    <a:pt x="2" y="14"/>
                    <a:pt x="2" y="14"/>
                    <a:pt x="2" y="14"/>
                  </a:cubicBezTo>
                  <a:moveTo>
                    <a:pt x="2" y="12"/>
                  </a:moveTo>
                  <a:cubicBezTo>
                    <a:pt x="2" y="12"/>
                    <a:pt x="2" y="11"/>
                    <a:pt x="2" y="11"/>
                  </a:cubicBezTo>
                  <a:cubicBezTo>
                    <a:pt x="2" y="11"/>
                    <a:pt x="3" y="10"/>
                    <a:pt x="3" y="10"/>
                  </a:cubicBezTo>
                  <a:cubicBezTo>
                    <a:pt x="3" y="11"/>
                    <a:pt x="3" y="11"/>
                    <a:pt x="3" y="12"/>
                  </a:cubicBezTo>
                  <a:cubicBezTo>
                    <a:pt x="2" y="12"/>
                    <a:pt x="2" y="12"/>
                    <a:pt x="2" y="12"/>
                  </a:cubicBezTo>
                  <a:moveTo>
                    <a:pt x="2" y="10"/>
                  </a:moveTo>
                  <a:cubicBezTo>
                    <a:pt x="2" y="9"/>
                    <a:pt x="2" y="9"/>
                    <a:pt x="2" y="9"/>
                  </a:cubicBezTo>
                  <a:cubicBezTo>
                    <a:pt x="3" y="9"/>
                    <a:pt x="3" y="9"/>
                    <a:pt x="3" y="9"/>
                  </a:cubicBezTo>
                  <a:cubicBezTo>
                    <a:pt x="4" y="9"/>
                    <a:pt x="4" y="9"/>
                    <a:pt x="4" y="9"/>
                  </a:cubicBezTo>
                  <a:cubicBezTo>
                    <a:pt x="3" y="10"/>
                    <a:pt x="3" y="10"/>
                    <a:pt x="3" y="10"/>
                  </a:cubicBezTo>
                  <a:cubicBezTo>
                    <a:pt x="3" y="10"/>
                    <a:pt x="2" y="10"/>
                    <a:pt x="2" y="10"/>
                  </a:cubicBezTo>
                  <a:moveTo>
                    <a:pt x="2" y="9"/>
                  </a:moveTo>
                  <a:cubicBezTo>
                    <a:pt x="2" y="8"/>
                    <a:pt x="2" y="8"/>
                    <a:pt x="3" y="8"/>
                  </a:cubicBezTo>
                  <a:cubicBezTo>
                    <a:pt x="3" y="8"/>
                    <a:pt x="3" y="8"/>
                    <a:pt x="3" y="8"/>
                  </a:cubicBezTo>
                  <a:cubicBezTo>
                    <a:pt x="4" y="8"/>
                    <a:pt x="4" y="8"/>
                    <a:pt x="4" y="8"/>
                  </a:cubicBezTo>
                  <a:cubicBezTo>
                    <a:pt x="4" y="8"/>
                    <a:pt x="4" y="8"/>
                    <a:pt x="4" y="8"/>
                  </a:cubicBezTo>
                  <a:cubicBezTo>
                    <a:pt x="4" y="9"/>
                    <a:pt x="4" y="9"/>
                    <a:pt x="4" y="9"/>
                  </a:cubicBezTo>
                  <a:cubicBezTo>
                    <a:pt x="3" y="9"/>
                    <a:pt x="3" y="9"/>
                    <a:pt x="3" y="9"/>
                  </a:cubicBezTo>
                  <a:cubicBezTo>
                    <a:pt x="2" y="9"/>
                    <a:pt x="2" y="9"/>
                    <a:pt x="2" y="9"/>
                  </a:cubicBezTo>
                  <a:moveTo>
                    <a:pt x="3" y="7"/>
                  </a:moveTo>
                  <a:cubicBezTo>
                    <a:pt x="3" y="6"/>
                    <a:pt x="3" y="6"/>
                    <a:pt x="3" y="6"/>
                  </a:cubicBezTo>
                  <a:cubicBezTo>
                    <a:pt x="4" y="6"/>
                    <a:pt x="5" y="6"/>
                    <a:pt x="5" y="6"/>
                  </a:cubicBezTo>
                  <a:cubicBezTo>
                    <a:pt x="5" y="7"/>
                    <a:pt x="5" y="7"/>
                    <a:pt x="5" y="7"/>
                  </a:cubicBezTo>
                  <a:cubicBezTo>
                    <a:pt x="4" y="7"/>
                    <a:pt x="4" y="7"/>
                    <a:pt x="3" y="7"/>
                  </a:cubicBezTo>
                  <a:cubicBezTo>
                    <a:pt x="3" y="7"/>
                    <a:pt x="3" y="7"/>
                    <a:pt x="3" y="7"/>
                  </a:cubicBezTo>
                  <a:moveTo>
                    <a:pt x="5" y="6"/>
                  </a:moveTo>
                  <a:cubicBezTo>
                    <a:pt x="4" y="6"/>
                    <a:pt x="4" y="6"/>
                    <a:pt x="4" y="6"/>
                  </a:cubicBezTo>
                  <a:cubicBezTo>
                    <a:pt x="4" y="5"/>
                    <a:pt x="5" y="5"/>
                    <a:pt x="5" y="4"/>
                  </a:cubicBezTo>
                  <a:cubicBezTo>
                    <a:pt x="6" y="4"/>
                    <a:pt x="6" y="4"/>
                    <a:pt x="6" y="4"/>
                  </a:cubicBezTo>
                  <a:cubicBezTo>
                    <a:pt x="7" y="4"/>
                    <a:pt x="7" y="4"/>
                    <a:pt x="7" y="4"/>
                  </a:cubicBezTo>
                  <a:cubicBezTo>
                    <a:pt x="6" y="5"/>
                    <a:pt x="6" y="5"/>
                    <a:pt x="5" y="6"/>
                  </a:cubicBezTo>
                  <a:moveTo>
                    <a:pt x="7" y="4"/>
                  </a:moveTo>
                  <a:cubicBezTo>
                    <a:pt x="6" y="4"/>
                    <a:pt x="6" y="4"/>
                    <a:pt x="6" y="4"/>
                  </a:cubicBezTo>
                  <a:cubicBezTo>
                    <a:pt x="6" y="4"/>
                    <a:pt x="6" y="4"/>
                    <a:pt x="6" y="4"/>
                  </a:cubicBezTo>
                  <a:cubicBezTo>
                    <a:pt x="6" y="3"/>
                    <a:pt x="6" y="3"/>
                    <a:pt x="6" y="3"/>
                  </a:cubicBezTo>
                  <a:cubicBezTo>
                    <a:pt x="7" y="3"/>
                    <a:pt x="7" y="3"/>
                    <a:pt x="8" y="3"/>
                  </a:cubicBezTo>
                  <a:cubicBezTo>
                    <a:pt x="7" y="4"/>
                    <a:pt x="7" y="4"/>
                    <a:pt x="7" y="4"/>
                  </a:cubicBezTo>
                  <a:moveTo>
                    <a:pt x="8" y="3"/>
                  </a:moveTo>
                  <a:cubicBezTo>
                    <a:pt x="7" y="3"/>
                    <a:pt x="7" y="3"/>
                    <a:pt x="7" y="3"/>
                  </a:cubicBezTo>
                  <a:cubicBezTo>
                    <a:pt x="7" y="2"/>
                    <a:pt x="7" y="2"/>
                    <a:pt x="7" y="2"/>
                  </a:cubicBezTo>
                  <a:cubicBezTo>
                    <a:pt x="8" y="3"/>
                    <a:pt x="8" y="3"/>
                    <a:pt x="9" y="3"/>
                  </a:cubicBezTo>
                  <a:cubicBezTo>
                    <a:pt x="8" y="3"/>
                    <a:pt x="8" y="3"/>
                    <a:pt x="8" y="3"/>
                  </a:cubicBezTo>
                  <a:moveTo>
                    <a:pt x="12" y="22"/>
                  </a:moveTo>
                  <a:cubicBezTo>
                    <a:pt x="11" y="22"/>
                    <a:pt x="9" y="21"/>
                    <a:pt x="8" y="21"/>
                  </a:cubicBezTo>
                  <a:cubicBezTo>
                    <a:pt x="4" y="18"/>
                    <a:pt x="3" y="13"/>
                    <a:pt x="5" y="8"/>
                  </a:cubicBezTo>
                  <a:cubicBezTo>
                    <a:pt x="6" y="5"/>
                    <a:pt x="10" y="2"/>
                    <a:pt x="14" y="2"/>
                  </a:cubicBezTo>
                  <a:cubicBezTo>
                    <a:pt x="15" y="2"/>
                    <a:pt x="16" y="2"/>
                    <a:pt x="17" y="3"/>
                  </a:cubicBezTo>
                  <a:cubicBezTo>
                    <a:pt x="22" y="6"/>
                    <a:pt x="22" y="12"/>
                    <a:pt x="20" y="17"/>
                  </a:cubicBezTo>
                  <a:cubicBezTo>
                    <a:pt x="19" y="20"/>
                    <a:pt x="16" y="22"/>
                    <a:pt x="12" y="22"/>
                  </a:cubicBezTo>
                  <a:moveTo>
                    <a:pt x="9" y="2"/>
                  </a:moveTo>
                  <a:cubicBezTo>
                    <a:pt x="9" y="2"/>
                    <a:pt x="8" y="2"/>
                    <a:pt x="8" y="2"/>
                  </a:cubicBezTo>
                  <a:cubicBezTo>
                    <a:pt x="9" y="2"/>
                    <a:pt x="9" y="2"/>
                    <a:pt x="9" y="2"/>
                  </a:cubicBezTo>
                  <a:cubicBezTo>
                    <a:pt x="9" y="2"/>
                    <a:pt x="9" y="2"/>
                    <a:pt x="9" y="2"/>
                  </a:cubicBezTo>
                  <a:cubicBezTo>
                    <a:pt x="10" y="2"/>
                    <a:pt x="10" y="2"/>
                    <a:pt x="10" y="2"/>
                  </a:cubicBezTo>
                  <a:cubicBezTo>
                    <a:pt x="10" y="2"/>
                    <a:pt x="10" y="2"/>
                    <a:pt x="10" y="2"/>
                  </a:cubicBezTo>
                  <a:cubicBezTo>
                    <a:pt x="9" y="2"/>
                    <a:pt x="9" y="2"/>
                    <a:pt x="9" y="2"/>
                  </a:cubicBezTo>
                  <a:moveTo>
                    <a:pt x="11" y="2"/>
                  </a:moveTo>
                  <a:cubicBezTo>
                    <a:pt x="10" y="1"/>
                    <a:pt x="10" y="1"/>
                    <a:pt x="10" y="1"/>
                  </a:cubicBezTo>
                  <a:cubicBezTo>
                    <a:pt x="10" y="1"/>
                    <a:pt x="10" y="1"/>
                    <a:pt x="10" y="1"/>
                  </a:cubicBezTo>
                  <a:cubicBezTo>
                    <a:pt x="10" y="1"/>
                    <a:pt x="10" y="1"/>
                    <a:pt x="10" y="1"/>
                  </a:cubicBezTo>
                  <a:cubicBezTo>
                    <a:pt x="11" y="1"/>
                    <a:pt x="11" y="1"/>
                    <a:pt x="11" y="1"/>
                  </a:cubicBezTo>
                  <a:cubicBezTo>
                    <a:pt x="11" y="2"/>
                    <a:pt x="11" y="2"/>
                    <a:pt x="11" y="2"/>
                  </a:cubicBezTo>
                  <a:moveTo>
                    <a:pt x="11" y="0"/>
                  </a:moveTo>
                  <a:cubicBezTo>
                    <a:pt x="11" y="0"/>
                    <a:pt x="11" y="0"/>
                    <a:pt x="11" y="0"/>
                  </a:cubicBezTo>
                  <a:cubicBezTo>
                    <a:pt x="11" y="0"/>
                    <a:pt x="11" y="0"/>
                    <a:pt x="11" y="0"/>
                  </a:cubicBezTo>
                  <a:cubicBezTo>
                    <a:pt x="10" y="0"/>
                    <a:pt x="10" y="0"/>
                    <a:pt x="10" y="0"/>
                  </a:cubicBezTo>
                  <a:cubicBezTo>
                    <a:pt x="7" y="1"/>
                    <a:pt x="3" y="4"/>
                    <a:pt x="2" y="7"/>
                  </a:cubicBezTo>
                  <a:cubicBezTo>
                    <a:pt x="0" y="11"/>
                    <a:pt x="0" y="15"/>
                    <a:pt x="3" y="18"/>
                  </a:cubicBezTo>
                  <a:cubicBezTo>
                    <a:pt x="3" y="18"/>
                    <a:pt x="3" y="18"/>
                    <a:pt x="3" y="18"/>
                  </a:cubicBezTo>
                  <a:cubicBezTo>
                    <a:pt x="3" y="18"/>
                    <a:pt x="3" y="18"/>
                    <a:pt x="3" y="18"/>
                  </a:cubicBezTo>
                  <a:cubicBezTo>
                    <a:pt x="3" y="19"/>
                    <a:pt x="4" y="20"/>
                    <a:pt x="5" y="20"/>
                  </a:cubicBezTo>
                  <a:cubicBezTo>
                    <a:pt x="5" y="21"/>
                    <a:pt x="5" y="21"/>
                    <a:pt x="5" y="21"/>
                  </a:cubicBezTo>
                  <a:cubicBezTo>
                    <a:pt x="5" y="21"/>
                    <a:pt x="5" y="21"/>
                    <a:pt x="5" y="21"/>
                  </a:cubicBezTo>
                  <a:cubicBezTo>
                    <a:pt x="5" y="21"/>
                    <a:pt x="5" y="21"/>
                    <a:pt x="5" y="21"/>
                  </a:cubicBezTo>
                  <a:cubicBezTo>
                    <a:pt x="5" y="21"/>
                    <a:pt x="5" y="21"/>
                    <a:pt x="5" y="21"/>
                  </a:cubicBezTo>
                  <a:cubicBezTo>
                    <a:pt x="7" y="21"/>
                    <a:pt x="8" y="22"/>
                    <a:pt x="10" y="22"/>
                  </a:cubicBezTo>
                  <a:cubicBezTo>
                    <a:pt x="10" y="22"/>
                    <a:pt x="10" y="22"/>
                    <a:pt x="10" y="22"/>
                  </a:cubicBezTo>
                  <a:cubicBezTo>
                    <a:pt x="10" y="22"/>
                    <a:pt x="10" y="22"/>
                    <a:pt x="10" y="22"/>
                  </a:cubicBezTo>
                  <a:cubicBezTo>
                    <a:pt x="11" y="23"/>
                    <a:pt x="11" y="23"/>
                    <a:pt x="12" y="23"/>
                  </a:cubicBezTo>
                  <a:cubicBezTo>
                    <a:pt x="16" y="23"/>
                    <a:pt x="20" y="20"/>
                    <a:pt x="21" y="17"/>
                  </a:cubicBezTo>
                  <a:cubicBezTo>
                    <a:pt x="23" y="12"/>
                    <a:pt x="23" y="6"/>
                    <a:pt x="18" y="2"/>
                  </a:cubicBezTo>
                  <a:cubicBezTo>
                    <a:pt x="17" y="2"/>
                    <a:pt x="16" y="1"/>
                    <a:pt x="15" y="1"/>
                  </a:cubicBezTo>
                  <a:cubicBezTo>
                    <a:pt x="15" y="1"/>
                    <a:pt x="15" y="1"/>
                    <a:pt x="15" y="1"/>
                  </a:cubicBezTo>
                  <a:cubicBezTo>
                    <a:pt x="14" y="1"/>
                    <a:pt x="13" y="0"/>
                    <a:pt x="11" y="0"/>
                  </a:cubicBezTo>
                  <a:cubicBezTo>
                    <a:pt x="11" y="0"/>
                    <a:pt x="11" y="0"/>
                    <a:pt x="1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75" name="Freeform 61"/>
            <p:cNvSpPr>
              <a:spLocks noEditPoints="1"/>
            </p:cNvSpPr>
            <p:nvPr/>
          </p:nvSpPr>
          <p:spPr bwMode="auto">
            <a:xfrm>
              <a:off x="3599" y="2436"/>
              <a:ext cx="42" cy="43"/>
            </a:xfrm>
            <a:custGeom>
              <a:avLst/>
              <a:gdLst>
                <a:gd name="T0" fmla="*/ 13 w 18"/>
                <a:gd name="T1" fmla="*/ 15 h 18"/>
                <a:gd name="T2" fmla="*/ 12 w 18"/>
                <a:gd name="T3" fmla="*/ 16 h 18"/>
                <a:gd name="T4" fmla="*/ 14 w 18"/>
                <a:gd name="T5" fmla="*/ 14 h 18"/>
                <a:gd name="T6" fmla="*/ 13 w 18"/>
                <a:gd name="T7" fmla="*/ 15 h 18"/>
                <a:gd name="T8" fmla="*/ 14 w 18"/>
                <a:gd name="T9" fmla="*/ 14 h 18"/>
                <a:gd name="T10" fmla="*/ 15 w 18"/>
                <a:gd name="T11" fmla="*/ 13 h 18"/>
                <a:gd name="T12" fmla="*/ 14 w 18"/>
                <a:gd name="T13" fmla="*/ 14 h 18"/>
                <a:gd name="T14" fmla="*/ 15 w 18"/>
                <a:gd name="T15" fmla="*/ 13 h 18"/>
                <a:gd name="T16" fmla="*/ 15 w 18"/>
                <a:gd name="T17" fmla="*/ 12 h 18"/>
                <a:gd name="T18" fmla="*/ 15 w 18"/>
                <a:gd name="T19" fmla="*/ 13 h 18"/>
                <a:gd name="T20" fmla="*/ 15 w 18"/>
                <a:gd name="T21" fmla="*/ 11 h 18"/>
                <a:gd name="T22" fmla="*/ 16 w 18"/>
                <a:gd name="T23" fmla="*/ 10 h 18"/>
                <a:gd name="T24" fmla="*/ 16 w 18"/>
                <a:gd name="T25" fmla="*/ 10 h 18"/>
                <a:gd name="T26" fmla="*/ 16 w 18"/>
                <a:gd name="T27" fmla="*/ 8 h 18"/>
                <a:gd name="T28" fmla="*/ 16 w 18"/>
                <a:gd name="T29" fmla="*/ 10 h 18"/>
                <a:gd name="T30" fmla="*/ 16 w 18"/>
                <a:gd name="T31" fmla="*/ 8 h 18"/>
                <a:gd name="T32" fmla="*/ 16 w 18"/>
                <a:gd name="T33" fmla="*/ 7 h 18"/>
                <a:gd name="T34" fmla="*/ 16 w 18"/>
                <a:gd name="T35" fmla="*/ 6 h 18"/>
                <a:gd name="T36" fmla="*/ 15 w 18"/>
                <a:gd name="T37" fmla="*/ 5 h 18"/>
                <a:gd name="T38" fmla="*/ 16 w 18"/>
                <a:gd name="T39" fmla="*/ 6 h 18"/>
                <a:gd name="T40" fmla="*/ 15 w 18"/>
                <a:gd name="T41" fmla="*/ 5 h 18"/>
                <a:gd name="T42" fmla="*/ 15 w 18"/>
                <a:gd name="T43" fmla="*/ 4 h 18"/>
                <a:gd name="T44" fmla="*/ 15 w 18"/>
                <a:gd name="T45" fmla="*/ 4 h 18"/>
                <a:gd name="T46" fmla="*/ 15 w 18"/>
                <a:gd name="T47" fmla="*/ 4 h 18"/>
                <a:gd name="T48" fmla="*/ 7 w 18"/>
                <a:gd name="T49" fmla="*/ 17 h 18"/>
                <a:gd name="T50" fmla="*/ 2 w 18"/>
                <a:gd name="T51" fmla="*/ 6 h 18"/>
                <a:gd name="T52" fmla="*/ 10 w 18"/>
                <a:gd name="T53" fmla="*/ 1 h 18"/>
                <a:gd name="T54" fmla="*/ 11 w 18"/>
                <a:gd name="T55" fmla="*/ 2 h 18"/>
                <a:gd name="T56" fmla="*/ 15 w 18"/>
                <a:gd name="T57" fmla="*/ 8 h 18"/>
                <a:gd name="T58" fmla="*/ 15 w 18"/>
                <a:gd name="T59" fmla="*/ 8 h 18"/>
                <a:gd name="T60" fmla="*/ 7 w 18"/>
                <a:gd name="T61" fmla="*/ 17 h 18"/>
                <a:gd name="T62" fmla="*/ 7 w 18"/>
                <a:gd name="T63" fmla="*/ 17 h 18"/>
                <a:gd name="T64" fmla="*/ 2 w 18"/>
                <a:gd name="T65" fmla="*/ 6 h 18"/>
                <a:gd name="T66" fmla="*/ 8 w 18"/>
                <a:gd name="T67" fmla="*/ 18 h 18"/>
                <a:gd name="T68" fmla="*/ 13 w 18"/>
                <a:gd name="T69"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 h="18">
                  <a:moveTo>
                    <a:pt x="12" y="16"/>
                  </a:moveTo>
                  <a:cubicBezTo>
                    <a:pt x="13" y="15"/>
                    <a:pt x="13" y="15"/>
                    <a:pt x="13" y="15"/>
                  </a:cubicBezTo>
                  <a:cubicBezTo>
                    <a:pt x="13" y="15"/>
                    <a:pt x="13" y="15"/>
                    <a:pt x="13" y="15"/>
                  </a:cubicBezTo>
                  <a:cubicBezTo>
                    <a:pt x="12" y="16"/>
                    <a:pt x="12" y="16"/>
                    <a:pt x="12" y="16"/>
                  </a:cubicBezTo>
                  <a:moveTo>
                    <a:pt x="13" y="15"/>
                  </a:moveTo>
                  <a:cubicBezTo>
                    <a:pt x="14" y="14"/>
                    <a:pt x="14" y="14"/>
                    <a:pt x="14" y="14"/>
                  </a:cubicBezTo>
                  <a:cubicBezTo>
                    <a:pt x="14" y="14"/>
                    <a:pt x="14" y="14"/>
                    <a:pt x="14" y="14"/>
                  </a:cubicBezTo>
                  <a:cubicBezTo>
                    <a:pt x="13" y="15"/>
                    <a:pt x="13" y="15"/>
                    <a:pt x="13" y="15"/>
                  </a:cubicBezTo>
                  <a:cubicBezTo>
                    <a:pt x="13" y="15"/>
                    <a:pt x="13" y="15"/>
                    <a:pt x="13" y="15"/>
                  </a:cubicBezTo>
                  <a:moveTo>
                    <a:pt x="14" y="14"/>
                  </a:moveTo>
                  <a:cubicBezTo>
                    <a:pt x="14" y="13"/>
                    <a:pt x="14" y="13"/>
                    <a:pt x="14" y="13"/>
                  </a:cubicBezTo>
                  <a:cubicBezTo>
                    <a:pt x="15" y="13"/>
                    <a:pt x="15" y="13"/>
                    <a:pt x="15" y="13"/>
                  </a:cubicBezTo>
                  <a:cubicBezTo>
                    <a:pt x="14" y="14"/>
                    <a:pt x="14" y="14"/>
                    <a:pt x="14" y="14"/>
                  </a:cubicBezTo>
                  <a:cubicBezTo>
                    <a:pt x="14" y="14"/>
                    <a:pt x="14" y="14"/>
                    <a:pt x="14" y="14"/>
                  </a:cubicBezTo>
                  <a:cubicBezTo>
                    <a:pt x="14" y="14"/>
                    <a:pt x="14" y="14"/>
                    <a:pt x="14" y="14"/>
                  </a:cubicBezTo>
                  <a:moveTo>
                    <a:pt x="15" y="13"/>
                  </a:moveTo>
                  <a:cubicBezTo>
                    <a:pt x="15" y="13"/>
                    <a:pt x="15" y="13"/>
                    <a:pt x="15" y="13"/>
                  </a:cubicBezTo>
                  <a:cubicBezTo>
                    <a:pt x="15" y="12"/>
                    <a:pt x="15" y="12"/>
                    <a:pt x="15" y="12"/>
                  </a:cubicBezTo>
                  <a:cubicBezTo>
                    <a:pt x="15" y="12"/>
                    <a:pt x="15" y="12"/>
                    <a:pt x="15" y="12"/>
                  </a:cubicBezTo>
                  <a:cubicBezTo>
                    <a:pt x="15" y="13"/>
                    <a:pt x="15" y="13"/>
                    <a:pt x="15" y="13"/>
                  </a:cubicBezTo>
                  <a:moveTo>
                    <a:pt x="16" y="11"/>
                  </a:moveTo>
                  <a:cubicBezTo>
                    <a:pt x="15" y="11"/>
                    <a:pt x="15" y="11"/>
                    <a:pt x="15" y="11"/>
                  </a:cubicBezTo>
                  <a:cubicBezTo>
                    <a:pt x="15" y="10"/>
                    <a:pt x="15" y="10"/>
                    <a:pt x="15" y="10"/>
                  </a:cubicBezTo>
                  <a:cubicBezTo>
                    <a:pt x="16" y="10"/>
                    <a:pt x="16" y="10"/>
                    <a:pt x="16" y="10"/>
                  </a:cubicBezTo>
                  <a:cubicBezTo>
                    <a:pt x="16" y="11"/>
                    <a:pt x="16" y="11"/>
                    <a:pt x="16" y="11"/>
                  </a:cubicBezTo>
                  <a:moveTo>
                    <a:pt x="16" y="10"/>
                  </a:moveTo>
                  <a:cubicBezTo>
                    <a:pt x="16" y="10"/>
                    <a:pt x="16" y="10"/>
                    <a:pt x="16" y="10"/>
                  </a:cubicBezTo>
                  <a:cubicBezTo>
                    <a:pt x="16" y="9"/>
                    <a:pt x="16" y="9"/>
                    <a:pt x="16" y="8"/>
                  </a:cubicBezTo>
                  <a:cubicBezTo>
                    <a:pt x="16" y="8"/>
                    <a:pt x="16" y="8"/>
                    <a:pt x="16" y="8"/>
                  </a:cubicBezTo>
                  <a:cubicBezTo>
                    <a:pt x="16" y="9"/>
                    <a:pt x="16" y="9"/>
                    <a:pt x="16" y="10"/>
                  </a:cubicBezTo>
                  <a:moveTo>
                    <a:pt x="16" y="8"/>
                  </a:moveTo>
                  <a:cubicBezTo>
                    <a:pt x="16" y="8"/>
                    <a:pt x="16" y="8"/>
                    <a:pt x="16" y="8"/>
                  </a:cubicBezTo>
                  <a:cubicBezTo>
                    <a:pt x="16" y="7"/>
                    <a:pt x="16" y="7"/>
                    <a:pt x="16" y="7"/>
                  </a:cubicBezTo>
                  <a:cubicBezTo>
                    <a:pt x="16" y="7"/>
                    <a:pt x="16" y="7"/>
                    <a:pt x="16" y="7"/>
                  </a:cubicBezTo>
                  <a:cubicBezTo>
                    <a:pt x="16" y="8"/>
                    <a:pt x="16" y="8"/>
                    <a:pt x="16" y="8"/>
                  </a:cubicBezTo>
                  <a:moveTo>
                    <a:pt x="16" y="6"/>
                  </a:moveTo>
                  <a:cubicBezTo>
                    <a:pt x="15" y="6"/>
                    <a:pt x="15" y="6"/>
                    <a:pt x="15" y="6"/>
                  </a:cubicBezTo>
                  <a:cubicBezTo>
                    <a:pt x="15" y="5"/>
                    <a:pt x="15" y="5"/>
                    <a:pt x="15" y="5"/>
                  </a:cubicBezTo>
                  <a:cubicBezTo>
                    <a:pt x="15" y="5"/>
                    <a:pt x="15" y="5"/>
                    <a:pt x="15" y="5"/>
                  </a:cubicBezTo>
                  <a:cubicBezTo>
                    <a:pt x="16" y="6"/>
                    <a:pt x="16" y="6"/>
                    <a:pt x="16" y="6"/>
                  </a:cubicBezTo>
                  <a:moveTo>
                    <a:pt x="15" y="5"/>
                  </a:moveTo>
                  <a:cubicBezTo>
                    <a:pt x="15" y="5"/>
                    <a:pt x="15" y="5"/>
                    <a:pt x="15" y="5"/>
                  </a:cubicBezTo>
                  <a:cubicBezTo>
                    <a:pt x="15" y="4"/>
                    <a:pt x="15" y="4"/>
                    <a:pt x="15" y="4"/>
                  </a:cubicBezTo>
                  <a:cubicBezTo>
                    <a:pt x="15" y="4"/>
                    <a:pt x="15" y="4"/>
                    <a:pt x="15" y="4"/>
                  </a:cubicBezTo>
                  <a:cubicBezTo>
                    <a:pt x="15" y="5"/>
                    <a:pt x="15" y="5"/>
                    <a:pt x="15" y="5"/>
                  </a:cubicBezTo>
                  <a:moveTo>
                    <a:pt x="15" y="4"/>
                  </a:moveTo>
                  <a:cubicBezTo>
                    <a:pt x="15" y="4"/>
                    <a:pt x="15" y="4"/>
                    <a:pt x="15" y="4"/>
                  </a:cubicBezTo>
                  <a:cubicBezTo>
                    <a:pt x="15" y="4"/>
                    <a:pt x="15" y="4"/>
                    <a:pt x="15" y="4"/>
                  </a:cubicBezTo>
                  <a:cubicBezTo>
                    <a:pt x="15" y="4"/>
                    <a:pt x="15" y="4"/>
                    <a:pt x="15" y="4"/>
                  </a:cubicBezTo>
                  <a:moveTo>
                    <a:pt x="7" y="17"/>
                  </a:moveTo>
                  <a:cubicBezTo>
                    <a:pt x="6" y="16"/>
                    <a:pt x="6" y="16"/>
                    <a:pt x="5" y="16"/>
                  </a:cubicBezTo>
                  <a:cubicBezTo>
                    <a:pt x="2" y="14"/>
                    <a:pt x="1" y="10"/>
                    <a:pt x="2" y="6"/>
                  </a:cubicBezTo>
                  <a:cubicBezTo>
                    <a:pt x="4" y="4"/>
                    <a:pt x="6" y="1"/>
                    <a:pt x="10" y="1"/>
                  </a:cubicBezTo>
                  <a:cubicBezTo>
                    <a:pt x="10" y="1"/>
                    <a:pt x="10" y="1"/>
                    <a:pt x="10" y="1"/>
                  </a:cubicBezTo>
                  <a:cubicBezTo>
                    <a:pt x="10" y="1"/>
                    <a:pt x="10" y="1"/>
                    <a:pt x="10" y="1"/>
                  </a:cubicBezTo>
                  <a:cubicBezTo>
                    <a:pt x="11" y="2"/>
                    <a:pt x="11" y="2"/>
                    <a:pt x="11" y="2"/>
                  </a:cubicBezTo>
                  <a:cubicBezTo>
                    <a:pt x="14" y="3"/>
                    <a:pt x="15" y="5"/>
                    <a:pt x="15" y="8"/>
                  </a:cubicBezTo>
                  <a:cubicBezTo>
                    <a:pt x="15" y="8"/>
                    <a:pt x="15" y="8"/>
                    <a:pt x="15" y="8"/>
                  </a:cubicBezTo>
                  <a:cubicBezTo>
                    <a:pt x="15" y="8"/>
                    <a:pt x="15" y="8"/>
                    <a:pt x="15" y="8"/>
                  </a:cubicBezTo>
                  <a:cubicBezTo>
                    <a:pt x="15" y="8"/>
                    <a:pt x="15" y="8"/>
                    <a:pt x="15" y="8"/>
                  </a:cubicBezTo>
                  <a:cubicBezTo>
                    <a:pt x="15" y="10"/>
                    <a:pt x="14" y="11"/>
                    <a:pt x="14" y="12"/>
                  </a:cubicBezTo>
                  <a:cubicBezTo>
                    <a:pt x="13" y="15"/>
                    <a:pt x="10" y="17"/>
                    <a:pt x="7" y="17"/>
                  </a:cubicBezTo>
                  <a:cubicBezTo>
                    <a:pt x="7" y="17"/>
                    <a:pt x="7" y="17"/>
                    <a:pt x="7" y="17"/>
                  </a:cubicBezTo>
                  <a:cubicBezTo>
                    <a:pt x="7" y="17"/>
                    <a:pt x="7" y="17"/>
                    <a:pt x="7" y="17"/>
                  </a:cubicBezTo>
                  <a:moveTo>
                    <a:pt x="10" y="0"/>
                  </a:moveTo>
                  <a:cubicBezTo>
                    <a:pt x="6" y="0"/>
                    <a:pt x="3" y="3"/>
                    <a:pt x="2" y="6"/>
                  </a:cubicBezTo>
                  <a:cubicBezTo>
                    <a:pt x="0" y="10"/>
                    <a:pt x="1" y="15"/>
                    <a:pt x="5" y="17"/>
                  </a:cubicBezTo>
                  <a:cubicBezTo>
                    <a:pt x="6" y="17"/>
                    <a:pt x="7" y="18"/>
                    <a:pt x="8" y="18"/>
                  </a:cubicBezTo>
                  <a:cubicBezTo>
                    <a:pt x="11" y="18"/>
                    <a:pt x="15" y="16"/>
                    <a:pt x="16" y="13"/>
                  </a:cubicBezTo>
                  <a:cubicBezTo>
                    <a:pt x="18" y="9"/>
                    <a:pt x="17" y="4"/>
                    <a:pt x="13" y="1"/>
                  </a:cubicBezTo>
                  <a:cubicBezTo>
                    <a:pt x="12" y="0"/>
                    <a:pt x="11" y="0"/>
                    <a:pt x="1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76" name="Freeform 62"/>
            <p:cNvSpPr>
              <a:spLocks noEditPoints="1"/>
            </p:cNvSpPr>
            <p:nvPr/>
          </p:nvSpPr>
          <p:spPr bwMode="auto">
            <a:xfrm>
              <a:off x="3608" y="2441"/>
              <a:ext cx="21" cy="33"/>
            </a:xfrm>
            <a:custGeom>
              <a:avLst/>
              <a:gdLst>
                <a:gd name="T0" fmla="*/ 5 w 9"/>
                <a:gd name="T1" fmla="*/ 2 h 14"/>
                <a:gd name="T2" fmla="*/ 6 w 9"/>
                <a:gd name="T3" fmla="*/ 1 h 14"/>
                <a:gd name="T4" fmla="*/ 6 w 9"/>
                <a:gd name="T5" fmla="*/ 2 h 14"/>
                <a:gd name="T6" fmla="*/ 6 w 9"/>
                <a:gd name="T7" fmla="*/ 2 h 14"/>
                <a:gd name="T8" fmla="*/ 6 w 9"/>
                <a:gd name="T9" fmla="*/ 3 h 14"/>
                <a:gd name="T10" fmla="*/ 7 w 9"/>
                <a:gd name="T11" fmla="*/ 5 h 14"/>
                <a:gd name="T12" fmla="*/ 5 w 9"/>
                <a:gd name="T13" fmla="*/ 3 h 14"/>
                <a:gd name="T14" fmla="*/ 4 w 9"/>
                <a:gd name="T15" fmla="*/ 6 h 14"/>
                <a:gd name="T16" fmla="*/ 6 w 9"/>
                <a:gd name="T17" fmla="*/ 9 h 14"/>
                <a:gd name="T18" fmla="*/ 4 w 9"/>
                <a:gd name="T19" fmla="*/ 11 h 14"/>
                <a:gd name="T20" fmla="*/ 3 w 9"/>
                <a:gd name="T21" fmla="*/ 13 h 14"/>
                <a:gd name="T22" fmla="*/ 3 w 9"/>
                <a:gd name="T23" fmla="*/ 13 h 14"/>
                <a:gd name="T24" fmla="*/ 3 w 9"/>
                <a:gd name="T25" fmla="*/ 11 h 14"/>
                <a:gd name="T26" fmla="*/ 1 w 9"/>
                <a:gd name="T27" fmla="*/ 9 h 14"/>
                <a:gd name="T28" fmla="*/ 4 w 9"/>
                <a:gd name="T29" fmla="*/ 10 h 14"/>
                <a:gd name="T30" fmla="*/ 5 w 9"/>
                <a:gd name="T31" fmla="*/ 10 h 14"/>
                <a:gd name="T32" fmla="*/ 5 w 9"/>
                <a:gd name="T33" fmla="*/ 8 h 14"/>
                <a:gd name="T34" fmla="*/ 2 w 9"/>
                <a:gd name="T35" fmla="*/ 4 h 14"/>
                <a:gd name="T36" fmla="*/ 4 w 9"/>
                <a:gd name="T37" fmla="*/ 3 h 14"/>
                <a:gd name="T38" fmla="*/ 5 w 9"/>
                <a:gd name="T39" fmla="*/ 3 h 14"/>
                <a:gd name="T40" fmla="*/ 5 w 9"/>
                <a:gd name="T41" fmla="*/ 1 h 14"/>
                <a:gd name="T42" fmla="*/ 5 w 9"/>
                <a:gd name="T43" fmla="*/ 2 h 14"/>
                <a:gd name="T44" fmla="*/ 3 w 9"/>
                <a:gd name="T45" fmla="*/ 2 h 14"/>
                <a:gd name="T46" fmla="*/ 3 w 9"/>
                <a:gd name="T47" fmla="*/ 7 h 14"/>
                <a:gd name="T48" fmla="*/ 5 w 9"/>
                <a:gd name="T49" fmla="*/ 9 h 14"/>
                <a:gd name="T50" fmla="*/ 4 w 9"/>
                <a:gd name="T51" fmla="*/ 10 h 14"/>
                <a:gd name="T52" fmla="*/ 3 w 9"/>
                <a:gd name="T53" fmla="*/ 8 h 14"/>
                <a:gd name="T54" fmla="*/ 1 w 9"/>
                <a:gd name="T55" fmla="*/ 8 h 14"/>
                <a:gd name="T56" fmla="*/ 2 w 9"/>
                <a:gd name="T57" fmla="*/ 13 h 14"/>
                <a:gd name="T58" fmla="*/ 3 w 9"/>
                <a:gd name="T59" fmla="*/ 13 h 14"/>
                <a:gd name="T60" fmla="*/ 3 w 9"/>
                <a:gd name="T61" fmla="*/ 14 h 14"/>
                <a:gd name="T62" fmla="*/ 4 w 9"/>
                <a:gd name="T63" fmla="*/ 14 h 14"/>
                <a:gd name="T64" fmla="*/ 7 w 9"/>
                <a:gd name="T65" fmla="*/ 11 h 14"/>
                <a:gd name="T66" fmla="*/ 5 w 9"/>
                <a:gd name="T67" fmla="*/ 6 h 14"/>
                <a:gd name="T68" fmla="*/ 4 w 9"/>
                <a:gd name="T69" fmla="*/ 5 h 14"/>
                <a:gd name="T70" fmla="*/ 5 w 9"/>
                <a:gd name="T71" fmla="*/ 4 h 14"/>
                <a:gd name="T72" fmla="*/ 6 w 9"/>
                <a:gd name="T73" fmla="*/ 6 h 14"/>
                <a:gd name="T74" fmla="*/ 8 w 9"/>
                <a:gd name="T75" fmla="*/ 6 h 14"/>
                <a:gd name="T76" fmla="*/ 9 w 9"/>
                <a:gd name="T77" fmla="*/ 6 h 14"/>
                <a:gd name="T78" fmla="*/ 7 w 9"/>
                <a:gd name="T79" fmla="*/ 2 h 14"/>
                <a:gd name="T80" fmla="*/ 6 w 9"/>
                <a:gd name="T81" fmla="*/ 1 h 14"/>
                <a:gd name="T82" fmla="*/ 5 w 9"/>
                <a:gd name="T8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 h="14">
                  <a:moveTo>
                    <a:pt x="5" y="3"/>
                  </a:moveTo>
                  <a:cubicBezTo>
                    <a:pt x="5" y="2"/>
                    <a:pt x="5" y="2"/>
                    <a:pt x="5" y="2"/>
                  </a:cubicBezTo>
                  <a:cubicBezTo>
                    <a:pt x="6" y="2"/>
                    <a:pt x="6" y="2"/>
                    <a:pt x="6" y="2"/>
                  </a:cubicBezTo>
                  <a:cubicBezTo>
                    <a:pt x="6" y="1"/>
                    <a:pt x="6" y="1"/>
                    <a:pt x="6" y="1"/>
                  </a:cubicBezTo>
                  <a:cubicBezTo>
                    <a:pt x="6" y="1"/>
                    <a:pt x="6" y="1"/>
                    <a:pt x="6" y="1"/>
                  </a:cubicBezTo>
                  <a:cubicBezTo>
                    <a:pt x="6" y="2"/>
                    <a:pt x="6" y="2"/>
                    <a:pt x="6" y="2"/>
                  </a:cubicBezTo>
                  <a:cubicBezTo>
                    <a:pt x="6" y="2"/>
                    <a:pt x="6" y="2"/>
                    <a:pt x="6" y="2"/>
                  </a:cubicBezTo>
                  <a:cubicBezTo>
                    <a:pt x="6" y="2"/>
                    <a:pt x="6" y="2"/>
                    <a:pt x="6" y="2"/>
                  </a:cubicBezTo>
                  <a:cubicBezTo>
                    <a:pt x="6" y="3"/>
                    <a:pt x="6" y="3"/>
                    <a:pt x="6" y="3"/>
                  </a:cubicBezTo>
                  <a:cubicBezTo>
                    <a:pt x="6" y="3"/>
                    <a:pt x="6" y="3"/>
                    <a:pt x="6" y="3"/>
                  </a:cubicBezTo>
                  <a:cubicBezTo>
                    <a:pt x="7" y="3"/>
                    <a:pt x="8" y="4"/>
                    <a:pt x="8" y="5"/>
                  </a:cubicBezTo>
                  <a:cubicBezTo>
                    <a:pt x="7" y="5"/>
                    <a:pt x="7" y="5"/>
                    <a:pt x="7" y="5"/>
                  </a:cubicBezTo>
                  <a:cubicBezTo>
                    <a:pt x="7" y="4"/>
                    <a:pt x="6" y="4"/>
                    <a:pt x="5" y="4"/>
                  </a:cubicBezTo>
                  <a:cubicBezTo>
                    <a:pt x="5" y="3"/>
                    <a:pt x="5" y="3"/>
                    <a:pt x="5" y="3"/>
                  </a:cubicBezTo>
                  <a:cubicBezTo>
                    <a:pt x="4" y="3"/>
                    <a:pt x="3" y="4"/>
                    <a:pt x="3" y="4"/>
                  </a:cubicBezTo>
                  <a:cubicBezTo>
                    <a:pt x="3" y="5"/>
                    <a:pt x="3" y="5"/>
                    <a:pt x="4" y="6"/>
                  </a:cubicBezTo>
                  <a:cubicBezTo>
                    <a:pt x="5" y="7"/>
                    <a:pt x="5" y="7"/>
                    <a:pt x="5" y="7"/>
                  </a:cubicBezTo>
                  <a:cubicBezTo>
                    <a:pt x="5" y="7"/>
                    <a:pt x="6" y="8"/>
                    <a:pt x="6" y="9"/>
                  </a:cubicBezTo>
                  <a:cubicBezTo>
                    <a:pt x="7" y="9"/>
                    <a:pt x="6" y="10"/>
                    <a:pt x="6" y="11"/>
                  </a:cubicBezTo>
                  <a:cubicBezTo>
                    <a:pt x="6" y="11"/>
                    <a:pt x="5" y="11"/>
                    <a:pt x="4" y="11"/>
                  </a:cubicBezTo>
                  <a:cubicBezTo>
                    <a:pt x="4" y="12"/>
                    <a:pt x="4" y="12"/>
                    <a:pt x="4" y="12"/>
                  </a:cubicBezTo>
                  <a:cubicBezTo>
                    <a:pt x="4" y="12"/>
                    <a:pt x="3" y="12"/>
                    <a:pt x="3" y="13"/>
                  </a:cubicBezTo>
                  <a:cubicBezTo>
                    <a:pt x="3" y="13"/>
                    <a:pt x="3" y="13"/>
                    <a:pt x="3" y="13"/>
                  </a:cubicBezTo>
                  <a:cubicBezTo>
                    <a:pt x="3" y="13"/>
                    <a:pt x="3" y="13"/>
                    <a:pt x="3" y="13"/>
                  </a:cubicBezTo>
                  <a:cubicBezTo>
                    <a:pt x="3" y="12"/>
                    <a:pt x="3" y="12"/>
                    <a:pt x="3" y="12"/>
                  </a:cubicBezTo>
                  <a:cubicBezTo>
                    <a:pt x="3" y="11"/>
                    <a:pt x="3" y="11"/>
                    <a:pt x="3" y="11"/>
                  </a:cubicBezTo>
                  <a:cubicBezTo>
                    <a:pt x="3" y="11"/>
                    <a:pt x="3" y="11"/>
                    <a:pt x="3" y="11"/>
                  </a:cubicBezTo>
                  <a:cubicBezTo>
                    <a:pt x="2" y="10"/>
                    <a:pt x="1" y="10"/>
                    <a:pt x="1" y="9"/>
                  </a:cubicBezTo>
                  <a:cubicBezTo>
                    <a:pt x="2" y="9"/>
                    <a:pt x="2" y="9"/>
                    <a:pt x="2" y="9"/>
                  </a:cubicBezTo>
                  <a:cubicBezTo>
                    <a:pt x="2" y="10"/>
                    <a:pt x="3" y="10"/>
                    <a:pt x="4" y="10"/>
                  </a:cubicBezTo>
                  <a:cubicBezTo>
                    <a:pt x="4" y="11"/>
                    <a:pt x="4" y="11"/>
                    <a:pt x="4" y="11"/>
                  </a:cubicBezTo>
                  <a:cubicBezTo>
                    <a:pt x="5" y="11"/>
                    <a:pt x="5" y="10"/>
                    <a:pt x="5" y="10"/>
                  </a:cubicBezTo>
                  <a:cubicBezTo>
                    <a:pt x="6" y="9"/>
                    <a:pt x="6" y="9"/>
                    <a:pt x="6" y="9"/>
                  </a:cubicBezTo>
                  <a:cubicBezTo>
                    <a:pt x="6" y="8"/>
                    <a:pt x="5" y="8"/>
                    <a:pt x="5" y="8"/>
                  </a:cubicBezTo>
                  <a:cubicBezTo>
                    <a:pt x="3" y="6"/>
                    <a:pt x="3" y="6"/>
                    <a:pt x="3" y="6"/>
                  </a:cubicBezTo>
                  <a:cubicBezTo>
                    <a:pt x="3" y="6"/>
                    <a:pt x="2" y="5"/>
                    <a:pt x="2" y="4"/>
                  </a:cubicBezTo>
                  <a:cubicBezTo>
                    <a:pt x="2" y="4"/>
                    <a:pt x="3" y="3"/>
                    <a:pt x="3" y="3"/>
                  </a:cubicBezTo>
                  <a:cubicBezTo>
                    <a:pt x="4" y="3"/>
                    <a:pt x="4" y="3"/>
                    <a:pt x="4" y="3"/>
                  </a:cubicBezTo>
                  <a:cubicBezTo>
                    <a:pt x="4" y="3"/>
                    <a:pt x="5" y="3"/>
                    <a:pt x="5" y="3"/>
                  </a:cubicBezTo>
                  <a:cubicBezTo>
                    <a:pt x="5" y="3"/>
                    <a:pt x="5" y="3"/>
                    <a:pt x="5" y="3"/>
                  </a:cubicBezTo>
                  <a:moveTo>
                    <a:pt x="5" y="0"/>
                  </a:moveTo>
                  <a:cubicBezTo>
                    <a:pt x="5" y="1"/>
                    <a:pt x="5" y="1"/>
                    <a:pt x="5" y="1"/>
                  </a:cubicBezTo>
                  <a:cubicBezTo>
                    <a:pt x="5" y="1"/>
                    <a:pt x="5" y="1"/>
                    <a:pt x="5" y="1"/>
                  </a:cubicBezTo>
                  <a:cubicBezTo>
                    <a:pt x="5" y="2"/>
                    <a:pt x="5" y="2"/>
                    <a:pt x="5" y="2"/>
                  </a:cubicBezTo>
                  <a:cubicBezTo>
                    <a:pt x="4" y="2"/>
                    <a:pt x="4" y="2"/>
                    <a:pt x="4" y="2"/>
                  </a:cubicBezTo>
                  <a:cubicBezTo>
                    <a:pt x="4" y="2"/>
                    <a:pt x="3" y="2"/>
                    <a:pt x="3" y="2"/>
                  </a:cubicBezTo>
                  <a:cubicBezTo>
                    <a:pt x="2" y="3"/>
                    <a:pt x="2" y="4"/>
                    <a:pt x="2" y="4"/>
                  </a:cubicBezTo>
                  <a:cubicBezTo>
                    <a:pt x="2" y="6"/>
                    <a:pt x="3" y="7"/>
                    <a:pt x="3" y="7"/>
                  </a:cubicBezTo>
                  <a:cubicBezTo>
                    <a:pt x="4" y="8"/>
                    <a:pt x="4" y="8"/>
                    <a:pt x="4" y="8"/>
                  </a:cubicBezTo>
                  <a:cubicBezTo>
                    <a:pt x="5" y="9"/>
                    <a:pt x="5" y="9"/>
                    <a:pt x="5" y="9"/>
                  </a:cubicBezTo>
                  <a:cubicBezTo>
                    <a:pt x="5" y="9"/>
                    <a:pt x="5" y="9"/>
                    <a:pt x="5" y="9"/>
                  </a:cubicBezTo>
                  <a:cubicBezTo>
                    <a:pt x="4" y="10"/>
                    <a:pt x="4" y="10"/>
                    <a:pt x="4" y="10"/>
                  </a:cubicBezTo>
                  <a:cubicBezTo>
                    <a:pt x="3" y="9"/>
                    <a:pt x="3" y="9"/>
                    <a:pt x="3" y="8"/>
                  </a:cubicBezTo>
                  <a:cubicBezTo>
                    <a:pt x="3" y="8"/>
                    <a:pt x="3" y="8"/>
                    <a:pt x="3" y="8"/>
                  </a:cubicBezTo>
                  <a:cubicBezTo>
                    <a:pt x="2" y="8"/>
                    <a:pt x="2" y="8"/>
                    <a:pt x="1" y="8"/>
                  </a:cubicBezTo>
                  <a:cubicBezTo>
                    <a:pt x="1" y="8"/>
                    <a:pt x="1" y="8"/>
                    <a:pt x="1" y="8"/>
                  </a:cubicBezTo>
                  <a:cubicBezTo>
                    <a:pt x="0" y="9"/>
                    <a:pt x="1" y="11"/>
                    <a:pt x="2" y="12"/>
                  </a:cubicBezTo>
                  <a:cubicBezTo>
                    <a:pt x="2" y="13"/>
                    <a:pt x="2" y="13"/>
                    <a:pt x="2" y="13"/>
                  </a:cubicBezTo>
                  <a:cubicBezTo>
                    <a:pt x="2" y="13"/>
                    <a:pt x="2" y="13"/>
                    <a:pt x="2" y="13"/>
                  </a:cubicBezTo>
                  <a:cubicBezTo>
                    <a:pt x="3" y="13"/>
                    <a:pt x="3" y="13"/>
                    <a:pt x="3" y="13"/>
                  </a:cubicBezTo>
                  <a:cubicBezTo>
                    <a:pt x="3" y="14"/>
                    <a:pt x="3" y="14"/>
                    <a:pt x="3" y="14"/>
                  </a:cubicBezTo>
                  <a:cubicBezTo>
                    <a:pt x="3" y="14"/>
                    <a:pt x="3" y="14"/>
                    <a:pt x="3" y="14"/>
                  </a:cubicBezTo>
                  <a:cubicBezTo>
                    <a:pt x="4" y="14"/>
                    <a:pt x="4" y="14"/>
                    <a:pt x="4" y="14"/>
                  </a:cubicBezTo>
                  <a:cubicBezTo>
                    <a:pt x="4" y="14"/>
                    <a:pt x="4" y="14"/>
                    <a:pt x="4" y="14"/>
                  </a:cubicBezTo>
                  <a:cubicBezTo>
                    <a:pt x="4" y="14"/>
                    <a:pt x="4" y="13"/>
                    <a:pt x="4" y="12"/>
                  </a:cubicBezTo>
                  <a:cubicBezTo>
                    <a:pt x="5" y="12"/>
                    <a:pt x="6" y="12"/>
                    <a:pt x="7" y="11"/>
                  </a:cubicBezTo>
                  <a:cubicBezTo>
                    <a:pt x="7" y="11"/>
                    <a:pt x="8" y="10"/>
                    <a:pt x="7" y="9"/>
                  </a:cubicBezTo>
                  <a:cubicBezTo>
                    <a:pt x="7" y="7"/>
                    <a:pt x="6" y="7"/>
                    <a:pt x="5" y="6"/>
                  </a:cubicBezTo>
                  <a:cubicBezTo>
                    <a:pt x="5" y="5"/>
                    <a:pt x="5" y="5"/>
                    <a:pt x="5" y="5"/>
                  </a:cubicBezTo>
                  <a:cubicBezTo>
                    <a:pt x="4" y="5"/>
                    <a:pt x="4" y="5"/>
                    <a:pt x="4" y="5"/>
                  </a:cubicBezTo>
                  <a:cubicBezTo>
                    <a:pt x="5" y="4"/>
                    <a:pt x="5" y="4"/>
                    <a:pt x="5" y="4"/>
                  </a:cubicBezTo>
                  <a:cubicBezTo>
                    <a:pt x="5" y="4"/>
                    <a:pt x="5" y="4"/>
                    <a:pt x="5" y="4"/>
                  </a:cubicBezTo>
                  <a:cubicBezTo>
                    <a:pt x="5" y="5"/>
                    <a:pt x="6" y="5"/>
                    <a:pt x="6" y="5"/>
                  </a:cubicBezTo>
                  <a:cubicBezTo>
                    <a:pt x="6" y="6"/>
                    <a:pt x="6" y="6"/>
                    <a:pt x="6" y="6"/>
                  </a:cubicBezTo>
                  <a:cubicBezTo>
                    <a:pt x="7" y="6"/>
                    <a:pt x="7" y="6"/>
                    <a:pt x="7" y="6"/>
                  </a:cubicBezTo>
                  <a:cubicBezTo>
                    <a:pt x="7" y="6"/>
                    <a:pt x="7" y="6"/>
                    <a:pt x="8" y="6"/>
                  </a:cubicBezTo>
                  <a:cubicBezTo>
                    <a:pt x="8" y="6"/>
                    <a:pt x="8" y="6"/>
                    <a:pt x="8" y="6"/>
                  </a:cubicBezTo>
                  <a:cubicBezTo>
                    <a:pt x="9" y="6"/>
                    <a:pt x="9" y="6"/>
                    <a:pt x="9" y="6"/>
                  </a:cubicBezTo>
                  <a:cubicBezTo>
                    <a:pt x="9" y="4"/>
                    <a:pt x="8" y="3"/>
                    <a:pt x="7" y="2"/>
                  </a:cubicBezTo>
                  <a:cubicBezTo>
                    <a:pt x="7" y="2"/>
                    <a:pt x="7" y="2"/>
                    <a:pt x="7" y="2"/>
                  </a:cubicBezTo>
                  <a:cubicBezTo>
                    <a:pt x="7" y="1"/>
                    <a:pt x="7" y="1"/>
                    <a:pt x="7" y="1"/>
                  </a:cubicBezTo>
                  <a:cubicBezTo>
                    <a:pt x="6" y="1"/>
                    <a:pt x="6" y="1"/>
                    <a:pt x="6" y="1"/>
                  </a:cubicBezTo>
                  <a:cubicBezTo>
                    <a:pt x="6" y="1"/>
                    <a:pt x="6" y="1"/>
                    <a:pt x="6" y="1"/>
                  </a:cubicBezTo>
                  <a:cubicBezTo>
                    <a:pt x="5" y="0"/>
                    <a:pt x="5" y="0"/>
                    <a:pt x="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77" name="Freeform 63"/>
            <p:cNvSpPr>
              <a:spLocks noEditPoints="1"/>
            </p:cNvSpPr>
            <p:nvPr/>
          </p:nvSpPr>
          <p:spPr bwMode="auto">
            <a:xfrm>
              <a:off x="3577" y="2496"/>
              <a:ext cx="62" cy="35"/>
            </a:xfrm>
            <a:custGeom>
              <a:avLst/>
              <a:gdLst>
                <a:gd name="T0" fmla="*/ 13 w 26"/>
                <a:gd name="T1" fmla="*/ 11 h 15"/>
                <a:gd name="T2" fmla="*/ 12 w 26"/>
                <a:gd name="T3" fmla="*/ 14 h 15"/>
                <a:gd name="T4" fmla="*/ 10 w 26"/>
                <a:gd name="T5" fmla="*/ 11 h 15"/>
                <a:gd name="T6" fmla="*/ 14 w 26"/>
                <a:gd name="T7" fmla="*/ 14 h 15"/>
                <a:gd name="T8" fmla="*/ 15 w 26"/>
                <a:gd name="T9" fmla="*/ 11 h 15"/>
                <a:gd name="T10" fmla="*/ 15 w 26"/>
                <a:gd name="T11" fmla="*/ 14 h 15"/>
                <a:gd name="T12" fmla="*/ 15 w 26"/>
                <a:gd name="T13" fmla="*/ 11 h 15"/>
                <a:gd name="T14" fmla="*/ 15 w 26"/>
                <a:gd name="T15" fmla="*/ 14 h 15"/>
                <a:gd name="T16" fmla="*/ 8 w 26"/>
                <a:gd name="T17" fmla="*/ 11 h 15"/>
                <a:gd name="T18" fmla="*/ 10 w 26"/>
                <a:gd name="T19" fmla="*/ 14 h 15"/>
                <a:gd name="T20" fmla="*/ 16 w 26"/>
                <a:gd name="T21" fmla="*/ 11 h 15"/>
                <a:gd name="T22" fmla="*/ 16 w 26"/>
                <a:gd name="T23" fmla="*/ 13 h 15"/>
                <a:gd name="T24" fmla="*/ 18 w 26"/>
                <a:gd name="T25" fmla="*/ 10 h 15"/>
                <a:gd name="T26" fmla="*/ 17 w 26"/>
                <a:gd name="T27" fmla="*/ 13 h 15"/>
                <a:gd name="T28" fmla="*/ 6 w 26"/>
                <a:gd name="T29" fmla="*/ 10 h 15"/>
                <a:gd name="T30" fmla="*/ 18 w 26"/>
                <a:gd name="T31" fmla="*/ 13 h 15"/>
                <a:gd name="T32" fmla="*/ 18 w 26"/>
                <a:gd name="T33" fmla="*/ 10 h 15"/>
                <a:gd name="T34" fmla="*/ 18 w 26"/>
                <a:gd name="T35" fmla="*/ 13 h 15"/>
                <a:gd name="T36" fmla="*/ 21 w 26"/>
                <a:gd name="T37" fmla="*/ 10 h 15"/>
                <a:gd name="T38" fmla="*/ 6 w 26"/>
                <a:gd name="T39" fmla="*/ 13 h 15"/>
                <a:gd name="T40" fmla="*/ 6 w 26"/>
                <a:gd name="T41" fmla="*/ 10 h 15"/>
                <a:gd name="T42" fmla="*/ 21 w 26"/>
                <a:gd name="T43" fmla="*/ 10 h 15"/>
                <a:gd name="T44" fmla="*/ 21 w 26"/>
                <a:gd name="T45" fmla="*/ 12 h 15"/>
                <a:gd name="T46" fmla="*/ 3 w 26"/>
                <a:gd name="T47" fmla="*/ 9 h 15"/>
                <a:gd name="T48" fmla="*/ 3 w 26"/>
                <a:gd name="T49" fmla="*/ 12 h 15"/>
                <a:gd name="T50" fmla="*/ 24 w 26"/>
                <a:gd name="T51" fmla="*/ 8 h 15"/>
                <a:gd name="T52" fmla="*/ 2 w 26"/>
                <a:gd name="T53" fmla="*/ 11 h 15"/>
                <a:gd name="T54" fmla="*/ 2 w 26"/>
                <a:gd name="T55" fmla="*/ 8 h 15"/>
                <a:gd name="T56" fmla="*/ 2 w 26"/>
                <a:gd name="T57" fmla="*/ 9 h 15"/>
                <a:gd name="T58" fmla="*/ 2 w 26"/>
                <a:gd name="T59" fmla="*/ 8 h 15"/>
                <a:gd name="T60" fmla="*/ 24 w 26"/>
                <a:gd name="T61" fmla="*/ 8 h 15"/>
                <a:gd name="T62" fmla="*/ 25 w 26"/>
                <a:gd name="T63" fmla="*/ 9 h 15"/>
                <a:gd name="T64" fmla="*/ 3 w 26"/>
                <a:gd name="T65" fmla="*/ 7 h 15"/>
                <a:gd name="T66" fmla="*/ 14 w 26"/>
                <a:gd name="T67" fmla="*/ 1 h 15"/>
                <a:gd name="T68" fmla="*/ 25 w 26"/>
                <a:gd name="T69" fmla="*/ 6 h 15"/>
                <a:gd name="T70" fmla="*/ 3 w 26"/>
                <a:gd name="T71" fmla="*/ 2 h 15"/>
                <a:gd name="T72" fmla="*/ 1 w 26"/>
                <a:gd name="T73" fmla="*/ 6 h 15"/>
                <a:gd name="T74" fmla="*/ 2 w 26"/>
                <a:gd name="T75" fmla="*/ 12 h 15"/>
                <a:gd name="T76" fmla="*/ 22 w 26"/>
                <a:gd name="T77" fmla="*/ 13 h 15"/>
                <a:gd name="T78" fmla="*/ 24 w 26"/>
                <a:gd name="T79" fmla="*/ 12 h 15"/>
                <a:gd name="T80" fmla="*/ 24 w 26"/>
                <a:gd name="T81" fmla="*/ 12 h 15"/>
                <a:gd name="T82" fmla="*/ 26 w 26"/>
                <a:gd name="T83" fmla="*/ 9 h 15"/>
                <a:gd name="T84" fmla="*/ 25 w 26"/>
                <a:gd name="T85"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 h="15">
                  <a:moveTo>
                    <a:pt x="12" y="14"/>
                  </a:moveTo>
                  <a:cubicBezTo>
                    <a:pt x="12" y="13"/>
                    <a:pt x="12" y="12"/>
                    <a:pt x="12" y="11"/>
                  </a:cubicBezTo>
                  <a:cubicBezTo>
                    <a:pt x="13" y="11"/>
                    <a:pt x="13" y="11"/>
                    <a:pt x="13" y="11"/>
                  </a:cubicBezTo>
                  <a:cubicBezTo>
                    <a:pt x="14" y="14"/>
                    <a:pt x="14" y="14"/>
                    <a:pt x="14" y="14"/>
                  </a:cubicBezTo>
                  <a:cubicBezTo>
                    <a:pt x="13" y="14"/>
                    <a:pt x="13" y="14"/>
                    <a:pt x="12" y="14"/>
                  </a:cubicBezTo>
                  <a:moveTo>
                    <a:pt x="12" y="14"/>
                  </a:moveTo>
                  <a:cubicBezTo>
                    <a:pt x="11" y="14"/>
                    <a:pt x="11" y="14"/>
                    <a:pt x="10" y="14"/>
                  </a:cubicBezTo>
                  <a:cubicBezTo>
                    <a:pt x="10" y="14"/>
                    <a:pt x="10" y="14"/>
                    <a:pt x="10" y="14"/>
                  </a:cubicBezTo>
                  <a:cubicBezTo>
                    <a:pt x="10" y="11"/>
                    <a:pt x="10" y="11"/>
                    <a:pt x="10" y="11"/>
                  </a:cubicBezTo>
                  <a:cubicBezTo>
                    <a:pt x="11" y="11"/>
                    <a:pt x="11" y="11"/>
                    <a:pt x="12" y="11"/>
                  </a:cubicBezTo>
                  <a:cubicBezTo>
                    <a:pt x="12" y="12"/>
                    <a:pt x="12" y="13"/>
                    <a:pt x="12" y="14"/>
                  </a:cubicBezTo>
                  <a:moveTo>
                    <a:pt x="14" y="14"/>
                  </a:moveTo>
                  <a:cubicBezTo>
                    <a:pt x="14" y="11"/>
                    <a:pt x="14" y="11"/>
                    <a:pt x="14" y="11"/>
                  </a:cubicBezTo>
                  <a:cubicBezTo>
                    <a:pt x="14" y="11"/>
                    <a:pt x="14" y="11"/>
                    <a:pt x="14" y="11"/>
                  </a:cubicBezTo>
                  <a:cubicBezTo>
                    <a:pt x="15" y="11"/>
                    <a:pt x="15" y="11"/>
                    <a:pt x="15" y="11"/>
                  </a:cubicBezTo>
                  <a:cubicBezTo>
                    <a:pt x="15" y="12"/>
                    <a:pt x="15" y="13"/>
                    <a:pt x="15" y="14"/>
                  </a:cubicBezTo>
                  <a:cubicBezTo>
                    <a:pt x="14" y="14"/>
                    <a:pt x="14" y="14"/>
                    <a:pt x="14" y="14"/>
                  </a:cubicBezTo>
                  <a:moveTo>
                    <a:pt x="15" y="14"/>
                  </a:moveTo>
                  <a:cubicBezTo>
                    <a:pt x="15" y="13"/>
                    <a:pt x="15" y="13"/>
                    <a:pt x="15" y="13"/>
                  </a:cubicBezTo>
                  <a:cubicBezTo>
                    <a:pt x="15" y="13"/>
                    <a:pt x="15" y="13"/>
                    <a:pt x="15" y="13"/>
                  </a:cubicBezTo>
                  <a:cubicBezTo>
                    <a:pt x="15" y="12"/>
                    <a:pt x="15" y="12"/>
                    <a:pt x="15" y="11"/>
                  </a:cubicBezTo>
                  <a:cubicBezTo>
                    <a:pt x="16" y="11"/>
                    <a:pt x="16" y="11"/>
                    <a:pt x="16" y="11"/>
                  </a:cubicBezTo>
                  <a:cubicBezTo>
                    <a:pt x="16" y="13"/>
                    <a:pt x="16" y="13"/>
                    <a:pt x="16" y="13"/>
                  </a:cubicBezTo>
                  <a:cubicBezTo>
                    <a:pt x="15" y="14"/>
                    <a:pt x="15" y="14"/>
                    <a:pt x="15" y="14"/>
                  </a:cubicBezTo>
                  <a:moveTo>
                    <a:pt x="10" y="14"/>
                  </a:moveTo>
                  <a:cubicBezTo>
                    <a:pt x="9" y="14"/>
                    <a:pt x="9" y="14"/>
                    <a:pt x="8" y="13"/>
                  </a:cubicBezTo>
                  <a:cubicBezTo>
                    <a:pt x="8" y="13"/>
                    <a:pt x="8" y="12"/>
                    <a:pt x="8" y="11"/>
                  </a:cubicBezTo>
                  <a:cubicBezTo>
                    <a:pt x="9" y="11"/>
                    <a:pt x="9" y="11"/>
                    <a:pt x="10" y="11"/>
                  </a:cubicBezTo>
                  <a:cubicBezTo>
                    <a:pt x="10" y="14"/>
                    <a:pt x="10" y="14"/>
                    <a:pt x="10" y="14"/>
                  </a:cubicBezTo>
                  <a:cubicBezTo>
                    <a:pt x="10" y="14"/>
                    <a:pt x="10" y="14"/>
                    <a:pt x="10" y="14"/>
                  </a:cubicBezTo>
                  <a:moveTo>
                    <a:pt x="16" y="13"/>
                  </a:moveTo>
                  <a:cubicBezTo>
                    <a:pt x="16" y="13"/>
                    <a:pt x="16" y="13"/>
                    <a:pt x="16" y="13"/>
                  </a:cubicBezTo>
                  <a:cubicBezTo>
                    <a:pt x="16" y="11"/>
                    <a:pt x="16" y="11"/>
                    <a:pt x="16" y="11"/>
                  </a:cubicBezTo>
                  <a:cubicBezTo>
                    <a:pt x="16" y="11"/>
                    <a:pt x="16" y="11"/>
                    <a:pt x="16" y="11"/>
                  </a:cubicBezTo>
                  <a:cubicBezTo>
                    <a:pt x="17" y="13"/>
                    <a:pt x="17" y="13"/>
                    <a:pt x="17" y="13"/>
                  </a:cubicBezTo>
                  <a:cubicBezTo>
                    <a:pt x="16" y="13"/>
                    <a:pt x="16" y="13"/>
                    <a:pt x="16" y="13"/>
                  </a:cubicBezTo>
                  <a:moveTo>
                    <a:pt x="17" y="13"/>
                  </a:moveTo>
                  <a:cubicBezTo>
                    <a:pt x="17" y="11"/>
                    <a:pt x="17" y="11"/>
                    <a:pt x="17" y="11"/>
                  </a:cubicBezTo>
                  <a:cubicBezTo>
                    <a:pt x="18" y="10"/>
                    <a:pt x="18" y="10"/>
                    <a:pt x="18" y="10"/>
                  </a:cubicBezTo>
                  <a:cubicBezTo>
                    <a:pt x="18" y="13"/>
                    <a:pt x="18" y="13"/>
                    <a:pt x="18" y="13"/>
                  </a:cubicBezTo>
                  <a:cubicBezTo>
                    <a:pt x="18" y="13"/>
                    <a:pt x="18" y="13"/>
                    <a:pt x="18" y="13"/>
                  </a:cubicBezTo>
                  <a:cubicBezTo>
                    <a:pt x="17" y="13"/>
                    <a:pt x="17" y="13"/>
                    <a:pt x="17" y="13"/>
                  </a:cubicBezTo>
                  <a:moveTo>
                    <a:pt x="8" y="13"/>
                  </a:moveTo>
                  <a:cubicBezTo>
                    <a:pt x="7" y="13"/>
                    <a:pt x="7" y="13"/>
                    <a:pt x="6" y="13"/>
                  </a:cubicBezTo>
                  <a:cubicBezTo>
                    <a:pt x="6" y="12"/>
                    <a:pt x="6" y="11"/>
                    <a:pt x="6" y="10"/>
                  </a:cubicBezTo>
                  <a:cubicBezTo>
                    <a:pt x="7" y="10"/>
                    <a:pt x="7" y="11"/>
                    <a:pt x="8" y="11"/>
                  </a:cubicBezTo>
                  <a:cubicBezTo>
                    <a:pt x="8" y="12"/>
                    <a:pt x="8" y="12"/>
                    <a:pt x="8" y="13"/>
                  </a:cubicBezTo>
                  <a:moveTo>
                    <a:pt x="18" y="13"/>
                  </a:moveTo>
                  <a:cubicBezTo>
                    <a:pt x="18" y="13"/>
                    <a:pt x="18" y="13"/>
                    <a:pt x="18" y="13"/>
                  </a:cubicBezTo>
                  <a:cubicBezTo>
                    <a:pt x="18" y="13"/>
                    <a:pt x="18" y="13"/>
                    <a:pt x="18" y="13"/>
                  </a:cubicBezTo>
                  <a:cubicBezTo>
                    <a:pt x="18" y="10"/>
                    <a:pt x="18" y="10"/>
                    <a:pt x="18" y="10"/>
                  </a:cubicBezTo>
                  <a:cubicBezTo>
                    <a:pt x="19" y="10"/>
                    <a:pt x="19" y="10"/>
                    <a:pt x="19" y="10"/>
                  </a:cubicBezTo>
                  <a:cubicBezTo>
                    <a:pt x="19" y="11"/>
                    <a:pt x="19" y="12"/>
                    <a:pt x="19" y="13"/>
                  </a:cubicBezTo>
                  <a:cubicBezTo>
                    <a:pt x="18" y="13"/>
                    <a:pt x="18" y="13"/>
                    <a:pt x="18" y="13"/>
                  </a:cubicBezTo>
                  <a:moveTo>
                    <a:pt x="20" y="13"/>
                  </a:moveTo>
                  <a:cubicBezTo>
                    <a:pt x="19" y="12"/>
                    <a:pt x="19" y="11"/>
                    <a:pt x="20" y="10"/>
                  </a:cubicBezTo>
                  <a:cubicBezTo>
                    <a:pt x="21" y="10"/>
                    <a:pt x="21" y="10"/>
                    <a:pt x="21" y="10"/>
                  </a:cubicBezTo>
                  <a:cubicBezTo>
                    <a:pt x="21" y="11"/>
                    <a:pt x="21" y="12"/>
                    <a:pt x="21" y="12"/>
                  </a:cubicBezTo>
                  <a:cubicBezTo>
                    <a:pt x="20" y="12"/>
                    <a:pt x="20" y="13"/>
                    <a:pt x="20" y="13"/>
                  </a:cubicBezTo>
                  <a:moveTo>
                    <a:pt x="6" y="13"/>
                  </a:moveTo>
                  <a:cubicBezTo>
                    <a:pt x="5" y="13"/>
                    <a:pt x="4" y="12"/>
                    <a:pt x="4" y="12"/>
                  </a:cubicBezTo>
                  <a:cubicBezTo>
                    <a:pt x="4" y="9"/>
                    <a:pt x="4" y="9"/>
                    <a:pt x="4" y="9"/>
                  </a:cubicBezTo>
                  <a:cubicBezTo>
                    <a:pt x="4" y="10"/>
                    <a:pt x="5" y="10"/>
                    <a:pt x="6" y="10"/>
                  </a:cubicBezTo>
                  <a:cubicBezTo>
                    <a:pt x="6" y="11"/>
                    <a:pt x="6" y="12"/>
                    <a:pt x="6" y="13"/>
                  </a:cubicBezTo>
                  <a:moveTo>
                    <a:pt x="21" y="12"/>
                  </a:moveTo>
                  <a:cubicBezTo>
                    <a:pt x="21" y="11"/>
                    <a:pt x="21" y="11"/>
                    <a:pt x="21" y="10"/>
                  </a:cubicBezTo>
                  <a:cubicBezTo>
                    <a:pt x="22" y="9"/>
                    <a:pt x="22" y="9"/>
                    <a:pt x="22" y="9"/>
                  </a:cubicBezTo>
                  <a:cubicBezTo>
                    <a:pt x="22" y="12"/>
                    <a:pt x="22" y="12"/>
                    <a:pt x="22" y="12"/>
                  </a:cubicBezTo>
                  <a:cubicBezTo>
                    <a:pt x="21" y="12"/>
                    <a:pt x="21" y="12"/>
                    <a:pt x="21" y="12"/>
                  </a:cubicBezTo>
                  <a:moveTo>
                    <a:pt x="3" y="12"/>
                  </a:moveTo>
                  <a:cubicBezTo>
                    <a:pt x="3" y="11"/>
                    <a:pt x="3" y="11"/>
                    <a:pt x="3" y="11"/>
                  </a:cubicBezTo>
                  <a:cubicBezTo>
                    <a:pt x="3" y="9"/>
                    <a:pt x="3" y="9"/>
                    <a:pt x="3" y="9"/>
                  </a:cubicBezTo>
                  <a:cubicBezTo>
                    <a:pt x="4" y="9"/>
                    <a:pt x="4" y="9"/>
                    <a:pt x="4" y="9"/>
                  </a:cubicBezTo>
                  <a:cubicBezTo>
                    <a:pt x="3" y="9"/>
                    <a:pt x="3" y="9"/>
                    <a:pt x="3" y="9"/>
                  </a:cubicBezTo>
                  <a:cubicBezTo>
                    <a:pt x="3" y="12"/>
                    <a:pt x="3" y="12"/>
                    <a:pt x="3" y="12"/>
                  </a:cubicBezTo>
                  <a:moveTo>
                    <a:pt x="22" y="12"/>
                  </a:moveTo>
                  <a:cubicBezTo>
                    <a:pt x="22" y="9"/>
                    <a:pt x="22" y="9"/>
                    <a:pt x="22" y="9"/>
                  </a:cubicBezTo>
                  <a:cubicBezTo>
                    <a:pt x="23" y="9"/>
                    <a:pt x="23" y="9"/>
                    <a:pt x="24" y="8"/>
                  </a:cubicBezTo>
                  <a:cubicBezTo>
                    <a:pt x="24" y="9"/>
                    <a:pt x="24" y="10"/>
                    <a:pt x="24" y="11"/>
                  </a:cubicBezTo>
                  <a:cubicBezTo>
                    <a:pt x="23" y="11"/>
                    <a:pt x="23" y="11"/>
                    <a:pt x="22" y="12"/>
                  </a:cubicBezTo>
                  <a:moveTo>
                    <a:pt x="2" y="11"/>
                  </a:moveTo>
                  <a:cubicBezTo>
                    <a:pt x="2" y="10"/>
                    <a:pt x="2" y="10"/>
                    <a:pt x="2" y="10"/>
                  </a:cubicBezTo>
                  <a:cubicBezTo>
                    <a:pt x="2" y="10"/>
                    <a:pt x="2" y="10"/>
                    <a:pt x="2" y="10"/>
                  </a:cubicBezTo>
                  <a:cubicBezTo>
                    <a:pt x="2" y="8"/>
                    <a:pt x="2" y="8"/>
                    <a:pt x="2" y="8"/>
                  </a:cubicBezTo>
                  <a:cubicBezTo>
                    <a:pt x="2" y="8"/>
                    <a:pt x="2" y="8"/>
                    <a:pt x="2" y="8"/>
                  </a:cubicBezTo>
                  <a:cubicBezTo>
                    <a:pt x="2" y="11"/>
                    <a:pt x="2" y="11"/>
                    <a:pt x="2" y="11"/>
                  </a:cubicBezTo>
                  <a:moveTo>
                    <a:pt x="2" y="9"/>
                  </a:moveTo>
                  <a:cubicBezTo>
                    <a:pt x="2" y="9"/>
                    <a:pt x="2" y="9"/>
                    <a:pt x="2" y="9"/>
                  </a:cubicBezTo>
                  <a:cubicBezTo>
                    <a:pt x="1" y="8"/>
                    <a:pt x="1" y="8"/>
                    <a:pt x="1" y="7"/>
                  </a:cubicBezTo>
                  <a:cubicBezTo>
                    <a:pt x="2" y="8"/>
                    <a:pt x="2" y="8"/>
                    <a:pt x="2" y="8"/>
                  </a:cubicBezTo>
                  <a:cubicBezTo>
                    <a:pt x="2" y="9"/>
                    <a:pt x="2" y="9"/>
                    <a:pt x="2" y="9"/>
                  </a:cubicBezTo>
                  <a:moveTo>
                    <a:pt x="24" y="10"/>
                  </a:moveTo>
                  <a:cubicBezTo>
                    <a:pt x="24" y="10"/>
                    <a:pt x="24" y="9"/>
                    <a:pt x="24" y="8"/>
                  </a:cubicBezTo>
                  <a:cubicBezTo>
                    <a:pt x="25" y="7"/>
                    <a:pt x="25" y="7"/>
                    <a:pt x="25" y="7"/>
                  </a:cubicBezTo>
                  <a:cubicBezTo>
                    <a:pt x="25" y="9"/>
                    <a:pt x="25" y="9"/>
                    <a:pt x="25" y="9"/>
                  </a:cubicBezTo>
                  <a:cubicBezTo>
                    <a:pt x="25" y="9"/>
                    <a:pt x="25" y="9"/>
                    <a:pt x="25" y="9"/>
                  </a:cubicBezTo>
                  <a:cubicBezTo>
                    <a:pt x="25" y="10"/>
                    <a:pt x="25" y="10"/>
                    <a:pt x="24" y="10"/>
                  </a:cubicBezTo>
                  <a:moveTo>
                    <a:pt x="12" y="10"/>
                  </a:moveTo>
                  <a:cubicBezTo>
                    <a:pt x="6" y="10"/>
                    <a:pt x="3" y="8"/>
                    <a:pt x="3" y="7"/>
                  </a:cubicBezTo>
                  <a:cubicBezTo>
                    <a:pt x="2" y="7"/>
                    <a:pt x="2" y="6"/>
                    <a:pt x="2" y="6"/>
                  </a:cubicBezTo>
                  <a:cubicBezTo>
                    <a:pt x="2" y="5"/>
                    <a:pt x="3" y="4"/>
                    <a:pt x="4" y="3"/>
                  </a:cubicBezTo>
                  <a:cubicBezTo>
                    <a:pt x="7" y="1"/>
                    <a:pt x="10" y="1"/>
                    <a:pt x="14" y="1"/>
                  </a:cubicBezTo>
                  <a:cubicBezTo>
                    <a:pt x="17" y="1"/>
                    <a:pt x="20" y="1"/>
                    <a:pt x="22" y="2"/>
                  </a:cubicBezTo>
                  <a:cubicBezTo>
                    <a:pt x="23" y="3"/>
                    <a:pt x="24" y="3"/>
                    <a:pt x="24" y="4"/>
                  </a:cubicBezTo>
                  <a:cubicBezTo>
                    <a:pt x="25" y="4"/>
                    <a:pt x="25" y="5"/>
                    <a:pt x="25" y="6"/>
                  </a:cubicBezTo>
                  <a:cubicBezTo>
                    <a:pt x="24" y="9"/>
                    <a:pt x="16" y="10"/>
                    <a:pt x="12" y="10"/>
                  </a:cubicBezTo>
                  <a:moveTo>
                    <a:pt x="14" y="0"/>
                  </a:moveTo>
                  <a:cubicBezTo>
                    <a:pt x="10" y="0"/>
                    <a:pt x="6" y="0"/>
                    <a:pt x="3" y="2"/>
                  </a:cubicBezTo>
                  <a:cubicBezTo>
                    <a:pt x="2" y="3"/>
                    <a:pt x="1" y="4"/>
                    <a:pt x="1" y="5"/>
                  </a:cubicBezTo>
                  <a:cubicBezTo>
                    <a:pt x="1" y="5"/>
                    <a:pt x="1" y="5"/>
                    <a:pt x="1" y="5"/>
                  </a:cubicBezTo>
                  <a:cubicBezTo>
                    <a:pt x="1" y="6"/>
                    <a:pt x="1" y="6"/>
                    <a:pt x="1" y="6"/>
                  </a:cubicBezTo>
                  <a:cubicBezTo>
                    <a:pt x="0" y="7"/>
                    <a:pt x="0" y="8"/>
                    <a:pt x="1" y="10"/>
                  </a:cubicBezTo>
                  <a:cubicBezTo>
                    <a:pt x="1" y="10"/>
                    <a:pt x="1" y="10"/>
                    <a:pt x="1" y="10"/>
                  </a:cubicBezTo>
                  <a:cubicBezTo>
                    <a:pt x="1" y="11"/>
                    <a:pt x="1" y="11"/>
                    <a:pt x="2" y="12"/>
                  </a:cubicBezTo>
                  <a:cubicBezTo>
                    <a:pt x="3" y="13"/>
                    <a:pt x="6" y="15"/>
                    <a:pt x="12" y="15"/>
                  </a:cubicBezTo>
                  <a:cubicBezTo>
                    <a:pt x="14" y="15"/>
                    <a:pt x="19" y="14"/>
                    <a:pt x="22" y="13"/>
                  </a:cubicBezTo>
                  <a:cubicBezTo>
                    <a:pt x="22" y="13"/>
                    <a:pt x="22" y="13"/>
                    <a:pt x="22" y="13"/>
                  </a:cubicBezTo>
                  <a:cubicBezTo>
                    <a:pt x="23" y="13"/>
                    <a:pt x="23" y="13"/>
                    <a:pt x="23" y="13"/>
                  </a:cubicBezTo>
                  <a:cubicBezTo>
                    <a:pt x="23" y="13"/>
                    <a:pt x="23" y="13"/>
                    <a:pt x="23" y="13"/>
                  </a:cubicBezTo>
                  <a:cubicBezTo>
                    <a:pt x="23" y="12"/>
                    <a:pt x="24" y="12"/>
                    <a:pt x="24" y="12"/>
                  </a:cubicBezTo>
                  <a:cubicBezTo>
                    <a:pt x="24" y="12"/>
                    <a:pt x="24" y="12"/>
                    <a:pt x="24" y="12"/>
                  </a:cubicBezTo>
                  <a:cubicBezTo>
                    <a:pt x="24" y="12"/>
                    <a:pt x="24" y="12"/>
                    <a:pt x="24" y="12"/>
                  </a:cubicBezTo>
                  <a:cubicBezTo>
                    <a:pt x="24" y="12"/>
                    <a:pt x="24" y="12"/>
                    <a:pt x="24" y="12"/>
                  </a:cubicBezTo>
                  <a:cubicBezTo>
                    <a:pt x="25" y="11"/>
                    <a:pt x="26" y="10"/>
                    <a:pt x="26" y="10"/>
                  </a:cubicBezTo>
                  <a:cubicBezTo>
                    <a:pt x="26" y="9"/>
                    <a:pt x="26" y="9"/>
                    <a:pt x="26" y="9"/>
                  </a:cubicBezTo>
                  <a:cubicBezTo>
                    <a:pt x="26" y="9"/>
                    <a:pt x="26" y="9"/>
                    <a:pt x="26" y="9"/>
                  </a:cubicBezTo>
                  <a:cubicBezTo>
                    <a:pt x="26" y="5"/>
                    <a:pt x="26" y="5"/>
                    <a:pt x="26" y="5"/>
                  </a:cubicBezTo>
                  <a:cubicBezTo>
                    <a:pt x="26" y="5"/>
                    <a:pt x="26" y="5"/>
                    <a:pt x="26" y="5"/>
                  </a:cubicBezTo>
                  <a:cubicBezTo>
                    <a:pt x="26" y="4"/>
                    <a:pt x="26" y="3"/>
                    <a:pt x="25" y="3"/>
                  </a:cubicBezTo>
                  <a:cubicBezTo>
                    <a:pt x="24" y="2"/>
                    <a:pt x="23" y="2"/>
                    <a:pt x="23" y="1"/>
                  </a:cubicBezTo>
                  <a:cubicBezTo>
                    <a:pt x="20" y="0"/>
                    <a:pt x="17" y="0"/>
                    <a:pt x="1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78" name="Freeform 64"/>
            <p:cNvSpPr>
              <a:spLocks noEditPoints="1"/>
            </p:cNvSpPr>
            <p:nvPr/>
          </p:nvSpPr>
          <p:spPr bwMode="auto">
            <a:xfrm>
              <a:off x="3584" y="2498"/>
              <a:ext cx="50" cy="19"/>
            </a:xfrm>
            <a:custGeom>
              <a:avLst/>
              <a:gdLst>
                <a:gd name="T0" fmla="*/ 10 w 21"/>
                <a:gd name="T1" fmla="*/ 7 h 8"/>
                <a:gd name="T2" fmla="*/ 10 w 21"/>
                <a:gd name="T3" fmla="*/ 7 h 8"/>
                <a:gd name="T4" fmla="*/ 16 w 21"/>
                <a:gd name="T5" fmla="*/ 4 h 8"/>
                <a:gd name="T6" fmla="*/ 18 w 21"/>
                <a:gd name="T7" fmla="*/ 5 h 8"/>
                <a:gd name="T8" fmla="*/ 13 w 21"/>
                <a:gd name="T9" fmla="*/ 7 h 8"/>
                <a:gd name="T10" fmla="*/ 14 w 21"/>
                <a:gd name="T11" fmla="*/ 6 h 8"/>
                <a:gd name="T12" fmla="*/ 12 w 21"/>
                <a:gd name="T13" fmla="*/ 4 h 8"/>
                <a:gd name="T14" fmla="*/ 12 w 21"/>
                <a:gd name="T15" fmla="*/ 4 h 8"/>
                <a:gd name="T16" fmla="*/ 14 w 21"/>
                <a:gd name="T17" fmla="*/ 5 h 8"/>
                <a:gd name="T18" fmla="*/ 2 w 21"/>
                <a:gd name="T19" fmla="*/ 5 h 8"/>
                <a:gd name="T20" fmla="*/ 3 w 21"/>
                <a:gd name="T21" fmla="*/ 4 h 8"/>
                <a:gd name="T22" fmla="*/ 8 w 21"/>
                <a:gd name="T23" fmla="*/ 4 h 8"/>
                <a:gd name="T24" fmla="*/ 7 w 21"/>
                <a:gd name="T25" fmla="*/ 4 h 8"/>
                <a:gd name="T26" fmla="*/ 5 w 21"/>
                <a:gd name="T27" fmla="*/ 5 h 8"/>
                <a:gd name="T28" fmla="*/ 5 w 21"/>
                <a:gd name="T29" fmla="*/ 5 h 8"/>
                <a:gd name="T30" fmla="*/ 7 w 21"/>
                <a:gd name="T31" fmla="*/ 7 h 8"/>
                <a:gd name="T32" fmla="*/ 11 w 21"/>
                <a:gd name="T33" fmla="*/ 3 h 8"/>
                <a:gd name="T34" fmla="*/ 12 w 21"/>
                <a:gd name="T35" fmla="*/ 2 h 8"/>
                <a:gd name="T36" fmla="*/ 13 w 21"/>
                <a:gd name="T37" fmla="*/ 2 h 8"/>
                <a:gd name="T38" fmla="*/ 13 w 21"/>
                <a:gd name="T39" fmla="*/ 3 h 8"/>
                <a:gd name="T40" fmla="*/ 15 w 21"/>
                <a:gd name="T41" fmla="*/ 4 h 8"/>
                <a:gd name="T42" fmla="*/ 13 w 21"/>
                <a:gd name="T43" fmla="*/ 4 h 8"/>
                <a:gd name="T44" fmla="*/ 11 w 21"/>
                <a:gd name="T45" fmla="*/ 3 h 8"/>
                <a:gd name="T46" fmla="*/ 10 w 21"/>
                <a:gd name="T47" fmla="*/ 4 h 8"/>
                <a:gd name="T48" fmla="*/ 13 w 21"/>
                <a:gd name="T49" fmla="*/ 5 h 8"/>
                <a:gd name="T50" fmla="*/ 13 w 21"/>
                <a:gd name="T51" fmla="*/ 6 h 8"/>
                <a:gd name="T52" fmla="*/ 10 w 21"/>
                <a:gd name="T53" fmla="*/ 6 h 8"/>
                <a:gd name="T54" fmla="*/ 10 w 21"/>
                <a:gd name="T55" fmla="*/ 6 h 8"/>
                <a:gd name="T56" fmla="*/ 9 w 21"/>
                <a:gd name="T57" fmla="*/ 7 h 8"/>
                <a:gd name="T58" fmla="*/ 8 w 21"/>
                <a:gd name="T59" fmla="*/ 7 h 8"/>
                <a:gd name="T60" fmla="*/ 8 w 21"/>
                <a:gd name="T61" fmla="*/ 6 h 8"/>
                <a:gd name="T62" fmla="*/ 6 w 21"/>
                <a:gd name="T63" fmla="*/ 5 h 8"/>
                <a:gd name="T64" fmla="*/ 10 w 21"/>
                <a:gd name="T65" fmla="*/ 6 h 8"/>
                <a:gd name="T66" fmla="*/ 11 w 21"/>
                <a:gd name="T67" fmla="*/ 5 h 8"/>
                <a:gd name="T68" fmla="*/ 9 w 21"/>
                <a:gd name="T69" fmla="*/ 4 h 8"/>
                <a:gd name="T70" fmla="*/ 9 w 21"/>
                <a:gd name="T71" fmla="*/ 3 h 8"/>
                <a:gd name="T72" fmla="*/ 9 w 21"/>
                <a:gd name="T73" fmla="*/ 3 h 8"/>
                <a:gd name="T74" fmla="*/ 11 w 21"/>
                <a:gd name="T75" fmla="*/ 3 h 8"/>
                <a:gd name="T76" fmla="*/ 1 w 21"/>
                <a:gd name="T77" fmla="*/ 4 h 8"/>
                <a:gd name="T78" fmla="*/ 11 w 21"/>
                <a:gd name="T79" fmla="*/ 1 h 8"/>
                <a:gd name="T80" fmla="*/ 19 w 21"/>
                <a:gd name="T81" fmla="*/ 3 h 8"/>
                <a:gd name="T82" fmla="*/ 19 w 21"/>
                <a:gd name="T83" fmla="*/ 5 h 8"/>
                <a:gd name="T84" fmla="*/ 17 w 21"/>
                <a:gd name="T85" fmla="*/ 3 h 8"/>
                <a:gd name="T86" fmla="*/ 14 w 21"/>
                <a:gd name="T87" fmla="*/ 2 h 8"/>
                <a:gd name="T88" fmla="*/ 14 w 21"/>
                <a:gd name="T89" fmla="*/ 2 h 8"/>
                <a:gd name="T90" fmla="*/ 12 w 21"/>
                <a:gd name="T91" fmla="*/ 2 h 8"/>
                <a:gd name="T92" fmla="*/ 11 w 21"/>
                <a:gd name="T93" fmla="*/ 2 h 8"/>
                <a:gd name="T94" fmla="*/ 9 w 21"/>
                <a:gd name="T95" fmla="*/ 2 h 8"/>
                <a:gd name="T96" fmla="*/ 3 w 21"/>
                <a:gd name="T97" fmla="*/ 4 h 8"/>
                <a:gd name="T98" fmla="*/ 3 w 21"/>
                <a:gd name="T99" fmla="*/ 4 h 8"/>
                <a:gd name="T100" fmla="*/ 2 w 21"/>
                <a:gd name="T101" fmla="*/ 5 h 8"/>
                <a:gd name="T102" fmla="*/ 2 w 21"/>
                <a:gd name="T103" fmla="*/ 2 h 8"/>
                <a:gd name="T104" fmla="*/ 1 w 21"/>
                <a:gd name="T105" fmla="*/ 6 h 8"/>
                <a:gd name="T106" fmla="*/ 20 w 21"/>
                <a:gd name="T107" fmla="*/ 4 h 8"/>
                <a:gd name="T108" fmla="*/ 18 w 21"/>
                <a:gd name="T10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 h="8">
                  <a:moveTo>
                    <a:pt x="10" y="7"/>
                  </a:moveTo>
                  <a:cubicBezTo>
                    <a:pt x="10" y="7"/>
                    <a:pt x="10" y="7"/>
                    <a:pt x="10" y="7"/>
                  </a:cubicBezTo>
                  <a:cubicBezTo>
                    <a:pt x="10" y="7"/>
                    <a:pt x="10" y="7"/>
                    <a:pt x="10" y="7"/>
                  </a:cubicBezTo>
                  <a:cubicBezTo>
                    <a:pt x="10" y="7"/>
                    <a:pt x="10" y="7"/>
                    <a:pt x="10" y="7"/>
                  </a:cubicBezTo>
                  <a:moveTo>
                    <a:pt x="14" y="5"/>
                  </a:moveTo>
                  <a:cubicBezTo>
                    <a:pt x="14" y="5"/>
                    <a:pt x="16" y="4"/>
                    <a:pt x="16" y="4"/>
                  </a:cubicBezTo>
                  <a:cubicBezTo>
                    <a:pt x="16" y="4"/>
                    <a:pt x="16" y="4"/>
                    <a:pt x="16" y="4"/>
                  </a:cubicBezTo>
                  <a:cubicBezTo>
                    <a:pt x="17" y="4"/>
                    <a:pt x="17" y="4"/>
                    <a:pt x="18" y="5"/>
                  </a:cubicBezTo>
                  <a:cubicBezTo>
                    <a:pt x="18" y="5"/>
                    <a:pt x="18" y="5"/>
                    <a:pt x="18" y="5"/>
                  </a:cubicBezTo>
                  <a:cubicBezTo>
                    <a:pt x="17" y="6"/>
                    <a:pt x="15" y="7"/>
                    <a:pt x="13" y="7"/>
                  </a:cubicBezTo>
                  <a:cubicBezTo>
                    <a:pt x="13" y="7"/>
                    <a:pt x="13" y="7"/>
                    <a:pt x="13" y="7"/>
                  </a:cubicBezTo>
                  <a:cubicBezTo>
                    <a:pt x="14" y="6"/>
                    <a:pt x="14" y="6"/>
                    <a:pt x="14" y="6"/>
                  </a:cubicBezTo>
                  <a:cubicBezTo>
                    <a:pt x="14" y="5"/>
                    <a:pt x="13" y="5"/>
                    <a:pt x="13" y="5"/>
                  </a:cubicBezTo>
                  <a:cubicBezTo>
                    <a:pt x="12" y="4"/>
                    <a:pt x="12" y="4"/>
                    <a:pt x="12" y="4"/>
                  </a:cubicBezTo>
                  <a:cubicBezTo>
                    <a:pt x="11" y="4"/>
                    <a:pt x="11" y="4"/>
                    <a:pt x="11" y="4"/>
                  </a:cubicBezTo>
                  <a:cubicBezTo>
                    <a:pt x="12" y="4"/>
                    <a:pt x="12" y="4"/>
                    <a:pt x="12" y="4"/>
                  </a:cubicBezTo>
                  <a:cubicBezTo>
                    <a:pt x="12" y="4"/>
                    <a:pt x="13" y="4"/>
                    <a:pt x="13" y="4"/>
                  </a:cubicBezTo>
                  <a:cubicBezTo>
                    <a:pt x="14" y="4"/>
                    <a:pt x="14" y="4"/>
                    <a:pt x="14" y="5"/>
                  </a:cubicBezTo>
                  <a:moveTo>
                    <a:pt x="7" y="7"/>
                  </a:moveTo>
                  <a:cubicBezTo>
                    <a:pt x="4" y="7"/>
                    <a:pt x="3" y="6"/>
                    <a:pt x="2" y="5"/>
                  </a:cubicBezTo>
                  <a:cubicBezTo>
                    <a:pt x="2" y="5"/>
                    <a:pt x="2" y="5"/>
                    <a:pt x="2" y="5"/>
                  </a:cubicBezTo>
                  <a:cubicBezTo>
                    <a:pt x="2" y="5"/>
                    <a:pt x="3" y="5"/>
                    <a:pt x="3" y="4"/>
                  </a:cubicBezTo>
                  <a:cubicBezTo>
                    <a:pt x="4" y="4"/>
                    <a:pt x="6" y="3"/>
                    <a:pt x="8" y="3"/>
                  </a:cubicBezTo>
                  <a:cubicBezTo>
                    <a:pt x="8" y="4"/>
                    <a:pt x="8" y="4"/>
                    <a:pt x="8" y="4"/>
                  </a:cubicBezTo>
                  <a:cubicBezTo>
                    <a:pt x="8" y="5"/>
                    <a:pt x="8" y="5"/>
                    <a:pt x="8" y="5"/>
                  </a:cubicBezTo>
                  <a:cubicBezTo>
                    <a:pt x="8" y="4"/>
                    <a:pt x="8" y="4"/>
                    <a:pt x="7" y="4"/>
                  </a:cubicBezTo>
                  <a:cubicBezTo>
                    <a:pt x="7" y="4"/>
                    <a:pt x="7" y="4"/>
                    <a:pt x="7" y="4"/>
                  </a:cubicBezTo>
                  <a:cubicBezTo>
                    <a:pt x="7" y="4"/>
                    <a:pt x="5" y="5"/>
                    <a:pt x="5" y="5"/>
                  </a:cubicBezTo>
                  <a:cubicBezTo>
                    <a:pt x="5" y="5"/>
                    <a:pt x="5" y="5"/>
                    <a:pt x="5" y="5"/>
                  </a:cubicBezTo>
                  <a:cubicBezTo>
                    <a:pt x="5" y="5"/>
                    <a:pt x="5" y="5"/>
                    <a:pt x="5" y="5"/>
                  </a:cubicBezTo>
                  <a:cubicBezTo>
                    <a:pt x="5" y="6"/>
                    <a:pt x="6" y="6"/>
                    <a:pt x="7" y="6"/>
                  </a:cubicBezTo>
                  <a:cubicBezTo>
                    <a:pt x="7" y="7"/>
                    <a:pt x="7" y="7"/>
                    <a:pt x="7" y="7"/>
                  </a:cubicBezTo>
                  <a:cubicBezTo>
                    <a:pt x="7" y="7"/>
                    <a:pt x="7" y="7"/>
                    <a:pt x="7" y="7"/>
                  </a:cubicBezTo>
                  <a:moveTo>
                    <a:pt x="11" y="3"/>
                  </a:moveTo>
                  <a:cubicBezTo>
                    <a:pt x="12" y="2"/>
                    <a:pt x="12" y="2"/>
                    <a:pt x="12" y="2"/>
                  </a:cubicBezTo>
                  <a:cubicBezTo>
                    <a:pt x="12" y="2"/>
                    <a:pt x="12" y="2"/>
                    <a:pt x="12" y="2"/>
                  </a:cubicBezTo>
                  <a:cubicBezTo>
                    <a:pt x="12" y="2"/>
                    <a:pt x="12" y="2"/>
                    <a:pt x="12" y="2"/>
                  </a:cubicBezTo>
                  <a:cubicBezTo>
                    <a:pt x="13" y="2"/>
                    <a:pt x="13" y="2"/>
                    <a:pt x="13" y="2"/>
                  </a:cubicBezTo>
                  <a:cubicBezTo>
                    <a:pt x="13" y="2"/>
                    <a:pt x="13" y="2"/>
                    <a:pt x="13" y="2"/>
                  </a:cubicBezTo>
                  <a:cubicBezTo>
                    <a:pt x="13" y="3"/>
                    <a:pt x="13" y="3"/>
                    <a:pt x="13" y="3"/>
                  </a:cubicBezTo>
                  <a:cubicBezTo>
                    <a:pt x="13" y="3"/>
                    <a:pt x="13" y="3"/>
                    <a:pt x="13" y="3"/>
                  </a:cubicBezTo>
                  <a:cubicBezTo>
                    <a:pt x="13" y="3"/>
                    <a:pt x="14" y="3"/>
                    <a:pt x="15" y="4"/>
                  </a:cubicBezTo>
                  <a:cubicBezTo>
                    <a:pt x="14" y="4"/>
                    <a:pt x="14" y="4"/>
                    <a:pt x="14" y="4"/>
                  </a:cubicBezTo>
                  <a:cubicBezTo>
                    <a:pt x="13" y="4"/>
                    <a:pt x="13" y="4"/>
                    <a:pt x="13" y="4"/>
                  </a:cubicBezTo>
                  <a:cubicBezTo>
                    <a:pt x="13" y="3"/>
                    <a:pt x="12" y="3"/>
                    <a:pt x="12" y="3"/>
                  </a:cubicBezTo>
                  <a:cubicBezTo>
                    <a:pt x="11" y="3"/>
                    <a:pt x="11" y="3"/>
                    <a:pt x="11" y="3"/>
                  </a:cubicBezTo>
                  <a:cubicBezTo>
                    <a:pt x="11" y="3"/>
                    <a:pt x="11" y="3"/>
                    <a:pt x="10" y="4"/>
                  </a:cubicBezTo>
                  <a:cubicBezTo>
                    <a:pt x="10" y="4"/>
                    <a:pt x="10" y="4"/>
                    <a:pt x="10" y="4"/>
                  </a:cubicBezTo>
                  <a:cubicBezTo>
                    <a:pt x="10" y="4"/>
                    <a:pt x="11" y="4"/>
                    <a:pt x="12" y="5"/>
                  </a:cubicBezTo>
                  <a:cubicBezTo>
                    <a:pt x="13" y="5"/>
                    <a:pt x="13" y="5"/>
                    <a:pt x="13" y="5"/>
                  </a:cubicBezTo>
                  <a:cubicBezTo>
                    <a:pt x="13" y="6"/>
                    <a:pt x="13" y="6"/>
                    <a:pt x="13" y="6"/>
                  </a:cubicBezTo>
                  <a:cubicBezTo>
                    <a:pt x="13" y="6"/>
                    <a:pt x="13" y="6"/>
                    <a:pt x="13" y="6"/>
                  </a:cubicBezTo>
                  <a:cubicBezTo>
                    <a:pt x="13" y="6"/>
                    <a:pt x="12" y="6"/>
                    <a:pt x="11" y="6"/>
                  </a:cubicBezTo>
                  <a:cubicBezTo>
                    <a:pt x="10" y="6"/>
                    <a:pt x="10" y="6"/>
                    <a:pt x="10" y="6"/>
                  </a:cubicBezTo>
                  <a:cubicBezTo>
                    <a:pt x="10" y="6"/>
                    <a:pt x="10" y="6"/>
                    <a:pt x="10" y="6"/>
                  </a:cubicBezTo>
                  <a:cubicBezTo>
                    <a:pt x="10" y="6"/>
                    <a:pt x="10" y="6"/>
                    <a:pt x="10" y="6"/>
                  </a:cubicBezTo>
                  <a:cubicBezTo>
                    <a:pt x="9" y="7"/>
                    <a:pt x="9" y="7"/>
                    <a:pt x="9" y="7"/>
                  </a:cubicBezTo>
                  <a:cubicBezTo>
                    <a:pt x="9" y="7"/>
                    <a:pt x="9" y="7"/>
                    <a:pt x="9" y="7"/>
                  </a:cubicBezTo>
                  <a:cubicBezTo>
                    <a:pt x="9" y="7"/>
                    <a:pt x="9" y="7"/>
                    <a:pt x="8" y="7"/>
                  </a:cubicBezTo>
                  <a:cubicBezTo>
                    <a:pt x="8" y="7"/>
                    <a:pt x="8" y="7"/>
                    <a:pt x="8" y="7"/>
                  </a:cubicBezTo>
                  <a:cubicBezTo>
                    <a:pt x="8" y="7"/>
                    <a:pt x="8" y="6"/>
                    <a:pt x="8" y="6"/>
                  </a:cubicBezTo>
                  <a:cubicBezTo>
                    <a:pt x="8" y="6"/>
                    <a:pt x="8" y="6"/>
                    <a:pt x="8" y="6"/>
                  </a:cubicBezTo>
                  <a:cubicBezTo>
                    <a:pt x="8" y="6"/>
                    <a:pt x="8" y="6"/>
                    <a:pt x="8" y="6"/>
                  </a:cubicBezTo>
                  <a:cubicBezTo>
                    <a:pt x="7" y="6"/>
                    <a:pt x="6" y="6"/>
                    <a:pt x="6" y="5"/>
                  </a:cubicBezTo>
                  <a:cubicBezTo>
                    <a:pt x="6" y="5"/>
                    <a:pt x="7" y="5"/>
                    <a:pt x="7" y="5"/>
                  </a:cubicBezTo>
                  <a:cubicBezTo>
                    <a:pt x="8" y="5"/>
                    <a:pt x="10" y="6"/>
                    <a:pt x="10" y="6"/>
                  </a:cubicBezTo>
                  <a:cubicBezTo>
                    <a:pt x="11" y="5"/>
                    <a:pt x="11" y="5"/>
                    <a:pt x="11" y="5"/>
                  </a:cubicBezTo>
                  <a:cubicBezTo>
                    <a:pt x="11" y="5"/>
                    <a:pt x="11" y="5"/>
                    <a:pt x="11" y="5"/>
                  </a:cubicBezTo>
                  <a:cubicBezTo>
                    <a:pt x="10" y="4"/>
                    <a:pt x="10" y="4"/>
                    <a:pt x="9" y="4"/>
                  </a:cubicBezTo>
                  <a:cubicBezTo>
                    <a:pt x="9" y="4"/>
                    <a:pt x="9" y="4"/>
                    <a:pt x="9" y="4"/>
                  </a:cubicBezTo>
                  <a:cubicBezTo>
                    <a:pt x="8" y="4"/>
                    <a:pt x="8" y="4"/>
                    <a:pt x="8" y="4"/>
                  </a:cubicBezTo>
                  <a:cubicBezTo>
                    <a:pt x="9" y="3"/>
                    <a:pt x="9" y="3"/>
                    <a:pt x="9" y="3"/>
                  </a:cubicBezTo>
                  <a:cubicBezTo>
                    <a:pt x="9" y="3"/>
                    <a:pt x="9" y="3"/>
                    <a:pt x="9" y="3"/>
                  </a:cubicBezTo>
                  <a:cubicBezTo>
                    <a:pt x="9" y="3"/>
                    <a:pt x="9" y="3"/>
                    <a:pt x="9" y="3"/>
                  </a:cubicBezTo>
                  <a:cubicBezTo>
                    <a:pt x="10" y="3"/>
                    <a:pt x="10" y="3"/>
                    <a:pt x="11" y="3"/>
                  </a:cubicBezTo>
                  <a:cubicBezTo>
                    <a:pt x="11" y="3"/>
                    <a:pt x="11" y="3"/>
                    <a:pt x="11" y="3"/>
                  </a:cubicBezTo>
                  <a:moveTo>
                    <a:pt x="2" y="5"/>
                  </a:moveTo>
                  <a:cubicBezTo>
                    <a:pt x="1" y="4"/>
                    <a:pt x="1" y="4"/>
                    <a:pt x="1" y="4"/>
                  </a:cubicBezTo>
                  <a:cubicBezTo>
                    <a:pt x="2" y="4"/>
                    <a:pt x="2" y="3"/>
                    <a:pt x="2" y="3"/>
                  </a:cubicBezTo>
                  <a:cubicBezTo>
                    <a:pt x="5" y="2"/>
                    <a:pt x="8" y="1"/>
                    <a:pt x="11" y="1"/>
                  </a:cubicBezTo>
                  <a:cubicBezTo>
                    <a:pt x="13" y="1"/>
                    <a:pt x="15" y="1"/>
                    <a:pt x="17" y="2"/>
                  </a:cubicBezTo>
                  <a:cubicBezTo>
                    <a:pt x="18" y="2"/>
                    <a:pt x="18" y="2"/>
                    <a:pt x="19" y="3"/>
                  </a:cubicBezTo>
                  <a:cubicBezTo>
                    <a:pt x="19" y="3"/>
                    <a:pt x="20" y="4"/>
                    <a:pt x="19" y="4"/>
                  </a:cubicBezTo>
                  <a:cubicBezTo>
                    <a:pt x="19" y="5"/>
                    <a:pt x="19" y="5"/>
                    <a:pt x="19" y="5"/>
                  </a:cubicBezTo>
                  <a:cubicBezTo>
                    <a:pt x="18" y="4"/>
                    <a:pt x="18" y="4"/>
                    <a:pt x="18" y="4"/>
                  </a:cubicBezTo>
                  <a:cubicBezTo>
                    <a:pt x="18" y="3"/>
                    <a:pt x="17" y="3"/>
                    <a:pt x="17" y="3"/>
                  </a:cubicBezTo>
                  <a:cubicBezTo>
                    <a:pt x="16" y="3"/>
                    <a:pt x="14" y="2"/>
                    <a:pt x="14" y="2"/>
                  </a:cubicBezTo>
                  <a:cubicBezTo>
                    <a:pt x="14" y="2"/>
                    <a:pt x="14" y="2"/>
                    <a:pt x="14" y="2"/>
                  </a:cubicBezTo>
                  <a:cubicBezTo>
                    <a:pt x="14" y="2"/>
                    <a:pt x="14" y="2"/>
                    <a:pt x="14" y="2"/>
                  </a:cubicBezTo>
                  <a:cubicBezTo>
                    <a:pt x="14" y="2"/>
                    <a:pt x="14" y="2"/>
                    <a:pt x="14" y="2"/>
                  </a:cubicBezTo>
                  <a:cubicBezTo>
                    <a:pt x="13" y="2"/>
                    <a:pt x="13" y="1"/>
                    <a:pt x="12" y="1"/>
                  </a:cubicBezTo>
                  <a:cubicBezTo>
                    <a:pt x="12" y="2"/>
                    <a:pt x="12" y="2"/>
                    <a:pt x="12" y="2"/>
                  </a:cubicBezTo>
                  <a:cubicBezTo>
                    <a:pt x="12" y="2"/>
                    <a:pt x="12" y="2"/>
                    <a:pt x="12" y="2"/>
                  </a:cubicBezTo>
                  <a:cubicBezTo>
                    <a:pt x="11" y="2"/>
                    <a:pt x="11" y="2"/>
                    <a:pt x="11" y="2"/>
                  </a:cubicBezTo>
                  <a:cubicBezTo>
                    <a:pt x="11" y="2"/>
                    <a:pt x="11" y="2"/>
                    <a:pt x="11" y="2"/>
                  </a:cubicBezTo>
                  <a:cubicBezTo>
                    <a:pt x="10" y="2"/>
                    <a:pt x="10" y="2"/>
                    <a:pt x="9" y="2"/>
                  </a:cubicBezTo>
                  <a:cubicBezTo>
                    <a:pt x="9" y="2"/>
                    <a:pt x="9" y="2"/>
                    <a:pt x="9" y="2"/>
                  </a:cubicBezTo>
                  <a:cubicBezTo>
                    <a:pt x="7" y="2"/>
                    <a:pt x="5" y="2"/>
                    <a:pt x="3" y="4"/>
                  </a:cubicBezTo>
                  <a:cubicBezTo>
                    <a:pt x="3" y="4"/>
                    <a:pt x="3" y="4"/>
                    <a:pt x="3" y="4"/>
                  </a:cubicBezTo>
                  <a:cubicBezTo>
                    <a:pt x="3" y="4"/>
                    <a:pt x="3" y="4"/>
                    <a:pt x="3" y="4"/>
                  </a:cubicBezTo>
                  <a:cubicBezTo>
                    <a:pt x="3" y="4"/>
                    <a:pt x="3" y="4"/>
                    <a:pt x="3" y="4"/>
                  </a:cubicBezTo>
                  <a:cubicBezTo>
                    <a:pt x="2" y="4"/>
                    <a:pt x="2" y="4"/>
                    <a:pt x="2" y="5"/>
                  </a:cubicBezTo>
                  <a:moveTo>
                    <a:pt x="11" y="0"/>
                  </a:moveTo>
                  <a:cubicBezTo>
                    <a:pt x="8" y="0"/>
                    <a:pt x="5" y="1"/>
                    <a:pt x="2" y="2"/>
                  </a:cubicBezTo>
                  <a:cubicBezTo>
                    <a:pt x="1" y="3"/>
                    <a:pt x="1" y="3"/>
                    <a:pt x="1" y="4"/>
                  </a:cubicBezTo>
                  <a:cubicBezTo>
                    <a:pt x="0" y="5"/>
                    <a:pt x="1" y="5"/>
                    <a:pt x="1" y="6"/>
                  </a:cubicBezTo>
                  <a:cubicBezTo>
                    <a:pt x="2" y="7"/>
                    <a:pt x="4" y="8"/>
                    <a:pt x="9" y="8"/>
                  </a:cubicBezTo>
                  <a:cubicBezTo>
                    <a:pt x="12" y="8"/>
                    <a:pt x="19" y="7"/>
                    <a:pt x="20" y="4"/>
                  </a:cubicBezTo>
                  <a:cubicBezTo>
                    <a:pt x="21" y="4"/>
                    <a:pt x="20" y="3"/>
                    <a:pt x="20" y="2"/>
                  </a:cubicBezTo>
                  <a:cubicBezTo>
                    <a:pt x="19" y="2"/>
                    <a:pt x="18" y="1"/>
                    <a:pt x="18" y="1"/>
                  </a:cubicBezTo>
                  <a:cubicBezTo>
                    <a:pt x="15" y="0"/>
                    <a:pt x="13" y="0"/>
                    <a:pt x="1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79" name="Freeform 65"/>
            <p:cNvSpPr>
              <a:spLocks noEditPoints="1"/>
            </p:cNvSpPr>
            <p:nvPr/>
          </p:nvSpPr>
          <p:spPr bwMode="auto">
            <a:xfrm>
              <a:off x="3577" y="2522"/>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5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3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8"/>
                    <a:pt x="18" y="8"/>
                    <a:pt x="18" y="8"/>
                  </a:cubicBezTo>
                  <a:cubicBezTo>
                    <a:pt x="17" y="9"/>
                    <a:pt x="17" y="9"/>
                    <a:pt x="17" y="9"/>
                  </a:cubicBezTo>
                  <a:moveTo>
                    <a:pt x="8" y="9"/>
                  </a:moveTo>
                  <a:cubicBezTo>
                    <a:pt x="7" y="9"/>
                    <a:pt x="7" y="8"/>
                    <a:pt x="6" y="8"/>
                  </a:cubicBezTo>
                  <a:cubicBezTo>
                    <a:pt x="6" y="7"/>
                    <a:pt x="6" y="6"/>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5"/>
                    <a:pt x="19" y="5"/>
                    <a:pt x="19" y="5"/>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5"/>
                  </a:cubicBezTo>
                  <a:cubicBezTo>
                    <a:pt x="6" y="6"/>
                    <a:pt x="6" y="7"/>
                    <a:pt x="6" y="8"/>
                  </a:cubicBezTo>
                  <a:moveTo>
                    <a:pt x="21" y="8"/>
                  </a:moveTo>
                  <a:cubicBezTo>
                    <a:pt x="21" y="7"/>
                    <a:pt x="21" y="6"/>
                    <a:pt x="21" y="5"/>
                  </a:cubicBezTo>
                  <a:cubicBezTo>
                    <a:pt x="22" y="4"/>
                    <a:pt x="22" y="4"/>
                    <a:pt x="22" y="4"/>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3"/>
                  </a:cubicBezTo>
                  <a:cubicBezTo>
                    <a:pt x="24" y="4"/>
                    <a:pt x="24" y="5"/>
                    <a:pt x="24" y="6"/>
                  </a:cubicBezTo>
                  <a:cubicBezTo>
                    <a:pt x="23" y="6"/>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5"/>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4"/>
                    <a:pt x="2" y="2"/>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6"/>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80" name="Freeform 66"/>
            <p:cNvSpPr>
              <a:spLocks noEditPoints="1"/>
            </p:cNvSpPr>
            <p:nvPr/>
          </p:nvSpPr>
          <p:spPr bwMode="auto">
            <a:xfrm>
              <a:off x="3577" y="2536"/>
              <a:ext cx="62" cy="24"/>
            </a:xfrm>
            <a:custGeom>
              <a:avLst/>
              <a:gdLst>
                <a:gd name="T0" fmla="*/ 13 w 26"/>
                <a:gd name="T1" fmla="*/ 6 h 10"/>
                <a:gd name="T2" fmla="*/ 12 w 26"/>
                <a:gd name="T3" fmla="*/ 6 h 10"/>
                <a:gd name="T4" fmla="*/ 10 w 26"/>
                <a:gd name="T5" fmla="*/ 9 h 10"/>
                <a:gd name="T6" fmla="*/ 12 w 26"/>
                <a:gd name="T7" fmla="*/ 6 h 10"/>
                <a:gd name="T8" fmla="*/ 14 w 26"/>
                <a:gd name="T9" fmla="*/ 6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8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3 h 10"/>
                <a:gd name="T64" fmla="*/ 24 w 26"/>
                <a:gd name="T65" fmla="*/ 3 h 10"/>
                <a:gd name="T66" fmla="*/ 25 w 26"/>
                <a:gd name="T67" fmla="*/ 5 h 10"/>
                <a:gd name="T68" fmla="*/ 25 w 26"/>
                <a:gd name="T69" fmla="*/ 0 h 10"/>
                <a:gd name="T70" fmla="*/ 12 w 26"/>
                <a:gd name="T71" fmla="*/ 5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6"/>
                    <a:pt x="13" y="6"/>
                    <a:pt x="13" y="6"/>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6"/>
                    <a:pt x="14" y="6"/>
                    <a:pt x="14" y="6"/>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7"/>
                    <a:pt x="6" y="7"/>
                    <a:pt x="6" y="6"/>
                  </a:cubicBezTo>
                  <a:cubicBezTo>
                    <a:pt x="7" y="6"/>
                    <a:pt x="7" y="6"/>
                    <a:pt x="8" y="6"/>
                  </a:cubicBezTo>
                  <a:cubicBezTo>
                    <a:pt x="8" y="7"/>
                    <a:pt x="8" y="8"/>
                    <a:pt x="8" y="9"/>
                  </a:cubicBezTo>
                  <a:moveTo>
                    <a:pt x="18" y="8"/>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6"/>
                    <a:pt x="19" y="7"/>
                    <a:pt x="19" y="8"/>
                  </a:cubicBezTo>
                  <a:cubicBezTo>
                    <a:pt x="18" y="8"/>
                    <a:pt x="18" y="8"/>
                    <a:pt x="18" y="8"/>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7"/>
                  </a:cubicBezTo>
                  <a:cubicBezTo>
                    <a:pt x="4" y="5"/>
                    <a:pt x="4" y="5"/>
                    <a:pt x="4" y="5"/>
                  </a:cubicBezTo>
                  <a:cubicBezTo>
                    <a:pt x="4" y="5"/>
                    <a:pt x="5" y="5"/>
                    <a:pt x="6" y="6"/>
                  </a:cubicBezTo>
                  <a:cubicBezTo>
                    <a:pt x="6" y="6"/>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4"/>
                    <a:pt x="24" y="5"/>
                    <a:pt x="24" y="6"/>
                  </a:cubicBezTo>
                  <a:cubicBezTo>
                    <a:pt x="23" y="7"/>
                    <a:pt x="23" y="7"/>
                    <a:pt x="22" y="7"/>
                  </a:cubicBezTo>
                  <a:moveTo>
                    <a:pt x="2" y="4"/>
                  </a:moveTo>
                  <a:cubicBezTo>
                    <a:pt x="2" y="4"/>
                    <a:pt x="2" y="4"/>
                    <a:pt x="2" y="4"/>
                  </a:cubicBezTo>
                  <a:cubicBezTo>
                    <a:pt x="1" y="3"/>
                    <a:pt x="1" y="3"/>
                    <a:pt x="1" y="3"/>
                  </a:cubicBezTo>
                  <a:cubicBezTo>
                    <a:pt x="2" y="3"/>
                    <a:pt x="2" y="3"/>
                    <a:pt x="2" y="3"/>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5"/>
                    <a:pt x="12" y="5"/>
                  </a:cubicBezTo>
                  <a:cubicBezTo>
                    <a:pt x="11" y="5"/>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5"/>
                    <a:pt x="1" y="5"/>
                    <a:pt x="1" y="5"/>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7"/>
                    <a:pt x="24" y="7"/>
                  </a:cubicBezTo>
                  <a:cubicBezTo>
                    <a:pt x="24" y="7"/>
                    <a:pt x="24" y="7"/>
                    <a:pt x="24" y="7"/>
                  </a:cubicBezTo>
                  <a:cubicBezTo>
                    <a:pt x="24" y="7"/>
                    <a:pt x="24" y="7"/>
                    <a:pt x="24" y="7"/>
                  </a:cubicBezTo>
                  <a:cubicBezTo>
                    <a:pt x="24" y="7"/>
                    <a:pt x="24" y="7"/>
                    <a:pt x="24" y="7"/>
                  </a:cubicBezTo>
                  <a:cubicBezTo>
                    <a:pt x="25" y="6"/>
                    <a:pt x="26" y="6"/>
                    <a:pt x="26" y="5"/>
                  </a:cubicBezTo>
                  <a:cubicBezTo>
                    <a:pt x="26" y="4"/>
                    <a:pt x="26" y="4"/>
                    <a:pt x="26" y="4"/>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81" name="Freeform 67"/>
            <p:cNvSpPr>
              <a:spLocks noEditPoints="1"/>
            </p:cNvSpPr>
            <p:nvPr/>
          </p:nvSpPr>
          <p:spPr bwMode="auto">
            <a:xfrm>
              <a:off x="3577" y="2550"/>
              <a:ext cx="62" cy="24"/>
            </a:xfrm>
            <a:custGeom>
              <a:avLst/>
              <a:gdLst>
                <a:gd name="T0" fmla="*/ 13 w 26"/>
                <a:gd name="T1" fmla="*/ 7 h 10"/>
                <a:gd name="T2" fmla="*/ 12 w 26"/>
                <a:gd name="T3" fmla="*/ 6 h 10"/>
                <a:gd name="T4" fmla="*/ 10 w 26"/>
                <a:gd name="T5" fmla="*/ 9 h 10"/>
                <a:gd name="T6" fmla="*/ 12 w 26"/>
                <a:gd name="T7" fmla="*/ 6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8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4 h 10"/>
                <a:gd name="T52" fmla="*/ 2 w 26"/>
                <a:gd name="T53" fmla="*/ 6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0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6"/>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6"/>
                  </a:cubicBezTo>
                  <a:cubicBezTo>
                    <a:pt x="12" y="6"/>
                    <a:pt x="12" y="6"/>
                    <a:pt x="12" y="6"/>
                  </a:cubicBezTo>
                  <a:moveTo>
                    <a:pt x="12" y="9"/>
                  </a:moveTo>
                  <a:cubicBezTo>
                    <a:pt x="11" y="9"/>
                    <a:pt x="11" y="9"/>
                    <a:pt x="10" y="9"/>
                  </a:cubicBezTo>
                  <a:cubicBezTo>
                    <a:pt x="10" y="9"/>
                    <a:pt x="10" y="9"/>
                    <a:pt x="10" y="9"/>
                  </a:cubicBezTo>
                  <a:cubicBezTo>
                    <a:pt x="10" y="6"/>
                    <a:pt x="10" y="6"/>
                    <a:pt x="10" y="6"/>
                  </a:cubicBezTo>
                  <a:cubicBezTo>
                    <a:pt x="11" y="6"/>
                    <a:pt x="11" y="6"/>
                    <a:pt x="12" y="6"/>
                  </a:cubicBezTo>
                  <a:cubicBezTo>
                    <a:pt x="12" y="7"/>
                    <a:pt x="12" y="8"/>
                    <a:pt x="12" y="9"/>
                  </a:cubicBezTo>
                  <a:moveTo>
                    <a:pt x="14" y="9"/>
                  </a:moveTo>
                  <a:cubicBezTo>
                    <a:pt x="14" y="7"/>
                    <a:pt x="14" y="7"/>
                    <a:pt x="14" y="7"/>
                  </a:cubicBezTo>
                  <a:cubicBezTo>
                    <a:pt x="14" y="6"/>
                    <a:pt x="14" y="6"/>
                    <a:pt x="14" y="6"/>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8"/>
                    <a:pt x="15" y="8"/>
                    <a:pt x="15" y="8"/>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8"/>
                    <a:pt x="18" y="8"/>
                    <a:pt x="18" y="8"/>
                  </a:cubicBezTo>
                  <a:cubicBezTo>
                    <a:pt x="18" y="9"/>
                    <a:pt x="18" y="9"/>
                    <a:pt x="18" y="9"/>
                  </a:cubicBezTo>
                  <a:cubicBezTo>
                    <a:pt x="17" y="9"/>
                    <a:pt x="17" y="9"/>
                    <a:pt x="17" y="9"/>
                  </a:cubicBezTo>
                  <a:moveTo>
                    <a:pt x="8" y="9"/>
                  </a:moveTo>
                  <a:cubicBezTo>
                    <a:pt x="7" y="9"/>
                    <a:pt x="7" y="9"/>
                    <a:pt x="6" y="8"/>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7"/>
                    <a:pt x="19" y="8"/>
                  </a:cubicBezTo>
                  <a:cubicBezTo>
                    <a:pt x="18" y="9"/>
                    <a:pt x="18" y="9"/>
                    <a:pt x="18" y="9"/>
                  </a:cubicBezTo>
                  <a:moveTo>
                    <a:pt x="20" y="8"/>
                  </a:moveTo>
                  <a:cubicBezTo>
                    <a:pt x="19" y="7"/>
                    <a:pt x="19" y="6"/>
                    <a:pt x="20" y="5"/>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5"/>
                    <a:pt x="6" y="6"/>
                  </a:cubicBezTo>
                  <a:cubicBezTo>
                    <a:pt x="6" y="7"/>
                    <a:pt x="6" y="7"/>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4"/>
                    <a:pt x="3" y="4"/>
                    <a:pt x="3" y="4"/>
                  </a:cubicBezTo>
                  <a:cubicBezTo>
                    <a:pt x="3" y="5"/>
                    <a:pt x="3" y="5"/>
                    <a:pt x="3" y="5"/>
                  </a:cubicBezTo>
                  <a:cubicBezTo>
                    <a:pt x="3" y="7"/>
                    <a:pt x="3" y="7"/>
                    <a:pt x="3" y="7"/>
                  </a:cubicBezTo>
                  <a:moveTo>
                    <a:pt x="2" y="6"/>
                  </a:moveTo>
                  <a:cubicBezTo>
                    <a:pt x="2" y="6"/>
                    <a:pt x="2" y="6"/>
                    <a:pt x="2" y="6"/>
                  </a:cubicBezTo>
                  <a:cubicBezTo>
                    <a:pt x="2" y="6"/>
                    <a:pt x="2" y="6"/>
                    <a:pt x="2" y="6"/>
                  </a:cubicBezTo>
                  <a:cubicBezTo>
                    <a:pt x="2" y="4"/>
                    <a:pt x="2" y="4"/>
                    <a:pt x="2" y="4"/>
                  </a:cubicBezTo>
                  <a:cubicBezTo>
                    <a:pt x="2" y="4"/>
                    <a:pt x="2" y="4"/>
                    <a:pt x="2" y="4"/>
                  </a:cubicBezTo>
                  <a:cubicBezTo>
                    <a:pt x="2" y="6"/>
                    <a:pt x="2" y="6"/>
                    <a:pt x="2" y="6"/>
                  </a:cubicBezTo>
                  <a:moveTo>
                    <a:pt x="22" y="7"/>
                  </a:moveTo>
                  <a:cubicBezTo>
                    <a:pt x="22" y="4"/>
                    <a:pt x="22" y="4"/>
                    <a:pt x="22" y="4"/>
                  </a:cubicBezTo>
                  <a:cubicBezTo>
                    <a:pt x="22" y="4"/>
                    <a:pt x="22" y="4"/>
                    <a:pt x="22" y="4"/>
                  </a:cubicBezTo>
                  <a:cubicBezTo>
                    <a:pt x="23" y="4"/>
                    <a:pt x="23" y="4"/>
                    <a:pt x="24" y="4"/>
                  </a:cubicBezTo>
                  <a:cubicBezTo>
                    <a:pt x="24" y="5"/>
                    <a:pt x="24" y="5"/>
                    <a:pt x="24" y="6"/>
                  </a:cubicBezTo>
                  <a:cubicBezTo>
                    <a:pt x="23" y="7"/>
                    <a:pt x="23" y="7"/>
                    <a:pt x="22" y="7"/>
                  </a:cubicBezTo>
                  <a:moveTo>
                    <a:pt x="2" y="4"/>
                  </a:moveTo>
                  <a:cubicBezTo>
                    <a:pt x="2" y="4"/>
                    <a:pt x="2" y="4"/>
                    <a:pt x="2" y="4"/>
                  </a:cubicBezTo>
                  <a:cubicBezTo>
                    <a:pt x="1" y="3"/>
                    <a:pt x="1" y="3"/>
                    <a:pt x="1" y="3"/>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0"/>
                    <a:pt x="25" y="0"/>
                    <a:pt x="25" y="0"/>
                  </a:cubicBezTo>
                  <a:cubicBezTo>
                    <a:pt x="25" y="2"/>
                    <a:pt x="25" y="2"/>
                    <a:pt x="25" y="2"/>
                  </a:cubicBezTo>
                  <a:cubicBezTo>
                    <a:pt x="25" y="2"/>
                    <a:pt x="25" y="2"/>
                    <a:pt x="25" y="2"/>
                  </a:cubicBezTo>
                  <a:cubicBezTo>
                    <a:pt x="21" y="5"/>
                    <a:pt x="17" y="6"/>
                    <a:pt x="12" y="6"/>
                  </a:cubicBezTo>
                  <a:cubicBezTo>
                    <a:pt x="11" y="6"/>
                    <a:pt x="10" y="5"/>
                    <a:pt x="9" y="5"/>
                  </a:cubicBezTo>
                  <a:cubicBezTo>
                    <a:pt x="7" y="5"/>
                    <a:pt x="4" y="5"/>
                    <a:pt x="2" y="3"/>
                  </a:cubicBezTo>
                  <a:cubicBezTo>
                    <a:pt x="1" y="2"/>
                    <a:pt x="1" y="2"/>
                    <a:pt x="1" y="2"/>
                  </a:cubicBezTo>
                  <a:cubicBezTo>
                    <a:pt x="2" y="1"/>
                    <a:pt x="2" y="1"/>
                    <a:pt x="2" y="1"/>
                  </a:cubicBezTo>
                  <a:cubicBezTo>
                    <a:pt x="1" y="1"/>
                    <a:pt x="1" y="1"/>
                    <a:pt x="1" y="1"/>
                  </a:cubicBezTo>
                  <a:cubicBezTo>
                    <a:pt x="1" y="1"/>
                    <a:pt x="1" y="1"/>
                    <a:pt x="1" y="1"/>
                  </a:cubicBezTo>
                  <a:cubicBezTo>
                    <a:pt x="1" y="1"/>
                    <a:pt x="1" y="1"/>
                    <a:pt x="1" y="1"/>
                  </a:cubicBezTo>
                  <a:cubicBezTo>
                    <a:pt x="0" y="1"/>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0"/>
                    <a:pt x="26" y="0"/>
                    <a:pt x="26" y="0"/>
                  </a:cubicBezTo>
                  <a:cubicBezTo>
                    <a:pt x="26" y="0"/>
                    <a:pt x="26" y="0"/>
                    <a:pt x="2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82" name="Freeform 68"/>
            <p:cNvSpPr>
              <a:spLocks noEditPoints="1"/>
            </p:cNvSpPr>
            <p:nvPr/>
          </p:nvSpPr>
          <p:spPr bwMode="auto">
            <a:xfrm>
              <a:off x="3577" y="2565"/>
              <a:ext cx="62" cy="23"/>
            </a:xfrm>
            <a:custGeom>
              <a:avLst/>
              <a:gdLst>
                <a:gd name="T0" fmla="*/ 13 w 26"/>
                <a:gd name="T1" fmla="*/ 7 h 10"/>
                <a:gd name="T2" fmla="*/ 12 w 26"/>
                <a:gd name="T3" fmla="*/ 7 h 10"/>
                <a:gd name="T4" fmla="*/ 10 w 26"/>
                <a:gd name="T5" fmla="*/ 9 h 10"/>
                <a:gd name="T6" fmla="*/ 12 w 26"/>
                <a:gd name="T7" fmla="*/ 7 h 10"/>
                <a:gd name="T8" fmla="*/ 14 w 26"/>
                <a:gd name="T9" fmla="*/ 7 h 10"/>
                <a:gd name="T10" fmla="*/ 15 w 26"/>
                <a:gd name="T11" fmla="*/ 6 h 10"/>
                <a:gd name="T12" fmla="*/ 15 w 26"/>
                <a:gd name="T13" fmla="*/ 9 h 10"/>
                <a:gd name="T14" fmla="*/ 15 w 26"/>
                <a:gd name="T15" fmla="*/ 6 h 10"/>
                <a:gd name="T16" fmla="*/ 15 w 26"/>
                <a:gd name="T17" fmla="*/ 9 h 10"/>
                <a:gd name="T18" fmla="*/ 16 w 26"/>
                <a:gd name="T19" fmla="*/ 6 h 10"/>
                <a:gd name="T20" fmla="*/ 16 w 26"/>
                <a:gd name="T21" fmla="*/ 9 h 10"/>
                <a:gd name="T22" fmla="*/ 8 w 26"/>
                <a:gd name="T23" fmla="*/ 6 h 10"/>
                <a:gd name="T24" fmla="*/ 10 w 26"/>
                <a:gd name="T25" fmla="*/ 9 h 10"/>
                <a:gd name="T26" fmla="*/ 17 w 26"/>
                <a:gd name="T27" fmla="*/ 6 h 10"/>
                <a:gd name="T28" fmla="*/ 18 w 26"/>
                <a:gd name="T29" fmla="*/ 9 h 10"/>
                <a:gd name="T30" fmla="*/ 8 w 26"/>
                <a:gd name="T31" fmla="*/ 9 h 10"/>
                <a:gd name="T32" fmla="*/ 8 w 26"/>
                <a:gd name="T33" fmla="*/ 6 h 10"/>
                <a:gd name="T34" fmla="*/ 18 w 26"/>
                <a:gd name="T35" fmla="*/ 8 h 10"/>
                <a:gd name="T36" fmla="*/ 18 w 26"/>
                <a:gd name="T37" fmla="*/ 6 h 10"/>
                <a:gd name="T38" fmla="*/ 18 w 26"/>
                <a:gd name="T39" fmla="*/ 9 h 10"/>
                <a:gd name="T40" fmla="*/ 21 w 26"/>
                <a:gd name="T41" fmla="*/ 5 h 10"/>
                <a:gd name="T42" fmla="*/ 6 w 26"/>
                <a:gd name="T43" fmla="*/ 8 h 10"/>
                <a:gd name="T44" fmla="*/ 6 w 26"/>
                <a:gd name="T45" fmla="*/ 6 h 10"/>
                <a:gd name="T46" fmla="*/ 21 w 26"/>
                <a:gd name="T47" fmla="*/ 5 h 10"/>
                <a:gd name="T48" fmla="*/ 21 w 26"/>
                <a:gd name="T49" fmla="*/ 8 h 10"/>
                <a:gd name="T50" fmla="*/ 3 w 26"/>
                <a:gd name="T51" fmla="*/ 5 h 10"/>
                <a:gd name="T52" fmla="*/ 2 w 26"/>
                <a:gd name="T53" fmla="*/ 7 h 10"/>
                <a:gd name="T54" fmla="*/ 2 w 26"/>
                <a:gd name="T55" fmla="*/ 4 h 10"/>
                <a:gd name="T56" fmla="*/ 22 w 26"/>
                <a:gd name="T57" fmla="*/ 7 h 10"/>
                <a:gd name="T58" fmla="*/ 24 w 26"/>
                <a:gd name="T59" fmla="*/ 4 h 10"/>
                <a:gd name="T60" fmla="*/ 2 w 26"/>
                <a:gd name="T61" fmla="*/ 4 h 10"/>
                <a:gd name="T62" fmla="*/ 2 w 26"/>
                <a:gd name="T63" fmla="*/ 4 h 10"/>
                <a:gd name="T64" fmla="*/ 24 w 26"/>
                <a:gd name="T65" fmla="*/ 3 h 10"/>
                <a:gd name="T66" fmla="*/ 25 w 26"/>
                <a:gd name="T67" fmla="*/ 5 h 10"/>
                <a:gd name="T68" fmla="*/ 25 w 26"/>
                <a:gd name="T69" fmla="*/ 1 h 10"/>
                <a:gd name="T70" fmla="*/ 12 w 26"/>
                <a:gd name="T71" fmla="*/ 6 h 10"/>
                <a:gd name="T72" fmla="*/ 1 w 26"/>
                <a:gd name="T73" fmla="*/ 2 h 10"/>
                <a:gd name="T74" fmla="*/ 1 w 26"/>
                <a:gd name="T75" fmla="*/ 1 h 10"/>
                <a:gd name="T76" fmla="*/ 1 w 26"/>
                <a:gd name="T77" fmla="*/ 5 h 10"/>
                <a:gd name="T78" fmla="*/ 12 w 26"/>
                <a:gd name="T79" fmla="*/ 10 h 10"/>
                <a:gd name="T80" fmla="*/ 23 w 26"/>
                <a:gd name="T81" fmla="*/ 8 h 10"/>
                <a:gd name="T82" fmla="*/ 24 w 26"/>
                <a:gd name="T83" fmla="*/ 7 h 10"/>
                <a:gd name="T84" fmla="*/ 26 w 26"/>
                <a:gd name="T85" fmla="*/ 5 h 10"/>
                <a:gd name="T86" fmla="*/ 26 w 26"/>
                <a:gd name="T8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 h="10">
                  <a:moveTo>
                    <a:pt x="12" y="7"/>
                  </a:moveTo>
                  <a:cubicBezTo>
                    <a:pt x="13" y="6"/>
                    <a:pt x="13" y="6"/>
                    <a:pt x="13" y="6"/>
                  </a:cubicBezTo>
                  <a:cubicBezTo>
                    <a:pt x="13" y="7"/>
                    <a:pt x="13" y="7"/>
                    <a:pt x="13" y="7"/>
                  </a:cubicBezTo>
                  <a:cubicBezTo>
                    <a:pt x="14" y="9"/>
                    <a:pt x="14" y="9"/>
                    <a:pt x="14" y="9"/>
                  </a:cubicBezTo>
                  <a:cubicBezTo>
                    <a:pt x="13" y="9"/>
                    <a:pt x="13" y="9"/>
                    <a:pt x="12" y="9"/>
                  </a:cubicBezTo>
                  <a:cubicBezTo>
                    <a:pt x="12" y="8"/>
                    <a:pt x="12" y="7"/>
                    <a:pt x="12" y="7"/>
                  </a:cubicBezTo>
                  <a:cubicBezTo>
                    <a:pt x="12" y="7"/>
                    <a:pt x="12" y="7"/>
                    <a:pt x="12" y="7"/>
                  </a:cubicBezTo>
                  <a:moveTo>
                    <a:pt x="12" y="9"/>
                  </a:moveTo>
                  <a:cubicBezTo>
                    <a:pt x="11" y="9"/>
                    <a:pt x="11" y="9"/>
                    <a:pt x="10" y="9"/>
                  </a:cubicBezTo>
                  <a:cubicBezTo>
                    <a:pt x="10" y="9"/>
                    <a:pt x="10" y="9"/>
                    <a:pt x="10" y="9"/>
                  </a:cubicBezTo>
                  <a:cubicBezTo>
                    <a:pt x="10" y="6"/>
                    <a:pt x="10" y="6"/>
                    <a:pt x="10" y="6"/>
                  </a:cubicBezTo>
                  <a:cubicBezTo>
                    <a:pt x="11" y="6"/>
                    <a:pt x="11" y="7"/>
                    <a:pt x="12" y="7"/>
                  </a:cubicBezTo>
                  <a:cubicBezTo>
                    <a:pt x="12" y="7"/>
                    <a:pt x="12" y="8"/>
                    <a:pt x="12" y="9"/>
                  </a:cubicBezTo>
                  <a:moveTo>
                    <a:pt x="14" y="9"/>
                  </a:moveTo>
                  <a:cubicBezTo>
                    <a:pt x="14" y="7"/>
                    <a:pt x="14" y="7"/>
                    <a:pt x="14" y="7"/>
                  </a:cubicBezTo>
                  <a:cubicBezTo>
                    <a:pt x="14" y="7"/>
                    <a:pt x="14" y="7"/>
                    <a:pt x="14" y="7"/>
                  </a:cubicBezTo>
                  <a:cubicBezTo>
                    <a:pt x="14" y="6"/>
                    <a:pt x="14" y="6"/>
                    <a:pt x="14" y="6"/>
                  </a:cubicBezTo>
                  <a:cubicBezTo>
                    <a:pt x="15" y="6"/>
                    <a:pt x="15" y="6"/>
                    <a:pt x="15" y="6"/>
                  </a:cubicBezTo>
                  <a:cubicBezTo>
                    <a:pt x="15" y="7"/>
                    <a:pt x="15" y="8"/>
                    <a:pt x="15" y="9"/>
                  </a:cubicBezTo>
                  <a:cubicBezTo>
                    <a:pt x="14" y="9"/>
                    <a:pt x="14" y="9"/>
                    <a:pt x="14" y="9"/>
                  </a:cubicBezTo>
                  <a:moveTo>
                    <a:pt x="15" y="9"/>
                  </a:moveTo>
                  <a:cubicBezTo>
                    <a:pt x="15" y="9"/>
                    <a:pt x="15" y="9"/>
                    <a:pt x="15" y="9"/>
                  </a:cubicBezTo>
                  <a:cubicBezTo>
                    <a:pt x="15" y="9"/>
                    <a:pt x="15" y="9"/>
                    <a:pt x="15" y="9"/>
                  </a:cubicBezTo>
                  <a:cubicBezTo>
                    <a:pt x="15" y="8"/>
                    <a:pt x="15" y="7"/>
                    <a:pt x="15" y="6"/>
                  </a:cubicBezTo>
                  <a:cubicBezTo>
                    <a:pt x="16" y="6"/>
                    <a:pt x="16" y="6"/>
                    <a:pt x="16" y="6"/>
                  </a:cubicBezTo>
                  <a:cubicBezTo>
                    <a:pt x="16" y="9"/>
                    <a:pt x="16" y="9"/>
                    <a:pt x="16" y="9"/>
                  </a:cubicBezTo>
                  <a:cubicBezTo>
                    <a:pt x="15" y="9"/>
                    <a:pt x="15" y="9"/>
                    <a:pt x="15" y="9"/>
                  </a:cubicBezTo>
                  <a:moveTo>
                    <a:pt x="16" y="9"/>
                  </a:moveTo>
                  <a:cubicBezTo>
                    <a:pt x="16" y="9"/>
                    <a:pt x="16" y="9"/>
                    <a:pt x="16" y="9"/>
                  </a:cubicBezTo>
                  <a:cubicBezTo>
                    <a:pt x="16" y="6"/>
                    <a:pt x="16" y="6"/>
                    <a:pt x="16" y="6"/>
                  </a:cubicBezTo>
                  <a:cubicBezTo>
                    <a:pt x="16" y="6"/>
                    <a:pt x="16" y="6"/>
                    <a:pt x="16" y="6"/>
                  </a:cubicBezTo>
                  <a:cubicBezTo>
                    <a:pt x="17" y="9"/>
                    <a:pt x="17" y="9"/>
                    <a:pt x="17" y="9"/>
                  </a:cubicBezTo>
                  <a:cubicBezTo>
                    <a:pt x="16" y="9"/>
                    <a:pt x="16" y="9"/>
                    <a:pt x="16" y="9"/>
                  </a:cubicBezTo>
                  <a:moveTo>
                    <a:pt x="10" y="9"/>
                  </a:moveTo>
                  <a:cubicBezTo>
                    <a:pt x="9" y="9"/>
                    <a:pt x="9" y="9"/>
                    <a:pt x="8" y="9"/>
                  </a:cubicBezTo>
                  <a:cubicBezTo>
                    <a:pt x="8" y="8"/>
                    <a:pt x="8" y="7"/>
                    <a:pt x="8" y="6"/>
                  </a:cubicBezTo>
                  <a:cubicBezTo>
                    <a:pt x="9" y="6"/>
                    <a:pt x="9" y="6"/>
                    <a:pt x="9" y="6"/>
                  </a:cubicBezTo>
                  <a:cubicBezTo>
                    <a:pt x="10" y="6"/>
                    <a:pt x="10" y="6"/>
                    <a:pt x="10" y="6"/>
                  </a:cubicBezTo>
                  <a:cubicBezTo>
                    <a:pt x="10" y="9"/>
                    <a:pt x="10" y="9"/>
                    <a:pt x="10" y="9"/>
                  </a:cubicBezTo>
                  <a:cubicBezTo>
                    <a:pt x="10" y="9"/>
                    <a:pt x="10" y="9"/>
                    <a:pt x="10" y="9"/>
                  </a:cubicBezTo>
                  <a:moveTo>
                    <a:pt x="17" y="9"/>
                  </a:moveTo>
                  <a:cubicBezTo>
                    <a:pt x="17" y="6"/>
                    <a:pt x="17" y="6"/>
                    <a:pt x="17" y="6"/>
                  </a:cubicBezTo>
                  <a:cubicBezTo>
                    <a:pt x="17" y="6"/>
                    <a:pt x="17" y="6"/>
                    <a:pt x="17" y="6"/>
                  </a:cubicBezTo>
                  <a:cubicBezTo>
                    <a:pt x="18" y="6"/>
                    <a:pt x="18" y="6"/>
                    <a:pt x="18" y="6"/>
                  </a:cubicBezTo>
                  <a:cubicBezTo>
                    <a:pt x="18" y="9"/>
                    <a:pt x="18" y="9"/>
                    <a:pt x="18" y="9"/>
                  </a:cubicBezTo>
                  <a:cubicBezTo>
                    <a:pt x="18" y="9"/>
                    <a:pt x="18" y="9"/>
                    <a:pt x="18" y="9"/>
                  </a:cubicBezTo>
                  <a:cubicBezTo>
                    <a:pt x="17" y="9"/>
                    <a:pt x="17" y="9"/>
                    <a:pt x="17" y="9"/>
                  </a:cubicBezTo>
                  <a:moveTo>
                    <a:pt x="8" y="9"/>
                  </a:moveTo>
                  <a:cubicBezTo>
                    <a:pt x="7" y="9"/>
                    <a:pt x="7" y="9"/>
                    <a:pt x="6" y="9"/>
                  </a:cubicBezTo>
                  <a:cubicBezTo>
                    <a:pt x="6" y="8"/>
                    <a:pt x="6" y="7"/>
                    <a:pt x="6" y="6"/>
                  </a:cubicBezTo>
                  <a:cubicBezTo>
                    <a:pt x="7" y="6"/>
                    <a:pt x="7" y="6"/>
                    <a:pt x="8" y="6"/>
                  </a:cubicBezTo>
                  <a:cubicBezTo>
                    <a:pt x="8" y="7"/>
                    <a:pt x="8" y="8"/>
                    <a:pt x="8" y="9"/>
                  </a:cubicBezTo>
                  <a:moveTo>
                    <a:pt x="18" y="9"/>
                  </a:moveTo>
                  <a:cubicBezTo>
                    <a:pt x="18" y="8"/>
                    <a:pt x="18" y="8"/>
                    <a:pt x="18" y="8"/>
                  </a:cubicBezTo>
                  <a:cubicBezTo>
                    <a:pt x="18" y="8"/>
                    <a:pt x="18" y="8"/>
                    <a:pt x="18" y="8"/>
                  </a:cubicBezTo>
                  <a:cubicBezTo>
                    <a:pt x="18" y="6"/>
                    <a:pt x="18" y="6"/>
                    <a:pt x="18" y="6"/>
                  </a:cubicBezTo>
                  <a:cubicBezTo>
                    <a:pt x="18" y="6"/>
                    <a:pt x="18" y="6"/>
                    <a:pt x="18" y="6"/>
                  </a:cubicBezTo>
                  <a:cubicBezTo>
                    <a:pt x="19" y="6"/>
                    <a:pt x="19" y="6"/>
                    <a:pt x="19" y="6"/>
                  </a:cubicBezTo>
                  <a:cubicBezTo>
                    <a:pt x="19" y="7"/>
                    <a:pt x="19" y="8"/>
                    <a:pt x="19" y="8"/>
                  </a:cubicBezTo>
                  <a:cubicBezTo>
                    <a:pt x="18" y="9"/>
                    <a:pt x="18" y="9"/>
                    <a:pt x="18" y="9"/>
                  </a:cubicBezTo>
                  <a:moveTo>
                    <a:pt x="20" y="8"/>
                  </a:moveTo>
                  <a:cubicBezTo>
                    <a:pt x="19" y="7"/>
                    <a:pt x="19" y="7"/>
                    <a:pt x="20" y="6"/>
                  </a:cubicBezTo>
                  <a:cubicBezTo>
                    <a:pt x="21" y="5"/>
                    <a:pt x="21" y="5"/>
                    <a:pt x="21" y="5"/>
                  </a:cubicBezTo>
                  <a:cubicBezTo>
                    <a:pt x="21" y="6"/>
                    <a:pt x="21" y="7"/>
                    <a:pt x="21" y="8"/>
                  </a:cubicBezTo>
                  <a:cubicBezTo>
                    <a:pt x="20" y="8"/>
                    <a:pt x="20" y="8"/>
                    <a:pt x="20" y="8"/>
                  </a:cubicBezTo>
                  <a:moveTo>
                    <a:pt x="6" y="8"/>
                  </a:moveTo>
                  <a:cubicBezTo>
                    <a:pt x="5" y="8"/>
                    <a:pt x="4" y="8"/>
                    <a:pt x="4" y="8"/>
                  </a:cubicBezTo>
                  <a:cubicBezTo>
                    <a:pt x="4" y="5"/>
                    <a:pt x="4" y="5"/>
                    <a:pt x="4" y="5"/>
                  </a:cubicBezTo>
                  <a:cubicBezTo>
                    <a:pt x="4" y="5"/>
                    <a:pt x="5" y="6"/>
                    <a:pt x="6" y="6"/>
                  </a:cubicBezTo>
                  <a:cubicBezTo>
                    <a:pt x="6" y="7"/>
                    <a:pt x="6" y="8"/>
                    <a:pt x="6" y="8"/>
                  </a:cubicBezTo>
                  <a:moveTo>
                    <a:pt x="21" y="8"/>
                  </a:moveTo>
                  <a:cubicBezTo>
                    <a:pt x="21" y="7"/>
                    <a:pt x="21" y="6"/>
                    <a:pt x="21" y="5"/>
                  </a:cubicBezTo>
                  <a:cubicBezTo>
                    <a:pt x="22" y="5"/>
                    <a:pt x="22" y="5"/>
                    <a:pt x="22" y="5"/>
                  </a:cubicBezTo>
                  <a:cubicBezTo>
                    <a:pt x="22" y="7"/>
                    <a:pt x="22" y="7"/>
                    <a:pt x="22" y="7"/>
                  </a:cubicBezTo>
                  <a:cubicBezTo>
                    <a:pt x="21" y="8"/>
                    <a:pt x="21" y="8"/>
                    <a:pt x="21" y="8"/>
                  </a:cubicBezTo>
                  <a:moveTo>
                    <a:pt x="3" y="7"/>
                  </a:moveTo>
                  <a:cubicBezTo>
                    <a:pt x="3" y="7"/>
                    <a:pt x="3" y="7"/>
                    <a:pt x="3" y="7"/>
                  </a:cubicBezTo>
                  <a:cubicBezTo>
                    <a:pt x="3" y="5"/>
                    <a:pt x="3" y="5"/>
                    <a:pt x="3" y="5"/>
                  </a:cubicBezTo>
                  <a:cubicBezTo>
                    <a:pt x="3" y="5"/>
                    <a:pt x="3" y="5"/>
                    <a:pt x="3" y="5"/>
                  </a:cubicBezTo>
                  <a:cubicBezTo>
                    <a:pt x="3" y="7"/>
                    <a:pt x="3" y="7"/>
                    <a:pt x="3" y="7"/>
                  </a:cubicBezTo>
                  <a:moveTo>
                    <a:pt x="2" y="7"/>
                  </a:moveTo>
                  <a:cubicBezTo>
                    <a:pt x="2" y="6"/>
                    <a:pt x="2" y="6"/>
                    <a:pt x="2" y="6"/>
                  </a:cubicBezTo>
                  <a:cubicBezTo>
                    <a:pt x="2" y="6"/>
                    <a:pt x="2" y="6"/>
                    <a:pt x="2" y="6"/>
                  </a:cubicBezTo>
                  <a:cubicBezTo>
                    <a:pt x="2" y="4"/>
                    <a:pt x="2" y="4"/>
                    <a:pt x="2" y="4"/>
                  </a:cubicBezTo>
                  <a:cubicBezTo>
                    <a:pt x="2" y="4"/>
                    <a:pt x="2" y="4"/>
                    <a:pt x="2" y="4"/>
                  </a:cubicBezTo>
                  <a:cubicBezTo>
                    <a:pt x="2" y="7"/>
                    <a:pt x="2" y="7"/>
                    <a:pt x="2" y="7"/>
                  </a:cubicBezTo>
                  <a:moveTo>
                    <a:pt x="22" y="7"/>
                  </a:moveTo>
                  <a:cubicBezTo>
                    <a:pt x="22" y="5"/>
                    <a:pt x="22" y="5"/>
                    <a:pt x="22" y="5"/>
                  </a:cubicBezTo>
                  <a:cubicBezTo>
                    <a:pt x="22" y="5"/>
                    <a:pt x="22" y="5"/>
                    <a:pt x="22" y="5"/>
                  </a:cubicBezTo>
                  <a:cubicBezTo>
                    <a:pt x="23" y="4"/>
                    <a:pt x="23" y="4"/>
                    <a:pt x="24" y="4"/>
                  </a:cubicBezTo>
                  <a:cubicBezTo>
                    <a:pt x="24" y="5"/>
                    <a:pt x="24" y="6"/>
                    <a:pt x="24" y="6"/>
                  </a:cubicBezTo>
                  <a:cubicBezTo>
                    <a:pt x="23" y="7"/>
                    <a:pt x="23" y="7"/>
                    <a:pt x="22" y="7"/>
                  </a:cubicBezTo>
                  <a:moveTo>
                    <a:pt x="2" y="4"/>
                  </a:moveTo>
                  <a:cubicBezTo>
                    <a:pt x="2" y="4"/>
                    <a:pt x="2" y="4"/>
                    <a:pt x="2" y="4"/>
                  </a:cubicBezTo>
                  <a:cubicBezTo>
                    <a:pt x="1" y="4"/>
                    <a:pt x="1" y="4"/>
                    <a:pt x="1" y="4"/>
                  </a:cubicBezTo>
                  <a:cubicBezTo>
                    <a:pt x="2" y="4"/>
                    <a:pt x="2" y="4"/>
                    <a:pt x="2" y="4"/>
                  </a:cubicBezTo>
                  <a:cubicBezTo>
                    <a:pt x="2" y="4"/>
                    <a:pt x="2" y="4"/>
                    <a:pt x="2" y="4"/>
                  </a:cubicBezTo>
                  <a:moveTo>
                    <a:pt x="24" y="6"/>
                  </a:moveTo>
                  <a:cubicBezTo>
                    <a:pt x="24" y="5"/>
                    <a:pt x="24" y="4"/>
                    <a:pt x="24" y="3"/>
                  </a:cubicBezTo>
                  <a:cubicBezTo>
                    <a:pt x="25" y="3"/>
                    <a:pt x="25" y="3"/>
                    <a:pt x="25" y="3"/>
                  </a:cubicBezTo>
                  <a:cubicBezTo>
                    <a:pt x="25" y="5"/>
                    <a:pt x="25" y="5"/>
                    <a:pt x="25" y="5"/>
                  </a:cubicBezTo>
                  <a:cubicBezTo>
                    <a:pt x="25" y="5"/>
                    <a:pt x="25" y="5"/>
                    <a:pt x="25" y="5"/>
                  </a:cubicBezTo>
                  <a:cubicBezTo>
                    <a:pt x="25" y="5"/>
                    <a:pt x="25" y="6"/>
                    <a:pt x="24" y="6"/>
                  </a:cubicBezTo>
                  <a:moveTo>
                    <a:pt x="26" y="0"/>
                  </a:moveTo>
                  <a:cubicBezTo>
                    <a:pt x="25" y="1"/>
                    <a:pt x="25" y="1"/>
                    <a:pt x="25" y="1"/>
                  </a:cubicBezTo>
                  <a:cubicBezTo>
                    <a:pt x="25" y="2"/>
                    <a:pt x="25" y="2"/>
                    <a:pt x="25" y="2"/>
                  </a:cubicBezTo>
                  <a:cubicBezTo>
                    <a:pt x="25" y="2"/>
                    <a:pt x="25" y="2"/>
                    <a:pt x="25" y="2"/>
                  </a:cubicBezTo>
                  <a:cubicBezTo>
                    <a:pt x="21" y="5"/>
                    <a:pt x="17" y="6"/>
                    <a:pt x="12" y="6"/>
                  </a:cubicBezTo>
                  <a:cubicBezTo>
                    <a:pt x="11" y="6"/>
                    <a:pt x="10" y="6"/>
                    <a:pt x="9" y="5"/>
                  </a:cubicBezTo>
                  <a:cubicBezTo>
                    <a:pt x="7" y="5"/>
                    <a:pt x="4" y="5"/>
                    <a:pt x="2" y="3"/>
                  </a:cubicBezTo>
                  <a:cubicBezTo>
                    <a:pt x="1" y="2"/>
                    <a:pt x="1" y="2"/>
                    <a:pt x="1" y="2"/>
                  </a:cubicBezTo>
                  <a:cubicBezTo>
                    <a:pt x="2" y="2"/>
                    <a:pt x="2" y="2"/>
                    <a:pt x="2" y="2"/>
                  </a:cubicBezTo>
                  <a:cubicBezTo>
                    <a:pt x="1" y="1"/>
                    <a:pt x="1" y="1"/>
                    <a:pt x="1" y="1"/>
                  </a:cubicBezTo>
                  <a:cubicBezTo>
                    <a:pt x="1" y="1"/>
                    <a:pt x="1" y="1"/>
                    <a:pt x="1" y="1"/>
                  </a:cubicBezTo>
                  <a:cubicBezTo>
                    <a:pt x="1" y="1"/>
                    <a:pt x="1" y="1"/>
                    <a:pt x="1" y="1"/>
                  </a:cubicBezTo>
                  <a:cubicBezTo>
                    <a:pt x="0" y="2"/>
                    <a:pt x="0" y="2"/>
                    <a:pt x="1" y="2"/>
                  </a:cubicBezTo>
                  <a:cubicBezTo>
                    <a:pt x="0" y="3"/>
                    <a:pt x="1" y="4"/>
                    <a:pt x="1" y="5"/>
                  </a:cubicBezTo>
                  <a:cubicBezTo>
                    <a:pt x="1" y="6"/>
                    <a:pt x="1" y="6"/>
                    <a:pt x="1" y="6"/>
                  </a:cubicBezTo>
                  <a:cubicBezTo>
                    <a:pt x="1" y="6"/>
                    <a:pt x="1" y="7"/>
                    <a:pt x="2" y="7"/>
                  </a:cubicBezTo>
                  <a:cubicBezTo>
                    <a:pt x="3" y="8"/>
                    <a:pt x="6" y="10"/>
                    <a:pt x="12" y="10"/>
                  </a:cubicBezTo>
                  <a:cubicBezTo>
                    <a:pt x="14" y="10"/>
                    <a:pt x="19" y="10"/>
                    <a:pt x="22" y="8"/>
                  </a:cubicBezTo>
                  <a:cubicBezTo>
                    <a:pt x="22" y="8"/>
                    <a:pt x="22" y="8"/>
                    <a:pt x="22" y="8"/>
                  </a:cubicBezTo>
                  <a:cubicBezTo>
                    <a:pt x="23" y="8"/>
                    <a:pt x="23" y="8"/>
                    <a:pt x="23" y="8"/>
                  </a:cubicBezTo>
                  <a:cubicBezTo>
                    <a:pt x="23" y="8"/>
                    <a:pt x="23" y="8"/>
                    <a:pt x="23" y="8"/>
                  </a:cubicBezTo>
                  <a:cubicBezTo>
                    <a:pt x="23" y="8"/>
                    <a:pt x="24" y="8"/>
                    <a:pt x="24" y="7"/>
                  </a:cubicBezTo>
                  <a:cubicBezTo>
                    <a:pt x="24" y="7"/>
                    <a:pt x="24" y="7"/>
                    <a:pt x="24" y="7"/>
                  </a:cubicBezTo>
                  <a:cubicBezTo>
                    <a:pt x="24" y="7"/>
                    <a:pt x="24" y="7"/>
                    <a:pt x="24" y="7"/>
                  </a:cubicBezTo>
                  <a:cubicBezTo>
                    <a:pt x="24" y="7"/>
                    <a:pt x="24" y="7"/>
                    <a:pt x="24" y="7"/>
                  </a:cubicBezTo>
                  <a:cubicBezTo>
                    <a:pt x="25" y="7"/>
                    <a:pt x="26" y="6"/>
                    <a:pt x="26" y="5"/>
                  </a:cubicBezTo>
                  <a:cubicBezTo>
                    <a:pt x="26" y="5"/>
                    <a:pt x="26" y="5"/>
                    <a:pt x="26" y="5"/>
                  </a:cubicBezTo>
                  <a:cubicBezTo>
                    <a:pt x="26" y="4"/>
                    <a:pt x="26" y="4"/>
                    <a:pt x="26" y="4"/>
                  </a:cubicBezTo>
                  <a:cubicBezTo>
                    <a:pt x="26" y="1"/>
                    <a:pt x="26" y="1"/>
                    <a:pt x="26" y="1"/>
                  </a:cubicBezTo>
                  <a:cubicBezTo>
                    <a:pt x="26" y="0"/>
                    <a:pt x="26" y="0"/>
                    <a:pt x="2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83" name="Freeform 69"/>
            <p:cNvSpPr>
              <a:spLocks noEditPoints="1"/>
            </p:cNvSpPr>
            <p:nvPr/>
          </p:nvSpPr>
          <p:spPr bwMode="auto">
            <a:xfrm>
              <a:off x="3515" y="1822"/>
              <a:ext cx="74" cy="65"/>
            </a:xfrm>
            <a:custGeom>
              <a:avLst/>
              <a:gdLst>
                <a:gd name="T0" fmla="*/ 22 w 31"/>
                <a:gd name="T1" fmla="*/ 26 h 27"/>
                <a:gd name="T2" fmla="*/ 20 w 31"/>
                <a:gd name="T3" fmla="*/ 23 h 27"/>
                <a:gd name="T4" fmla="*/ 17 w 31"/>
                <a:gd name="T5" fmla="*/ 21 h 27"/>
                <a:gd name="T6" fmla="*/ 21 w 31"/>
                <a:gd name="T7" fmla="*/ 18 h 27"/>
                <a:gd name="T8" fmla="*/ 22 w 31"/>
                <a:gd name="T9" fmla="*/ 25 h 27"/>
                <a:gd name="T10" fmla="*/ 22 w 31"/>
                <a:gd name="T11" fmla="*/ 26 h 27"/>
                <a:gd name="T12" fmla="*/ 22 w 31"/>
                <a:gd name="T13" fmla="*/ 24 h 27"/>
                <a:gd name="T14" fmla="*/ 21 w 31"/>
                <a:gd name="T15" fmla="*/ 18 h 27"/>
                <a:gd name="T16" fmla="*/ 21 w 31"/>
                <a:gd name="T17" fmla="*/ 18 h 27"/>
                <a:gd name="T18" fmla="*/ 21 w 31"/>
                <a:gd name="T19" fmla="*/ 17 h 27"/>
                <a:gd name="T20" fmla="*/ 15 w 31"/>
                <a:gd name="T21" fmla="*/ 12 h 27"/>
                <a:gd name="T22" fmla="*/ 6 w 31"/>
                <a:gd name="T23" fmla="*/ 4 h 27"/>
                <a:gd name="T24" fmla="*/ 8 w 31"/>
                <a:gd name="T25" fmla="*/ 6 h 27"/>
                <a:gd name="T26" fmla="*/ 16 w 31"/>
                <a:gd name="T27" fmla="*/ 11 h 27"/>
                <a:gd name="T28" fmla="*/ 24 w 31"/>
                <a:gd name="T29" fmla="*/ 16 h 27"/>
                <a:gd name="T30" fmla="*/ 22 w 31"/>
                <a:gd name="T31" fmla="*/ 24 h 27"/>
                <a:gd name="T32" fmla="*/ 13 w 31"/>
                <a:gd name="T33" fmla="*/ 23 h 27"/>
                <a:gd name="T34" fmla="*/ 2 w 31"/>
                <a:gd name="T35" fmla="*/ 2 h 27"/>
                <a:gd name="T36" fmla="*/ 15 w 31"/>
                <a:gd name="T37" fmla="*/ 13 h 27"/>
                <a:gd name="T38" fmla="*/ 20 w 31"/>
                <a:gd name="T39" fmla="*/ 18 h 27"/>
                <a:gd name="T40" fmla="*/ 17 w 31"/>
                <a:gd name="T41" fmla="*/ 20 h 27"/>
                <a:gd name="T42" fmla="*/ 13 w 31"/>
                <a:gd name="T43" fmla="*/ 23 h 27"/>
                <a:gd name="T44" fmla="*/ 24 w 31"/>
                <a:gd name="T45" fmla="*/ 15 h 27"/>
                <a:gd name="T46" fmla="*/ 16 w 31"/>
                <a:gd name="T47" fmla="*/ 10 h 27"/>
                <a:gd name="T48" fmla="*/ 9 w 31"/>
                <a:gd name="T49" fmla="*/ 5 h 27"/>
                <a:gd name="T50" fmla="*/ 3 w 31"/>
                <a:gd name="T51" fmla="*/ 2 h 27"/>
                <a:gd name="T52" fmla="*/ 8 w 31"/>
                <a:gd name="T53" fmla="*/ 3 h 27"/>
                <a:gd name="T54" fmla="*/ 10 w 31"/>
                <a:gd name="T55" fmla="*/ 4 h 27"/>
                <a:gd name="T56" fmla="*/ 30 w 31"/>
                <a:gd name="T57" fmla="*/ 12 h 27"/>
                <a:gd name="T58" fmla="*/ 24 w 31"/>
                <a:gd name="T59" fmla="*/ 15 h 27"/>
                <a:gd name="T60" fmla="*/ 1 w 31"/>
                <a:gd name="T61" fmla="*/ 0 h 27"/>
                <a:gd name="T62" fmla="*/ 1 w 31"/>
                <a:gd name="T63" fmla="*/ 1 h 27"/>
                <a:gd name="T64" fmla="*/ 1 w 31"/>
                <a:gd name="T65" fmla="*/ 1 h 27"/>
                <a:gd name="T66" fmla="*/ 1 w 31"/>
                <a:gd name="T67" fmla="*/ 1 h 27"/>
                <a:gd name="T68" fmla="*/ 5 w 31"/>
                <a:gd name="T69" fmla="*/ 11 h 27"/>
                <a:gd name="T70" fmla="*/ 12 w 31"/>
                <a:gd name="T71" fmla="*/ 24 h 27"/>
                <a:gd name="T72" fmla="*/ 12 w 31"/>
                <a:gd name="T73" fmla="*/ 24 h 27"/>
                <a:gd name="T74" fmla="*/ 17 w 31"/>
                <a:gd name="T75" fmla="*/ 21 h 27"/>
                <a:gd name="T76" fmla="*/ 19 w 31"/>
                <a:gd name="T77" fmla="*/ 24 h 27"/>
                <a:gd name="T78" fmla="*/ 22 w 31"/>
                <a:gd name="T79" fmla="*/ 27 h 27"/>
                <a:gd name="T80" fmla="*/ 22 w 31"/>
                <a:gd name="T81" fmla="*/ 27 h 27"/>
                <a:gd name="T82" fmla="*/ 22 w 31"/>
                <a:gd name="T83" fmla="*/ 27 h 27"/>
                <a:gd name="T84" fmla="*/ 22 w 31"/>
                <a:gd name="T85" fmla="*/ 27 h 27"/>
                <a:gd name="T86" fmla="*/ 23 w 31"/>
                <a:gd name="T87" fmla="*/ 27 h 27"/>
                <a:gd name="T88" fmla="*/ 23 w 31"/>
                <a:gd name="T89" fmla="*/ 26 h 27"/>
                <a:gd name="T90" fmla="*/ 24 w 31"/>
                <a:gd name="T91" fmla="*/ 16 h 27"/>
                <a:gd name="T92" fmla="*/ 30 w 31"/>
                <a:gd name="T93" fmla="*/ 13 h 27"/>
                <a:gd name="T94" fmla="*/ 31 w 31"/>
                <a:gd name="T95" fmla="*/ 13 h 27"/>
                <a:gd name="T96" fmla="*/ 31 w 31"/>
                <a:gd name="T97" fmla="*/ 12 h 27"/>
                <a:gd name="T98" fmla="*/ 31 w 31"/>
                <a:gd name="T99" fmla="*/ 12 h 27"/>
                <a:gd name="T100" fmla="*/ 11 w 31"/>
                <a:gd name="T101" fmla="*/ 4 h 27"/>
                <a:gd name="T102" fmla="*/ 8 w 31"/>
                <a:gd name="T103" fmla="*/ 3 h 27"/>
                <a:gd name="T104" fmla="*/ 1 w 3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 h="27">
                  <a:moveTo>
                    <a:pt x="22" y="26"/>
                  </a:moveTo>
                  <a:cubicBezTo>
                    <a:pt x="21" y="25"/>
                    <a:pt x="20" y="24"/>
                    <a:pt x="20" y="23"/>
                  </a:cubicBezTo>
                  <a:cubicBezTo>
                    <a:pt x="19" y="22"/>
                    <a:pt x="18" y="22"/>
                    <a:pt x="17" y="21"/>
                  </a:cubicBezTo>
                  <a:cubicBezTo>
                    <a:pt x="18" y="20"/>
                    <a:pt x="19" y="19"/>
                    <a:pt x="21" y="18"/>
                  </a:cubicBezTo>
                  <a:cubicBezTo>
                    <a:pt x="21" y="20"/>
                    <a:pt x="21" y="22"/>
                    <a:pt x="22" y="25"/>
                  </a:cubicBezTo>
                  <a:cubicBezTo>
                    <a:pt x="22" y="26"/>
                    <a:pt x="22" y="26"/>
                    <a:pt x="22" y="26"/>
                  </a:cubicBezTo>
                  <a:moveTo>
                    <a:pt x="22" y="24"/>
                  </a:moveTo>
                  <a:cubicBezTo>
                    <a:pt x="22" y="21"/>
                    <a:pt x="22" y="20"/>
                    <a:pt x="21" y="18"/>
                  </a:cubicBezTo>
                  <a:cubicBezTo>
                    <a:pt x="21" y="18"/>
                    <a:pt x="21" y="18"/>
                    <a:pt x="21" y="18"/>
                  </a:cubicBezTo>
                  <a:cubicBezTo>
                    <a:pt x="21" y="17"/>
                    <a:pt x="21" y="17"/>
                    <a:pt x="21" y="17"/>
                  </a:cubicBezTo>
                  <a:cubicBezTo>
                    <a:pt x="19" y="15"/>
                    <a:pt x="17" y="14"/>
                    <a:pt x="15" y="12"/>
                  </a:cubicBezTo>
                  <a:cubicBezTo>
                    <a:pt x="12" y="9"/>
                    <a:pt x="9" y="7"/>
                    <a:pt x="6" y="4"/>
                  </a:cubicBezTo>
                  <a:cubicBezTo>
                    <a:pt x="7" y="5"/>
                    <a:pt x="8" y="5"/>
                    <a:pt x="8" y="6"/>
                  </a:cubicBezTo>
                  <a:cubicBezTo>
                    <a:pt x="11" y="7"/>
                    <a:pt x="13" y="9"/>
                    <a:pt x="16" y="11"/>
                  </a:cubicBezTo>
                  <a:cubicBezTo>
                    <a:pt x="19" y="13"/>
                    <a:pt x="22" y="15"/>
                    <a:pt x="24" y="16"/>
                  </a:cubicBezTo>
                  <a:cubicBezTo>
                    <a:pt x="22" y="24"/>
                    <a:pt x="22" y="24"/>
                    <a:pt x="22" y="24"/>
                  </a:cubicBezTo>
                  <a:moveTo>
                    <a:pt x="13" y="23"/>
                  </a:moveTo>
                  <a:cubicBezTo>
                    <a:pt x="10" y="19"/>
                    <a:pt x="3" y="5"/>
                    <a:pt x="2" y="2"/>
                  </a:cubicBezTo>
                  <a:cubicBezTo>
                    <a:pt x="7" y="6"/>
                    <a:pt x="10" y="9"/>
                    <a:pt x="15" y="13"/>
                  </a:cubicBezTo>
                  <a:cubicBezTo>
                    <a:pt x="16" y="14"/>
                    <a:pt x="18" y="16"/>
                    <a:pt x="20" y="18"/>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5" y="3"/>
                    <a:pt x="3" y="2"/>
                  </a:cubicBezTo>
                  <a:cubicBezTo>
                    <a:pt x="5" y="2"/>
                    <a:pt x="6" y="3"/>
                    <a:pt x="8" y="3"/>
                  </a:cubicBezTo>
                  <a:cubicBezTo>
                    <a:pt x="9" y="4"/>
                    <a:pt x="9" y="4"/>
                    <a:pt x="10" y="4"/>
                  </a:cubicBezTo>
                  <a:cubicBezTo>
                    <a:pt x="16" y="7"/>
                    <a:pt x="23" y="9"/>
                    <a:pt x="30"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1" y="21"/>
                    <a:pt x="12" y="24"/>
                  </a:cubicBezTo>
                  <a:cubicBezTo>
                    <a:pt x="12" y="24"/>
                    <a:pt x="12" y="24"/>
                    <a:pt x="12" y="24"/>
                  </a:cubicBezTo>
                  <a:cubicBezTo>
                    <a:pt x="14" y="24"/>
                    <a:pt x="15" y="23"/>
                    <a:pt x="17" y="21"/>
                  </a:cubicBezTo>
                  <a:cubicBezTo>
                    <a:pt x="17" y="22"/>
                    <a:pt x="18" y="23"/>
                    <a:pt x="19" y="24"/>
                  </a:cubicBezTo>
                  <a:cubicBezTo>
                    <a:pt x="20" y="25"/>
                    <a:pt x="21" y="25"/>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4" y="16"/>
                    <a:pt x="24" y="16"/>
                    <a:pt x="24" y="16"/>
                  </a:cubicBezTo>
                  <a:cubicBezTo>
                    <a:pt x="26" y="15"/>
                    <a:pt x="28" y="14"/>
                    <a:pt x="30" y="13"/>
                  </a:cubicBezTo>
                  <a:cubicBezTo>
                    <a:pt x="31" y="13"/>
                    <a:pt x="31" y="13"/>
                    <a:pt x="31" y="13"/>
                  </a:cubicBezTo>
                  <a:cubicBezTo>
                    <a:pt x="31" y="12"/>
                    <a:pt x="31" y="12"/>
                    <a:pt x="31" y="12"/>
                  </a:cubicBezTo>
                  <a:cubicBezTo>
                    <a:pt x="31" y="12"/>
                    <a:pt x="31" y="12"/>
                    <a:pt x="31" y="12"/>
                  </a:cubicBezTo>
                  <a:cubicBezTo>
                    <a:pt x="24" y="9"/>
                    <a:pt x="17" y="6"/>
                    <a:pt x="11" y="4"/>
                  </a:cubicBezTo>
                  <a:cubicBezTo>
                    <a:pt x="10" y="3"/>
                    <a:pt x="9" y="3"/>
                    <a:pt x="8" y="3"/>
                  </a:cubicBezTo>
                  <a:cubicBezTo>
                    <a:pt x="6" y="2"/>
                    <a:pt x="5" y="1"/>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84" name="Freeform 70"/>
            <p:cNvSpPr>
              <a:spLocks noEditPoints="1"/>
            </p:cNvSpPr>
            <p:nvPr/>
          </p:nvSpPr>
          <p:spPr bwMode="auto">
            <a:xfrm>
              <a:off x="3453" y="1742"/>
              <a:ext cx="74" cy="64"/>
            </a:xfrm>
            <a:custGeom>
              <a:avLst/>
              <a:gdLst>
                <a:gd name="T0" fmla="*/ 22 w 31"/>
                <a:gd name="T1" fmla="*/ 25 h 27"/>
                <a:gd name="T2" fmla="*/ 20 w 31"/>
                <a:gd name="T3" fmla="*/ 23 h 27"/>
                <a:gd name="T4" fmla="*/ 17 w 31"/>
                <a:gd name="T5" fmla="*/ 21 h 27"/>
                <a:gd name="T6" fmla="*/ 21 w 31"/>
                <a:gd name="T7" fmla="*/ 18 h 27"/>
                <a:gd name="T8" fmla="*/ 22 w 31"/>
                <a:gd name="T9" fmla="*/ 25 h 27"/>
                <a:gd name="T10" fmla="*/ 22 w 31"/>
                <a:gd name="T11" fmla="*/ 25 h 27"/>
                <a:gd name="T12" fmla="*/ 23 w 31"/>
                <a:gd name="T13" fmla="*/ 23 h 27"/>
                <a:gd name="T14" fmla="*/ 21 w 31"/>
                <a:gd name="T15" fmla="*/ 18 h 27"/>
                <a:gd name="T16" fmla="*/ 22 w 31"/>
                <a:gd name="T17" fmla="*/ 18 h 27"/>
                <a:gd name="T18" fmla="*/ 21 w 31"/>
                <a:gd name="T19" fmla="*/ 17 h 27"/>
                <a:gd name="T20" fmla="*/ 15 w 31"/>
                <a:gd name="T21" fmla="*/ 12 h 27"/>
                <a:gd name="T22" fmla="*/ 9 w 31"/>
                <a:gd name="T23" fmla="*/ 6 h 27"/>
                <a:gd name="T24" fmla="*/ 16 w 31"/>
                <a:gd name="T25" fmla="*/ 11 h 27"/>
                <a:gd name="T26" fmla="*/ 24 w 31"/>
                <a:gd name="T27" fmla="*/ 16 h 27"/>
                <a:gd name="T28" fmla="*/ 23 w 31"/>
                <a:gd name="T29" fmla="*/ 23 h 27"/>
                <a:gd name="T30" fmla="*/ 13 w 31"/>
                <a:gd name="T31" fmla="*/ 23 h 27"/>
                <a:gd name="T32" fmla="*/ 2 w 31"/>
                <a:gd name="T33" fmla="*/ 2 h 27"/>
                <a:gd name="T34" fmla="*/ 15 w 31"/>
                <a:gd name="T35" fmla="*/ 13 h 27"/>
                <a:gd name="T36" fmla="*/ 20 w 31"/>
                <a:gd name="T37" fmla="*/ 17 h 27"/>
                <a:gd name="T38" fmla="*/ 17 w 31"/>
                <a:gd name="T39" fmla="*/ 20 h 27"/>
                <a:gd name="T40" fmla="*/ 13 w 31"/>
                <a:gd name="T41" fmla="*/ 23 h 27"/>
                <a:gd name="T42" fmla="*/ 24 w 31"/>
                <a:gd name="T43" fmla="*/ 15 h 27"/>
                <a:gd name="T44" fmla="*/ 16 w 31"/>
                <a:gd name="T45" fmla="*/ 10 h 27"/>
                <a:gd name="T46" fmla="*/ 9 w 31"/>
                <a:gd name="T47" fmla="*/ 5 h 27"/>
                <a:gd name="T48" fmla="*/ 4 w 31"/>
                <a:gd name="T49" fmla="*/ 2 h 27"/>
                <a:gd name="T50" fmla="*/ 8 w 31"/>
                <a:gd name="T51" fmla="*/ 4 h 27"/>
                <a:gd name="T52" fmla="*/ 10 w 31"/>
                <a:gd name="T53" fmla="*/ 4 h 27"/>
                <a:gd name="T54" fmla="*/ 29 w 31"/>
                <a:gd name="T55" fmla="*/ 12 h 27"/>
                <a:gd name="T56" fmla="*/ 24 w 31"/>
                <a:gd name="T57" fmla="*/ 15 h 27"/>
                <a:gd name="T58" fmla="*/ 1 w 31"/>
                <a:gd name="T59" fmla="*/ 0 h 27"/>
                <a:gd name="T60" fmla="*/ 1 w 31"/>
                <a:gd name="T61" fmla="*/ 1 h 27"/>
                <a:gd name="T62" fmla="*/ 1 w 31"/>
                <a:gd name="T63" fmla="*/ 1 h 27"/>
                <a:gd name="T64" fmla="*/ 1 w 31"/>
                <a:gd name="T65" fmla="*/ 1 h 27"/>
                <a:gd name="T66" fmla="*/ 5 w 31"/>
                <a:gd name="T67" fmla="*/ 11 h 27"/>
                <a:gd name="T68" fmla="*/ 12 w 31"/>
                <a:gd name="T69" fmla="*/ 24 h 27"/>
                <a:gd name="T70" fmla="*/ 12 w 31"/>
                <a:gd name="T71" fmla="*/ 24 h 27"/>
                <a:gd name="T72" fmla="*/ 17 w 31"/>
                <a:gd name="T73" fmla="*/ 22 h 27"/>
                <a:gd name="T74" fmla="*/ 19 w 31"/>
                <a:gd name="T75" fmla="*/ 24 h 27"/>
                <a:gd name="T76" fmla="*/ 22 w 31"/>
                <a:gd name="T77" fmla="*/ 27 h 27"/>
                <a:gd name="T78" fmla="*/ 22 w 31"/>
                <a:gd name="T79" fmla="*/ 27 h 27"/>
                <a:gd name="T80" fmla="*/ 22 w 31"/>
                <a:gd name="T81" fmla="*/ 27 h 27"/>
                <a:gd name="T82" fmla="*/ 22 w 31"/>
                <a:gd name="T83" fmla="*/ 27 h 27"/>
                <a:gd name="T84" fmla="*/ 23 w 31"/>
                <a:gd name="T85" fmla="*/ 27 h 27"/>
                <a:gd name="T86" fmla="*/ 23 w 31"/>
                <a:gd name="T87" fmla="*/ 26 h 27"/>
                <a:gd name="T88" fmla="*/ 25 w 31"/>
                <a:gd name="T89" fmla="*/ 16 h 27"/>
                <a:gd name="T90" fmla="*/ 30 w 31"/>
                <a:gd name="T91" fmla="*/ 13 h 27"/>
                <a:gd name="T92" fmla="*/ 31 w 31"/>
                <a:gd name="T93" fmla="*/ 13 h 27"/>
                <a:gd name="T94" fmla="*/ 31 w 31"/>
                <a:gd name="T95" fmla="*/ 12 h 27"/>
                <a:gd name="T96" fmla="*/ 31 w 31"/>
                <a:gd name="T97" fmla="*/ 12 h 27"/>
                <a:gd name="T98" fmla="*/ 11 w 31"/>
                <a:gd name="T99" fmla="*/ 3 h 27"/>
                <a:gd name="T100" fmla="*/ 9 w 31"/>
                <a:gd name="T101" fmla="*/ 3 h 27"/>
                <a:gd name="T102" fmla="*/ 1 w 31"/>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 h="27">
                  <a:moveTo>
                    <a:pt x="22" y="25"/>
                  </a:moveTo>
                  <a:cubicBezTo>
                    <a:pt x="21" y="24"/>
                    <a:pt x="20" y="24"/>
                    <a:pt x="20" y="23"/>
                  </a:cubicBezTo>
                  <a:cubicBezTo>
                    <a:pt x="19" y="22"/>
                    <a:pt x="18" y="22"/>
                    <a:pt x="17" y="21"/>
                  </a:cubicBezTo>
                  <a:cubicBezTo>
                    <a:pt x="18" y="20"/>
                    <a:pt x="19" y="19"/>
                    <a:pt x="21" y="18"/>
                  </a:cubicBezTo>
                  <a:cubicBezTo>
                    <a:pt x="21" y="20"/>
                    <a:pt x="21" y="22"/>
                    <a:pt x="22" y="25"/>
                  </a:cubicBezTo>
                  <a:cubicBezTo>
                    <a:pt x="22" y="25"/>
                    <a:pt x="22" y="25"/>
                    <a:pt x="22" y="25"/>
                  </a:cubicBezTo>
                  <a:moveTo>
                    <a:pt x="23" y="23"/>
                  </a:moveTo>
                  <a:cubicBezTo>
                    <a:pt x="22" y="21"/>
                    <a:pt x="22" y="19"/>
                    <a:pt x="21" y="18"/>
                  </a:cubicBezTo>
                  <a:cubicBezTo>
                    <a:pt x="22" y="18"/>
                    <a:pt x="22" y="18"/>
                    <a:pt x="22" y="18"/>
                  </a:cubicBezTo>
                  <a:cubicBezTo>
                    <a:pt x="21" y="17"/>
                    <a:pt x="21" y="17"/>
                    <a:pt x="21" y="17"/>
                  </a:cubicBezTo>
                  <a:cubicBezTo>
                    <a:pt x="19" y="15"/>
                    <a:pt x="17" y="14"/>
                    <a:pt x="15" y="12"/>
                  </a:cubicBezTo>
                  <a:cubicBezTo>
                    <a:pt x="13" y="10"/>
                    <a:pt x="11" y="8"/>
                    <a:pt x="9" y="6"/>
                  </a:cubicBezTo>
                  <a:cubicBezTo>
                    <a:pt x="11" y="8"/>
                    <a:pt x="13" y="9"/>
                    <a:pt x="16" y="11"/>
                  </a:cubicBezTo>
                  <a:cubicBezTo>
                    <a:pt x="19" y="13"/>
                    <a:pt x="22" y="15"/>
                    <a:pt x="24" y="16"/>
                  </a:cubicBezTo>
                  <a:cubicBezTo>
                    <a:pt x="23" y="23"/>
                    <a:pt x="23" y="23"/>
                    <a:pt x="23" y="23"/>
                  </a:cubicBezTo>
                  <a:moveTo>
                    <a:pt x="13" y="23"/>
                  </a:moveTo>
                  <a:cubicBezTo>
                    <a:pt x="10" y="19"/>
                    <a:pt x="4" y="6"/>
                    <a:pt x="2" y="2"/>
                  </a:cubicBezTo>
                  <a:cubicBezTo>
                    <a:pt x="7" y="6"/>
                    <a:pt x="10" y="9"/>
                    <a:pt x="15" y="13"/>
                  </a:cubicBezTo>
                  <a:cubicBezTo>
                    <a:pt x="16" y="14"/>
                    <a:pt x="18" y="16"/>
                    <a:pt x="20" y="17"/>
                  </a:cubicBezTo>
                  <a:cubicBezTo>
                    <a:pt x="19" y="18"/>
                    <a:pt x="18" y="19"/>
                    <a:pt x="17" y="20"/>
                  </a:cubicBezTo>
                  <a:cubicBezTo>
                    <a:pt x="15" y="22"/>
                    <a:pt x="14" y="23"/>
                    <a:pt x="13" y="23"/>
                  </a:cubicBezTo>
                  <a:moveTo>
                    <a:pt x="24" y="15"/>
                  </a:moveTo>
                  <a:cubicBezTo>
                    <a:pt x="22" y="14"/>
                    <a:pt x="20" y="12"/>
                    <a:pt x="16" y="10"/>
                  </a:cubicBezTo>
                  <a:cubicBezTo>
                    <a:pt x="13" y="8"/>
                    <a:pt x="11" y="7"/>
                    <a:pt x="9" y="5"/>
                  </a:cubicBezTo>
                  <a:cubicBezTo>
                    <a:pt x="7" y="4"/>
                    <a:pt x="6" y="3"/>
                    <a:pt x="4" y="2"/>
                  </a:cubicBezTo>
                  <a:cubicBezTo>
                    <a:pt x="6" y="3"/>
                    <a:pt x="7" y="3"/>
                    <a:pt x="8" y="4"/>
                  </a:cubicBezTo>
                  <a:cubicBezTo>
                    <a:pt x="9" y="4"/>
                    <a:pt x="9" y="4"/>
                    <a:pt x="10" y="4"/>
                  </a:cubicBezTo>
                  <a:cubicBezTo>
                    <a:pt x="16" y="7"/>
                    <a:pt x="23" y="10"/>
                    <a:pt x="29" y="12"/>
                  </a:cubicBezTo>
                  <a:cubicBezTo>
                    <a:pt x="28" y="13"/>
                    <a:pt x="26" y="14"/>
                    <a:pt x="24" y="15"/>
                  </a:cubicBezTo>
                  <a:moveTo>
                    <a:pt x="1" y="0"/>
                  </a:moveTo>
                  <a:cubicBezTo>
                    <a:pt x="1" y="1"/>
                    <a:pt x="1" y="1"/>
                    <a:pt x="1" y="1"/>
                  </a:cubicBezTo>
                  <a:cubicBezTo>
                    <a:pt x="1" y="1"/>
                    <a:pt x="1" y="1"/>
                    <a:pt x="1" y="1"/>
                  </a:cubicBezTo>
                  <a:cubicBezTo>
                    <a:pt x="1" y="1"/>
                    <a:pt x="1" y="1"/>
                    <a:pt x="1" y="1"/>
                  </a:cubicBezTo>
                  <a:cubicBezTo>
                    <a:pt x="0" y="1"/>
                    <a:pt x="0" y="1"/>
                    <a:pt x="5" y="11"/>
                  </a:cubicBezTo>
                  <a:cubicBezTo>
                    <a:pt x="7" y="15"/>
                    <a:pt x="10" y="22"/>
                    <a:pt x="12" y="24"/>
                  </a:cubicBezTo>
                  <a:cubicBezTo>
                    <a:pt x="12" y="24"/>
                    <a:pt x="12" y="24"/>
                    <a:pt x="12" y="24"/>
                  </a:cubicBezTo>
                  <a:cubicBezTo>
                    <a:pt x="14" y="24"/>
                    <a:pt x="15" y="23"/>
                    <a:pt x="17" y="22"/>
                  </a:cubicBezTo>
                  <a:cubicBezTo>
                    <a:pt x="17" y="22"/>
                    <a:pt x="18" y="23"/>
                    <a:pt x="19" y="24"/>
                  </a:cubicBezTo>
                  <a:cubicBezTo>
                    <a:pt x="20" y="25"/>
                    <a:pt x="21" y="26"/>
                    <a:pt x="22" y="27"/>
                  </a:cubicBezTo>
                  <a:cubicBezTo>
                    <a:pt x="22" y="27"/>
                    <a:pt x="22" y="27"/>
                    <a:pt x="22" y="27"/>
                  </a:cubicBezTo>
                  <a:cubicBezTo>
                    <a:pt x="22" y="27"/>
                    <a:pt x="22" y="27"/>
                    <a:pt x="22" y="27"/>
                  </a:cubicBezTo>
                  <a:cubicBezTo>
                    <a:pt x="22" y="27"/>
                    <a:pt x="22" y="27"/>
                    <a:pt x="22" y="27"/>
                  </a:cubicBezTo>
                  <a:cubicBezTo>
                    <a:pt x="23" y="27"/>
                    <a:pt x="23" y="27"/>
                    <a:pt x="23" y="27"/>
                  </a:cubicBezTo>
                  <a:cubicBezTo>
                    <a:pt x="23" y="26"/>
                    <a:pt x="23" y="26"/>
                    <a:pt x="23" y="26"/>
                  </a:cubicBezTo>
                  <a:cubicBezTo>
                    <a:pt x="25" y="16"/>
                    <a:pt x="25" y="16"/>
                    <a:pt x="25" y="16"/>
                  </a:cubicBezTo>
                  <a:cubicBezTo>
                    <a:pt x="27" y="15"/>
                    <a:pt x="28" y="14"/>
                    <a:pt x="30" y="13"/>
                  </a:cubicBezTo>
                  <a:cubicBezTo>
                    <a:pt x="31" y="13"/>
                    <a:pt x="31" y="13"/>
                    <a:pt x="31" y="13"/>
                  </a:cubicBezTo>
                  <a:cubicBezTo>
                    <a:pt x="31" y="12"/>
                    <a:pt x="31" y="12"/>
                    <a:pt x="31" y="12"/>
                  </a:cubicBezTo>
                  <a:cubicBezTo>
                    <a:pt x="31" y="12"/>
                    <a:pt x="31" y="12"/>
                    <a:pt x="31" y="12"/>
                  </a:cubicBezTo>
                  <a:cubicBezTo>
                    <a:pt x="24" y="9"/>
                    <a:pt x="17" y="6"/>
                    <a:pt x="11" y="3"/>
                  </a:cubicBezTo>
                  <a:cubicBezTo>
                    <a:pt x="10" y="3"/>
                    <a:pt x="9" y="3"/>
                    <a:pt x="9" y="3"/>
                  </a:cubicBezTo>
                  <a:cubicBezTo>
                    <a:pt x="6" y="2"/>
                    <a:pt x="5" y="1"/>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85" name="Freeform 71"/>
            <p:cNvSpPr>
              <a:spLocks noEditPoints="1"/>
            </p:cNvSpPr>
            <p:nvPr/>
          </p:nvSpPr>
          <p:spPr bwMode="auto">
            <a:xfrm>
              <a:off x="3539" y="2108"/>
              <a:ext cx="119" cy="112"/>
            </a:xfrm>
            <a:custGeom>
              <a:avLst/>
              <a:gdLst>
                <a:gd name="T0" fmla="*/ 14 w 50"/>
                <a:gd name="T1" fmla="*/ 46 h 47"/>
                <a:gd name="T2" fmla="*/ 16 w 50"/>
                <a:gd name="T3" fmla="*/ 46 h 47"/>
                <a:gd name="T4" fmla="*/ 19 w 50"/>
                <a:gd name="T5" fmla="*/ 46 h 47"/>
                <a:gd name="T6" fmla="*/ 20 w 50"/>
                <a:gd name="T7" fmla="*/ 46 h 47"/>
                <a:gd name="T8" fmla="*/ 22 w 50"/>
                <a:gd name="T9" fmla="*/ 46 h 47"/>
                <a:gd name="T10" fmla="*/ 24 w 50"/>
                <a:gd name="T11" fmla="*/ 46 h 47"/>
                <a:gd name="T12" fmla="*/ 27 w 50"/>
                <a:gd name="T13" fmla="*/ 46 h 47"/>
                <a:gd name="T14" fmla="*/ 28 w 50"/>
                <a:gd name="T15" fmla="*/ 46 h 47"/>
                <a:gd name="T16" fmla="*/ 33 w 50"/>
                <a:gd name="T17" fmla="*/ 46 h 47"/>
                <a:gd name="T18" fmla="*/ 34 w 50"/>
                <a:gd name="T19" fmla="*/ 46 h 47"/>
                <a:gd name="T20" fmla="*/ 37 w 50"/>
                <a:gd name="T21" fmla="*/ 45 h 47"/>
                <a:gd name="T22" fmla="*/ 38 w 50"/>
                <a:gd name="T23" fmla="*/ 45 h 47"/>
                <a:gd name="T24" fmla="*/ 13 w 50"/>
                <a:gd name="T25" fmla="*/ 45 h 47"/>
                <a:gd name="T26" fmla="*/ 19 w 50"/>
                <a:gd name="T27" fmla="*/ 42 h 47"/>
                <a:gd name="T28" fmla="*/ 31 w 50"/>
                <a:gd name="T29" fmla="*/ 40 h 47"/>
                <a:gd name="T30" fmla="*/ 38 w 50"/>
                <a:gd name="T31" fmla="*/ 44 h 47"/>
                <a:gd name="T32" fmla="*/ 13 w 50"/>
                <a:gd name="T33" fmla="*/ 43 h 47"/>
                <a:gd name="T34" fmla="*/ 6 w 50"/>
                <a:gd name="T35" fmla="*/ 37 h 47"/>
                <a:gd name="T36" fmla="*/ 4 w 50"/>
                <a:gd name="T37" fmla="*/ 37 h 47"/>
                <a:gd name="T38" fmla="*/ 42 w 50"/>
                <a:gd name="T39" fmla="*/ 36 h 47"/>
                <a:gd name="T40" fmla="*/ 8 w 50"/>
                <a:gd name="T41" fmla="*/ 37 h 47"/>
                <a:gd name="T42" fmla="*/ 39 w 50"/>
                <a:gd name="T43" fmla="*/ 36 h 47"/>
                <a:gd name="T44" fmla="*/ 36 w 50"/>
                <a:gd name="T45" fmla="*/ 37 h 47"/>
                <a:gd name="T46" fmla="*/ 43 w 50"/>
                <a:gd name="T47" fmla="*/ 36 h 47"/>
                <a:gd name="T48" fmla="*/ 35 w 50"/>
                <a:gd name="T49" fmla="*/ 35 h 47"/>
                <a:gd name="T50" fmla="*/ 34 w 50"/>
                <a:gd name="T51" fmla="*/ 35 h 47"/>
                <a:gd name="T52" fmla="*/ 31 w 50"/>
                <a:gd name="T53" fmla="*/ 35 h 47"/>
                <a:gd name="T54" fmla="*/ 30 w 50"/>
                <a:gd name="T55" fmla="*/ 35 h 47"/>
                <a:gd name="T56" fmla="*/ 28 w 50"/>
                <a:gd name="T57" fmla="*/ 35 h 47"/>
                <a:gd name="T58" fmla="*/ 26 w 50"/>
                <a:gd name="T59" fmla="*/ 35 h 47"/>
                <a:gd name="T60" fmla="*/ 25 w 50"/>
                <a:gd name="T61" fmla="*/ 35 h 47"/>
                <a:gd name="T62" fmla="*/ 24 w 50"/>
                <a:gd name="T63" fmla="*/ 35 h 47"/>
                <a:gd name="T64" fmla="*/ 11 w 50"/>
                <a:gd name="T65" fmla="*/ 35 h 47"/>
                <a:gd name="T66" fmla="*/ 20 w 50"/>
                <a:gd name="T67" fmla="*/ 35 h 47"/>
                <a:gd name="T68" fmla="*/ 18 w 50"/>
                <a:gd name="T69" fmla="*/ 35 h 47"/>
                <a:gd name="T70" fmla="*/ 17 w 50"/>
                <a:gd name="T71" fmla="*/ 35 h 47"/>
                <a:gd name="T72" fmla="*/ 15 w 50"/>
                <a:gd name="T73" fmla="*/ 35 h 47"/>
                <a:gd name="T74" fmla="*/ 47 w 50"/>
                <a:gd name="T75" fmla="*/ 35 h 47"/>
                <a:gd name="T76" fmla="*/ 4 w 50"/>
                <a:gd name="T77" fmla="*/ 35 h 47"/>
                <a:gd name="T78" fmla="*/ 47 w 50"/>
                <a:gd name="T79" fmla="*/ 36 h 47"/>
                <a:gd name="T80" fmla="*/ 2 w 50"/>
                <a:gd name="T81" fmla="*/ 31 h 47"/>
                <a:gd name="T82" fmla="*/ 7 w 50"/>
                <a:gd name="T83" fmla="*/ 1 h 47"/>
                <a:gd name="T84" fmla="*/ 49 w 50"/>
                <a:gd name="T85" fmla="*/ 9 h 47"/>
                <a:gd name="T86" fmla="*/ 41 w 50"/>
                <a:gd name="T87" fmla="*/ 35 h 47"/>
                <a:gd name="T88" fmla="*/ 7 w 50"/>
                <a:gd name="T89" fmla="*/ 0 h 47"/>
                <a:gd name="T90" fmla="*/ 1 w 50"/>
                <a:gd name="T91" fmla="*/ 32 h 47"/>
                <a:gd name="T92" fmla="*/ 18 w 50"/>
                <a:gd name="T93" fmla="*/ 41 h 47"/>
                <a:gd name="T94" fmla="*/ 12 w 50"/>
                <a:gd name="T95" fmla="*/ 42 h 47"/>
                <a:gd name="T96" fmla="*/ 14 w 50"/>
                <a:gd name="T97" fmla="*/ 47 h 47"/>
                <a:gd name="T98" fmla="*/ 39 w 50"/>
                <a:gd name="T99" fmla="*/ 46 h 47"/>
                <a:gd name="T100" fmla="*/ 32 w 50"/>
                <a:gd name="T101" fmla="*/ 42 h 47"/>
                <a:gd name="T102" fmla="*/ 49 w 50"/>
                <a:gd name="T103" fmla="*/ 37 h 47"/>
                <a:gd name="T104" fmla="*/ 50 w 50"/>
                <a:gd name="T105" fmla="*/ 9 h 47"/>
                <a:gd name="T106" fmla="*/ 7 w 50"/>
                <a:gd name="T10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47">
                  <a:moveTo>
                    <a:pt x="14" y="46"/>
                  </a:moveTo>
                  <a:cubicBezTo>
                    <a:pt x="13" y="46"/>
                    <a:pt x="13" y="46"/>
                    <a:pt x="13" y="46"/>
                  </a:cubicBezTo>
                  <a:cubicBezTo>
                    <a:pt x="14" y="45"/>
                    <a:pt x="14" y="45"/>
                    <a:pt x="14" y="45"/>
                  </a:cubicBezTo>
                  <a:cubicBezTo>
                    <a:pt x="15" y="45"/>
                    <a:pt x="15" y="45"/>
                    <a:pt x="15" y="45"/>
                  </a:cubicBezTo>
                  <a:cubicBezTo>
                    <a:pt x="14" y="46"/>
                    <a:pt x="14" y="46"/>
                    <a:pt x="14" y="46"/>
                  </a:cubicBezTo>
                  <a:cubicBezTo>
                    <a:pt x="14" y="46"/>
                    <a:pt x="14" y="46"/>
                    <a:pt x="14" y="46"/>
                  </a:cubicBezTo>
                  <a:moveTo>
                    <a:pt x="15" y="46"/>
                  </a:moveTo>
                  <a:cubicBezTo>
                    <a:pt x="16" y="45"/>
                    <a:pt x="16" y="45"/>
                    <a:pt x="16" y="45"/>
                  </a:cubicBezTo>
                  <a:cubicBezTo>
                    <a:pt x="17" y="45"/>
                    <a:pt x="17" y="45"/>
                    <a:pt x="17" y="45"/>
                  </a:cubicBezTo>
                  <a:cubicBezTo>
                    <a:pt x="16" y="46"/>
                    <a:pt x="16" y="46"/>
                    <a:pt x="16" y="46"/>
                  </a:cubicBezTo>
                  <a:cubicBezTo>
                    <a:pt x="16" y="46"/>
                    <a:pt x="16" y="46"/>
                    <a:pt x="16" y="46"/>
                  </a:cubicBezTo>
                  <a:cubicBezTo>
                    <a:pt x="16" y="46"/>
                    <a:pt x="16" y="46"/>
                    <a:pt x="16" y="46"/>
                  </a:cubicBezTo>
                  <a:cubicBezTo>
                    <a:pt x="15" y="46"/>
                    <a:pt x="15" y="46"/>
                    <a:pt x="15" y="46"/>
                  </a:cubicBezTo>
                  <a:cubicBezTo>
                    <a:pt x="15" y="46"/>
                    <a:pt x="15" y="46"/>
                    <a:pt x="15" y="46"/>
                  </a:cubicBezTo>
                  <a:moveTo>
                    <a:pt x="17" y="46"/>
                  </a:moveTo>
                  <a:cubicBezTo>
                    <a:pt x="18" y="45"/>
                    <a:pt x="18" y="45"/>
                    <a:pt x="18" y="45"/>
                  </a:cubicBezTo>
                  <a:cubicBezTo>
                    <a:pt x="19" y="45"/>
                    <a:pt x="19" y="45"/>
                    <a:pt x="19" y="45"/>
                  </a:cubicBezTo>
                  <a:cubicBezTo>
                    <a:pt x="19" y="46"/>
                    <a:pt x="19" y="46"/>
                    <a:pt x="19" y="46"/>
                  </a:cubicBezTo>
                  <a:cubicBezTo>
                    <a:pt x="19" y="46"/>
                    <a:pt x="19" y="46"/>
                    <a:pt x="19" y="46"/>
                  </a:cubicBezTo>
                  <a:cubicBezTo>
                    <a:pt x="18" y="46"/>
                    <a:pt x="18" y="46"/>
                    <a:pt x="17" y="46"/>
                  </a:cubicBezTo>
                  <a:moveTo>
                    <a:pt x="19" y="46"/>
                  </a:moveTo>
                  <a:cubicBezTo>
                    <a:pt x="20" y="45"/>
                    <a:pt x="20" y="45"/>
                    <a:pt x="20" y="45"/>
                  </a:cubicBezTo>
                  <a:cubicBezTo>
                    <a:pt x="21" y="45"/>
                    <a:pt x="21" y="45"/>
                    <a:pt x="21" y="45"/>
                  </a:cubicBezTo>
                  <a:cubicBezTo>
                    <a:pt x="20" y="46"/>
                    <a:pt x="20" y="46"/>
                    <a:pt x="20" y="46"/>
                  </a:cubicBezTo>
                  <a:cubicBezTo>
                    <a:pt x="19" y="46"/>
                    <a:pt x="19" y="46"/>
                    <a:pt x="19" y="46"/>
                  </a:cubicBezTo>
                  <a:moveTo>
                    <a:pt x="21" y="46"/>
                  </a:moveTo>
                  <a:cubicBezTo>
                    <a:pt x="21" y="45"/>
                    <a:pt x="21" y="45"/>
                    <a:pt x="21" y="45"/>
                  </a:cubicBezTo>
                  <a:cubicBezTo>
                    <a:pt x="23" y="45"/>
                    <a:pt x="23" y="45"/>
                    <a:pt x="23" y="45"/>
                  </a:cubicBezTo>
                  <a:cubicBezTo>
                    <a:pt x="22" y="46"/>
                    <a:pt x="22" y="46"/>
                    <a:pt x="22" y="46"/>
                  </a:cubicBezTo>
                  <a:cubicBezTo>
                    <a:pt x="22" y="46"/>
                    <a:pt x="22" y="46"/>
                    <a:pt x="22" y="46"/>
                  </a:cubicBezTo>
                  <a:cubicBezTo>
                    <a:pt x="21" y="46"/>
                    <a:pt x="21" y="46"/>
                    <a:pt x="21" y="46"/>
                  </a:cubicBezTo>
                  <a:moveTo>
                    <a:pt x="23" y="46"/>
                  </a:moveTo>
                  <a:cubicBezTo>
                    <a:pt x="24" y="45"/>
                    <a:pt x="24" y="45"/>
                    <a:pt x="24" y="45"/>
                  </a:cubicBezTo>
                  <a:cubicBezTo>
                    <a:pt x="24" y="45"/>
                    <a:pt x="24" y="45"/>
                    <a:pt x="24" y="45"/>
                  </a:cubicBezTo>
                  <a:cubicBezTo>
                    <a:pt x="24" y="46"/>
                    <a:pt x="24" y="46"/>
                    <a:pt x="24" y="46"/>
                  </a:cubicBezTo>
                  <a:cubicBezTo>
                    <a:pt x="24" y="46"/>
                    <a:pt x="24" y="46"/>
                    <a:pt x="24" y="46"/>
                  </a:cubicBezTo>
                  <a:cubicBezTo>
                    <a:pt x="23" y="46"/>
                    <a:pt x="23" y="46"/>
                    <a:pt x="23" y="46"/>
                  </a:cubicBezTo>
                  <a:moveTo>
                    <a:pt x="25" y="46"/>
                  </a:moveTo>
                  <a:cubicBezTo>
                    <a:pt x="26" y="45"/>
                    <a:pt x="26" y="45"/>
                    <a:pt x="26" y="45"/>
                  </a:cubicBezTo>
                  <a:cubicBezTo>
                    <a:pt x="27" y="45"/>
                    <a:pt x="27" y="45"/>
                    <a:pt x="27" y="45"/>
                  </a:cubicBezTo>
                  <a:cubicBezTo>
                    <a:pt x="27" y="46"/>
                    <a:pt x="27" y="46"/>
                    <a:pt x="27" y="46"/>
                  </a:cubicBezTo>
                  <a:cubicBezTo>
                    <a:pt x="27" y="46"/>
                    <a:pt x="27" y="46"/>
                    <a:pt x="27" y="46"/>
                  </a:cubicBezTo>
                  <a:cubicBezTo>
                    <a:pt x="26" y="46"/>
                    <a:pt x="25" y="46"/>
                    <a:pt x="25" y="46"/>
                  </a:cubicBezTo>
                  <a:moveTo>
                    <a:pt x="28" y="46"/>
                  </a:moveTo>
                  <a:cubicBezTo>
                    <a:pt x="28" y="45"/>
                    <a:pt x="28" y="45"/>
                    <a:pt x="28" y="45"/>
                  </a:cubicBezTo>
                  <a:cubicBezTo>
                    <a:pt x="29" y="45"/>
                    <a:pt x="29" y="45"/>
                    <a:pt x="29" y="45"/>
                  </a:cubicBezTo>
                  <a:cubicBezTo>
                    <a:pt x="29" y="46"/>
                    <a:pt x="29" y="46"/>
                    <a:pt x="29" y="46"/>
                  </a:cubicBezTo>
                  <a:cubicBezTo>
                    <a:pt x="28" y="46"/>
                    <a:pt x="28" y="46"/>
                    <a:pt x="28" y="46"/>
                  </a:cubicBezTo>
                  <a:moveTo>
                    <a:pt x="31" y="46"/>
                  </a:moveTo>
                  <a:cubicBezTo>
                    <a:pt x="31" y="46"/>
                    <a:pt x="30" y="46"/>
                    <a:pt x="30" y="46"/>
                  </a:cubicBezTo>
                  <a:cubicBezTo>
                    <a:pt x="30" y="45"/>
                    <a:pt x="30" y="45"/>
                    <a:pt x="30" y="45"/>
                  </a:cubicBezTo>
                  <a:cubicBezTo>
                    <a:pt x="32" y="45"/>
                    <a:pt x="32" y="45"/>
                    <a:pt x="32" y="45"/>
                  </a:cubicBezTo>
                  <a:cubicBezTo>
                    <a:pt x="31" y="46"/>
                    <a:pt x="31" y="46"/>
                    <a:pt x="31" y="46"/>
                  </a:cubicBezTo>
                  <a:moveTo>
                    <a:pt x="33" y="46"/>
                  </a:moveTo>
                  <a:cubicBezTo>
                    <a:pt x="33" y="46"/>
                    <a:pt x="32" y="46"/>
                    <a:pt x="32" y="46"/>
                  </a:cubicBezTo>
                  <a:cubicBezTo>
                    <a:pt x="33" y="45"/>
                    <a:pt x="33" y="45"/>
                    <a:pt x="33" y="45"/>
                  </a:cubicBezTo>
                  <a:cubicBezTo>
                    <a:pt x="34" y="45"/>
                    <a:pt x="34" y="45"/>
                    <a:pt x="34" y="45"/>
                  </a:cubicBezTo>
                  <a:cubicBezTo>
                    <a:pt x="33" y="46"/>
                    <a:pt x="33" y="46"/>
                    <a:pt x="33" y="46"/>
                  </a:cubicBezTo>
                  <a:moveTo>
                    <a:pt x="35" y="46"/>
                  </a:moveTo>
                  <a:cubicBezTo>
                    <a:pt x="34" y="46"/>
                    <a:pt x="34" y="46"/>
                    <a:pt x="34" y="46"/>
                  </a:cubicBezTo>
                  <a:cubicBezTo>
                    <a:pt x="35" y="45"/>
                    <a:pt x="35" y="45"/>
                    <a:pt x="35" y="45"/>
                  </a:cubicBezTo>
                  <a:cubicBezTo>
                    <a:pt x="36" y="45"/>
                    <a:pt x="36" y="45"/>
                    <a:pt x="36" y="45"/>
                  </a:cubicBezTo>
                  <a:cubicBezTo>
                    <a:pt x="35" y="46"/>
                    <a:pt x="35" y="46"/>
                    <a:pt x="35" y="46"/>
                  </a:cubicBezTo>
                  <a:moveTo>
                    <a:pt x="36" y="46"/>
                  </a:moveTo>
                  <a:cubicBezTo>
                    <a:pt x="36" y="45"/>
                    <a:pt x="36" y="45"/>
                    <a:pt x="36" y="45"/>
                  </a:cubicBezTo>
                  <a:cubicBezTo>
                    <a:pt x="37" y="45"/>
                    <a:pt x="37" y="45"/>
                    <a:pt x="37" y="45"/>
                  </a:cubicBezTo>
                  <a:cubicBezTo>
                    <a:pt x="36" y="46"/>
                    <a:pt x="36" y="46"/>
                    <a:pt x="36" y="46"/>
                  </a:cubicBezTo>
                  <a:cubicBezTo>
                    <a:pt x="36" y="46"/>
                    <a:pt x="36" y="46"/>
                    <a:pt x="36" y="46"/>
                  </a:cubicBezTo>
                  <a:moveTo>
                    <a:pt x="37" y="46"/>
                  </a:moveTo>
                  <a:cubicBezTo>
                    <a:pt x="38" y="45"/>
                    <a:pt x="38" y="45"/>
                    <a:pt x="38" y="45"/>
                  </a:cubicBezTo>
                  <a:cubicBezTo>
                    <a:pt x="38" y="45"/>
                    <a:pt x="38" y="45"/>
                    <a:pt x="38" y="45"/>
                  </a:cubicBezTo>
                  <a:cubicBezTo>
                    <a:pt x="38" y="45"/>
                    <a:pt x="38" y="45"/>
                    <a:pt x="38" y="45"/>
                  </a:cubicBezTo>
                  <a:cubicBezTo>
                    <a:pt x="38" y="46"/>
                    <a:pt x="38" y="46"/>
                    <a:pt x="38" y="46"/>
                  </a:cubicBezTo>
                  <a:cubicBezTo>
                    <a:pt x="37" y="46"/>
                    <a:pt x="37" y="46"/>
                    <a:pt x="37" y="46"/>
                  </a:cubicBezTo>
                  <a:moveTo>
                    <a:pt x="13" y="46"/>
                  </a:moveTo>
                  <a:cubicBezTo>
                    <a:pt x="13" y="45"/>
                    <a:pt x="13" y="45"/>
                    <a:pt x="13" y="45"/>
                  </a:cubicBezTo>
                  <a:cubicBezTo>
                    <a:pt x="13" y="45"/>
                    <a:pt x="13" y="45"/>
                    <a:pt x="13" y="45"/>
                  </a:cubicBezTo>
                  <a:cubicBezTo>
                    <a:pt x="13" y="45"/>
                    <a:pt x="13" y="45"/>
                    <a:pt x="13" y="45"/>
                  </a:cubicBezTo>
                  <a:cubicBezTo>
                    <a:pt x="13" y="45"/>
                    <a:pt x="13" y="45"/>
                    <a:pt x="13" y="45"/>
                  </a:cubicBezTo>
                  <a:cubicBezTo>
                    <a:pt x="13" y="46"/>
                    <a:pt x="13" y="46"/>
                    <a:pt x="13" y="46"/>
                  </a:cubicBezTo>
                  <a:moveTo>
                    <a:pt x="15" y="43"/>
                  </a:moveTo>
                  <a:cubicBezTo>
                    <a:pt x="15" y="43"/>
                    <a:pt x="15" y="43"/>
                    <a:pt x="15" y="43"/>
                  </a:cubicBezTo>
                  <a:cubicBezTo>
                    <a:pt x="16" y="43"/>
                    <a:pt x="16" y="43"/>
                    <a:pt x="17" y="43"/>
                  </a:cubicBezTo>
                  <a:cubicBezTo>
                    <a:pt x="18" y="43"/>
                    <a:pt x="18" y="43"/>
                    <a:pt x="19" y="42"/>
                  </a:cubicBezTo>
                  <a:cubicBezTo>
                    <a:pt x="19" y="42"/>
                    <a:pt x="19" y="42"/>
                    <a:pt x="19" y="41"/>
                  </a:cubicBezTo>
                  <a:cubicBezTo>
                    <a:pt x="19" y="40"/>
                    <a:pt x="19" y="39"/>
                    <a:pt x="19" y="39"/>
                  </a:cubicBezTo>
                  <a:cubicBezTo>
                    <a:pt x="19" y="38"/>
                    <a:pt x="19" y="38"/>
                    <a:pt x="19" y="38"/>
                  </a:cubicBezTo>
                  <a:cubicBezTo>
                    <a:pt x="23" y="38"/>
                    <a:pt x="27" y="38"/>
                    <a:pt x="31" y="38"/>
                  </a:cubicBezTo>
                  <a:cubicBezTo>
                    <a:pt x="31" y="38"/>
                    <a:pt x="31" y="39"/>
                    <a:pt x="31" y="39"/>
                  </a:cubicBezTo>
                  <a:cubicBezTo>
                    <a:pt x="31" y="40"/>
                    <a:pt x="31" y="40"/>
                    <a:pt x="31" y="40"/>
                  </a:cubicBezTo>
                  <a:cubicBezTo>
                    <a:pt x="31" y="40"/>
                    <a:pt x="31" y="40"/>
                    <a:pt x="31" y="40"/>
                  </a:cubicBezTo>
                  <a:cubicBezTo>
                    <a:pt x="31" y="41"/>
                    <a:pt x="31" y="42"/>
                    <a:pt x="31" y="42"/>
                  </a:cubicBezTo>
                  <a:cubicBezTo>
                    <a:pt x="31" y="43"/>
                    <a:pt x="32" y="43"/>
                    <a:pt x="32" y="43"/>
                  </a:cubicBezTo>
                  <a:cubicBezTo>
                    <a:pt x="37" y="43"/>
                    <a:pt x="37" y="43"/>
                    <a:pt x="37" y="43"/>
                  </a:cubicBezTo>
                  <a:cubicBezTo>
                    <a:pt x="37" y="43"/>
                    <a:pt x="37" y="43"/>
                    <a:pt x="38" y="43"/>
                  </a:cubicBezTo>
                  <a:cubicBezTo>
                    <a:pt x="38" y="44"/>
                    <a:pt x="38" y="44"/>
                    <a:pt x="38" y="44"/>
                  </a:cubicBezTo>
                  <a:cubicBezTo>
                    <a:pt x="26" y="44"/>
                    <a:pt x="26" y="44"/>
                    <a:pt x="26" y="44"/>
                  </a:cubicBezTo>
                  <a:cubicBezTo>
                    <a:pt x="26" y="44"/>
                    <a:pt x="26" y="44"/>
                    <a:pt x="26"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3"/>
                  </a:cubicBezTo>
                  <a:cubicBezTo>
                    <a:pt x="14" y="43"/>
                    <a:pt x="14" y="43"/>
                    <a:pt x="14" y="43"/>
                  </a:cubicBezTo>
                  <a:cubicBezTo>
                    <a:pt x="14" y="43"/>
                    <a:pt x="15" y="43"/>
                    <a:pt x="15" y="43"/>
                  </a:cubicBezTo>
                  <a:moveTo>
                    <a:pt x="7" y="37"/>
                  </a:moveTo>
                  <a:cubicBezTo>
                    <a:pt x="7" y="37"/>
                    <a:pt x="7" y="37"/>
                    <a:pt x="7" y="37"/>
                  </a:cubicBezTo>
                  <a:cubicBezTo>
                    <a:pt x="6" y="37"/>
                    <a:pt x="6" y="37"/>
                    <a:pt x="6" y="37"/>
                  </a:cubicBezTo>
                  <a:cubicBezTo>
                    <a:pt x="6" y="36"/>
                    <a:pt x="7" y="36"/>
                    <a:pt x="7" y="36"/>
                  </a:cubicBezTo>
                  <a:cubicBezTo>
                    <a:pt x="7" y="36"/>
                    <a:pt x="7" y="36"/>
                    <a:pt x="7" y="36"/>
                  </a:cubicBezTo>
                  <a:cubicBezTo>
                    <a:pt x="8" y="36"/>
                    <a:pt x="8" y="36"/>
                    <a:pt x="8" y="36"/>
                  </a:cubicBezTo>
                  <a:cubicBezTo>
                    <a:pt x="8" y="36"/>
                    <a:pt x="7" y="36"/>
                    <a:pt x="7" y="37"/>
                  </a:cubicBezTo>
                  <a:moveTo>
                    <a:pt x="5" y="37"/>
                  </a:moveTo>
                  <a:cubicBezTo>
                    <a:pt x="5" y="37"/>
                    <a:pt x="5" y="37"/>
                    <a:pt x="4" y="37"/>
                  </a:cubicBezTo>
                  <a:cubicBezTo>
                    <a:pt x="5" y="36"/>
                    <a:pt x="5" y="36"/>
                    <a:pt x="5" y="36"/>
                  </a:cubicBezTo>
                  <a:cubicBezTo>
                    <a:pt x="6" y="36"/>
                    <a:pt x="6" y="36"/>
                    <a:pt x="6" y="36"/>
                  </a:cubicBezTo>
                  <a:cubicBezTo>
                    <a:pt x="5" y="36"/>
                    <a:pt x="5" y="36"/>
                    <a:pt x="5" y="36"/>
                  </a:cubicBezTo>
                  <a:cubicBezTo>
                    <a:pt x="5" y="37"/>
                    <a:pt x="5" y="37"/>
                    <a:pt x="5" y="37"/>
                  </a:cubicBezTo>
                  <a:moveTo>
                    <a:pt x="41" y="36"/>
                  </a:moveTo>
                  <a:cubicBezTo>
                    <a:pt x="42" y="36"/>
                    <a:pt x="42" y="36"/>
                    <a:pt x="42" y="36"/>
                  </a:cubicBezTo>
                  <a:cubicBezTo>
                    <a:pt x="43" y="36"/>
                    <a:pt x="43" y="36"/>
                    <a:pt x="43" y="36"/>
                  </a:cubicBezTo>
                  <a:cubicBezTo>
                    <a:pt x="42" y="36"/>
                    <a:pt x="42" y="36"/>
                    <a:pt x="42" y="36"/>
                  </a:cubicBezTo>
                  <a:cubicBezTo>
                    <a:pt x="42" y="36"/>
                    <a:pt x="42" y="36"/>
                    <a:pt x="42" y="36"/>
                  </a:cubicBezTo>
                  <a:cubicBezTo>
                    <a:pt x="42" y="36"/>
                    <a:pt x="41" y="36"/>
                    <a:pt x="41" y="36"/>
                  </a:cubicBezTo>
                  <a:moveTo>
                    <a:pt x="9" y="37"/>
                  </a:moveTo>
                  <a:cubicBezTo>
                    <a:pt x="8" y="37"/>
                    <a:pt x="8" y="37"/>
                    <a:pt x="8" y="37"/>
                  </a:cubicBezTo>
                  <a:cubicBezTo>
                    <a:pt x="8" y="36"/>
                    <a:pt x="9" y="36"/>
                    <a:pt x="9" y="36"/>
                  </a:cubicBezTo>
                  <a:cubicBezTo>
                    <a:pt x="10" y="36"/>
                    <a:pt x="10" y="36"/>
                    <a:pt x="10" y="36"/>
                  </a:cubicBezTo>
                  <a:cubicBezTo>
                    <a:pt x="10" y="36"/>
                    <a:pt x="9" y="36"/>
                    <a:pt x="9" y="37"/>
                  </a:cubicBezTo>
                  <a:cubicBezTo>
                    <a:pt x="9" y="37"/>
                    <a:pt x="9" y="37"/>
                    <a:pt x="9" y="37"/>
                  </a:cubicBezTo>
                  <a:moveTo>
                    <a:pt x="39" y="37"/>
                  </a:moveTo>
                  <a:cubicBezTo>
                    <a:pt x="39" y="36"/>
                    <a:pt x="39" y="36"/>
                    <a:pt x="39" y="36"/>
                  </a:cubicBezTo>
                  <a:cubicBezTo>
                    <a:pt x="40" y="36"/>
                    <a:pt x="40" y="36"/>
                    <a:pt x="40" y="36"/>
                  </a:cubicBezTo>
                  <a:cubicBezTo>
                    <a:pt x="41" y="36"/>
                    <a:pt x="41" y="36"/>
                    <a:pt x="41" y="36"/>
                  </a:cubicBezTo>
                  <a:cubicBezTo>
                    <a:pt x="40" y="36"/>
                    <a:pt x="40" y="36"/>
                    <a:pt x="40" y="36"/>
                  </a:cubicBezTo>
                  <a:cubicBezTo>
                    <a:pt x="40" y="37"/>
                    <a:pt x="40" y="37"/>
                    <a:pt x="40" y="37"/>
                  </a:cubicBezTo>
                  <a:cubicBezTo>
                    <a:pt x="40" y="37"/>
                    <a:pt x="39" y="37"/>
                    <a:pt x="39" y="37"/>
                  </a:cubicBezTo>
                  <a:moveTo>
                    <a:pt x="36" y="37"/>
                  </a:moveTo>
                  <a:cubicBezTo>
                    <a:pt x="37" y="36"/>
                    <a:pt x="37" y="36"/>
                    <a:pt x="37" y="36"/>
                  </a:cubicBezTo>
                  <a:cubicBezTo>
                    <a:pt x="38" y="36"/>
                    <a:pt x="38" y="36"/>
                    <a:pt x="39" y="36"/>
                  </a:cubicBezTo>
                  <a:cubicBezTo>
                    <a:pt x="38" y="36"/>
                    <a:pt x="38" y="36"/>
                    <a:pt x="38" y="36"/>
                  </a:cubicBezTo>
                  <a:cubicBezTo>
                    <a:pt x="38" y="37"/>
                    <a:pt x="38" y="37"/>
                    <a:pt x="38" y="37"/>
                  </a:cubicBezTo>
                  <a:cubicBezTo>
                    <a:pt x="37" y="37"/>
                    <a:pt x="37" y="37"/>
                    <a:pt x="36" y="37"/>
                  </a:cubicBezTo>
                  <a:moveTo>
                    <a:pt x="43" y="36"/>
                  </a:moveTo>
                  <a:cubicBezTo>
                    <a:pt x="44" y="36"/>
                    <a:pt x="44" y="36"/>
                    <a:pt x="44" y="36"/>
                  </a:cubicBezTo>
                  <a:cubicBezTo>
                    <a:pt x="44" y="36"/>
                    <a:pt x="44" y="36"/>
                    <a:pt x="45" y="35"/>
                  </a:cubicBezTo>
                  <a:cubicBezTo>
                    <a:pt x="44" y="36"/>
                    <a:pt x="44" y="36"/>
                    <a:pt x="44" y="36"/>
                  </a:cubicBezTo>
                  <a:cubicBezTo>
                    <a:pt x="44" y="36"/>
                    <a:pt x="43" y="36"/>
                    <a:pt x="43" y="36"/>
                  </a:cubicBezTo>
                  <a:moveTo>
                    <a:pt x="35" y="37"/>
                  </a:moveTo>
                  <a:cubicBezTo>
                    <a:pt x="35" y="35"/>
                    <a:pt x="35" y="35"/>
                    <a:pt x="35" y="35"/>
                  </a:cubicBezTo>
                  <a:cubicBezTo>
                    <a:pt x="36" y="35"/>
                    <a:pt x="36" y="35"/>
                    <a:pt x="36" y="35"/>
                  </a:cubicBezTo>
                  <a:cubicBezTo>
                    <a:pt x="36" y="36"/>
                    <a:pt x="36" y="36"/>
                    <a:pt x="35" y="37"/>
                  </a:cubicBezTo>
                  <a:cubicBezTo>
                    <a:pt x="35" y="37"/>
                    <a:pt x="35" y="37"/>
                    <a:pt x="35" y="37"/>
                  </a:cubicBezTo>
                  <a:moveTo>
                    <a:pt x="32" y="37"/>
                  </a:moveTo>
                  <a:cubicBezTo>
                    <a:pt x="32" y="36"/>
                    <a:pt x="32" y="36"/>
                    <a:pt x="33" y="35"/>
                  </a:cubicBezTo>
                  <a:cubicBezTo>
                    <a:pt x="33" y="35"/>
                    <a:pt x="34" y="35"/>
                    <a:pt x="34" y="35"/>
                  </a:cubicBezTo>
                  <a:cubicBezTo>
                    <a:pt x="34" y="37"/>
                    <a:pt x="34" y="37"/>
                    <a:pt x="34" y="37"/>
                  </a:cubicBezTo>
                  <a:cubicBezTo>
                    <a:pt x="34" y="37"/>
                    <a:pt x="34" y="37"/>
                    <a:pt x="34" y="37"/>
                  </a:cubicBezTo>
                  <a:cubicBezTo>
                    <a:pt x="33" y="37"/>
                    <a:pt x="32" y="37"/>
                    <a:pt x="32" y="37"/>
                  </a:cubicBezTo>
                  <a:moveTo>
                    <a:pt x="30" y="37"/>
                  </a:moveTo>
                  <a:cubicBezTo>
                    <a:pt x="31" y="36"/>
                    <a:pt x="31" y="36"/>
                    <a:pt x="31" y="36"/>
                  </a:cubicBezTo>
                  <a:cubicBezTo>
                    <a:pt x="31" y="35"/>
                    <a:pt x="31" y="35"/>
                    <a:pt x="31" y="35"/>
                  </a:cubicBezTo>
                  <a:cubicBezTo>
                    <a:pt x="32" y="35"/>
                    <a:pt x="32" y="35"/>
                    <a:pt x="32" y="35"/>
                  </a:cubicBezTo>
                  <a:cubicBezTo>
                    <a:pt x="31" y="36"/>
                    <a:pt x="31" y="36"/>
                    <a:pt x="31" y="37"/>
                  </a:cubicBezTo>
                  <a:cubicBezTo>
                    <a:pt x="30" y="37"/>
                    <a:pt x="30" y="37"/>
                    <a:pt x="30" y="37"/>
                  </a:cubicBezTo>
                  <a:moveTo>
                    <a:pt x="29" y="37"/>
                  </a:moveTo>
                  <a:cubicBezTo>
                    <a:pt x="29" y="35"/>
                    <a:pt x="29" y="35"/>
                    <a:pt x="29" y="35"/>
                  </a:cubicBezTo>
                  <a:cubicBezTo>
                    <a:pt x="30" y="35"/>
                    <a:pt x="30" y="35"/>
                    <a:pt x="30" y="35"/>
                  </a:cubicBezTo>
                  <a:cubicBezTo>
                    <a:pt x="30" y="35"/>
                    <a:pt x="30" y="35"/>
                    <a:pt x="30" y="35"/>
                  </a:cubicBezTo>
                  <a:cubicBezTo>
                    <a:pt x="30" y="37"/>
                    <a:pt x="30" y="37"/>
                    <a:pt x="30" y="37"/>
                  </a:cubicBezTo>
                  <a:cubicBezTo>
                    <a:pt x="29" y="37"/>
                    <a:pt x="29" y="37"/>
                    <a:pt x="29" y="37"/>
                  </a:cubicBezTo>
                  <a:moveTo>
                    <a:pt x="27" y="37"/>
                  </a:moveTo>
                  <a:cubicBezTo>
                    <a:pt x="27" y="36"/>
                    <a:pt x="28" y="36"/>
                    <a:pt x="28" y="35"/>
                  </a:cubicBezTo>
                  <a:cubicBezTo>
                    <a:pt x="28" y="35"/>
                    <a:pt x="28" y="35"/>
                    <a:pt x="28" y="35"/>
                  </a:cubicBezTo>
                  <a:cubicBezTo>
                    <a:pt x="29" y="35"/>
                    <a:pt x="29" y="35"/>
                    <a:pt x="29" y="35"/>
                  </a:cubicBezTo>
                  <a:cubicBezTo>
                    <a:pt x="28" y="37"/>
                    <a:pt x="28" y="37"/>
                    <a:pt x="28" y="37"/>
                  </a:cubicBezTo>
                  <a:cubicBezTo>
                    <a:pt x="27" y="37"/>
                    <a:pt x="27" y="37"/>
                    <a:pt x="27" y="37"/>
                  </a:cubicBezTo>
                  <a:moveTo>
                    <a:pt x="26" y="37"/>
                  </a:moveTo>
                  <a:cubicBezTo>
                    <a:pt x="26" y="36"/>
                    <a:pt x="26" y="36"/>
                    <a:pt x="26" y="36"/>
                  </a:cubicBezTo>
                  <a:cubicBezTo>
                    <a:pt x="26" y="35"/>
                    <a:pt x="26" y="35"/>
                    <a:pt x="26" y="35"/>
                  </a:cubicBezTo>
                  <a:cubicBezTo>
                    <a:pt x="27" y="35"/>
                    <a:pt x="27" y="35"/>
                    <a:pt x="27" y="35"/>
                  </a:cubicBezTo>
                  <a:cubicBezTo>
                    <a:pt x="27" y="35"/>
                    <a:pt x="27" y="35"/>
                    <a:pt x="27" y="35"/>
                  </a:cubicBezTo>
                  <a:cubicBezTo>
                    <a:pt x="27" y="36"/>
                    <a:pt x="26" y="36"/>
                    <a:pt x="26" y="37"/>
                  </a:cubicBezTo>
                  <a:cubicBezTo>
                    <a:pt x="26" y="37"/>
                    <a:pt x="26" y="37"/>
                    <a:pt x="26" y="37"/>
                  </a:cubicBezTo>
                  <a:moveTo>
                    <a:pt x="24" y="37"/>
                  </a:moveTo>
                  <a:cubicBezTo>
                    <a:pt x="24" y="36"/>
                    <a:pt x="25" y="36"/>
                    <a:pt x="25" y="35"/>
                  </a:cubicBezTo>
                  <a:cubicBezTo>
                    <a:pt x="26" y="35"/>
                    <a:pt x="26" y="35"/>
                    <a:pt x="26" y="35"/>
                  </a:cubicBezTo>
                  <a:cubicBezTo>
                    <a:pt x="25" y="36"/>
                    <a:pt x="25" y="36"/>
                    <a:pt x="25" y="37"/>
                  </a:cubicBezTo>
                  <a:cubicBezTo>
                    <a:pt x="24" y="37"/>
                    <a:pt x="24" y="37"/>
                    <a:pt x="24" y="37"/>
                  </a:cubicBezTo>
                  <a:moveTo>
                    <a:pt x="22" y="37"/>
                  </a:moveTo>
                  <a:cubicBezTo>
                    <a:pt x="22" y="36"/>
                    <a:pt x="23" y="36"/>
                    <a:pt x="23" y="35"/>
                  </a:cubicBezTo>
                  <a:cubicBezTo>
                    <a:pt x="23" y="35"/>
                    <a:pt x="24" y="35"/>
                    <a:pt x="24" y="35"/>
                  </a:cubicBezTo>
                  <a:cubicBezTo>
                    <a:pt x="24" y="36"/>
                    <a:pt x="24" y="36"/>
                    <a:pt x="23" y="37"/>
                  </a:cubicBezTo>
                  <a:cubicBezTo>
                    <a:pt x="23" y="37"/>
                    <a:pt x="23" y="37"/>
                    <a:pt x="23" y="37"/>
                  </a:cubicBezTo>
                  <a:cubicBezTo>
                    <a:pt x="23" y="37"/>
                    <a:pt x="22" y="37"/>
                    <a:pt x="22" y="37"/>
                  </a:cubicBezTo>
                  <a:moveTo>
                    <a:pt x="11" y="37"/>
                  </a:moveTo>
                  <a:cubicBezTo>
                    <a:pt x="11" y="37"/>
                    <a:pt x="10" y="37"/>
                    <a:pt x="10" y="37"/>
                  </a:cubicBezTo>
                  <a:cubicBezTo>
                    <a:pt x="10" y="36"/>
                    <a:pt x="10" y="36"/>
                    <a:pt x="11" y="35"/>
                  </a:cubicBezTo>
                  <a:cubicBezTo>
                    <a:pt x="11" y="35"/>
                    <a:pt x="11" y="35"/>
                    <a:pt x="11" y="35"/>
                  </a:cubicBezTo>
                  <a:cubicBezTo>
                    <a:pt x="12" y="35"/>
                    <a:pt x="12" y="35"/>
                    <a:pt x="12" y="35"/>
                  </a:cubicBezTo>
                  <a:cubicBezTo>
                    <a:pt x="11" y="37"/>
                    <a:pt x="11" y="37"/>
                    <a:pt x="11" y="37"/>
                  </a:cubicBezTo>
                  <a:moveTo>
                    <a:pt x="19" y="37"/>
                  </a:moveTo>
                  <a:cubicBezTo>
                    <a:pt x="20" y="36"/>
                    <a:pt x="20" y="36"/>
                    <a:pt x="20" y="36"/>
                  </a:cubicBezTo>
                  <a:cubicBezTo>
                    <a:pt x="20" y="35"/>
                    <a:pt x="20" y="35"/>
                    <a:pt x="20" y="35"/>
                  </a:cubicBezTo>
                  <a:cubicBezTo>
                    <a:pt x="21" y="35"/>
                    <a:pt x="21" y="35"/>
                    <a:pt x="22" y="35"/>
                  </a:cubicBezTo>
                  <a:cubicBezTo>
                    <a:pt x="22" y="36"/>
                    <a:pt x="22" y="36"/>
                    <a:pt x="21" y="37"/>
                  </a:cubicBezTo>
                  <a:cubicBezTo>
                    <a:pt x="21" y="37"/>
                    <a:pt x="21" y="37"/>
                    <a:pt x="21" y="37"/>
                  </a:cubicBezTo>
                  <a:cubicBezTo>
                    <a:pt x="20" y="37"/>
                    <a:pt x="20" y="37"/>
                    <a:pt x="19" y="37"/>
                  </a:cubicBezTo>
                  <a:moveTo>
                    <a:pt x="17" y="37"/>
                  </a:moveTo>
                  <a:cubicBezTo>
                    <a:pt x="17" y="36"/>
                    <a:pt x="17" y="36"/>
                    <a:pt x="18" y="35"/>
                  </a:cubicBezTo>
                  <a:cubicBezTo>
                    <a:pt x="18" y="35"/>
                    <a:pt x="19" y="35"/>
                    <a:pt x="19" y="35"/>
                  </a:cubicBezTo>
                  <a:cubicBezTo>
                    <a:pt x="18" y="37"/>
                    <a:pt x="18" y="37"/>
                    <a:pt x="18" y="37"/>
                  </a:cubicBezTo>
                  <a:cubicBezTo>
                    <a:pt x="17" y="37"/>
                    <a:pt x="17" y="37"/>
                    <a:pt x="17" y="37"/>
                  </a:cubicBezTo>
                  <a:moveTo>
                    <a:pt x="15" y="37"/>
                  </a:moveTo>
                  <a:cubicBezTo>
                    <a:pt x="15" y="35"/>
                    <a:pt x="15" y="35"/>
                    <a:pt x="15" y="35"/>
                  </a:cubicBezTo>
                  <a:cubicBezTo>
                    <a:pt x="16" y="35"/>
                    <a:pt x="16" y="35"/>
                    <a:pt x="17" y="35"/>
                  </a:cubicBezTo>
                  <a:cubicBezTo>
                    <a:pt x="17" y="36"/>
                    <a:pt x="16" y="36"/>
                    <a:pt x="16" y="37"/>
                  </a:cubicBezTo>
                  <a:cubicBezTo>
                    <a:pt x="16" y="37"/>
                    <a:pt x="15" y="37"/>
                    <a:pt x="15" y="37"/>
                  </a:cubicBezTo>
                  <a:moveTo>
                    <a:pt x="12" y="37"/>
                  </a:moveTo>
                  <a:cubicBezTo>
                    <a:pt x="13" y="35"/>
                    <a:pt x="13" y="35"/>
                    <a:pt x="13" y="35"/>
                  </a:cubicBezTo>
                  <a:cubicBezTo>
                    <a:pt x="14" y="35"/>
                    <a:pt x="14" y="35"/>
                    <a:pt x="14" y="35"/>
                  </a:cubicBezTo>
                  <a:cubicBezTo>
                    <a:pt x="15" y="35"/>
                    <a:pt x="15" y="35"/>
                    <a:pt x="15" y="35"/>
                  </a:cubicBezTo>
                  <a:cubicBezTo>
                    <a:pt x="14" y="37"/>
                    <a:pt x="14" y="37"/>
                    <a:pt x="14" y="37"/>
                  </a:cubicBezTo>
                  <a:cubicBezTo>
                    <a:pt x="14" y="37"/>
                    <a:pt x="14" y="37"/>
                    <a:pt x="14" y="37"/>
                  </a:cubicBezTo>
                  <a:cubicBezTo>
                    <a:pt x="13" y="37"/>
                    <a:pt x="13" y="37"/>
                    <a:pt x="12" y="37"/>
                  </a:cubicBezTo>
                  <a:moveTo>
                    <a:pt x="45" y="36"/>
                  </a:moveTo>
                  <a:cubicBezTo>
                    <a:pt x="46" y="35"/>
                    <a:pt x="46" y="35"/>
                    <a:pt x="46" y="35"/>
                  </a:cubicBezTo>
                  <a:cubicBezTo>
                    <a:pt x="46" y="35"/>
                    <a:pt x="47" y="35"/>
                    <a:pt x="47" y="35"/>
                  </a:cubicBezTo>
                  <a:cubicBezTo>
                    <a:pt x="47" y="36"/>
                    <a:pt x="46" y="36"/>
                    <a:pt x="46" y="36"/>
                  </a:cubicBezTo>
                  <a:cubicBezTo>
                    <a:pt x="46" y="36"/>
                    <a:pt x="46" y="36"/>
                    <a:pt x="45" y="36"/>
                  </a:cubicBezTo>
                  <a:moveTo>
                    <a:pt x="4" y="36"/>
                  </a:moveTo>
                  <a:cubicBezTo>
                    <a:pt x="3" y="36"/>
                    <a:pt x="3" y="36"/>
                    <a:pt x="3" y="36"/>
                  </a:cubicBezTo>
                  <a:cubicBezTo>
                    <a:pt x="3" y="35"/>
                    <a:pt x="3" y="35"/>
                    <a:pt x="3" y="35"/>
                  </a:cubicBezTo>
                  <a:cubicBezTo>
                    <a:pt x="4" y="35"/>
                    <a:pt x="4" y="35"/>
                    <a:pt x="4" y="35"/>
                  </a:cubicBezTo>
                  <a:cubicBezTo>
                    <a:pt x="4" y="36"/>
                    <a:pt x="4" y="36"/>
                    <a:pt x="4" y="36"/>
                  </a:cubicBezTo>
                  <a:moveTo>
                    <a:pt x="47" y="36"/>
                  </a:moveTo>
                  <a:cubicBezTo>
                    <a:pt x="47" y="36"/>
                    <a:pt x="48" y="35"/>
                    <a:pt x="48" y="35"/>
                  </a:cubicBezTo>
                  <a:cubicBezTo>
                    <a:pt x="48" y="35"/>
                    <a:pt x="49" y="35"/>
                    <a:pt x="49" y="34"/>
                  </a:cubicBezTo>
                  <a:cubicBezTo>
                    <a:pt x="49" y="35"/>
                    <a:pt x="49" y="35"/>
                    <a:pt x="48" y="36"/>
                  </a:cubicBezTo>
                  <a:cubicBezTo>
                    <a:pt x="47" y="36"/>
                    <a:pt x="47" y="36"/>
                    <a:pt x="47" y="36"/>
                  </a:cubicBezTo>
                  <a:moveTo>
                    <a:pt x="2" y="36"/>
                  </a:moveTo>
                  <a:cubicBezTo>
                    <a:pt x="2" y="35"/>
                    <a:pt x="2" y="35"/>
                    <a:pt x="2" y="34"/>
                  </a:cubicBezTo>
                  <a:cubicBezTo>
                    <a:pt x="2" y="34"/>
                    <a:pt x="2" y="35"/>
                    <a:pt x="3" y="35"/>
                  </a:cubicBezTo>
                  <a:cubicBezTo>
                    <a:pt x="2" y="36"/>
                    <a:pt x="2" y="36"/>
                    <a:pt x="2" y="36"/>
                  </a:cubicBezTo>
                  <a:moveTo>
                    <a:pt x="7" y="35"/>
                  </a:moveTo>
                  <a:cubicBezTo>
                    <a:pt x="3" y="35"/>
                    <a:pt x="2" y="34"/>
                    <a:pt x="2" y="31"/>
                  </a:cubicBezTo>
                  <a:cubicBezTo>
                    <a:pt x="2" y="14"/>
                    <a:pt x="2" y="14"/>
                    <a:pt x="2" y="14"/>
                  </a:cubicBezTo>
                  <a:cubicBezTo>
                    <a:pt x="2" y="14"/>
                    <a:pt x="1" y="13"/>
                    <a:pt x="1" y="12"/>
                  </a:cubicBezTo>
                  <a:cubicBezTo>
                    <a:pt x="1" y="9"/>
                    <a:pt x="1" y="4"/>
                    <a:pt x="2" y="2"/>
                  </a:cubicBezTo>
                  <a:cubicBezTo>
                    <a:pt x="3" y="2"/>
                    <a:pt x="3" y="1"/>
                    <a:pt x="3" y="1"/>
                  </a:cubicBezTo>
                  <a:cubicBezTo>
                    <a:pt x="4" y="1"/>
                    <a:pt x="4" y="1"/>
                    <a:pt x="4" y="1"/>
                  </a:cubicBezTo>
                  <a:cubicBezTo>
                    <a:pt x="5" y="1"/>
                    <a:pt x="6" y="1"/>
                    <a:pt x="7" y="1"/>
                  </a:cubicBezTo>
                  <a:cubicBezTo>
                    <a:pt x="8" y="1"/>
                    <a:pt x="10" y="1"/>
                    <a:pt x="11" y="1"/>
                  </a:cubicBezTo>
                  <a:cubicBezTo>
                    <a:pt x="12" y="1"/>
                    <a:pt x="14" y="1"/>
                    <a:pt x="15" y="1"/>
                  </a:cubicBezTo>
                  <a:cubicBezTo>
                    <a:pt x="47" y="1"/>
                    <a:pt x="47" y="1"/>
                    <a:pt x="47" y="1"/>
                  </a:cubicBezTo>
                  <a:cubicBezTo>
                    <a:pt x="47" y="1"/>
                    <a:pt x="48" y="2"/>
                    <a:pt x="48" y="2"/>
                  </a:cubicBezTo>
                  <a:cubicBezTo>
                    <a:pt x="49" y="3"/>
                    <a:pt x="49" y="6"/>
                    <a:pt x="49" y="7"/>
                  </a:cubicBezTo>
                  <a:cubicBezTo>
                    <a:pt x="49" y="8"/>
                    <a:pt x="49" y="8"/>
                    <a:pt x="49" y="9"/>
                  </a:cubicBezTo>
                  <a:cubicBezTo>
                    <a:pt x="49" y="23"/>
                    <a:pt x="49" y="23"/>
                    <a:pt x="49" y="23"/>
                  </a:cubicBezTo>
                  <a:cubicBezTo>
                    <a:pt x="49" y="24"/>
                    <a:pt x="49" y="25"/>
                    <a:pt x="49" y="26"/>
                  </a:cubicBezTo>
                  <a:cubicBezTo>
                    <a:pt x="49" y="28"/>
                    <a:pt x="49" y="30"/>
                    <a:pt x="49" y="32"/>
                  </a:cubicBezTo>
                  <a:cubicBezTo>
                    <a:pt x="49" y="33"/>
                    <a:pt x="49" y="33"/>
                    <a:pt x="48" y="33"/>
                  </a:cubicBezTo>
                  <a:cubicBezTo>
                    <a:pt x="47" y="34"/>
                    <a:pt x="45" y="35"/>
                    <a:pt x="43" y="35"/>
                  </a:cubicBezTo>
                  <a:cubicBezTo>
                    <a:pt x="42" y="35"/>
                    <a:pt x="42" y="35"/>
                    <a:pt x="41" y="35"/>
                  </a:cubicBezTo>
                  <a:cubicBezTo>
                    <a:pt x="41" y="35"/>
                    <a:pt x="40" y="35"/>
                    <a:pt x="40" y="35"/>
                  </a:cubicBezTo>
                  <a:cubicBezTo>
                    <a:pt x="36" y="35"/>
                    <a:pt x="31" y="34"/>
                    <a:pt x="27" y="34"/>
                  </a:cubicBezTo>
                  <a:cubicBezTo>
                    <a:pt x="22" y="34"/>
                    <a:pt x="18" y="34"/>
                    <a:pt x="14" y="34"/>
                  </a:cubicBezTo>
                  <a:cubicBezTo>
                    <a:pt x="13" y="34"/>
                    <a:pt x="12" y="34"/>
                    <a:pt x="11" y="34"/>
                  </a:cubicBezTo>
                  <a:cubicBezTo>
                    <a:pt x="10" y="35"/>
                    <a:pt x="9" y="35"/>
                    <a:pt x="7" y="35"/>
                  </a:cubicBezTo>
                  <a:moveTo>
                    <a:pt x="7" y="0"/>
                  </a:moveTo>
                  <a:cubicBezTo>
                    <a:pt x="6" y="0"/>
                    <a:pt x="4" y="0"/>
                    <a:pt x="3" y="0"/>
                  </a:cubicBezTo>
                  <a:cubicBezTo>
                    <a:pt x="3" y="0"/>
                    <a:pt x="2" y="1"/>
                    <a:pt x="2" y="1"/>
                  </a:cubicBezTo>
                  <a:cubicBezTo>
                    <a:pt x="0" y="3"/>
                    <a:pt x="0" y="8"/>
                    <a:pt x="0" y="12"/>
                  </a:cubicBezTo>
                  <a:cubicBezTo>
                    <a:pt x="0" y="13"/>
                    <a:pt x="1" y="14"/>
                    <a:pt x="1" y="14"/>
                  </a:cubicBezTo>
                  <a:cubicBezTo>
                    <a:pt x="1" y="31"/>
                    <a:pt x="1" y="31"/>
                    <a:pt x="1" y="31"/>
                  </a:cubicBezTo>
                  <a:cubicBezTo>
                    <a:pt x="1" y="32"/>
                    <a:pt x="1" y="32"/>
                    <a:pt x="1" y="32"/>
                  </a:cubicBezTo>
                  <a:cubicBezTo>
                    <a:pt x="1" y="34"/>
                    <a:pt x="1" y="35"/>
                    <a:pt x="2" y="36"/>
                  </a:cubicBezTo>
                  <a:cubicBezTo>
                    <a:pt x="3" y="38"/>
                    <a:pt x="4" y="38"/>
                    <a:pt x="6" y="38"/>
                  </a:cubicBezTo>
                  <a:cubicBezTo>
                    <a:pt x="9" y="38"/>
                    <a:pt x="13" y="38"/>
                    <a:pt x="17" y="38"/>
                  </a:cubicBezTo>
                  <a:cubicBezTo>
                    <a:pt x="17" y="38"/>
                    <a:pt x="18" y="38"/>
                    <a:pt x="18" y="38"/>
                  </a:cubicBezTo>
                  <a:cubicBezTo>
                    <a:pt x="18" y="39"/>
                    <a:pt x="18" y="39"/>
                    <a:pt x="18" y="39"/>
                  </a:cubicBezTo>
                  <a:cubicBezTo>
                    <a:pt x="18" y="39"/>
                    <a:pt x="18" y="40"/>
                    <a:pt x="18" y="41"/>
                  </a:cubicBezTo>
                  <a:cubicBezTo>
                    <a:pt x="18" y="42"/>
                    <a:pt x="18" y="42"/>
                    <a:pt x="18" y="42"/>
                  </a:cubicBezTo>
                  <a:cubicBezTo>
                    <a:pt x="18" y="42"/>
                    <a:pt x="17" y="42"/>
                    <a:pt x="17" y="42"/>
                  </a:cubicBezTo>
                  <a:cubicBezTo>
                    <a:pt x="16" y="42"/>
                    <a:pt x="16" y="42"/>
                    <a:pt x="15" y="42"/>
                  </a:cubicBezTo>
                  <a:cubicBezTo>
                    <a:pt x="14" y="42"/>
                    <a:pt x="14" y="42"/>
                    <a:pt x="14" y="42"/>
                  </a:cubicBezTo>
                  <a:cubicBezTo>
                    <a:pt x="14" y="42"/>
                    <a:pt x="14" y="42"/>
                    <a:pt x="13" y="42"/>
                  </a:cubicBezTo>
                  <a:cubicBezTo>
                    <a:pt x="13" y="42"/>
                    <a:pt x="12" y="42"/>
                    <a:pt x="12" y="42"/>
                  </a:cubicBezTo>
                  <a:cubicBezTo>
                    <a:pt x="12" y="43"/>
                    <a:pt x="12" y="43"/>
                    <a:pt x="12" y="44"/>
                  </a:cubicBezTo>
                  <a:cubicBezTo>
                    <a:pt x="12" y="44"/>
                    <a:pt x="12" y="44"/>
                    <a:pt x="12" y="44"/>
                  </a:cubicBezTo>
                  <a:cubicBezTo>
                    <a:pt x="12" y="44"/>
                    <a:pt x="12" y="44"/>
                    <a:pt x="12" y="44"/>
                  </a:cubicBezTo>
                  <a:cubicBezTo>
                    <a:pt x="12" y="44"/>
                    <a:pt x="12" y="46"/>
                    <a:pt x="12" y="46"/>
                  </a:cubicBezTo>
                  <a:cubicBezTo>
                    <a:pt x="12" y="47"/>
                    <a:pt x="12" y="47"/>
                    <a:pt x="12" y="47"/>
                  </a:cubicBezTo>
                  <a:cubicBezTo>
                    <a:pt x="13" y="47"/>
                    <a:pt x="13" y="47"/>
                    <a:pt x="14" y="47"/>
                  </a:cubicBezTo>
                  <a:cubicBezTo>
                    <a:pt x="15" y="47"/>
                    <a:pt x="15" y="47"/>
                    <a:pt x="15" y="47"/>
                  </a:cubicBezTo>
                  <a:cubicBezTo>
                    <a:pt x="16" y="47"/>
                    <a:pt x="16" y="47"/>
                    <a:pt x="16" y="47"/>
                  </a:cubicBezTo>
                  <a:cubicBezTo>
                    <a:pt x="18" y="47"/>
                    <a:pt x="21" y="47"/>
                    <a:pt x="23" y="47"/>
                  </a:cubicBezTo>
                  <a:cubicBezTo>
                    <a:pt x="25" y="47"/>
                    <a:pt x="27" y="47"/>
                    <a:pt x="29" y="47"/>
                  </a:cubicBezTo>
                  <a:cubicBezTo>
                    <a:pt x="31" y="47"/>
                    <a:pt x="33" y="47"/>
                    <a:pt x="35" y="47"/>
                  </a:cubicBezTo>
                  <a:cubicBezTo>
                    <a:pt x="35" y="47"/>
                    <a:pt x="39" y="47"/>
                    <a:pt x="39" y="46"/>
                  </a:cubicBezTo>
                  <a:cubicBezTo>
                    <a:pt x="39" y="44"/>
                    <a:pt x="39" y="44"/>
                    <a:pt x="39" y="44"/>
                  </a:cubicBezTo>
                  <a:cubicBezTo>
                    <a:pt x="39" y="44"/>
                    <a:pt x="39" y="44"/>
                    <a:pt x="39" y="44"/>
                  </a:cubicBezTo>
                  <a:cubicBezTo>
                    <a:pt x="39" y="44"/>
                    <a:pt x="39" y="44"/>
                    <a:pt x="39" y="44"/>
                  </a:cubicBezTo>
                  <a:cubicBezTo>
                    <a:pt x="39" y="43"/>
                    <a:pt x="38" y="42"/>
                    <a:pt x="37" y="42"/>
                  </a:cubicBezTo>
                  <a:cubicBezTo>
                    <a:pt x="32" y="42"/>
                    <a:pt x="32" y="42"/>
                    <a:pt x="32" y="42"/>
                  </a:cubicBezTo>
                  <a:cubicBezTo>
                    <a:pt x="32" y="42"/>
                    <a:pt x="32" y="42"/>
                    <a:pt x="32" y="42"/>
                  </a:cubicBezTo>
                  <a:cubicBezTo>
                    <a:pt x="32" y="42"/>
                    <a:pt x="32" y="41"/>
                    <a:pt x="32" y="41"/>
                  </a:cubicBezTo>
                  <a:cubicBezTo>
                    <a:pt x="32" y="40"/>
                    <a:pt x="32" y="40"/>
                    <a:pt x="32" y="40"/>
                  </a:cubicBezTo>
                  <a:cubicBezTo>
                    <a:pt x="32" y="39"/>
                    <a:pt x="32" y="39"/>
                    <a:pt x="32" y="39"/>
                  </a:cubicBezTo>
                  <a:cubicBezTo>
                    <a:pt x="32" y="39"/>
                    <a:pt x="32" y="38"/>
                    <a:pt x="32" y="38"/>
                  </a:cubicBezTo>
                  <a:cubicBezTo>
                    <a:pt x="39" y="38"/>
                    <a:pt x="45" y="37"/>
                    <a:pt x="47" y="37"/>
                  </a:cubicBezTo>
                  <a:cubicBezTo>
                    <a:pt x="47" y="37"/>
                    <a:pt x="48" y="37"/>
                    <a:pt x="49" y="37"/>
                  </a:cubicBezTo>
                  <a:cubicBezTo>
                    <a:pt x="50" y="36"/>
                    <a:pt x="50" y="34"/>
                    <a:pt x="50" y="33"/>
                  </a:cubicBezTo>
                  <a:cubicBezTo>
                    <a:pt x="50" y="32"/>
                    <a:pt x="50" y="32"/>
                    <a:pt x="50" y="32"/>
                  </a:cubicBezTo>
                  <a:cubicBezTo>
                    <a:pt x="50" y="32"/>
                    <a:pt x="50" y="32"/>
                    <a:pt x="50" y="32"/>
                  </a:cubicBezTo>
                  <a:cubicBezTo>
                    <a:pt x="50" y="30"/>
                    <a:pt x="50" y="28"/>
                    <a:pt x="50" y="26"/>
                  </a:cubicBezTo>
                  <a:cubicBezTo>
                    <a:pt x="50" y="25"/>
                    <a:pt x="50" y="24"/>
                    <a:pt x="50" y="23"/>
                  </a:cubicBezTo>
                  <a:cubicBezTo>
                    <a:pt x="50" y="9"/>
                    <a:pt x="50" y="9"/>
                    <a:pt x="50" y="9"/>
                  </a:cubicBezTo>
                  <a:cubicBezTo>
                    <a:pt x="50" y="8"/>
                    <a:pt x="50" y="8"/>
                    <a:pt x="50" y="8"/>
                  </a:cubicBezTo>
                  <a:cubicBezTo>
                    <a:pt x="50" y="6"/>
                    <a:pt x="50" y="3"/>
                    <a:pt x="49" y="1"/>
                  </a:cubicBezTo>
                  <a:cubicBezTo>
                    <a:pt x="48" y="1"/>
                    <a:pt x="48" y="0"/>
                    <a:pt x="47" y="0"/>
                  </a:cubicBezTo>
                  <a:cubicBezTo>
                    <a:pt x="15" y="0"/>
                    <a:pt x="15" y="0"/>
                    <a:pt x="15" y="0"/>
                  </a:cubicBezTo>
                  <a:cubicBezTo>
                    <a:pt x="14" y="0"/>
                    <a:pt x="12" y="0"/>
                    <a:pt x="11" y="0"/>
                  </a:cubicBezTo>
                  <a:cubicBezTo>
                    <a:pt x="10" y="0"/>
                    <a:pt x="8"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86" name="Freeform 72"/>
            <p:cNvSpPr>
              <a:spLocks noEditPoints="1"/>
            </p:cNvSpPr>
            <p:nvPr/>
          </p:nvSpPr>
          <p:spPr bwMode="auto">
            <a:xfrm>
              <a:off x="3672" y="2213"/>
              <a:ext cx="60" cy="49"/>
            </a:xfrm>
            <a:custGeom>
              <a:avLst/>
              <a:gdLst>
                <a:gd name="T0" fmla="*/ 15 w 25"/>
                <a:gd name="T1" fmla="*/ 18 h 21"/>
                <a:gd name="T2" fmla="*/ 8 w 25"/>
                <a:gd name="T3" fmla="*/ 13 h 21"/>
                <a:gd name="T4" fmla="*/ 2 w 25"/>
                <a:gd name="T5" fmla="*/ 8 h 21"/>
                <a:gd name="T6" fmla="*/ 4 w 25"/>
                <a:gd name="T7" fmla="*/ 9 h 21"/>
                <a:gd name="T8" fmla="*/ 12 w 25"/>
                <a:gd name="T9" fmla="*/ 15 h 21"/>
                <a:gd name="T10" fmla="*/ 19 w 25"/>
                <a:gd name="T11" fmla="*/ 19 h 21"/>
                <a:gd name="T12" fmla="*/ 22 w 25"/>
                <a:gd name="T13" fmla="*/ 18 h 21"/>
                <a:gd name="T14" fmla="*/ 19 w 25"/>
                <a:gd name="T15" fmla="*/ 18 h 21"/>
                <a:gd name="T16" fmla="*/ 13 w 25"/>
                <a:gd name="T17" fmla="*/ 15 h 21"/>
                <a:gd name="T18" fmla="*/ 7 w 25"/>
                <a:gd name="T19" fmla="*/ 10 h 21"/>
                <a:gd name="T20" fmla="*/ 8 w 25"/>
                <a:gd name="T21" fmla="*/ 7 h 21"/>
                <a:gd name="T22" fmla="*/ 13 w 25"/>
                <a:gd name="T23" fmla="*/ 5 h 21"/>
                <a:gd name="T24" fmla="*/ 18 w 25"/>
                <a:gd name="T25" fmla="*/ 3 h 21"/>
                <a:gd name="T26" fmla="*/ 24 w 25"/>
                <a:gd name="T27" fmla="*/ 14 h 21"/>
                <a:gd name="T28" fmla="*/ 24 w 25"/>
                <a:gd name="T29" fmla="*/ 16 h 21"/>
                <a:gd name="T30" fmla="*/ 6 w 25"/>
                <a:gd name="T31" fmla="*/ 9 h 21"/>
                <a:gd name="T32" fmla="*/ 4 w 25"/>
                <a:gd name="T33" fmla="*/ 8 h 21"/>
                <a:gd name="T34" fmla="*/ 2 w 25"/>
                <a:gd name="T35" fmla="*/ 6 h 21"/>
                <a:gd name="T36" fmla="*/ 11 w 25"/>
                <a:gd name="T37" fmla="*/ 5 h 21"/>
                <a:gd name="T38" fmla="*/ 11 w 25"/>
                <a:gd name="T39" fmla="*/ 5 h 21"/>
                <a:gd name="T40" fmla="*/ 6 w 25"/>
                <a:gd name="T41" fmla="*/ 9 h 21"/>
                <a:gd name="T42" fmla="*/ 11 w 25"/>
                <a:gd name="T43" fmla="*/ 4 h 21"/>
                <a:gd name="T44" fmla="*/ 7 w 25"/>
                <a:gd name="T45" fmla="*/ 1 h 21"/>
                <a:gd name="T46" fmla="*/ 16 w 25"/>
                <a:gd name="T47" fmla="*/ 2 h 21"/>
                <a:gd name="T48" fmla="*/ 12 w 25"/>
                <a:gd name="T49" fmla="*/ 4 h 21"/>
                <a:gd name="T50" fmla="*/ 7 w 25"/>
                <a:gd name="T51" fmla="*/ 0 h 21"/>
                <a:gd name="T52" fmla="*/ 5 w 25"/>
                <a:gd name="T53" fmla="*/ 1 h 21"/>
                <a:gd name="T54" fmla="*/ 1 w 25"/>
                <a:gd name="T55" fmla="*/ 4 h 21"/>
                <a:gd name="T56" fmla="*/ 1 w 25"/>
                <a:gd name="T57" fmla="*/ 8 h 21"/>
                <a:gd name="T58" fmla="*/ 8 w 25"/>
                <a:gd name="T59" fmla="*/ 14 h 21"/>
                <a:gd name="T60" fmla="*/ 14 w 25"/>
                <a:gd name="T61" fmla="*/ 19 h 21"/>
                <a:gd name="T62" fmla="*/ 23 w 25"/>
                <a:gd name="T63" fmla="*/ 19 h 21"/>
                <a:gd name="T64" fmla="*/ 19 w 25"/>
                <a:gd name="T65"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 h="21">
                  <a:moveTo>
                    <a:pt x="19" y="20"/>
                  </a:moveTo>
                  <a:cubicBezTo>
                    <a:pt x="18" y="20"/>
                    <a:pt x="16" y="19"/>
                    <a:pt x="15" y="18"/>
                  </a:cubicBezTo>
                  <a:cubicBezTo>
                    <a:pt x="14" y="18"/>
                    <a:pt x="12" y="17"/>
                    <a:pt x="11" y="16"/>
                  </a:cubicBezTo>
                  <a:cubicBezTo>
                    <a:pt x="10" y="15"/>
                    <a:pt x="9" y="14"/>
                    <a:pt x="8" y="13"/>
                  </a:cubicBezTo>
                  <a:cubicBezTo>
                    <a:pt x="8" y="13"/>
                    <a:pt x="7" y="13"/>
                    <a:pt x="6" y="12"/>
                  </a:cubicBezTo>
                  <a:cubicBezTo>
                    <a:pt x="4" y="11"/>
                    <a:pt x="2" y="10"/>
                    <a:pt x="2" y="8"/>
                  </a:cubicBezTo>
                  <a:cubicBezTo>
                    <a:pt x="2" y="8"/>
                    <a:pt x="3" y="9"/>
                    <a:pt x="4" y="9"/>
                  </a:cubicBezTo>
                  <a:cubicBezTo>
                    <a:pt x="4" y="9"/>
                    <a:pt x="4" y="9"/>
                    <a:pt x="4" y="9"/>
                  </a:cubicBezTo>
                  <a:cubicBezTo>
                    <a:pt x="7" y="11"/>
                    <a:pt x="10" y="13"/>
                    <a:pt x="12" y="14"/>
                  </a:cubicBezTo>
                  <a:cubicBezTo>
                    <a:pt x="12" y="15"/>
                    <a:pt x="12" y="15"/>
                    <a:pt x="12" y="15"/>
                  </a:cubicBezTo>
                  <a:cubicBezTo>
                    <a:pt x="13" y="16"/>
                    <a:pt x="14" y="17"/>
                    <a:pt x="15" y="18"/>
                  </a:cubicBezTo>
                  <a:cubicBezTo>
                    <a:pt x="16" y="19"/>
                    <a:pt x="18" y="19"/>
                    <a:pt x="19" y="19"/>
                  </a:cubicBezTo>
                  <a:cubicBezTo>
                    <a:pt x="20" y="19"/>
                    <a:pt x="22" y="18"/>
                    <a:pt x="23" y="18"/>
                  </a:cubicBezTo>
                  <a:cubicBezTo>
                    <a:pt x="22" y="18"/>
                    <a:pt x="22" y="18"/>
                    <a:pt x="22" y="18"/>
                  </a:cubicBezTo>
                  <a:cubicBezTo>
                    <a:pt x="21" y="19"/>
                    <a:pt x="20" y="20"/>
                    <a:pt x="19" y="20"/>
                  </a:cubicBezTo>
                  <a:moveTo>
                    <a:pt x="19" y="18"/>
                  </a:moveTo>
                  <a:cubicBezTo>
                    <a:pt x="18" y="18"/>
                    <a:pt x="17" y="18"/>
                    <a:pt x="16" y="17"/>
                  </a:cubicBezTo>
                  <a:cubicBezTo>
                    <a:pt x="15" y="16"/>
                    <a:pt x="14" y="16"/>
                    <a:pt x="13" y="15"/>
                  </a:cubicBezTo>
                  <a:cubicBezTo>
                    <a:pt x="12" y="14"/>
                    <a:pt x="12" y="14"/>
                    <a:pt x="12" y="14"/>
                  </a:cubicBezTo>
                  <a:cubicBezTo>
                    <a:pt x="11" y="12"/>
                    <a:pt x="9" y="11"/>
                    <a:pt x="7" y="10"/>
                  </a:cubicBezTo>
                  <a:cubicBezTo>
                    <a:pt x="7" y="10"/>
                    <a:pt x="7" y="10"/>
                    <a:pt x="7" y="10"/>
                  </a:cubicBezTo>
                  <a:cubicBezTo>
                    <a:pt x="7" y="9"/>
                    <a:pt x="8" y="8"/>
                    <a:pt x="8" y="7"/>
                  </a:cubicBezTo>
                  <a:cubicBezTo>
                    <a:pt x="9" y="7"/>
                    <a:pt x="10" y="6"/>
                    <a:pt x="11" y="6"/>
                  </a:cubicBezTo>
                  <a:cubicBezTo>
                    <a:pt x="13" y="5"/>
                    <a:pt x="13" y="5"/>
                    <a:pt x="13" y="5"/>
                  </a:cubicBezTo>
                  <a:cubicBezTo>
                    <a:pt x="14" y="4"/>
                    <a:pt x="16" y="3"/>
                    <a:pt x="18" y="3"/>
                  </a:cubicBezTo>
                  <a:cubicBezTo>
                    <a:pt x="18" y="3"/>
                    <a:pt x="18" y="3"/>
                    <a:pt x="18" y="3"/>
                  </a:cubicBezTo>
                  <a:cubicBezTo>
                    <a:pt x="19" y="4"/>
                    <a:pt x="19" y="4"/>
                    <a:pt x="19" y="4"/>
                  </a:cubicBezTo>
                  <a:cubicBezTo>
                    <a:pt x="22" y="6"/>
                    <a:pt x="24" y="10"/>
                    <a:pt x="24" y="14"/>
                  </a:cubicBezTo>
                  <a:cubicBezTo>
                    <a:pt x="24" y="14"/>
                    <a:pt x="24" y="15"/>
                    <a:pt x="24" y="16"/>
                  </a:cubicBezTo>
                  <a:cubicBezTo>
                    <a:pt x="24" y="16"/>
                    <a:pt x="24" y="16"/>
                    <a:pt x="24" y="16"/>
                  </a:cubicBezTo>
                  <a:cubicBezTo>
                    <a:pt x="22" y="17"/>
                    <a:pt x="21" y="18"/>
                    <a:pt x="19" y="18"/>
                  </a:cubicBezTo>
                  <a:moveTo>
                    <a:pt x="6" y="9"/>
                  </a:moveTo>
                  <a:cubicBezTo>
                    <a:pt x="6" y="9"/>
                    <a:pt x="5" y="9"/>
                    <a:pt x="5" y="9"/>
                  </a:cubicBezTo>
                  <a:cubicBezTo>
                    <a:pt x="4" y="8"/>
                    <a:pt x="4" y="8"/>
                    <a:pt x="4" y="8"/>
                  </a:cubicBezTo>
                  <a:cubicBezTo>
                    <a:pt x="3" y="8"/>
                    <a:pt x="3" y="8"/>
                    <a:pt x="2" y="7"/>
                  </a:cubicBezTo>
                  <a:cubicBezTo>
                    <a:pt x="2" y="6"/>
                    <a:pt x="2" y="6"/>
                    <a:pt x="2" y="6"/>
                  </a:cubicBezTo>
                  <a:cubicBezTo>
                    <a:pt x="2" y="4"/>
                    <a:pt x="3" y="3"/>
                    <a:pt x="5" y="2"/>
                  </a:cubicBezTo>
                  <a:cubicBezTo>
                    <a:pt x="7" y="3"/>
                    <a:pt x="9" y="4"/>
                    <a:pt x="11" y="5"/>
                  </a:cubicBezTo>
                  <a:cubicBezTo>
                    <a:pt x="11" y="5"/>
                    <a:pt x="11" y="5"/>
                    <a:pt x="11" y="5"/>
                  </a:cubicBezTo>
                  <a:cubicBezTo>
                    <a:pt x="11" y="5"/>
                    <a:pt x="11" y="5"/>
                    <a:pt x="11" y="5"/>
                  </a:cubicBezTo>
                  <a:cubicBezTo>
                    <a:pt x="10" y="5"/>
                    <a:pt x="9" y="6"/>
                    <a:pt x="8" y="7"/>
                  </a:cubicBezTo>
                  <a:cubicBezTo>
                    <a:pt x="7" y="8"/>
                    <a:pt x="6" y="8"/>
                    <a:pt x="6" y="9"/>
                  </a:cubicBezTo>
                  <a:moveTo>
                    <a:pt x="12" y="4"/>
                  </a:moveTo>
                  <a:cubicBezTo>
                    <a:pt x="11" y="4"/>
                    <a:pt x="11" y="4"/>
                    <a:pt x="11" y="4"/>
                  </a:cubicBezTo>
                  <a:cubicBezTo>
                    <a:pt x="10" y="3"/>
                    <a:pt x="8" y="2"/>
                    <a:pt x="6" y="1"/>
                  </a:cubicBezTo>
                  <a:cubicBezTo>
                    <a:pt x="7" y="1"/>
                    <a:pt x="7" y="1"/>
                    <a:pt x="7" y="1"/>
                  </a:cubicBezTo>
                  <a:cubicBezTo>
                    <a:pt x="8" y="1"/>
                    <a:pt x="9" y="1"/>
                    <a:pt x="10" y="1"/>
                  </a:cubicBezTo>
                  <a:cubicBezTo>
                    <a:pt x="12" y="1"/>
                    <a:pt x="15" y="1"/>
                    <a:pt x="16" y="2"/>
                  </a:cubicBezTo>
                  <a:cubicBezTo>
                    <a:pt x="15" y="3"/>
                    <a:pt x="14" y="3"/>
                    <a:pt x="12" y="4"/>
                  </a:cubicBezTo>
                  <a:cubicBezTo>
                    <a:pt x="12" y="4"/>
                    <a:pt x="12" y="4"/>
                    <a:pt x="12" y="4"/>
                  </a:cubicBezTo>
                  <a:moveTo>
                    <a:pt x="10" y="0"/>
                  </a:moveTo>
                  <a:cubicBezTo>
                    <a:pt x="9" y="0"/>
                    <a:pt x="8" y="0"/>
                    <a:pt x="7" y="0"/>
                  </a:cubicBezTo>
                  <a:cubicBezTo>
                    <a:pt x="6" y="0"/>
                    <a:pt x="6" y="1"/>
                    <a:pt x="5" y="1"/>
                  </a:cubicBezTo>
                  <a:cubicBezTo>
                    <a:pt x="5" y="1"/>
                    <a:pt x="5" y="1"/>
                    <a:pt x="5" y="1"/>
                  </a:cubicBezTo>
                  <a:cubicBezTo>
                    <a:pt x="3" y="2"/>
                    <a:pt x="2" y="3"/>
                    <a:pt x="1" y="4"/>
                  </a:cubicBezTo>
                  <a:cubicBezTo>
                    <a:pt x="1" y="4"/>
                    <a:pt x="1" y="4"/>
                    <a:pt x="1" y="4"/>
                  </a:cubicBezTo>
                  <a:cubicBezTo>
                    <a:pt x="0" y="5"/>
                    <a:pt x="0" y="6"/>
                    <a:pt x="1" y="6"/>
                  </a:cubicBezTo>
                  <a:cubicBezTo>
                    <a:pt x="0" y="7"/>
                    <a:pt x="0" y="7"/>
                    <a:pt x="1" y="8"/>
                  </a:cubicBezTo>
                  <a:cubicBezTo>
                    <a:pt x="1" y="10"/>
                    <a:pt x="4" y="12"/>
                    <a:pt x="6" y="13"/>
                  </a:cubicBezTo>
                  <a:cubicBezTo>
                    <a:pt x="6" y="13"/>
                    <a:pt x="7" y="14"/>
                    <a:pt x="8" y="14"/>
                  </a:cubicBezTo>
                  <a:cubicBezTo>
                    <a:pt x="9" y="15"/>
                    <a:pt x="10" y="16"/>
                    <a:pt x="11" y="16"/>
                  </a:cubicBezTo>
                  <a:cubicBezTo>
                    <a:pt x="12" y="17"/>
                    <a:pt x="13" y="18"/>
                    <a:pt x="14" y="19"/>
                  </a:cubicBezTo>
                  <a:cubicBezTo>
                    <a:pt x="16" y="20"/>
                    <a:pt x="17" y="21"/>
                    <a:pt x="19" y="21"/>
                  </a:cubicBezTo>
                  <a:cubicBezTo>
                    <a:pt x="21" y="21"/>
                    <a:pt x="22" y="20"/>
                    <a:pt x="23" y="19"/>
                  </a:cubicBezTo>
                  <a:cubicBezTo>
                    <a:pt x="24" y="18"/>
                    <a:pt x="25" y="16"/>
                    <a:pt x="25" y="14"/>
                  </a:cubicBezTo>
                  <a:cubicBezTo>
                    <a:pt x="25" y="9"/>
                    <a:pt x="22" y="5"/>
                    <a:pt x="19" y="3"/>
                  </a:cubicBezTo>
                  <a:cubicBezTo>
                    <a:pt x="17" y="1"/>
                    <a:pt x="13" y="0"/>
                    <a:pt x="1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87" name="Freeform 73"/>
            <p:cNvSpPr>
              <a:spLocks noEditPoints="1"/>
            </p:cNvSpPr>
            <p:nvPr/>
          </p:nvSpPr>
          <p:spPr bwMode="auto">
            <a:xfrm>
              <a:off x="3530" y="2224"/>
              <a:ext cx="133" cy="34"/>
            </a:xfrm>
            <a:custGeom>
              <a:avLst/>
              <a:gdLst>
                <a:gd name="T0" fmla="*/ 10 w 56"/>
                <a:gd name="T1" fmla="*/ 12 h 14"/>
                <a:gd name="T2" fmla="*/ 8 w 56"/>
                <a:gd name="T3" fmla="*/ 12 h 14"/>
                <a:gd name="T4" fmla="*/ 11 w 56"/>
                <a:gd name="T5" fmla="*/ 12 h 14"/>
                <a:gd name="T6" fmla="*/ 11 w 56"/>
                <a:gd name="T7" fmla="*/ 12 h 14"/>
                <a:gd name="T8" fmla="*/ 16 w 56"/>
                <a:gd name="T9" fmla="*/ 12 h 14"/>
                <a:gd name="T10" fmla="*/ 17 w 56"/>
                <a:gd name="T11" fmla="*/ 12 h 14"/>
                <a:gd name="T12" fmla="*/ 19 w 56"/>
                <a:gd name="T13" fmla="*/ 12 h 14"/>
                <a:gd name="T14" fmla="*/ 6 w 56"/>
                <a:gd name="T15" fmla="*/ 12 h 14"/>
                <a:gd name="T16" fmla="*/ 7 w 56"/>
                <a:gd name="T17" fmla="*/ 12 h 14"/>
                <a:gd name="T18" fmla="*/ 20 w 56"/>
                <a:gd name="T19" fmla="*/ 12 h 14"/>
                <a:gd name="T20" fmla="*/ 23 w 56"/>
                <a:gd name="T21" fmla="*/ 12 h 14"/>
                <a:gd name="T22" fmla="*/ 24 w 56"/>
                <a:gd name="T23" fmla="*/ 12 h 14"/>
                <a:gd name="T24" fmla="*/ 24 w 56"/>
                <a:gd name="T25" fmla="*/ 12 h 14"/>
                <a:gd name="T26" fmla="*/ 29 w 56"/>
                <a:gd name="T27" fmla="*/ 11 h 14"/>
                <a:gd name="T28" fmla="*/ 29 w 56"/>
                <a:gd name="T29" fmla="*/ 12 h 14"/>
                <a:gd name="T30" fmla="*/ 29 w 56"/>
                <a:gd name="T31" fmla="*/ 11 h 14"/>
                <a:gd name="T32" fmla="*/ 29 w 56"/>
                <a:gd name="T33" fmla="*/ 12 h 14"/>
                <a:gd name="T34" fmla="*/ 33 w 56"/>
                <a:gd name="T35" fmla="*/ 11 h 14"/>
                <a:gd name="T36" fmla="*/ 34 w 56"/>
                <a:gd name="T37" fmla="*/ 12 h 14"/>
                <a:gd name="T38" fmla="*/ 35 w 56"/>
                <a:gd name="T39" fmla="*/ 12 h 14"/>
                <a:gd name="T40" fmla="*/ 37 w 56"/>
                <a:gd name="T41" fmla="*/ 12 h 14"/>
                <a:gd name="T42" fmla="*/ 38 w 56"/>
                <a:gd name="T43" fmla="*/ 12 h 14"/>
                <a:gd name="T44" fmla="*/ 39 w 56"/>
                <a:gd name="T45" fmla="*/ 12 h 14"/>
                <a:gd name="T46" fmla="*/ 41 w 56"/>
                <a:gd name="T47" fmla="*/ 12 h 14"/>
                <a:gd name="T48" fmla="*/ 42 w 56"/>
                <a:gd name="T49" fmla="*/ 11 h 14"/>
                <a:gd name="T50" fmla="*/ 42 w 56"/>
                <a:gd name="T51" fmla="*/ 12 h 14"/>
                <a:gd name="T52" fmla="*/ 46 w 56"/>
                <a:gd name="T53" fmla="*/ 11 h 14"/>
                <a:gd name="T54" fmla="*/ 46 w 56"/>
                <a:gd name="T55" fmla="*/ 12 h 14"/>
                <a:gd name="T56" fmla="*/ 48 w 56"/>
                <a:gd name="T57" fmla="*/ 12 h 14"/>
                <a:gd name="T58" fmla="*/ 49 w 56"/>
                <a:gd name="T59" fmla="*/ 12 h 14"/>
                <a:gd name="T60" fmla="*/ 50 w 56"/>
                <a:gd name="T61" fmla="*/ 12 h 14"/>
                <a:gd name="T62" fmla="*/ 4 w 56"/>
                <a:gd name="T63" fmla="*/ 11 h 14"/>
                <a:gd name="T64" fmla="*/ 3 w 56"/>
                <a:gd name="T65" fmla="*/ 12 h 14"/>
                <a:gd name="T66" fmla="*/ 53 w 56"/>
                <a:gd name="T67" fmla="*/ 11 h 14"/>
                <a:gd name="T68" fmla="*/ 53 w 56"/>
                <a:gd name="T69" fmla="*/ 12 h 14"/>
                <a:gd name="T70" fmla="*/ 55 w 56"/>
                <a:gd name="T71" fmla="*/ 12 h 14"/>
                <a:gd name="T72" fmla="*/ 1 w 56"/>
                <a:gd name="T73" fmla="*/ 11 h 14"/>
                <a:gd name="T74" fmla="*/ 2 w 56"/>
                <a:gd name="T75" fmla="*/ 12 h 14"/>
                <a:gd name="T76" fmla="*/ 9 w 56"/>
                <a:gd name="T77" fmla="*/ 2 h 14"/>
                <a:gd name="T78" fmla="*/ 51 w 56"/>
                <a:gd name="T79" fmla="*/ 1 h 14"/>
                <a:gd name="T80" fmla="*/ 10 w 56"/>
                <a:gd name="T81" fmla="*/ 11 h 14"/>
                <a:gd name="T82" fmla="*/ 8 w 56"/>
                <a:gd name="T83" fmla="*/ 1 h 14"/>
                <a:gd name="T84" fmla="*/ 1 w 56"/>
                <a:gd name="T85" fmla="*/ 10 h 14"/>
                <a:gd name="T86" fmla="*/ 0 w 56"/>
                <a:gd name="T87" fmla="*/ 13 h 14"/>
                <a:gd name="T88" fmla="*/ 1 w 56"/>
                <a:gd name="T89" fmla="*/ 14 h 14"/>
                <a:gd name="T90" fmla="*/ 13 w 56"/>
                <a:gd name="T91" fmla="*/ 13 h 14"/>
                <a:gd name="T92" fmla="*/ 13 w 56"/>
                <a:gd name="T93" fmla="*/ 13 h 14"/>
                <a:gd name="T94" fmla="*/ 16 w 56"/>
                <a:gd name="T95" fmla="*/ 13 h 14"/>
                <a:gd name="T96" fmla="*/ 19 w 56"/>
                <a:gd name="T97" fmla="*/ 13 h 14"/>
                <a:gd name="T98" fmla="*/ 20 w 56"/>
                <a:gd name="T99" fmla="*/ 13 h 14"/>
                <a:gd name="T100" fmla="*/ 23 w 56"/>
                <a:gd name="T101" fmla="*/ 13 h 14"/>
                <a:gd name="T102" fmla="*/ 28 w 56"/>
                <a:gd name="T103" fmla="*/ 13 h 14"/>
                <a:gd name="T104" fmla="*/ 33 w 56"/>
                <a:gd name="T105" fmla="*/ 13 h 14"/>
                <a:gd name="T106" fmla="*/ 33 w 56"/>
                <a:gd name="T107" fmla="*/ 13 h 14"/>
                <a:gd name="T108" fmla="*/ 55 w 56"/>
                <a:gd name="T109" fmla="*/ 13 h 14"/>
                <a:gd name="T110" fmla="*/ 56 w 56"/>
                <a:gd name="T111" fmla="*/ 13 h 14"/>
                <a:gd name="T112" fmla="*/ 56 w 56"/>
                <a:gd name="T113" fmla="*/ 11 h 14"/>
                <a:gd name="T114" fmla="*/ 50 w 56"/>
                <a:gd name="T11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 h="14">
                  <a:moveTo>
                    <a:pt x="9" y="12"/>
                  </a:moveTo>
                  <a:cubicBezTo>
                    <a:pt x="10" y="12"/>
                    <a:pt x="10" y="12"/>
                    <a:pt x="10" y="12"/>
                  </a:cubicBezTo>
                  <a:cubicBezTo>
                    <a:pt x="10" y="12"/>
                    <a:pt x="10" y="12"/>
                    <a:pt x="10" y="12"/>
                  </a:cubicBezTo>
                  <a:cubicBezTo>
                    <a:pt x="8" y="12"/>
                    <a:pt x="8" y="12"/>
                    <a:pt x="8" y="12"/>
                  </a:cubicBezTo>
                  <a:cubicBezTo>
                    <a:pt x="8" y="12"/>
                    <a:pt x="8" y="12"/>
                    <a:pt x="8" y="12"/>
                  </a:cubicBezTo>
                  <a:cubicBezTo>
                    <a:pt x="8" y="12"/>
                    <a:pt x="8" y="12"/>
                    <a:pt x="8" y="12"/>
                  </a:cubicBezTo>
                  <a:cubicBezTo>
                    <a:pt x="9" y="12"/>
                    <a:pt x="9" y="12"/>
                    <a:pt x="9" y="12"/>
                  </a:cubicBezTo>
                  <a:moveTo>
                    <a:pt x="11" y="12"/>
                  </a:moveTo>
                  <a:cubicBezTo>
                    <a:pt x="11" y="12"/>
                    <a:pt x="11" y="12"/>
                    <a:pt x="11" y="12"/>
                  </a:cubicBezTo>
                  <a:cubicBezTo>
                    <a:pt x="13" y="12"/>
                    <a:pt x="13" y="12"/>
                    <a:pt x="13" y="12"/>
                  </a:cubicBezTo>
                  <a:cubicBezTo>
                    <a:pt x="13" y="12"/>
                    <a:pt x="13" y="12"/>
                    <a:pt x="13" y="12"/>
                  </a:cubicBezTo>
                  <a:cubicBezTo>
                    <a:pt x="11" y="12"/>
                    <a:pt x="11" y="12"/>
                    <a:pt x="11" y="12"/>
                  </a:cubicBezTo>
                  <a:moveTo>
                    <a:pt x="14" y="12"/>
                  </a:moveTo>
                  <a:cubicBezTo>
                    <a:pt x="14" y="12"/>
                    <a:pt x="14" y="12"/>
                    <a:pt x="14" y="12"/>
                  </a:cubicBezTo>
                  <a:cubicBezTo>
                    <a:pt x="16" y="12"/>
                    <a:pt x="16" y="12"/>
                    <a:pt x="16" y="12"/>
                  </a:cubicBezTo>
                  <a:cubicBezTo>
                    <a:pt x="16" y="12"/>
                    <a:pt x="16" y="12"/>
                    <a:pt x="16" y="12"/>
                  </a:cubicBezTo>
                  <a:cubicBezTo>
                    <a:pt x="14" y="12"/>
                    <a:pt x="14" y="12"/>
                    <a:pt x="14" y="12"/>
                  </a:cubicBezTo>
                  <a:moveTo>
                    <a:pt x="17" y="12"/>
                  </a:moveTo>
                  <a:cubicBezTo>
                    <a:pt x="17" y="12"/>
                    <a:pt x="17" y="12"/>
                    <a:pt x="17" y="12"/>
                  </a:cubicBezTo>
                  <a:cubicBezTo>
                    <a:pt x="20" y="12"/>
                    <a:pt x="20" y="12"/>
                    <a:pt x="20" y="12"/>
                  </a:cubicBezTo>
                  <a:cubicBezTo>
                    <a:pt x="19" y="12"/>
                    <a:pt x="19" y="12"/>
                    <a:pt x="19" y="12"/>
                  </a:cubicBezTo>
                  <a:cubicBezTo>
                    <a:pt x="17" y="12"/>
                    <a:pt x="17" y="12"/>
                    <a:pt x="17" y="12"/>
                  </a:cubicBezTo>
                  <a:moveTo>
                    <a:pt x="6" y="12"/>
                  </a:moveTo>
                  <a:cubicBezTo>
                    <a:pt x="6" y="12"/>
                    <a:pt x="6" y="12"/>
                    <a:pt x="6" y="12"/>
                  </a:cubicBezTo>
                  <a:cubicBezTo>
                    <a:pt x="6" y="12"/>
                    <a:pt x="6" y="12"/>
                    <a:pt x="6" y="12"/>
                  </a:cubicBezTo>
                  <a:cubicBezTo>
                    <a:pt x="7" y="12"/>
                    <a:pt x="7" y="12"/>
                    <a:pt x="7" y="12"/>
                  </a:cubicBezTo>
                  <a:cubicBezTo>
                    <a:pt x="7" y="12"/>
                    <a:pt x="7" y="12"/>
                    <a:pt x="7" y="12"/>
                  </a:cubicBezTo>
                  <a:cubicBezTo>
                    <a:pt x="6" y="12"/>
                    <a:pt x="6" y="12"/>
                    <a:pt x="6" y="12"/>
                  </a:cubicBezTo>
                  <a:moveTo>
                    <a:pt x="20" y="12"/>
                  </a:moveTo>
                  <a:cubicBezTo>
                    <a:pt x="20" y="12"/>
                    <a:pt x="20" y="12"/>
                    <a:pt x="20" y="12"/>
                  </a:cubicBezTo>
                  <a:cubicBezTo>
                    <a:pt x="21" y="12"/>
                    <a:pt x="21" y="12"/>
                    <a:pt x="21" y="12"/>
                  </a:cubicBezTo>
                  <a:cubicBezTo>
                    <a:pt x="23" y="12"/>
                    <a:pt x="23" y="12"/>
                    <a:pt x="23" y="12"/>
                  </a:cubicBezTo>
                  <a:cubicBezTo>
                    <a:pt x="23" y="12"/>
                    <a:pt x="23" y="12"/>
                    <a:pt x="23" y="12"/>
                  </a:cubicBezTo>
                  <a:cubicBezTo>
                    <a:pt x="20" y="12"/>
                    <a:pt x="20" y="12"/>
                    <a:pt x="20" y="12"/>
                  </a:cubicBezTo>
                  <a:moveTo>
                    <a:pt x="24" y="12"/>
                  </a:moveTo>
                  <a:cubicBezTo>
                    <a:pt x="24" y="12"/>
                    <a:pt x="24" y="12"/>
                    <a:pt x="24" y="12"/>
                  </a:cubicBezTo>
                  <a:cubicBezTo>
                    <a:pt x="27" y="12"/>
                    <a:pt x="27" y="12"/>
                    <a:pt x="27" y="12"/>
                  </a:cubicBezTo>
                  <a:cubicBezTo>
                    <a:pt x="26" y="12"/>
                    <a:pt x="26" y="12"/>
                    <a:pt x="26" y="12"/>
                  </a:cubicBezTo>
                  <a:cubicBezTo>
                    <a:pt x="24" y="12"/>
                    <a:pt x="24" y="12"/>
                    <a:pt x="24" y="12"/>
                  </a:cubicBezTo>
                  <a:moveTo>
                    <a:pt x="27" y="12"/>
                  </a:moveTo>
                  <a:cubicBezTo>
                    <a:pt x="28" y="11"/>
                    <a:pt x="28" y="11"/>
                    <a:pt x="28" y="11"/>
                  </a:cubicBezTo>
                  <a:cubicBezTo>
                    <a:pt x="29" y="11"/>
                    <a:pt x="29" y="11"/>
                    <a:pt x="29" y="11"/>
                  </a:cubicBezTo>
                  <a:cubicBezTo>
                    <a:pt x="28" y="12"/>
                    <a:pt x="28" y="12"/>
                    <a:pt x="28" y="12"/>
                  </a:cubicBezTo>
                  <a:cubicBezTo>
                    <a:pt x="27" y="12"/>
                    <a:pt x="27" y="12"/>
                    <a:pt x="27" y="12"/>
                  </a:cubicBezTo>
                  <a:moveTo>
                    <a:pt x="29" y="12"/>
                  </a:moveTo>
                  <a:cubicBezTo>
                    <a:pt x="29" y="12"/>
                    <a:pt x="29" y="12"/>
                    <a:pt x="29" y="12"/>
                  </a:cubicBezTo>
                  <a:cubicBezTo>
                    <a:pt x="29" y="12"/>
                    <a:pt x="29" y="12"/>
                    <a:pt x="29" y="12"/>
                  </a:cubicBezTo>
                  <a:cubicBezTo>
                    <a:pt x="29" y="11"/>
                    <a:pt x="29" y="11"/>
                    <a:pt x="29" y="11"/>
                  </a:cubicBezTo>
                  <a:cubicBezTo>
                    <a:pt x="31" y="11"/>
                    <a:pt x="31" y="11"/>
                    <a:pt x="31" y="11"/>
                  </a:cubicBezTo>
                  <a:cubicBezTo>
                    <a:pt x="31" y="12"/>
                    <a:pt x="31" y="12"/>
                    <a:pt x="31" y="12"/>
                  </a:cubicBezTo>
                  <a:cubicBezTo>
                    <a:pt x="29" y="12"/>
                    <a:pt x="29" y="12"/>
                    <a:pt x="29" y="12"/>
                  </a:cubicBezTo>
                  <a:moveTo>
                    <a:pt x="32" y="12"/>
                  </a:moveTo>
                  <a:cubicBezTo>
                    <a:pt x="32" y="11"/>
                    <a:pt x="32" y="11"/>
                    <a:pt x="32" y="11"/>
                  </a:cubicBezTo>
                  <a:cubicBezTo>
                    <a:pt x="33" y="11"/>
                    <a:pt x="33" y="11"/>
                    <a:pt x="33" y="11"/>
                  </a:cubicBezTo>
                  <a:cubicBezTo>
                    <a:pt x="33" y="12"/>
                    <a:pt x="33" y="12"/>
                    <a:pt x="33" y="12"/>
                  </a:cubicBezTo>
                  <a:cubicBezTo>
                    <a:pt x="32" y="12"/>
                    <a:pt x="32" y="12"/>
                    <a:pt x="32" y="12"/>
                  </a:cubicBezTo>
                  <a:moveTo>
                    <a:pt x="34" y="12"/>
                  </a:moveTo>
                  <a:cubicBezTo>
                    <a:pt x="34" y="11"/>
                    <a:pt x="34" y="11"/>
                    <a:pt x="34" y="11"/>
                  </a:cubicBezTo>
                  <a:cubicBezTo>
                    <a:pt x="36" y="11"/>
                    <a:pt x="36" y="11"/>
                    <a:pt x="36" y="11"/>
                  </a:cubicBezTo>
                  <a:cubicBezTo>
                    <a:pt x="35" y="12"/>
                    <a:pt x="35" y="12"/>
                    <a:pt x="35" y="12"/>
                  </a:cubicBezTo>
                  <a:cubicBezTo>
                    <a:pt x="34" y="12"/>
                    <a:pt x="34" y="12"/>
                    <a:pt x="34" y="12"/>
                  </a:cubicBezTo>
                  <a:moveTo>
                    <a:pt x="36" y="12"/>
                  </a:moveTo>
                  <a:cubicBezTo>
                    <a:pt x="37" y="12"/>
                    <a:pt x="37" y="12"/>
                    <a:pt x="37" y="12"/>
                  </a:cubicBezTo>
                  <a:cubicBezTo>
                    <a:pt x="37" y="11"/>
                    <a:pt x="37" y="11"/>
                    <a:pt x="37" y="11"/>
                  </a:cubicBezTo>
                  <a:cubicBezTo>
                    <a:pt x="39" y="11"/>
                    <a:pt x="39" y="11"/>
                    <a:pt x="39" y="11"/>
                  </a:cubicBezTo>
                  <a:cubicBezTo>
                    <a:pt x="38" y="12"/>
                    <a:pt x="38" y="12"/>
                    <a:pt x="38" y="12"/>
                  </a:cubicBezTo>
                  <a:cubicBezTo>
                    <a:pt x="36" y="12"/>
                    <a:pt x="36" y="12"/>
                    <a:pt x="36" y="12"/>
                  </a:cubicBezTo>
                  <a:moveTo>
                    <a:pt x="39" y="12"/>
                  </a:moveTo>
                  <a:cubicBezTo>
                    <a:pt x="39" y="12"/>
                    <a:pt x="39" y="12"/>
                    <a:pt x="39" y="12"/>
                  </a:cubicBezTo>
                  <a:cubicBezTo>
                    <a:pt x="40" y="11"/>
                    <a:pt x="40" y="11"/>
                    <a:pt x="40" y="11"/>
                  </a:cubicBezTo>
                  <a:cubicBezTo>
                    <a:pt x="41" y="11"/>
                    <a:pt x="41" y="11"/>
                    <a:pt x="41" y="11"/>
                  </a:cubicBezTo>
                  <a:cubicBezTo>
                    <a:pt x="41" y="12"/>
                    <a:pt x="41" y="12"/>
                    <a:pt x="41" y="12"/>
                  </a:cubicBezTo>
                  <a:cubicBezTo>
                    <a:pt x="39" y="12"/>
                    <a:pt x="39" y="12"/>
                    <a:pt x="39" y="12"/>
                  </a:cubicBezTo>
                  <a:moveTo>
                    <a:pt x="42" y="12"/>
                  </a:moveTo>
                  <a:cubicBezTo>
                    <a:pt x="42" y="11"/>
                    <a:pt x="42" y="11"/>
                    <a:pt x="42" y="11"/>
                  </a:cubicBezTo>
                  <a:cubicBezTo>
                    <a:pt x="44" y="11"/>
                    <a:pt x="44" y="11"/>
                    <a:pt x="44" y="11"/>
                  </a:cubicBezTo>
                  <a:cubicBezTo>
                    <a:pt x="43" y="12"/>
                    <a:pt x="43" y="12"/>
                    <a:pt x="43" y="12"/>
                  </a:cubicBezTo>
                  <a:cubicBezTo>
                    <a:pt x="42" y="12"/>
                    <a:pt x="42" y="12"/>
                    <a:pt x="42" y="12"/>
                  </a:cubicBezTo>
                  <a:moveTo>
                    <a:pt x="44" y="12"/>
                  </a:moveTo>
                  <a:cubicBezTo>
                    <a:pt x="45" y="11"/>
                    <a:pt x="45" y="11"/>
                    <a:pt x="45" y="11"/>
                  </a:cubicBezTo>
                  <a:cubicBezTo>
                    <a:pt x="46" y="11"/>
                    <a:pt x="46" y="11"/>
                    <a:pt x="46" y="11"/>
                  </a:cubicBezTo>
                  <a:cubicBezTo>
                    <a:pt x="45" y="12"/>
                    <a:pt x="45" y="12"/>
                    <a:pt x="45" y="12"/>
                  </a:cubicBezTo>
                  <a:cubicBezTo>
                    <a:pt x="44" y="12"/>
                    <a:pt x="44" y="12"/>
                    <a:pt x="44" y="12"/>
                  </a:cubicBezTo>
                  <a:moveTo>
                    <a:pt x="46" y="12"/>
                  </a:moveTo>
                  <a:cubicBezTo>
                    <a:pt x="47" y="11"/>
                    <a:pt x="47" y="11"/>
                    <a:pt x="47" y="11"/>
                  </a:cubicBezTo>
                  <a:cubicBezTo>
                    <a:pt x="48" y="11"/>
                    <a:pt x="48" y="11"/>
                    <a:pt x="48" y="11"/>
                  </a:cubicBezTo>
                  <a:cubicBezTo>
                    <a:pt x="48" y="12"/>
                    <a:pt x="48" y="12"/>
                    <a:pt x="48" y="12"/>
                  </a:cubicBezTo>
                  <a:cubicBezTo>
                    <a:pt x="46" y="12"/>
                    <a:pt x="46" y="12"/>
                    <a:pt x="46" y="12"/>
                  </a:cubicBezTo>
                  <a:moveTo>
                    <a:pt x="49" y="12"/>
                  </a:moveTo>
                  <a:cubicBezTo>
                    <a:pt x="49" y="12"/>
                    <a:pt x="49" y="12"/>
                    <a:pt x="49" y="12"/>
                  </a:cubicBezTo>
                  <a:cubicBezTo>
                    <a:pt x="49" y="11"/>
                    <a:pt x="49" y="11"/>
                    <a:pt x="49" y="11"/>
                  </a:cubicBezTo>
                  <a:cubicBezTo>
                    <a:pt x="50" y="11"/>
                    <a:pt x="50" y="11"/>
                    <a:pt x="50" y="11"/>
                  </a:cubicBezTo>
                  <a:cubicBezTo>
                    <a:pt x="50" y="12"/>
                    <a:pt x="50" y="12"/>
                    <a:pt x="50" y="12"/>
                  </a:cubicBezTo>
                  <a:cubicBezTo>
                    <a:pt x="49" y="12"/>
                    <a:pt x="49" y="12"/>
                    <a:pt x="49" y="12"/>
                  </a:cubicBezTo>
                  <a:moveTo>
                    <a:pt x="3" y="12"/>
                  </a:moveTo>
                  <a:cubicBezTo>
                    <a:pt x="4" y="11"/>
                    <a:pt x="4" y="11"/>
                    <a:pt x="4" y="11"/>
                  </a:cubicBezTo>
                  <a:cubicBezTo>
                    <a:pt x="4" y="11"/>
                    <a:pt x="5" y="11"/>
                    <a:pt x="5" y="12"/>
                  </a:cubicBezTo>
                  <a:cubicBezTo>
                    <a:pt x="5" y="12"/>
                    <a:pt x="5" y="12"/>
                    <a:pt x="5" y="12"/>
                  </a:cubicBezTo>
                  <a:cubicBezTo>
                    <a:pt x="3" y="12"/>
                    <a:pt x="3" y="12"/>
                    <a:pt x="3" y="12"/>
                  </a:cubicBezTo>
                  <a:moveTo>
                    <a:pt x="51" y="12"/>
                  </a:moveTo>
                  <a:cubicBezTo>
                    <a:pt x="51" y="11"/>
                    <a:pt x="51" y="11"/>
                    <a:pt x="51" y="11"/>
                  </a:cubicBezTo>
                  <a:cubicBezTo>
                    <a:pt x="53" y="11"/>
                    <a:pt x="53" y="11"/>
                    <a:pt x="53" y="11"/>
                  </a:cubicBezTo>
                  <a:cubicBezTo>
                    <a:pt x="52" y="12"/>
                    <a:pt x="52" y="12"/>
                    <a:pt x="52" y="12"/>
                  </a:cubicBezTo>
                  <a:cubicBezTo>
                    <a:pt x="51" y="12"/>
                    <a:pt x="51" y="12"/>
                    <a:pt x="51" y="12"/>
                  </a:cubicBezTo>
                  <a:moveTo>
                    <a:pt x="53" y="12"/>
                  </a:moveTo>
                  <a:cubicBezTo>
                    <a:pt x="54" y="11"/>
                    <a:pt x="54" y="11"/>
                    <a:pt x="54" y="11"/>
                  </a:cubicBezTo>
                  <a:cubicBezTo>
                    <a:pt x="55" y="11"/>
                    <a:pt x="55" y="11"/>
                    <a:pt x="55" y="11"/>
                  </a:cubicBezTo>
                  <a:cubicBezTo>
                    <a:pt x="55" y="12"/>
                    <a:pt x="55" y="12"/>
                    <a:pt x="55" y="12"/>
                  </a:cubicBezTo>
                  <a:cubicBezTo>
                    <a:pt x="53" y="12"/>
                    <a:pt x="53" y="12"/>
                    <a:pt x="53" y="12"/>
                  </a:cubicBezTo>
                  <a:moveTo>
                    <a:pt x="2" y="12"/>
                  </a:moveTo>
                  <a:cubicBezTo>
                    <a:pt x="1" y="12"/>
                    <a:pt x="1" y="11"/>
                    <a:pt x="1" y="11"/>
                  </a:cubicBezTo>
                  <a:cubicBezTo>
                    <a:pt x="2" y="11"/>
                    <a:pt x="2" y="11"/>
                    <a:pt x="3" y="11"/>
                  </a:cubicBezTo>
                  <a:cubicBezTo>
                    <a:pt x="3" y="12"/>
                    <a:pt x="3" y="12"/>
                    <a:pt x="3" y="12"/>
                  </a:cubicBezTo>
                  <a:cubicBezTo>
                    <a:pt x="2" y="12"/>
                    <a:pt x="2" y="12"/>
                    <a:pt x="2" y="12"/>
                  </a:cubicBezTo>
                  <a:moveTo>
                    <a:pt x="9" y="11"/>
                  </a:moveTo>
                  <a:cubicBezTo>
                    <a:pt x="6" y="11"/>
                    <a:pt x="4" y="11"/>
                    <a:pt x="2" y="10"/>
                  </a:cubicBezTo>
                  <a:cubicBezTo>
                    <a:pt x="9" y="2"/>
                    <a:pt x="9" y="2"/>
                    <a:pt x="9" y="2"/>
                  </a:cubicBezTo>
                  <a:cubicBezTo>
                    <a:pt x="17" y="1"/>
                    <a:pt x="26" y="1"/>
                    <a:pt x="34" y="1"/>
                  </a:cubicBezTo>
                  <a:cubicBezTo>
                    <a:pt x="40" y="1"/>
                    <a:pt x="45" y="1"/>
                    <a:pt x="50" y="1"/>
                  </a:cubicBezTo>
                  <a:cubicBezTo>
                    <a:pt x="50" y="1"/>
                    <a:pt x="51" y="1"/>
                    <a:pt x="51" y="1"/>
                  </a:cubicBezTo>
                  <a:cubicBezTo>
                    <a:pt x="52" y="2"/>
                    <a:pt x="52" y="2"/>
                    <a:pt x="52" y="2"/>
                  </a:cubicBezTo>
                  <a:cubicBezTo>
                    <a:pt x="55" y="10"/>
                    <a:pt x="55" y="10"/>
                    <a:pt x="55" y="10"/>
                  </a:cubicBezTo>
                  <a:cubicBezTo>
                    <a:pt x="10" y="11"/>
                    <a:pt x="10" y="11"/>
                    <a:pt x="10" y="11"/>
                  </a:cubicBezTo>
                  <a:cubicBezTo>
                    <a:pt x="9" y="11"/>
                    <a:pt x="9" y="11"/>
                    <a:pt x="9" y="11"/>
                  </a:cubicBezTo>
                  <a:moveTo>
                    <a:pt x="34" y="0"/>
                  </a:moveTo>
                  <a:cubicBezTo>
                    <a:pt x="26" y="0"/>
                    <a:pt x="17" y="0"/>
                    <a:pt x="8" y="1"/>
                  </a:cubicBezTo>
                  <a:cubicBezTo>
                    <a:pt x="8" y="1"/>
                    <a:pt x="8" y="1"/>
                    <a:pt x="8" y="1"/>
                  </a:cubicBezTo>
                  <a:cubicBezTo>
                    <a:pt x="1" y="10"/>
                    <a:pt x="1" y="10"/>
                    <a:pt x="1" y="10"/>
                  </a:cubicBezTo>
                  <a:cubicBezTo>
                    <a:pt x="1" y="10"/>
                    <a:pt x="1" y="10"/>
                    <a:pt x="1" y="10"/>
                  </a:cubicBezTo>
                  <a:cubicBezTo>
                    <a:pt x="1" y="10"/>
                    <a:pt x="1" y="10"/>
                    <a:pt x="1" y="10"/>
                  </a:cubicBezTo>
                  <a:cubicBezTo>
                    <a:pt x="0" y="11"/>
                    <a:pt x="0" y="12"/>
                    <a:pt x="1" y="13"/>
                  </a:cubicBezTo>
                  <a:cubicBezTo>
                    <a:pt x="0" y="13"/>
                    <a:pt x="0" y="13"/>
                    <a:pt x="0" y="13"/>
                  </a:cubicBezTo>
                  <a:cubicBezTo>
                    <a:pt x="1" y="13"/>
                    <a:pt x="1" y="13"/>
                    <a:pt x="1" y="13"/>
                  </a:cubicBezTo>
                  <a:cubicBezTo>
                    <a:pt x="1" y="13"/>
                    <a:pt x="1" y="13"/>
                    <a:pt x="1" y="13"/>
                  </a:cubicBezTo>
                  <a:cubicBezTo>
                    <a:pt x="1" y="14"/>
                    <a:pt x="1" y="14"/>
                    <a:pt x="1" y="14"/>
                  </a:cubicBezTo>
                  <a:cubicBezTo>
                    <a:pt x="1" y="14"/>
                    <a:pt x="1" y="14"/>
                    <a:pt x="1" y="14"/>
                  </a:cubicBezTo>
                  <a:cubicBezTo>
                    <a:pt x="2" y="13"/>
                    <a:pt x="2" y="13"/>
                    <a:pt x="2" y="13"/>
                  </a:cubicBezTo>
                  <a:cubicBezTo>
                    <a:pt x="3" y="13"/>
                    <a:pt x="7" y="13"/>
                    <a:pt x="13" y="13"/>
                  </a:cubicBezTo>
                  <a:cubicBezTo>
                    <a:pt x="13" y="13"/>
                    <a:pt x="13" y="13"/>
                    <a:pt x="13" y="13"/>
                  </a:cubicBezTo>
                  <a:cubicBezTo>
                    <a:pt x="13" y="13"/>
                    <a:pt x="13" y="13"/>
                    <a:pt x="13" y="13"/>
                  </a:cubicBezTo>
                  <a:cubicBezTo>
                    <a:pt x="13" y="13"/>
                    <a:pt x="13" y="13"/>
                    <a:pt x="13" y="13"/>
                  </a:cubicBezTo>
                  <a:cubicBezTo>
                    <a:pt x="14" y="13"/>
                    <a:pt x="15" y="13"/>
                    <a:pt x="15" y="13"/>
                  </a:cubicBezTo>
                  <a:cubicBezTo>
                    <a:pt x="16" y="13"/>
                    <a:pt x="16" y="13"/>
                    <a:pt x="16" y="13"/>
                  </a:cubicBezTo>
                  <a:cubicBezTo>
                    <a:pt x="16" y="13"/>
                    <a:pt x="16" y="13"/>
                    <a:pt x="16" y="13"/>
                  </a:cubicBezTo>
                  <a:cubicBezTo>
                    <a:pt x="16" y="13"/>
                    <a:pt x="16" y="13"/>
                    <a:pt x="16" y="13"/>
                  </a:cubicBezTo>
                  <a:cubicBezTo>
                    <a:pt x="17" y="13"/>
                    <a:pt x="18" y="13"/>
                    <a:pt x="19" y="13"/>
                  </a:cubicBezTo>
                  <a:cubicBezTo>
                    <a:pt x="19" y="13"/>
                    <a:pt x="19" y="13"/>
                    <a:pt x="19" y="13"/>
                  </a:cubicBezTo>
                  <a:cubicBezTo>
                    <a:pt x="20" y="13"/>
                    <a:pt x="20" y="13"/>
                    <a:pt x="20" y="13"/>
                  </a:cubicBezTo>
                  <a:cubicBezTo>
                    <a:pt x="20" y="13"/>
                    <a:pt x="20" y="13"/>
                    <a:pt x="20" y="13"/>
                  </a:cubicBezTo>
                  <a:cubicBezTo>
                    <a:pt x="20" y="13"/>
                    <a:pt x="20" y="13"/>
                    <a:pt x="20" y="13"/>
                  </a:cubicBezTo>
                  <a:cubicBezTo>
                    <a:pt x="21" y="13"/>
                    <a:pt x="22" y="13"/>
                    <a:pt x="23" y="13"/>
                  </a:cubicBezTo>
                  <a:cubicBezTo>
                    <a:pt x="23" y="13"/>
                    <a:pt x="23" y="13"/>
                    <a:pt x="23" y="13"/>
                  </a:cubicBezTo>
                  <a:cubicBezTo>
                    <a:pt x="23" y="13"/>
                    <a:pt x="23" y="13"/>
                    <a:pt x="23" y="13"/>
                  </a:cubicBezTo>
                  <a:cubicBezTo>
                    <a:pt x="23" y="13"/>
                    <a:pt x="23" y="13"/>
                    <a:pt x="23" y="13"/>
                  </a:cubicBezTo>
                  <a:cubicBezTo>
                    <a:pt x="25" y="13"/>
                    <a:pt x="27" y="13"/>
                    <a:pt x="28" y="13"/>
                  </a:cubicBezTo>
                  <a:cubicBezTo>
                    <a:pt x="28" y="13"/>
                    <a:pt x="28" y="13"/>
                    <a:pt x="28" y="13"/>
                  </a:cubicBezTo>
                  <a:cubicBezTo>
                    <a:pt x="29" y="13"/>
                    <a:pt x="29" y="13"/>
                    <a:pt x="29" y="13"/>
                  </a:cubicBezTo>
                  <a:cubicBezTo>
                    <a:pt x="30" y="13"/>
                    <a:pt x="31" y="13"/>
                    <a:pt x="32" y="13"/>
                  </a:cubicBezTo>
                  <a:cubicBezTo>
                    <a:pt x="33" y="13"/>
                    <a:pt x="33" y="13"/>
                    <a:pt x="33" y="13"/>
                  </a:cubicBezTo>
                  <a:cubicBezTo>
                    <a:pt x="33" y="13"/>
                    <a:pt x="33" y="13"/>
                    <a:pt x="33" y="13"/>
                  </a:cubicBezTo>
                  <a:cubicBezTo>
                    <a:pt x="33" y="13"/>
                    <a:pt x="33" y="13"/>
                    <a:pt x="33" y="13"/>
                  </a:cubicBezTo>
                  <a:cubicBezTo>
                    <a:pt x="33" y="13"/>
                    <a:pt x="33" y="13"/>
                    <a:pt x="33" y="13"/>
                  </a:cubicBezTo>
                  <a:cubicBezTo>
                    <a:pt x="44" y="13"/>
                    <a:pt x="54" y="13"/>
                    <a:pt x="55" y="13"/>
                  </a:cubicBezTo>
                  <a:cubicBezTo>
                    <a:pt x="55" y="13"/>
                    <a:pt x="55" y="13"/>
                    <a:pt x="55" y="13"/>
                  </a:cubicBezTo>
                  <a:cubicBezTo>
                    <a:pt x="55" y="13"/>
                    <a:pt x="55" y="13"/>
                    <a:pt x="55" y="13"/>
                  </a:cubicBezTo>
                  <a:cubicBezTo>
                    <a:pt x="56" y="13"/>
                    <a:pt x="56" y="13"/>
                    <a:pt x="56" y="13"/>
                  </a:cubicBezTo>
                  <a:cubicBezTo>
                    <a:pt x="56" y="13"/>
                    <a:pt x="56" y="13"/>
                    <a:pt x="56" y="13"/>
                  </a:cubicBezTo>
                  <a:cubicBezTo>
                    <a:pt x="56" y="13"/>
                    <a:pt x="56" y="13"/>
                    <a:pt x="56" y="13"/>
                  </a:cubicBezTo>
                  <a:cubicBezTo>
                    <a:pt x="56" y="11"/>
                    <a:pt x="56" y="11"/>
                    <a:pt x="56" y="11"/>
                  </a:cubicBezTo>
                  <a:cubicBezTo>
                    <a:pt x="56" y="11"/>
                    <a:pt x="56" y="11"/>
                    <a:pt x="56" y="11"/>
                  </a:cubicBezTo>
                  <a:cubicBezTo>
                    <a:pt x="56" y="11"/>
                    <a:pt x="56" y="11"/>
                    <a:pt x="56" y="11"/>
                  </a:cubicBezTo>
                  <a:cubicBezTo>
                    <a:pt x="53" y="2"/>
                    <a:pt x="53" y="2"/>
                    <a:pt x="53" y="2"/>
                  </a:cubicBezTo>
                  <a:cubicBezTo>
                    <a:pt x="53" y="2"/>
                    <a:pt x="53" y="1"/>
                    <a:pt x="52" y="1"/>
                  </a:cubicBezTo>
                  <a:cubicBezTo>
                    <a:pt x="51" y="0"/>
                    <a:pt x="51" y="0"/>
                    <a:pt x="50" y="0"/>
                  </a:cubicBezTo>
                  <a:cubicBezTo>
                    <a:pt x="45" y="0"/>
                    <a:pt x="39" y="0"/>
                    <a:pt x="3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88" name="Freeform 74"/>
            <p:cNvSpPr>
              <a:spLocks noEditPoints="1"/>
            </p:cNvSpPr>
            <p:nvPr/>
          </p:nvSpPr>
          <p:spPr bwMode="auto">
            <a:xfrm>
              <a:off x="3565" y="2239"/>
              <a:ext cx="55" cy="7"/>
            </a:xfrm>
            <a:custGeom>
              <a:avLst/>
              <a:gdLst>
                <a:gd name="T0" fmla="*/ 1 w 23"/>
                <a:gd name="T1" fmla="*/ 2 h 3"/>
                <a:gd name="T2" fmla="*/ 1 w 23"/>
                <a:gd name="T3" fmla="*/ 2 h 3"/>
                <a:gd name="T4" fmla="*/ 1 w 23"/>
                <a:gd name="T5" fmla="*/ 1 h 3"/>
                <a:gd name="T6" fmla="*/ 13 w 23"/>
                <a:gd name="T7" fmla="*/ 1 h 3"/>
                <a:gd name="T8" fmla="*/ 22 w 23"/>
                <a:gd name="T9" fmla="*/ 1 h 3"/>
                <a:gd name="T10" fmla="*/ 22 w 23"/>
                <a:gd name="T11" fmla="*/ 2 h 3"/>
                <a:gd name="T12" fmla="*/ 11 w 23"/>
                <a:gd name="T13" fmla="*/ 2 h 3"/>
                <a:gd name="T14" fmla="*/ 1 w 23"/>
                <a:gd name="T15" fmla="*/ 2 h 3"/>
                <a:gd name="T16" fmla="*/ 13 w 23"/>
                <a:gd name="T17" fmla="*/ 0 h 3"/>
                <a:gd name="T18" fmla="*/ 0 w 23"/>
                <a:gd name="T19" fmla="*/ 0 h 3"/>
                <a:gd name="T20" fmla="*/ 0 w 23"/>
                <a:gd name="T21" fmla="*/ 1 h 3"/>
                <a:gd name="T22" fmla="*/ 0 w 23"/>
                <a:gd name="T23" fmla="*/ 1 h 3"/>
                <a:gd name="T24" fmla="*/ 0 w 23"/>
                <a:gd name="T25" fmla="*/ 2 h 3"/>
                <a:gd name="T26" fmla="*/ 0 w 23"/>
                <a:gd name="T27" fmla="*/ 3 h 3"/>
                <a:gd name="T28" fmla="*/ 0 w 23"/>
                <a:gd name="T29" fmla="*/ 3 h 3"/>
                <a:gd name="T30" fmla="*/ 11 w 23"/>
                <a:gd name="T31" fmla="*/ 3 h 3"/>
                <a:gd name="T32" fmla="*/ 23 w 23"/>
                <a:gd name="T33" fmla="*/ 3 h 3"/>
                <a:gd name="T34" fmla="*/ 23 w 23"/>
                <a:gd name="T35" fmla="*/ 3 h 3"/>
                <a:gd name="T36" fmla="*/ 23 w 23"/>
                <a:gd name="T37" fmla="*/ 3 h 3"/>
                <a:gd name="T38" fmla="*/ 23 w 23"/>
                <a:gd name="T39" fmla="*/ 1 h 3"/>
                <a:gd name="T40" fmla="*/ 23 w 23"/>
                <a:gd name="T41" fmla="*/ 0 h 3"/>
                <a:gd name="T42" fmla="*/ 13 w 23"/>
                <a:gd name="T4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 h="3">
                  <a:moveTo>
                    <a:pt x="1" y="2"/>
                  </a:moveTo>
                  <a:cubicBezTo>
                    <a:pt x="1" y="2"/>
                    <a:pt x="1" y="2"/>
                    <a:pt x="1" y="2"/>
                  </a:cubicBezTo>
                  <a:cubicBezTo>
                    <a:pt x="1" y="1"/>
                    <a:pt x="1" y="1"/>
                    <a:pt x="1" y="1"/>
                  </a:cubicBezTo>
                  <a:cubicBezTo>
                    <a:pt x="5" y="1"/>
                    <a:pt x="9" y="1"/>
                    <a:pt x="13" y="1"/>
                  </a:cubicBezTo>
                  <a:cubicBezTo>
                    <a:pt x="16" y="1"/>
                    <a:pt x="19" y="1"/>
                    <a:pt x="22" y="1"/>
                  </a:cubicBezTo>
                  <a:cubicBezTo>
                    <a:pt x="22" y="2"/>
                    <a:pt x="22" y="2"/>
                    <a:pt x="22" y="2"/>
                  </a:cubicBezTo>
                  <a:cubicBezTo>
                    <a:pt x="18" y="2"/>
                    <a:pt x="14" y="2"/>
                    <a:pt x="11" y="2"/>
                  </a:cubicBezTo>
                  <a:cubicBezTo>
                    <a:pt x="7" y="2"/>
                    <a:pt x="4" y="2"/>
                    <a:pt x="1" y="2"/>
                  </a:cubicBezTo>
                  <a:moveTo>
                    <a:pt x="13" y="0"/>
                  </a:moveTo>
                  <a:cubicBezTo>
                    <a:pt x="9" y="0"/>
                    <a:pt x="5" y="0"/>
                    <a:pt x="0" y="0"/>
                  </a:cubicBezTo>
                  <a:cubicBezTo>
                    <a:pt x="0" y="1"/>
                    <a:pt x="0" y="1"/>
                    <a:pt x="0" y="1"/>
                  </a:cubicBezTo>
                  <a:cubicBezTo>
                    <a:pt x="0" y="1"/>
                    <a:pt x="0" y="1"/>
                    <a:pt x="0" y="1"/>
                  </a:cubicBezTo>
                  <a:cubicBezTo>
                    <a:pt x="0" y="2"/>
                    <a:pt x="0" y="2"/>
                    <a:pt x="0" y="2"/>
                  </a:cubicBezTo>
                  <a:cubicBezTo>
                    <a:pt x="0" y="2"/>
                    <a:pt x="0" y="3"/>
                    <a:pt x="0" y="3"/>
                  </a:cubicBezTo>
                  <a:cubicBezTo>
                    <a:pt x="0" y="3"/>
                    <a:pt x="0" y="3"/>
                    <a:pt x="0" y="3"/>
                  </a:cubicBezTo>
                  <a:cubicBezTo>
                    <a:pt x="4" y="3"/>
                    <a:pt x="7" y="3"/>
                    <a:pt x="11" y="3"/>
                  </a:cubicBezTo>
                  <a:cubicBezTo>
                    <a:pt x="15" y="3"/>
                    <a:pt x="19" y="3"/>
                    <a:pt x="23" y="3"/>
                  </a:cubicBezTo>
                  <a:cubicBezTo>
                    <a:pt x="23" y="3"/>
                    <a:pt x="23" y="3"/>
                    <a:pt x="23" y="3"/>
                  </a:cubicBezTo>
                  <a:cubicBezTo>
                    <a:pt x="23" y="3"/>
                    <a:pt x="23" y="3"/>
                    <a:pt x="23" y="3"/>
                  </a:cubicBezTo>
                  <a:cubicBezTo>
                    <a:pt x="23" y="1"/>
                    <a:pt x="23" y="1"/>
                    <a:pt x="23" y="1"/>
                  </a:cubicBezTo>
                  <a:cubicBezTo>
                    <a:pt x="23" y="0"/>
                    <a:pt x="23" y="0"/>
                    <a:pt x="23" y="0"/>
                  </a:cubicBezTo>
                  <a:cubicBezTo>
                    <a:pt x="19" y="0"/>
                    <a:pt x="16"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89" name="Freeform 75"/>
            <p:cNvSpPr>
              <a:spLocks noEditPoints="1"/>
            </p:cNvSpPr>
            <p:nvPr/>
          </p:nvSpPr>
          <p:spPr bwMode="auto">
            <a:xfrm>
              <a:off x="3551" y="2229"/>
              <a:ext cx="19" cy="7"/>
            </a:xfrm>
            <a:custGeom>
              <a:avLst/>
              <a:gdLst>
                <a:gd name="T0" fmla="*/ 1 w 8"/>
                <a:gd name="T1" fmla="*/ 2 h 3"/>
                <a:gd name="T2" fmla="*/ 2 w 8"/>
                <a:gd name="T3" fmla="*/ 1 h 3"/>
                <a:gd name="T4" fmla="*/ 7 w 8"/>
                <a:gd name="T5" fmla="*/ 1 h 3"/>
                <a:gd name="T6" fmla="*/ 6 w 8"/>
                <a:gd name="T7" fmla="*/ 2 h 3"/>
                <a:gd name="T8" fmla="*/ 6 w 8"/>
                <a:gd name="T9" fmla="*/ 2 h 3"/>
                <a:gd name="T10" fmla="*/ 1 w 8"/>
                <a:gd name="T11" fmla="*/ 2 h 3"/>
                <a:gd name="T12" fmla="*/ 7 w 8"/>
                <a:gd name="T13" fmla="*/ 0 h 3"/>
                <a:gd name="T14" fmla="*/ 2 w 8"/>
                <a:gd name="T15" fmla="*/ 0 h 3"/>
                <a:gd name="T16" fmla="*/ 1 w 8"/>
                <a:gd name="T17" fmla="*/ 1 h 3"/>
                <a:gd name="T18" fmla="*/ 1 w 8"/>
                <a:gd name="T19" fmla="*/ 1 h 3"/>
                <a:gd name="T20" fmla="*/ 1 w 8"/>
                <a:gd name="T21" fmla="*/ 1 h 3"/>
                <a:gd name="T22" fmla="*/ 0 w 8"/>
                <a:gd name="T23" fmla="*/ 2 h 3"/>
                <a:gd name="T24" fmla="*/ 0 w 8"/>
                <a:gd name="T25" fmla="*/ 3 h 3"/>
                <a:gd name="T26" fmla="*/ 7 w 8"/>
                <a:gd name="T27" fmla="*/ 3 h 3"/>
                <a:gd name="T28" fmla="*/ 7 w 8"/>
                <a:gd name="T29" fmla="*/ 2 h 3"/>
                <a:gd name="T30" fmla="*/ 7 w 8"/>
                <a:gd name="T31" fmla="*/ 2 h 3"/>
                <a:gd name="T32" fmla="*/ 8 w 8"/>
                <a:gd name="T33" fmla="*/ 1 h 3"/>
                <a:gd name="T34" fmla="*/ 8 w 8"/>
                <a:gd name="T35" fmla="*/ 0 h 3"/>
                <a:gd name="T36" fmla="*/ 7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1" y="2"/>
                  </a:moveTo>
                  <a:cubicBezTo>
                    <a:pt x="2" y="1"/>
                    <a:pt x="2" y="1"/>
                    <a:pt x="2" y="1"/>
                  </a:cubicBezTo>
                  <a:cubicBezTo>
                    <a:pt x="4" y="1"/>
                    <a:pt x="5" y="1"/>
                    <a:pt x="7" y="1"/>
                  </a:cubicBezTo>
                  <a:cubicBezTo>
                    <a:pt x="6" y="2"/>
                    <a:pt x="6" y="2"/>
                    <a:pt x="6" y="2"/>
                  </a:cubicBezTo>
                  <a:cubicBezTo>
                    <a:pt x="6" y="2"/>
                    <a:pt x="6" y="2"/>
                    <a:pt x="6" y="2"/>
                  </a:cubicBezTo>
                  <a:cubicBezTo>
                    <a:pt x="5" y="2"/>
                    <a:pt x="3" y="2"/>
                    <a:pt x="1" y="2"/>
                  </a:cubicBezTo>
                  <a:moveTo>
                    <a:pt x="7" y="0"/>
                  </a:moveTo>
                  <a:cubicBezTo>
                    <a:pt x="5" y="0"/>
                    <a:pt x="4" y="0"/>
                    <a:pt x="2" y="0"/>
                  </a:cubicBezTo>
                  <a:cubicBezTo>
                    <a:pt x="1" y="1"/>
                    <a:pt x="1" y="1"/>
                    <a:pt x="1" y="1"/>
                  </a:cubicBezTo>
                  <a:cubicBezTo>
                    <a:pt x="1" y="1"/>
                    <a:pt x="1" y="1"/>
                    <a:pt x="1" y="1"/>
                  </a:cubicBezTo>
                  <a:cubicBezTo>
                    <a:pt x="1" y="1"/>
                    <a:pt x="1" y="1"/>
                    <a:pt x="1" y="1"/>
                  </a:cubicBezTo>
                  <a:cubicBezTo>
                    <a:pt x="0" y="2"/>
                    <a:pt x="0" y="2"/>
                    <a:pt x="0" y="2"/>
                  </a:cubicBezTo>
                  <a:cubicBezTo>
                    <a:pt x="0" y="3"/>
                    <a:pt x="0" y="3"/>
                    <a:pt x="0" y="3"/>
                  </a:cubicBezTo>
                  <a:cubicBezTo>
                    <a:pt x="2" y="3"/>
                    <a:pt x="5" y="3"/>
                    <a:pt x="7" y="3"/>
                  </a:cubicBezTo>
                  <a:cubicBezTo>
                    <a:pt x="7" y="2"/>
                    <a:pt x="7" y="2"/>
                    <a:pt x="7" y="2"/>
                  </a:cubicBezTo>
                  <a:cubicBezTo>
                    <a:pt x="7" y="2"/>
                    <a:pt x="7" y="2"/>
                    <a:pt x="7" y="2"/>
                  </a:cubicBezTo>
                  <a:cubicBezTo>
                    <a:pt x="7" y="2"/>
                    <a:pt x="8" y="1"/>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0" name="Freeform 76"/>
            <p:cNvSpPr>
              <a:spLocks noEditPoints="1"/>
            </p:cNvSpPr>
            <p:nvPr/>
          </p:nvSpPr>
          <p:spPr bwMode="auto">
            <a:xfrm>
              <a:off x="3544" y="2239"/>
              <a:ext cx="19" cy="7"/>
            </a:xfrm>
            <a:custGeom>
              <a:avLst/>
              <a:gdLst>
                <a:gd name="T0" fmla="*/ 2 w 8"/>
                <a:gd name="T1" fmla="*/ 2 h 3"/>
                <a:gd name="T2" fmla="*/ 2 w 8"/>
                <a:gd name="T3" fmla="*/ 2 h 3"/>
                <a:gd name="T4" fmla="*/ 7 w 8"/>
                <a:gd name="T5" fmla="*/ 1 h 3"/>
                <a:gd name="T6" fmla="*/ 7 w 8"/>
                <a:gd name="T7" fmla="*/ 2 h 3"/>
                <a:gd name="T8" fmla="*/ 6 w 8"/>
                <a:gd name="T9" fmla="*/ 2 h 3"/>
                <a:gd name="T10" fmla="*/ 2 w 8"/>
                <a:gd name="T11" fmla="*/ 2 h 3"/>
                <a:gd name="T12" fmla="*/ 8 w 8"/>
                <a:gd name="T13" fmla="*/ 0 h 3"/>
                <a:gd name="T14" fmla="*/ 2 w 8"/>
                <a:gd name="T15" fmla="*/ 1 h 3"/>
                <a:gd name="T16" fmla="*/ 1 w 8"/>
                <a:gd name="T17" fmla="*/ 1 h 3"/>
                <a:gd name="T18" fmla="*/ 1 w 8"/>
                <a:gd name="T19" fmla="*/ 1 h 3"/>
                <a:gd name="T20" fmla="*/ 1 w 8"/>
                <a:gd name="T21" fmla="*/ 1 h 3"/>
                <a:gd name="T22" fmla="*/ 0 w 8"/>
                <a:gd name="T23" fmla="*/ 3 h 3"/>
                <a:gd name="T24" fmla="*/ 0 w 8"/>
                <a:gd name="T25" fmla="*/ 3 h 3"/>
                <a:gd name="T26" fmla="*/ 7 w 8"/>
                <a:gd name="T27" fmla="*/ 3 h 3"/>
                <a:gd name="T28" fmla="*/ 7 w 8"/>
                <a:gd name="T29" fmla="*/ 2 h 3"/>
                <a:gd name="T30" fmla="*/ 7 w 8"/>
                <a:gd name="T31" fmla="*/ 2 h 3"/>
                <a:gd name="T32" fmla="*/ 8 w 8"/>
                <a:gd name="T33" fmla="*/ 1 h 3"/>
                <a:gd name="T34" fmla="*/ 8 w 8"/>
                <a:gd name="T35" fmla="*/ 1 h 3"/>
                <a:gd name="T36" fmla="*/ 8 w 8"/>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 h="3">
                  <a:moveTo>
                    <a:pt x="2" y="2"/>
                  </a:moveTo>
                  <a:cubicBezTo>
                    <a:pt x="2" y="2"/>
                    <a:pt x="2" y="2"/>
                    <a:pt x="2" y="2"/>
                  </a:cubicBezTo>
                  <a:cubicBezTo>
                    <a:pt x="4" y="1"/>
                    <a:pt x="5" y="1"/>
                    <a:pt x="7" y="1"/>
                  </a:cubicBezTo>
                  <a:cubicBezTo>
                    <a:pt x="7" y="2"/>
                    <a:pt x="7" y="2"/>
                    <a:pt x="7" y="2"/>
                  </a:cubicBezTo>
                  <a:cubicBezTo>
                    <a:pt x="6" y="2"/>
                    <a:pt x="6" y="2"/>
                    <a:pt x="6" y="2"/>
                  </a:cubicBezTo>
                  <a:cubicBezTo>
                    <a:pt x="5" y="2"/>
                    <a:pt x="3" y="2"/>
                    <a:pt x="2" y="2"/>
                  </a:cubicBezTo>
                  <a:moveTo>
                    <a:pt x="8" y="0"/>
                  </a:moveTo>
                  <a:cubicBezTo>
                    <a:pt x="6" y="0"/>
                    <a:pt x="4" y="0"/>
                    <a:pt x="2" y="1"/>
                  </a:cubicBezTo>
                  <a:cubicBezTo>
                    <a:pt x="1" y="1"/>
                    <a:pt x="1" y="1"/>
                    <a:pt x="1" y="1"/>
                  </a:cubicBezTo>
                  <a:cubicBezTo>
                    <a:pt x="1" y="1"/>
                    <a:pt x="1" y="1"/>
                    <a:pt x="1" y="1"/>
                  </a:cubicBezTo>
                  <a:cubicBezTo>
                    <a:pt x="1" y="1"/>
                    <a:pt x="1" y="1"/>
                    <a:pt x="1" y="1"/>
                  </a:cubicBezTo>
                  <a:cubicBezTo>
                    <a:pt x="0" y="2"/>
                    <a:pt x="0" y="2"/>
                    <a:pt x="0" y="3"/>
                  </a:cubicBezTo>
                  <a:cubicBezTo>
                    <a:pt x="0" y="3"/>
                    <a:pt x="0" y="3"/>
                    <a:pt x="0" y="3"/>
                  </a:cubicBezTo>
                  <a:cubicBezTo>
                    <a:pt x="3" y="3"/>
                    <a:pt x="5" y="3"/>
                    <a:pt x="7" y="3"/>
                  </a:cubicBezTo>
                  <a:cubicBezTo>
                    <a:pt x="7" y="2"/>
                    <a:pt x="7" y="2"/>
                    <a:pt x="7" y="2"/>
                  </a:cubicBezTo>
                  <a:cubicBezTo>
                    <a:pt x="7" y="2"/>
                    <a:pt x="7" y="2"/>
                    <a:pt x="7" y="2"/>
                  </a:cubicBezTo>
                  <a:cubicBezTo>
                    <a:pt x="8" y="2"/>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1" name="Freeform 77"/>
            <p:cNvSpPr>
              <a:spLocks noEditPoints="1"/>
            </p:cNvSpPr>
            <p:nvPr/>
          </p:nvSpPr>
          <p:spPr bwMode="auto">
            <a:xfrm>
              <a:off x="3603" y="2229"/>
              <a:ext cx="12" cy="7"/>
            </a:xfrm>
            <a:custGeom>
              <a:avLst/>
              <a:gdLst>
                <a:gd name="T0" fmla="*/ 1 w 5"/>
                <a:gd name="T1" fmla="*/ 2 h 3"/>
                <a:gd name="T2" fmla="*/ 1 w 5"/>
                <a:gd name="T3" fmla="*/ 1 h 3"/>
                <a:gd name="T4" fmla="*/ 4 w 5"/>
                <a:gd name="T5" fmla="*/ 1 h 3"/>
                <a:gd name="T6" fmla="*/ 4 w 5"/>
                <a:gd name="T7" fmla="*/ 2 h 3"/>
                <a:gd name="T8" fmla="*/ 1 w 5"/>
                <a:gd name="T9" fmla="*/ 2 h 3"/>
                <a:gd name="T10" fmla="*/ 1 w 5"/>
                <a:gd name="T11" fmla="*/ 0 h 3"/>
                <a:gd name="T12" fmla="*/ 0 w 5"/>
                <a:gd name="T13" fmla="*/ 0 h 3"/>
                <a:gd name="T14" fmla="*/ 0 w 5"/>
                <a:gd name="T15" fmla="*/ 2 h 3"/>
                <a:gd name="T16" fmla="*/ 0 w 5"/>
                <a:gd name="T17" fmla="*/ 2 h 3"/>
                <a:gd name="T18" fmla="*/ 0 w 5"/>
                <a:gd name="T19" fmla="*/ 3 h 3"/>
                <a:gd name="T20" fmla="*/ 5 w 5"/>
                <a:gd name="T21" fmla="*/ 3 h 3"/>
                <a:gd name="T22" fmla="*/ 5 w 5"/>
                <a:gd name="T23" fmla="*/ 2 h 3"/>
                <a:gd name="T24" fmla="*/ 5 w 5"/>
                <a:gd name="T25" fmla="*/ 2 h 3"/>
                <a:gd name="T26" fmla="*/ 5 w 5"/>
                <a:gd name="T27" fmla="*/ 0 h 3"/>
                <a:gd name="T28" fmla="*/ 5 w 5"/>
                <a:gd name="T29" fmla="*/ 0 h 3"/>
                <a:gd name="T30" fmla="*/ 1 w 5"/>
                <a:gd name="T3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3">
                  <a:moveTo>
                    <a:pt x="1" y="2"/>
                  </a:moveTo>
                  <a:cubicBezTo>
                    <a:pt x="1" y="1"/>
                    <a:pt x="1" y="1"/>
                    <a:pt x="1" y="1"/>
                  </a:cubicBezTo>
                  <a:cubicBezTo>
                    <a:pt x="2" y="1"/>
                    <a:pt x="3" y="1"/>
                    <a:pt x="4" y="1"/>
                  </a:cubicBezTo>
                  <a:cubicBezTo>
                    <a:pt x="4" y="2"/>
                    <a:pt x="4" y="2"/>
                    <a:pt x="4" y="2"/>
                  </a:cubicBezTo>
                  <a:cubicBezTo>
                    <a:pt x="1" y="2"/>
                    <a:pt x="1" y="2"/>
                    <a:pt x="1" y="2"/>
                  </a:cubicBezTo>
                  <a:moveTo>
                    <a:pt x="1" y="0"/>
                  </a:moveTo>
                  <a:cubicBezTo>
                    <a:pt x="0" y="0"/>
                    <a:pt x="0" y="0"/>
                    <a:pt x="0" y="0"/>
                  </a:cubicBezTo>
                  <a:cubicBezTo>
                    <a:pt x="0" y="2"/>
                    <a:pt x="0" y="2"/>
                    <a:pt x="0" y="2"/>
                  </a:cubicBezTo>
                  <a:cubicBezTo>
                    <a:pt x="0" y="2"/>
                    <a:pt x="0" y="2"/>
                    <a:pt x="0" y="2"/>
                  </a:cubicBezTo>
                  <a:cubicBezTo>
                    <a:pt x="0" y="3"/>
                    <a:pt x="0" y="3"/>
                    <a:pt x="0" y="3"/>
                  </a:cubicBezTo>
                  <a:cubicBezTo>
                    <a:pt x="5" y="3"/>
                    <a:pt x="5" y="3"/>
                    <a:pt x="5" y="3"/>
                  </a:cubicBezTo>
                  <a:cubicBezTo>
                    <a:pt x="5" y="2"/>
                    <a:pt x="5" y="2"/>
                    <a:pt x="5" y="2"/>
                  </a:cubicBezTo>
                  <a:cubicBezTo>
                    <a:pt x="5" y="2"/>
                    <a:pt x="5" y="2"/>
                    <a:pt x="5" y="2"/>
                  </a:cubicBezTo>
                  <a:cubicBezTo>
                    <a:pt x="5" y="1"/>
                    <a:pt x="5" y="1"/>
                    <a:pt x="5" y="0"/>
                  </a:cubicBezTo>
                  <a:cubicBezTo>
                    <a:pt x="5" y="0"/>
                    <a:pt x="5" y="0"/>
                    <a:pt x="5" y="0"/>
                  </a:cubicBezTo>
                  <a:cubicBezTo>
                    <a:pt x="3" y="0"/>
                    <a:pt x="2"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2" name="Freeform 78"/>
            <p:cNvSpPr>
              <a:spLocks noEditPoints="1"/>
            </p:cNvSpPr>
            <p:nvPr/>
          </p:nvSpPr>
          <p:spPr bwMode="auto">
            <a:xfrm>
              <a:off x="3634" y="2229"/>
              <a:ext cx="17" cy="5"/>
            </a:xfrm>
            <a:custGeom>
              <a:avLst/>
              <a:gdLst>
                <a:gd name="T0" fmla="*/ 1 w 7"/>
                <a:gd name="T1" fmla="*/ 1 h 2"/>
                <a:gd name="T2" fmla="*/ 1 w 7"/>
                <a:gd name="T3" fmla="*/ 1 h 2"/>
                <a:gd name="T4" fmla="*/ 5 w 7"/>
                <a:gd name="T5" fmla="*/ 1 h 2"/>
                <a:gd name="T6" fmla="*/ 6 w 7"/>
                <a:gd name="T7" fmla="*/ 1 h 2"/>
                <a:gd name="T8" fmla="*/ 6 w 7"/>
                <a:gd name="T9" fmla="*/ 1 h 2"/>
                <a:gd name="T10" fmla="*/ 1 w 7"/>
                <a:gd name="T11" fmla="*/ 1 h 2"/>
                <a:gd name="T12" fmla="*/ 0 w 7"/>
                <a:gd name="T13" fmla="*/ 0 h 2"/>
                <a:gd name="T14" fmla="*/ 0 w 7"/>
                <a:gd name="T15" fmla="*/ 0 h 2"/>
                <a:gd name="T16" fmla="*/ 0 w 7"/>
                <a:gd name="T17" fmla="*/ 1 h 2"/>
                <a:gd name="T18" fmla="*/ 0 w 7"/>
                <a:gd name="T19" fmla="*/ 2 h 2"/>
                <a:gd name="T20" fmla="*/ 1 w 7"/>
                <a:gd name="T21" fmla="*/ 2 h 2"/>
                <a:gd name="T22" fmla="*/ 7 w 7"/>
                <a:gd name="T23" fmla="*/ 2 h 2"/>
                <a:gd name="T24" fmla="*/ 7 w 7"/>
                <a:gd name="T25" fmla="*/ 2 h 2"/>
                <a:gd name="T26" fmla="*/ 7 w 7"/>
                <a:gd name="T27" fmla="*/ 2 h 2"/>
                <a:gd name="T28" fmla="*/ 7 w 7"/>
                <a:gd name="T29" fmla="*/ 1 h 2"/>
                <a:gd name="T30" fmla="*/ 5 w 7"/>
                <a:gd name="T31" fmla="*/ 0 h 2"/>
                <a:gd name="T32" fmla="*/ 0 w 7"/>
                <a:gd name="T3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2">
                  <a:moveTo>
                    <a:pt x="1" y="1"/>
                  </a:moveTo>
                  <a:cubicBezTo>
                    <a:pt x="1" y="1"/>
                    <a:pt x="1" y="1"/>
                    <a:pt x="1" y="1"/>
                  </a:cubicBezTo>
                  <a:cubicBezTo>
                    <a:pt x="2" y="1"/>
                    <a:pt x="4" y="1"/>
                    <a:pt x="5" y="1"/>
                  </a:cubicBezTo>
                  <a:cubicBezTo>
                    <a:pt x="6" y="1"/>
                    <a:pt x="6" y="1"/>
                    <a:pt x="6" y="1"/>
                  </a:cubicBezTo>
                  <a:cubicBezTo>
                    <a:pt x="6" y="1"/>
                    <a:pt x="6" y="1"/>
                    <a:pt x="6" y="1"/>
                  </a:cubicBezTo>
                  <a:cubicBezTo>
                    <a:pt x="4" y="1"/>
                    <a:pt x="3" y="1"/>
                    <a:pt x="1" y="1"/>
                  </a:cubicBezTo>
                  <a:moveTo>
                    <a:pt x="0" y="0"/>
                  </a:moveTo>
                  <a:cubicBezTo>
                    <a:pt x="0" y="0"/>
                    <a:pt x="0" y="0"/>
                    <a:pt x="0" y="0"/>
                  </a:cubicBezTo>
                  <a:cubicBezTo>
                    <a:pt x="0" y="1"/>
                    <a:pt x="0" y="1"/>
                    <a:pt x="0" y="1"/>
                  </a:cubicBezTo>
                  <a:cubicBezTo>
                    <a:pt x="0" y="2"/>
                    <a:pt x="0" y="2"/>
                    <a:pt x="0" y="2"/>
                  </a:cubicBezTo>
                  <a:cubicBezTo>
                    <a:pt x="1" y="2"/>
                    <a:pt x="1" y="2"/>
                    <a:pt x="1" y="2"/>
                  </a:cubicBezTo>
                  <a:cubicBezTo>
                    <a:pt x="3" y="2"/>
                    <a:pt x="5" y="2"/>
                    <a:pt x="7" y="2"/>
                  </a:cubicBezTo>
                  <a:cubicBezTo>
                    <a:pt x="7" y="2"/>
                    <a:pt x="7" y="2"/>
                    <a:pt x="7" y="2"/>
                  </a:cubicBezTo>
                  <a:cubicBezTo>
                    <a:pt x="7" y="2"/>
                    <a:pt x="7" y="2"/>
                    <a:pt x="7" y="2"/>
                  </a:cubicBezTo>
                  <a:cubicBezTo>
                    <a:pt x="7" y="1"/>
                    <a:pt x="7" y="1"/>
                    <a:pt x="7" y="1"/>
                  </a:cubicBezTo>
                  <a:cubicBezTo>
                    <a:pt x="7" y="0"/>
                    <a:pt x="7" y="0"/>
                    <a:pt x="5" y="0"/>
                  </a:cubicBezTo>
                  <a:cubicBezTo>
                    <a:pt x="4" y="0"/>
                    <a:pt x="2"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3" name="Freeform 79"/>
            <p:cNvSpPr>
              <a:spLocks noEditPoints="1"/>
            </p:cNvSpPr>
            <p:nvPr/>
          </p:nvSpPr>
          <p:spPr bwMode="auto">
            <a:xfrm>
              <a:off x="3637" y="2239"/>
              <a:ext cx="19" cy="7"/>
            </a:xfrm>
            <a:custGeom>
              <a:avLst/>
              <a:gdLst>
                <a:gd name="T0" fmla="*/ 2 w 8"/>
                <a:gd name="T1" fmla="*/ 2 h 3"/>
                <a:gd name="T2" fmla="*/ 2 w 8"/>
                <a:gd name="T3" fmla="*/ 1 h 3"/>
                <a:gd name="T4" fmla="*/ 6 w 8"/>
                <a:gd name="T5" fmla="*/ 1 h 3"/>
                <a:gd name="T6" fmla="*/ 7 w 8"/>
                <a:gd name="T7" fmla="*/ 2 h 3"/>
                <a:gd name="T8" fmla="*/ 7 w 8"/>
                <a:gd name="T9" fmla="*/ 2 h 3"/>
                <a:gd name="T10" fmla="*/ 2 w 8"/>
                <a:gd name="T11" fmla="*/ 2 h 3"/>
                <a:gd name="T12" fmla="*/ 1 w 8"/>
                <a:gd name="T13" fmla="*/ 0 h 3"/>
                <a:gd name="T14" fmla="*/ 0 w 8"/>
                <a:gd name="T15" fmla="*/ 1 h 3"/>
                <a:gd name="T16" fmla="*/ 0 w 8"/>
                <a:gd name="T17" fmla="*/ 1 h 3"/>
                <a:gd name="T18" fmla="*/ 1 w 8"/>
                <a:gd name="T19" fmla="*/ 3 h 3"/>
                <a:gd name="T20" fmla="*/ 1 w 8"/>
                <a:gd name="T21" fmla="*/ 3 h 3"/>
                <a:gd name="T22" fmla="*/ 7 w 8"/>
                <a:gd name="T23" fmla="*/ 3 h 3"/>
                <a:gd name="T24" fmla="*/ 8 w 8"/>
                <a:gd name="T25" fmla="*/ 2 h 3"/>
                <a:gd name="T26" fmla="*/ 8 w 8"/>
                <a:gd name="T27" fmla="*/ 2 h 3"/>
                <a:gd name="T28" fmla="*/ 8 w 8"/>
                <a:gd name="T29" fmla="*/ 1 h 3"/>
                <a:gd name="T30" fmla="*/ 6 w 8"/>
                <a:gd name="T31" fmla="*/ 0 h 3"/>
                <a:gd name="T32" fmla="*/ 1 w 8"/>
                <a:gd name="T3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3">
                  <a:moveTo>
                    <a:pt x="2" y="2"/>
                  </a:moveTo>
                  <a:cubicBezTo>
                    <a:pt x="2" y="1"/>
                    <a:pt x="2" y="1"/>
                    <a:pt x="2" y="1"/>
                  </a:cubicBezTo>
                  <a:cubicBezTo>
                    <a:pt x="3" y="1"/>
                    <a:pt x="4" y="1"/>
                    <a:pt x="6" y="1"/>
                  </a:cubicBezTo>
                  <a:cubicBezTo>
                    <a:pt x="6" y="1"/>
                    <a:pt x="7" y="2"/>
                    <a:pt x="7" y="2"/>
                  </a:cubicBezTo>
                  <a:cubicBezTo>
                    <a:pt x="7" y="2"/>
                    <a:pt x="7" y="2"/>
                    <a:pt x="7" y="2"/>
                  </a:cubicBezTo>
                  <a:cubicBezTo>
                    <a:pt x="5" y="2"/>
                    <a:pt x="3" y="2"/>
                    <a:pt x="2" y="2"/>
                  </a:cubicBezTo>
                  <a:moveTo>
                    <a:pt x="1" y="0"/>
                  </a:moveTo>
                  <a:cubicBezTo>
                    <a:pt x="0" y="1"/>
                    <a:pt x="0" y="1"/>
                    <a:pt x="0" y="1"/>
                  </a:cubicBezTo>
                  <a:cubicBezTo>
                    <a:pt x="0" y="1"/>
                    <a:pt x="0" y="1"/>
                    <a:pt x="0" y="1"/>
                  </a:cubicBezTo>
                  <a:cubicBezTo>
                    <a:pt x="1" y="3"/>
                    <a:pt x="1" y="3"/>
                    <a:pt x="1" y="3"/>
                  </a:cubicBezTo>
                  <a:cubicBezTo>
                    <a:pt x="1" y="3"/>
                    <a:pt x="1" y="3"/>
                    <a:pt x="1" y="3"/>
                  </a:cubicBezTo>
                  <a:cubicBezTo>
                    <a:pt x="3" y="3"/>
                    <a:pt x="5" y="3"/>
                    <a:pt x="7" y="3"/>
                  </a:cubicBezTo>
                  <a:cubicBezTo>
                    <a:pt x="8" y="2"/>
                    <a:pt x="8" y="2"/>
                    <a:pt x="8" y="2"/>
                  </a:cubicBezTo>
                  <a:cubicBezTo>
                    <a:pt x="8" y="2"/>
                    <a:pt x="8" y="2"/>
                    <a:pt x="8" y="2"/>
                  </a:cubicBezTo>
                  <a:cubicBezTo>
                    <a:pt x="8" y="1"/>
                    <a:pt x="8" y="1"/>
                    <a:pt x="8" y="1"/>
                  </a:cubicBezTo>
                  <a:cubicBezTo>
                    <a:pt x="7" y="1"/>
                    <a:pt x="7" y="0"/>
                    <a:pt x="6" y="0"/>
                  </a:cubicBezTo>
                  <a:cubicBezTo>
                    <a:pt x="4" y="0"/>
                    <a:pt x="2"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4" name="Freeform 80"/>
            <p:cNvSpPr>
              <a:spLocks noEditPoints="1"/>
            </p:cNvSpPr>
            <p:nvPr/>
          </p:nvSpPr>
          <p:spPr bwMode="auto">
            <a:xfrm>
              <a:off x="3618" y="2229"/>
              <a:ext cx="14" cy="7"/>
            </a:xfrm>
            <a:custGeom>
              <a:avLst/>
              <a:gdLst>
                <a:gd name="T0" fmla="*/ 1 w 6"/>
                <a:gd name="T1" fmla="*/ 2 h 3"/>
                <a:gd name="T2" fmla="*/ 1 w 6"/>
                <a:gd name="T3" fmla="*/ 1 h 3"/>
                <a:gd name="T4" fmla="*/ 5 w 6"/>
                <a:gd name="T5" fmla="*/ 1 h 3"/>
                <a:gd name="T6" fmla="*/ 5 w 6"/>
                <a:gd name="T7" fmla="*/ 1 h 3"/>
                <a:gd name="T8" fmla="*/ 5 w 6"/>
                <a:gd name="T9" fmla="*/ 1 h 3"/>
                <a:gd name="T10" fmla="*/ 5 w 6"/>
                <a:gd name="T11" fmla="*/ 2 h 3"/>
                <a:gd name="T12" fmla="*/ 1 w 6"/>
                <a:gd name="T13" fmla="*/ 2 h 3"/>
                <a:gd name="T14" fmla="*/ 1 w 6"/>
                <a:gd name="T15" fmla="*/ 0 h 3"/>
                <a:gd name="T16" fmla="*/ 0 w 6"/>
                <a:gd name="T17" fmla="*/ 0 h 3"/>
                <a:gd name="T18" fmla="*/ 0 w 6"/>
                <a:gd name="T19" fmla="*/ 1 h 3"/>
                <a:gd name="T20" fmla="*/ 0 w 6"/>
                <a:gd name="T21" fmla="*/ 2 h 3"/>
                <a:gd name="T22" fmla="*/ 1 w 6"/>
                <a:gd name="T23" fmla="*/ 3 h 3"/>
                <a:gd name="T24" fmla="*/ 6 w 6"/>
                <a:gd name="T25" fmla="*/ 3 h 3"/>
                <a:gd name="T26" fmla="*/ 6 w 6"/>
                <a:gd name="T27" fmla="*/ 2 h 3"/>
                <a:gd name="T28" fmla="*/ 6 w 6"/>
                <a:gd name="T29" fmla="*/ 2 h 3"/>
                <a:gd name="T30" fmla="*/ 6 w 6"/>
                <a:gd name="T31" fmla="*/ 1 h 3"/>
                <a:gd name="T32" fmla="*/ 6 w 6"/>
                <a:gd name="T33" fmla="*/ 1 h 3"/>
                <a:gd name="T34" fmla="*/ 6 w 6"/>
                <a:gd name="T35" fmla="*/ 0 h 3"/>
                <a:gd name="T36" fmla="*/ 5 w 6"/>
                <a:gd name="T37" fmla="*/ 0 h 3"/>
                <a:gd name="T38" fmla="*/ 1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5" y="1"/>
                    <a:pt x="5" y="1"/>
                    <a:pt x="5" y="1"/>
                  </a:cubicBezTo>
                  <a:cubicBezTo>
                    <a:pt x="5" y="1"/>
                    <a:pt x="5" y="1"/>
                    <a:pt x="5" y="1"/>
                  </a:cubicBezTo>
                  <a:cubicBezTo>
                    <a:pt x="5" y="1"/>
                    <a:pt x="5" y="1"/>
                    <a:pt x="5" y="1"/>
                  </a:cubicBezTo>
                  <a:cubicBezTo>
                    <a:pt x="5" y="2"/>
                    <a:pt x="5" y="2"/>
                    <a:pt x="5" y="2"/>
                  </a:cubicBezTo>
                  <a:cubicBezTo>
                    <a:pt x="1" y="2"/>
                    <a:pt x="1" y="2"/>
                    <a:pt x="1" y="2"/>
                  </a:cubicBezTo>
                  <a:moveTo>
                    <a:pt x="1" y="0"/>
                  </a:moveTo>
                  <a:cubicBezTo>
                    <a:pt x="0" y="0"/>
                    <a:pt x="0" y="0"/>
                    <a:pt x="0" y="0"/>
                  </a:cubicBezTo>
                  <a:cubicBezTo>
                    <a:pt x="0" y="1"/>
                    <a:pt x="0" y="1"/>
                    <a:pt x="0" y="1"/>
                  </a:cubicBezTo>
                  <a:cubicBezTo>
                    <a:pt x="0" y="1"/>
                    <a:pt x="0" y="2"/>
                    <a:pt x="0" y="2"/>
                  </a:cubicBezTo>
                  <a:cubicBezTo>
                    <a:pt x="1" y="3"/>
                    <a:pt x="1" y="3"/>
                    <a:pt x="1" y="3"/>
                  </a:cubicBezTo>
                  <a:cubicBezTo>
                    <a:pt x="6" y="3"/>
                    <a:pt x="6" y="3"/>
                    <a:pt x="6" y="3"/>
                  </a:cubicBezTo>
                  <a:cubicBezTo>
                    <a:pt x="6" y="2"/>
                    <a:pt x="6" y="2"/>
                    <a:pt x="6" y="2"/>
                  </a:cubicBezTo>
                  <a:cubicBezTo>
                    <a:pt x="6" y="2"/>
                    <a:pt x="6" y="2"/>
                    <a:pt x="6" y="2"/>
                  </a:cubicBezTo>
                  <a:cubicBezTo>
                    <a:pt x="6" y="1"/>
                    <a:pt x="6" y="1"/>
                    <a:pt x="6" y="1"/>
                  </a:cubicBezTo>
                  <a:cubicBezTo>
                    <a:pt x="6" y="1"/>
                    <a:pt x="6" y="1"/>
                    <a:pt x="6" y="1"/>
                  </a:cubicBezTo>
                  <a:cubicBezTo>
                    <a:pt x="6" y="0"/>
                    <a:pt x="6" y="0"/>
                    <a:pt x="6" y="0"/>
                  </a:cubicBezTo>
                  <a:cubicBezTo>
                    <a:pt x="5" y="0"/>
                    <a:pt x="5" y="0"/>
                    <a:pt x="5"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5" name="Freeform 81"/>
            <p:cNvSpPr>
              <a:spLocks noEditPoints="1"/>
            </p:cNvSpPr>
            <p:nvPr/>
          </p:nvSpPr>
          <p:spPr bwMode="auto">
            <a:xfrm>
              <a:off x="3622" y="2239"/>
              <a:ext cx="15" cy="7"/>
            </a:xfrm>
            <a:custGeom>
              <a:avLst/>
              <a:gdLst>
                <a:gd name="T0" fmla="*/ 1 w 6"/>
                <a:gd name="T1" fmla="*/ 2 h 3"/>
                <a:gd name="T2" fmla="*/ 1 w 6"/>
                <a:gd name="T3" fmla="*/ 1 h 3"/>
                <a:gd name="T4" fmla="*/ 4 w 6"/>
                <a:gd name="T5" fmla="*/ 1 h 3"/>
                <a:gd name="T6" fmla="*/ 4 w 6"/>
                <a:gd name="T7" fmla="*/ 2 h 3"/>
                <a:gd name="T8" fmla="*/ 5 w 6"/>
                <a:gd name="T9" fmla="*/ 2 h 3"/>
                <a:gd name="T10" fmla="*/ 5 w 6"/>
                <a:gd name="T11" fmla="*/ 2 h 3"/>
                <a:gd name="T12" fmla="*/ 1 w 6"/>
                <a:gd name="T13" fmla="*/ 2 h 3"/>
                <a:gd name="T14" fmla="*/ 0 w 6"/>
                <a:gd name="T15" fmla="*/ 0 h 3"/>
                <a:gd name="T16" fmla="*/ 0 w 6"/>
                <a:gd name="T17" fmla="*/ 0 h 3"/>
                <a:gd name="T18" fmla="*/ 0 w 6"/>
                <a:gd name="T19" fmla="*/ 1 h 3"/>
                <a:gd name="T20" fmla="*/ 0 w 6"/>
                <a:gd name="T21" fmla="*/ 2 h 3"/>
                <a:gd name="T22" fmla="*/ 0 w 6"/>
                <a:gd name="T23" fmla="*/ 3 h 3"/>
                <a:gd name="T24" fmla="*/ 5 w 6"/>
                <a:gd name="T25" fmla="*/ 3 h 3"/>
                <a:gd name="T26" fmla="*/ 6 w 6"/>
                <a:gd name="T27" fmla="*/ 2 h 3"/>
                <a:gd name="T28" fmla="*/ 6 w 6"/>
                <a:gd name="T29" fmla="*/ 2 h 3"/>
                <a:gd name="T30" fmla="*/ 5 w 6"/>
                <a:gd name="T31" fmla="*/ 1 h 3"/>
                <a:gd name="T32" fmla="*/ 5 w 6"/>
                <a:gd name="T33" fmla="*/ 1 h 3"/>
                <a:gd name="T34" fmla="*/ 5 w 6"/>
                <a:gd name="T35" fmla="*/ 1 h 3"/>
                <a:gd name="T36" fmla="*/ 5 w 6"/>
                <a:gd name="T37" fmla="*/ 0 h 3"/>
                <a:gd name="T38" fmla="*/ 0 w 6"/>
                <a:gd name="T3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 h="3">
                  <a:moveTo>
                    <a:pt x="1" y="2"/>
                  </a:moveTo>
                  <a:cubicBezTo>
                    <a:pt x="1" y="1"/>
                    <a:pt x="1" y="1"/>
                    <a:pt x="1" y="1"/>
                  </a:cubicBezTo>
                  <a:cubicBezTo>
                    <a:pt x="4" y="1"/>
                    <a:pt x="4" y="1"/>
                    <a:pt x="4" y="1"/>
                  </a:cubicBezTo>
                  <a:cubicBezTo>
                    <a:pt x="4" y="2"/>
                    <a:pt x="4" y="2"/>
                    <a:pt x="4" y="2"/>
                  </a:cubicBezTo>
                  <a:cubicBezTo>
                    <a:pt x="5" y="2"/>
                    <a:pt x="5" y="2"/>
                    <a:pt x="5" y="2"/>
                  </a:cubicBezTo>
                  <a:cubicBezTo>
                    <a:pt x="5" y="2"/>
                    <a:pt x="5" y="2"/>
                    <a:pt x="5" y="2"/>
                  </a:cubicBezTo>
                  <a:cubicBezTo>
                    <a:pt x="1" y="2"/>
                    <a:pt x="1" y="2"/>
                    <a:pt x="1" y="2"/>
                  </a:cubicBezTo>
                  <a:moveTo>
                    <a:pt x="0" y="0"/>
                  </a:moveTo>
                  <a:cubicBezTo>
                    <a:pt x="0" y="0"/>
                    <a:pt x="0" y="0"/>
                    <a:pt x="0" y="0"/>
                  </a:cubicBezTo>
                  <a:cubicBezTo>
                    <a:pt x="0" y="1"/>
                    <a:pt x="0" y="1"/>
                    <a:pt x="0" y="1"/>
                  </a:cubicBezTo>
                  <a:cubicBezTo>
                    <a:pt x="0" y="1"/>
                    <a:pt x="0" y="2"/>
                    <a:pt x="0" y="2"/>
                  </a:cubicBezTo>
                  <a:cubicBezTo>
                    <a:pt x="0" y="3"/>
                    <a:pt x="0" y="3"/>
                    <a:pt x="0" y="3"/>
                  </a:cubicBezTo>
                  <a:cubicBezTo>
                    <a:pt x="5" y="3"/>
                    <a:pt x="5" y="3"/>
                    <a:pt x="5" y="3"/>
                  </a:cubicBezTo>
                  <a:cubicBezTo>
                    <a:pt x="6" y="2"/>
                    <a:pt x="6" y="2"/>
                    <a:pt x="6" y="2"/>
                  </a:cubicBezTo>
                  <a:cubicBezTo>
                    <a:pt x="6" y="2"/>
                    <a:pt x="6" y="2"/>
                    <a:pt x="6" y="2"/>
                  </a:cubicBezTo>
                  <a:cubicBezTo>
                    <a:pt x="5" y="1"/>
                    <a:pt x="5" y="1"/>
                    <a:pt x="5" y="1"/>
                  </a:cubicBezTo>
                  <a:cubicBezTo>
                    <a:pt x="5" y="1"/>
                    <a:pt x="5" y="1"/>
                    <a:pt x="5" y="1"/>
                  </a:cubicBezTo>
                  <a:cubicBezTo>
                    <a:pt x="5" y="1"/>
                    <a:pt x="5" y="1"/>
                    <a:pt x="5" y="1"/>
                  </a:cubicBezTo>
                  <a:cubicBezTo>
                    <a:pt x="5" y="0"/>
                    <a:pt x="5" y="0"/>
                    <a:pt x="5"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6" name="Freeform 82"/>
            <p:cNvSpPr>
              <a:spLocks noEditPoints="1"/>
            </p:cNvSpPr>
            <p:nvPr/>
          </p:nvSpPr>
          <p:spPr bwMode="auto">
            <a:xfrm>
              <a:off x="3587" y="2229"/>
              <a:ext cx="14" cy="7"/>
            </a:xfrm>
            <a:custGeom>
              <a:avLst/>
              <a:gdLst>
                <a:gd name="T0" fmla="*/ 1 w 6"/>
                <a:gd name="T1" fmla="*/ 2 h 3"/>
                <a:gd name="T2" fmla="*/ 2 w 6"/>
                <a:gd name="T3" fmla="*/ 1 h 3"/>
                <a:gd name="T4" fmla="*/ 5 w 6"/>
                <a:gd name="T5" fmla="*/ 1 h 3"/>
                <a:gd name="T6" fmla="*/ 5 w 6"/>
                <a:gd name="T7" fmla="*/ 2 h 3"/>
                <a:gd name="T8" fmla="*/ 1 w 6"/>
                <a:gd name="T9" fmla="*/ 2 h 3"/>
                <a:gd name="T10" fmla="*/ 6 w 6"/>
                <a:gd name="T11" fmla="*/ 0 h 3"/>
                <a:gd name="T12" fmla="*/ 1 w 6"/>
                <a:gd name="T13" fmla="*/ 0 h 3"/>
                <a:gd name="T14" fmla="*/ 1 w 6"/>
                <a:gd name="T15" fmla="*/ 0 h 3"/>
                <a:gd name="T16" fmla="*/ 0 w 6"/>
                <a:gd name="T17" fmla="*/ 2 h 3"/>
                <a:gd name="T18" fmla="*/ 0 w 6"/>
                <a:gd name="T19" fmla="*/ 2 h 3"/>
                <a:gd name="T20" fmla="*/ 1 w 6"/>
                <a:gd name="T21" fmla="*/ 3 h 3"/>
                <a:gd name="T22" fmla="*/ 5 w 6"/>
                <a:gd name="T23" fmla="*/ 3 h 3"/>
                <a:gd name="T24" fmla="*/ 6 w 6"/>
                <a:gd name="T25" fmla="*/ 2 h 3"/>
                <a:gd name="T26" fmla="*/ 6 w 6"/>
                <a:gd name="T27" fmla="*/ 2 h 3"/>
                <a:gd name="T28" fmla="*/ 6 w 6"/>
                <a:gd name="T29" fmla="*/ 2 h 3"/>
                <a:gd name="T30" fmla="*/ 6 w 6"/>
                <a:gd name="T31" fmla="*/ 1 h 3"/>
                <a:gd name="T32" fmla="*/ 6 w 6"/>
                <a:gd name="T33" fmla="*/ 0 h 3"/>
                <a:gd name="T34" fmla="*/ 6 w 6"/>
                <a:gd name="T35"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3">
                  <a:moveTo>
                    <a:pt x="1" y="2"/>
                  </a:moveTo>
                  <a:cubicBezTo>
                    <a:pt x="2" y="1"/>
                    <a:pt x="2" y="1"/>
                    <a:pt x="2" y="1"/>
                  </a:cubicBezTo>
                  <a:cubicBezTo>
                    <a:pt x="3" y="1"/>
                    <a:pt x="4" y="1"/>
                    <a:pt x="5" y="1"/>
                  </a:cubicBezTo>
                  <a:cubicBezTo>
                    <a:pt x="5" y="2"/>
                    <a:pt x="5" y="2"/>
                    <a:pt x="5" y="2"/>
                  </a:cubicBezTo>
                  <a:cubicBezTo>
                    <a:pt x="1" y="2"/>
                    <a:pt x="1" y="2"/>
                    <a:pt x="1" y="2"/>
                  </a:cubicBezTo>
                  <a:moveTo>
                    <a:pt x="6" y="0"/>
                  </a:moveTo>
                  <a:cubicBezTo>
                    <a:pt x="4" y="0"/>
                    <a:pt x="3" y="0"/>
                    <a:pt x="1" y="0"/>
                  </a:cubicBezTo>
                  <a:cubicBezTo>
                    <a:pt x="1" y="0"/>
                    <a:pt x="1" y="0"/>
                    <a:pt x="1" y="0"/>
                  </a:cubicBezTo>
                  <a:cubicBezTo>
                    <a:pt x="1" y="1"/>
                    <a:pt x="0" y="1"/>
                    <a:pt x="0" y="2"/>
                  </a:cubicBezTo>
                  <a:cubicBezTo>
                    <a:pt x="0" y="2"/>
                    <a:pt x="0" y="2"/>
                    <a:pt x="0" y="2"/>
                  </a:cubicBezTo>
                  <a:cubicBezTo>
                    <a:pt x="1" y="3"/>
                    <a:pt x="1" y="3"/>
                    <a:pt x="1" y="3"/>
                  </a:cubicBezTo>
                  <a:cubicBezTo>
                    <a:pt x="5" y="3"/>
                    <a:pt x="5" y="3"/>
                    <a:pt x="5" y="3"/>
                  </a:cubicBezTo>
                  <a:cubicBezTo>
                    <a:pt x="6" y="2"/>
                    <a:pt x="6" y="2"/>
                    <a:pt x="6" y="2"/>
                  </a:cubicBezTo>
                  <a:cubicBezTo>
                    <a:pt x="6" y="2"/>
                    <a:pt x="6" y="2"/>
                    <a:pt x="6" y="2"/>
                  </a:cubicBezTo>
                  <a:cubicBezTo>
                    <a:pt x="6" y="2"/>
                    <a:pt x="6" y="2"/>
                    <a:pt x="6" y="2"/>
                  </a:cubicBezTo>
                  <a:cubicBezTo>
                    <a:pt x="6" y="1"/>
                    <a:pt x="6" y="1"/>
                    <a:pt x="6" y="1"/>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7" name="Freeform 83"/>
            <p:cNvSpPr>
              <a:spLocks noEditPoints="1"/>
            </p:cNvSpPr>
            <p:nvPr/>
          </p:nvSpPr>
          <p:spPr bwMode="auto">
            <a:xfrm>
              <a:off x="3570" y="2229"/>
              <a:ext cx="17" cy="7"/>
            </a:xfrm>
            <a:custGeom>
              <a:avLst/>
              <a:gdLst>
                <a:gd name="T0" fmla="*/ 2 w 7"/>
                <a:gd name="T1" fmla="*/ 2 h 3"/>
                <a:gd name="T2" fmla="*/ 2 w 7"/>
                <a:gd name="T3" fmla="*/ 1 h 3"/>
                <a:gd name="T4" fmla="*/ 5 w 7"/>
                <a:gd name="T5" fmla="*/ 1 h 3"/>
                <a:gd name="T6" fmla="*/ 5 w 7"/>
                <a:gd name="T7" fmla="*/ 1 h 3"/>
                <a:gd name="T8" fmla="*/ 5 w 7"/>
                <a:gd name="T9" fmla="*/ 2 h 3"/>
                <a:gd name="T10" fmla="*/ 2 w 7"/>
                <a:gd name="T11" fmla="*/ 2 h 3"/>
                <a:gd name="T12" fmla="*/ 6 w 7"/>
                <a:gd name="T13" fmla="*/ 0 h 3"/>
                <a:gd name="T14" fmla="*/ 1 w 7"/>
                <a:gd name="T15" fmla="*/ 0 h 3"/>
                <a:gd name="T16" fmla="*/ 1 w 7"/>
                <a:gd name="T17" fmla="*/ 0 h 3"/>
                <a:gd name="T18" fmla="*/ 0 w 7"/>
                <a:gd name="T19" fmla="*/ 2 h 3"/>
                <a:gd name="T20" fmla="*/ 0 w 7"/>
                <a:gd name="T21" fmla="*/ 3 h 3"/>
                <a:gd name="T22" fmla="*/ 1 w 7"/>
                <a:gd name="T23" fmla="*/ 3 h 3"/>
                <a:gd name="T24" fmla="*/ 6 w 7"/>
                <a:gd name="T25" fmla="*/ 3 h 3"/>
                <a:gd name="T26" fmla="*/ 6 w 7"/>
                <a:gd name="T27" fmla="*/ 2 h 3"/>
                <a:gd name="T28" fmla="*/ 6 w 7"/>
                <a:gd name="T29" fmla="*/ 2 h 3"/>
                <a:gd name="T30" fmla="*/ 6 w 7"/>
                <a:gd name="T31" fmla="*/ 2 h 3"/>
                <a:gd name="T32" fmla="*/ 7 w 7"/>
                <a:gd name="T33" fmla="*/ 1 h 3"/>
                <a:gd name="T34" fmla="*/ 7 w 7"/>
                <a:gd name="T35" fmla="*/ 0 h 3"/>
                <a:gd name="T36" fmla="*/ 6 w 7"/>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
                  <a:moveTo>
                    <a:pt x="2" y="2"/>
                  </a:moveTo>
                  <a:cubicBezTo>
                    <a:pt x="2" y="1"/>
                    <a:pt x="2" y="1"/>
                    <a:pt x="2" y="1"/>
                  </a:cubicBezTo>
                  <a:cubicBezTo>
                    <a:pt x="3" y="1"/>
                    <a:pt x="4" y="1"/>
                    <a:pt x="5" y="1"/>
                  </a:cubicBezTo>
                  <a:cubicBezTo>
                    <a:pt x="5" y="1"/>
                    <a:pt x="5" y="1"/>
                    <a:pt x="5" y="1"/>
                  </a:cubicBezTo>
                  <a:cubicBezTo>
                    <a:pt x="5" y="2"/>
                    <a:pt x="5" y="2"/>
                    <a:pt x="5" y="2"/>
                  </a:cubicBezTo>
                  <a:cubicBezTo>
                    <a:pt x="2" y="2"/>
                    <a:pt x="2" y="2"/>
                    <a:pt x="2" y="2"/>
                  </a:cubicBezTo>
                  <a:moveTo>
                    <a:pt x="6" y="0"/>
                  </a:moveTo>
                  <a:cubicBezTo>
                    <a:pt x="5" y="0"/>
                    <a:pt x="3" y="0"/>
                    <a:pt x="1" y="0"/>
                  </a:cubicBezTo>
                  <a:cubicBezTo>
                    <a:pt x="1" y="0"/>
                    <a:pt x="1" y="0"/>
                    <a:pt x="1" y="0"/>
                  </a:cubicBezTo>
                  <a:cubicBezTo>
                    <a:pt x="1" y="1"/>
                    <a:pt x="1" y="2"/>
                    <a:pt x="0" y="2"/>
                  </a:cubicBezTo>
                  <a:cubicBezTo>
                    <a:pt x="0" y="3"/>
                    <a:pt x="0" y="3"/>
                    <a:pt x="0" y="3"/>
                  </a:cubicBezTo>
                  <a:cubicBezTo>
                    <a:pt x="1" y="3"/>
                    <a:pt x="1" y="3"/>
                    <a:pt x="1" y="3"/>
                  </a:cubicBezTo>
                  <a:cubicBezTo>
                    <a:pt x="6" y="3"/>
                    <a:pt x="6" y="3"/>
                    <a:pt x="6" y="3"/>
                  </a:cubicBezTo>
                  <a:cubicBezTo>
                    <a:pt x="6" y="2"/>
                    <a:pt x="6" y="2"/>
                    <a:pt x="6" y="2"/>
                  </a:cubicBezTo>
                  <a:cubicBezTo>
                    <a:pt x="6" y="2"/>
                    <a:pt x="6" y="2"/>
                    <a:pt x="6" y="2"/>
                  </a:cubicBezTo>
                  <a:cubicBezTo>
                    <a:pt x="6" y="2"/>
                    <a:pt x="6" y="2"/>
                    <a:pt x="6" y="2"/>
                  </a:cubicBezTo>
                  <a:cubicBezTo>
                    <a:pt x="7" y="1"/>
                    <a:pt x="7" y="1"/>
                    <a:pt x="7" y="1"/>
                  </a:cubicBezTo>
                  <a:cubicBezTo>
                    <a:pt x="7" y="0"/>
                    <a:pt x="7" y="0"/>
                    <a:pt x="7" y="0"/>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8" name="Freeform 84"/>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99" name="Freeform 85"/>
            <p:cNvSpPr/>
            <p:nvPr/>
          </p:nvSpPr>
          <p:spPr bwMode="auto">
            <a:xfrm>
              <a:off x="3558" y="2298"/>
              <a:ext cx="10" cy="12"/>
            </a:xfrm>
            <a:custGeom>
              <a:avLst/>
              <a:gdLst>
                <a:gd name="T0" fmla="*/ 10 w 10"/>
                <a:gd name="T1" fmla="*/ 0 h 12"/>
                <a:gd name="T2" fmla="*/ 7 w 10"/>
                <a:gd name="T3" fmla="*/ 0 h 12"/>
                <a:gd name="T4" fmla="*/ 0 w 10"/>
                <a:gd name="T5" fmla="*/ 12 h 12"/>
                <a:gd name="T6" fmla="*/ 0 w 10"/>
                <a:gd name="T7" fmla="*/ 12 h 12"/>
                <a:gd name="T8" fmla="*/ 0 w 10"/>
                <a:gd name="T9" fmla="*/ 12 h 12"/>
                <a:gd name="T10" fmla="*/ 0 w 10"/>
                <a:gd name="T11" fmla="*/ 12 h 12"/>
                <a:gd name="T12" fmla="*/ 10 w 10"/>
                <a:gd name="T13" fmla="*/ 0 h 12"/>
                <a:gd name="T14" fmla="*/ 10 w 10"/>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2">
                  <a:moveTo>
                    <a:pt x="10" y="0"/>
                  </a:moveTo>
                  <a:lnTo>
                    <a:pt x="7" y="0"/>
                  </a:lnTo>
                  <a:lnTo>
                    <a:pt x="0" y="12"/>
                  </a:lnTo>
                  <a:lnTo>
                    <a:pt x="0" y="12"/>
                  </a:lnTo>
                  <a:lnTo>
                    <a:pt x="0" y="12"/>
                  </a:lnTo>
                  <a:lnTo>
                    <a:pt x="0" y="12"/>
                  </a:lnTo>
                  <a:lnTo>
                    <a:pt x="10" y="0"/>
                  </a:lnTo>
                  <a:lnTo>
                    <a:pt x="1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0" name="Freeform 86"/>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1" name="Freeform 87"/>
            <p:cNvSpPr/>
            <p:nvPr/>
          </p:nvSpPr>
          <p:spPr bwMode="auto">
            <a:xfrm>
              <a:off x="3558" y="2327"/>
              <a:ext cx="7" cy="9"/>
            </a:xfrm>
            <a:custGeom>
              <a:avLst/>
              <a:gdLst>
                <a:gd name="T0" fmla="*/ 7 w 7"/>
                <a:gd name="T1" fmla="*/ 0 h 9"/>
                <a:gd name="T2" fmla="*/ 7 w 7"/>
                <a:gd name="T3" fmla="*/ 0 h 9"/>
                <a:gd name="T4" fmla="*/ 0 w 7"/>
                <a:gd name="T5" fmla="*/ 9 h 9"/>
                <a:gd name="T6" fmla="*/ 0 w 7"/>
                <a:gd name="T7" fmla="*/ 9 h 9"/>
                <a:gd name="T8" fmla="*/ 0 w 7"/>
                <a:gd name="T9" fmla="*/ 9 h 9"/>
                <a:gd name="T10" fmla="*/ 0 w 7"/>
                <a:gd name="T11" fmla="*/ 9 h 9"/>
                <a:gd name="T12" fmla="*/ 7 w 7"/>
                <a:gd name="T13" fmla="*/ 0 h 9"/>
                <a:gd name="T14" fmla="*/ 7 w 7"/>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7" y="0"/>
                  </a:moveTo>
                  <a:lnTo>
                    <a:pt x="7" y="0"/>
                  </a:lnTo>
                  <a:lnTo>
                    <a:pt x="0" y="9"/>
                  </a:lnTo>
                  <a:lnTo>
                    <a:pt x="0" y="9"/>
                  </a:lnTo>
                  <a:lnTo>
                    <a:pt x="0" y="9"/>
                  </a:lnTo>
                  <a:lnTo>
                    <a:pt x="0" y="9"/>
                  </a:lnTo>
                  <a:lnTo>
                    <a:pt x="7" y="0"/>
                  </a:lnTo>
                  <a:lnTo>
                    <a:pt x="7"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2" name="Freeform 88"/>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3" name="Freeform 89"/>
            <p:cNvSpPr/>
            <p:nvPr/>
          </p:nvSpPr>
          <p:spPr bwMode="auto">
            <a:xfrm>
              <a:off x="3556" y="2334"/>
              <a:ext cx="9" cy="12"/>
            </a:xfrm>
            <a:custGeom>
              <a:avLst/>
              <a:gdLst>
                <a:gd name="T0" fmla="*/ 9 w 9"/>
                <a:gd name="T1" fmla="*/ 0 h 12"/>
                <a:gd name="T2" fmla="*/ 9 w 9"/>
                <a:gd name="T3" fmla="*/ 0 h 12"/>
                <a:gd name="T4" fmla="*/ 0 w 9"/>
                <a:gd name="T5" fmla="*/ 12 h 12"/>
                <a:gd name="T6" fmla="*/ 0 w 9"/>
                <a:gd name="T7" fmla="*/ 12 h 12"/>
                <a:gd name="T8" fmla="*/ 0 w 9"/>
                <a:gd name="T9" fmla="*/ 12 h 12"/>
                <a:gd name="T10" fmla="*/ 0 w 9"/>
                <a:gd name="T11" fmla="*/ 12 h 12"/>
                <a:gd name="T12" fmla="*/ 9 w 9"/>
                <a:gd name="T13" fmla="*/ 2 h 12"/>
                <a:gd name="T14" fmla="*/ 9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0"/>
                  </a:moveTo>
                  <a:lnTo>
                    <a:pt x="9" y="0"/>
                  </a:lnTo>
                  <a:lnTo>
                    <a:pt x="0" y="12"/>
                  </a:lnTo>
                  <a:lnTo>
                    <a:pt x="0" y="12"/>
                  </a:lnTo>
                  <a:lnTo>
                    <a:pt x="0" y="12"/>
                  </a:lnTo>
                  <a:lnTo>
                    <a:pt x="0" y="12"/>
                  </a:lnTo>
                  <a:lnTo>
                    <a:pt x="9" y="2"/>
                  </a:lnTo>
                  <a:lnTo>
                    <a:pt x="9"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4" name="Freeform 90"/>
            <p:cNvSpPr>
              <a:spLocks noEditPoints="1"/>
            </p:cNvSpPr>
            <p:nvPr/>
          </p:nvSpPr>
          <p:spPr bwMode="auto">
            <a:xfrm>
              <a:off x="3660"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3 h 4"/>
                <a:gd name="T14" fmla="*/ 2 w 7"/>
                <a:gd name="T15" fmla="*/ 3 h 4"/>
                <a:gd name="T16" fmla="*/ 2 w 7"/>
                <a:gd name="T17" fmla="*/ 3 h 4"/>
                <a:gd name="T18" fmla="*/ 5 w 7"/>
                <a:gd name="T19" fmla="*/ 3 h 4"/>
                <a:gd name="T20" fmla="*/ 5 w 7"/>
                <a:gd name="T21" fmla="*/ 2 h 4"/>
                <a:gd name="T22" fmla="*/ 5 w 7"/>
                <a:gd name="T23" fmla="*/ 3 h 4"/>
                <a:gd name="T24" fmla="*/ 3 w 7"/>
                <a:gd name="T25" fmla="*/ 3 h 4"/>
                <a:gd name="T26" fmla="*/ 2 w 7"/>
                <a:gd name="T27" fmla="*/ 2 h 4"/>
                <a:gd name="T28" fmla="*/ 2 w 7"/>
                <a:gd name="T29" fmla="*/ 1 h 4"/>
                <a:gd name="T30" fmla="*/ 2 w 7"/>
                <a:gd name="T31" fmla="*/ 1 h 4"/>
                <a:gd name="T32" fmla="*/ 3 w 7"/>
                <a:gd name="T33" fmla="*/ 1 h 4"/>
                <a:gd name="T34" fmla="*/ 5 w 7"/>
                <a:gd name="T35" fmla="*/ 1 h 4"/>
                <a:gd name="T36" fmla="*/ 5 w 7"/>
                <a:gd name="T37" fmla="*/ 1 h 4"/>
                <a:gd name="T38" fmla="*/ 5 w 7"/>
                <a:gd name="T39" fmla="*/ 2 h 4"/>
                <a:gd name="T40" fmla="*/ 5 w 7"/>
                <a:gd name="T41" fmla="*/ 2 h 4"/>
                <a:gd name="T42" fmla="*/ 5 w 7"/>
                <a:gd name="T43" fmla="*/ 2 h 4"/>
                <a:gd name="T44" fmla="*/ 2 w 7"/>
                <a:gd name="T45" fmla="*/ 2 h 4"/>
                <a:gd name="T46" fmla="*/ 3 w 7"/>
                <a:gd name="T47" fmla="*/ 0 h 4"/>
                <a:gd name="T48" fmla="*/ 1 w 7"/>
                <a:gd name="T49" fmla="*/ 1 h 4"/>
                <a:gd name="T50" fmla="*/ 1 w 7"/>
                <a:gd name="T51" fmla="*/ 2 h 4"/>
                <a:gd name="T52" fmla="*/ 1 w 7"/>
                <a:gd name="T53" fmla="*/ 4 h 4"/>
                <a:gd name="T54" fmla="*/ 2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2" y="3"/>
                    <a:pt x="2" y="2"/>
                    <a:pt x="2" y="2"/>
                  </a:cubicBezTo>
                  <a:cubicBezTo>
                    <a:pt x="2" y="1"/>
                    <a:pt x="2" y="1"/>
                    <a:pt x="2" y="1"/>
                  </a:cubicBezTo>
                  <a:cubicBezTo>
                    <a:pt x="2" y="1"/>
                    <a:pt x="2" y="1"/>
                    <a:pt x="2" y="1"/>
                  </a:cubicBezTo>
                  <a:cubicBezTo>
                    <a:pt x="2" y="2"/>
                    <a:pt x="2" y="2"/>
                    <a:pt x="2" y="3"/>
                  </a:cubicBezTo>
                  <a:cubicBezTo>
                    <a:pt x="2" y="3"/>
                    <a:pt x="2" y="3"/>
                    <a:pt x="2" y="3"/>
                  </a:cubicBezTo>
                  <a:cubicBezTo>
                    <a:pt x="2" y="3"/>
                    <a:pt x="2" y="3"/>
                    <a:pt x="2" y="3"/>
                  </a:cubicBezTo>
                  <a:cubicBezTo>
                    <a:pt x="5" y="3"/>
                    <a:pt x="5" y="3"/>
                    <a:pt x="5" y="3"/>
                  </a:cubicBezTo>
                  <a:cubicBezTo>
                    <a:pt x="5" y="2"/>
                    <a:pt x="5" y="2"/>
                    <a:pt x="5" y="2"/>
                  </a:cubicBezTo>
                  <a:cubicBezTo>
                    <a:pt x="5" y="3"/>
                    <a:pt x="5" y="3"/>
                    <a:pt x="5" y="3"/>
                  </a:cubicBezTo>
                  <a:cubicBezTo>
                    <a:pt x="5" y="3"/>
                    <a:pt x="4" y="3"/>
                    <a:pt x="3" y="3"/>
                  </a:cubicBezTo>
                  <a:moveTo>
                    <a:pt x="2" y="2"/>
                  </a:move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5" y="2"/>
                    <a:pt x="5" y="2"/>
                  </a:cubicBezTo>
                  <a:cubicBezTo>
                    <a:pt x="2" y="2"/>
                    <a:pt x="2" y="2"/>
                    <a:pt x="2" y="2"/>
                  </a:cubicBezTo>
                  <a:moveTo>
                    <a:pt x="3" y="0"/>
                  </a:moveTo>
                  <a:cubicBezTo>
                    <a:pt x="2" y="0"/>
                    <a:pt x="1" y="0"/>
                    <a:pt x="1" y="1"/>
                  </a:cubicBezTo>
                  <a:cubicBezTo>
                    <a:pt x="1" y="2"/>
                    <a:pt x="1" y="2"/>
                    <a:pt x="1" y="2"/>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5" name="Freeform 91"/>
            <p:cNvSpPr>
              <a:spLocks noEditPoints="1"/>
            </p:cNvSpPr>
            <p:nvPr/>
          </p:nvSpPr>
          <p:spPr bwMode="auto">
            <a:xfrm>
              <a:off x="3660" y="2465"/>
              <a:ext cx="17" cy="9"/>
            </a:xfrm>
            <a:custGeom>
              <a:avLst/>
              <a:gdLst>
                <a:gd name="T0" fmla="*/ 3 w 7"/>
                <a:gd name="T1" fmla="*/ 2 h 4"/>
                <a:gd name="T2" fmla="*/ 2 w 7"/>
                <a:gd name="T3" fmla="*/ 2 h 4"/>
                <a:gd name="T4" fmla="*/ 2 w 7"/>
                <a:gd name="T5" fmla="*/ 1 h 4"/>
                <a:gd name="T6" fmla="*/ 3 w 7"/>
                <a:gd name="T7" fmla="*/ 1 h 4"/>
                <a:gd name="T8" fmla="*/ 5 w 7"/>
                <a:gd name="T9" fmla="*/ 1 h 4"/>
                <a:gd name="T10" fmla="*/ 5 w 7"/>
                <a:gd name="T11" fmla="*/ 1 h 4"/>
                <a:gd name="T12" fmla="*/ 5 w 7"/>
                <a:gd name="T13" fmla="*/ 3 h 4"/>
                <a:gd name="T14" fmla="*/ 3 w 7"/>
                <a:gd name="T15" fmla="*/ 3 h 4"/>
                <a:gd name="T16" fmla="*/ 2 w 7"/>
                <a:gd name="T17" fmla="*/ 3 h 4"/>
                <a:gd name="T18" fmla="*/ 2 w 7"/>
                <a:gd name="T19" fmla="*/ 3 h 4"/>
                <a:gd name="T20" fmla="*/ 2 w 7"/>
                <a:gd name="T21" fmla="*/ 1 h 4"/>
                <a:gd name="T22" fmla="*/ 2 w 7"/>
                <a:gd name="T23" fmla="*/ 1 h 4"/>
                <a:gd name="T24" fmla="*/ 2 w 7"/>
                <a:gd name="T25" fmla="*/ 1 h 4"/>
                <a:gd name="T26" fmla="*/ 2 w 7"/>
                <a:gd name="T27" fmla="*/ 2 h 4"/>
                <a:gd name="T28" fmla="*/ 2 w 7"/>
                <a:gd name="T29" fmla="*/ 3 h 4"/>
                <a:gd name="T30" fmla="*/ 3 w 7"/>
                <a:gd name="T31" fmla="*/ 3 h 4"/>
                <a:gd name="T32" fmla="*/ 5 w 7"/>
                <a:gd name="T33" fmla="*/ 2 h 4"/>
                <a:gd name="T34" fmla="*/ 5 w 7"/>
                <a:gd name="T35" fmla="*/ 2 h 4"/>
                <a:gd name="T36" fmla="*/ 5 w 7"/>
                <a:gd name="T37" fmla="*/ 2 h 4"/>
                <a:gd name="T38" fmla="*/ 3 w 7"/>
                <a:gd name="T39" fmla="*/ 2 h 4"/>
                <a:gd name="T40" fmla="*/ 3 w 7"/>
                <a:gd name="T41" fmla="*/ 0 h 4"/>
                <a:gd name="T42" fmla="*/ 1 w 7"/>
                <a:gd name="T43" fmla="*/ 1 h 4"/>
                <a:gd name="T44" fmla="*/ 1 w 7"/>
                <a:gd name="T45" fmla="*/ 1 h 4"/>
                <a:gd name="T46" fmla="*/ 1 w 7"/>
                <a:gd name="T47" fmla="*/ 4 h 4"/>
                <a:gd name="T48" fmla="*/ 2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2"/>
                  </a:moveTo>
                  <a:cubicBezTo>
                    <a:pt x="3" y="2"/>
                    <a:pt x="3" y="2"/>
                    <a:pt x="2" y="2"/>
                  </a:cubicBezTo>
                  <a:cubicBezTo>
                    <a:pt x="2" y="2"/>
                    <a:pt x="2" y="1"/>
                    <a:pt x="2" y="1"/>
                  </a:cubicBezTo>
                  <a:cubicBezTo>
                    <a:pt x="3" y="1"/>
                    <a:pt x="3" y="1"/>
                    <a:pt x="3" y="1"/>
                  </a:cubicBezTo>
                  <a:cubicBezTo>
                    <a:pt x="4" y="1"/>
                    <a:pt x="4" y="1"/>
                    <a:pt x="5" y="1"/>
                  </a:cubicBezTo>
                  <a:cubicBezTo>
                    <a:pt x="5" y="1"/>
                    <a:pt x="5" y="1"/>
                    <a:pt x="5" y="1"/>
                  </a:cubicBezTo>
                  <a:cubicBezTo>
                    <a:pt x="5" y="1"/>
                    <a:pt x="5" y="2"/>
                    <a:pt x="5" y="3"/>
                  </a:cubicBezTo>
                  <a:cubicBezTo>
                    <a:pt x="5" y="3"/>
                    <a:pt x="4" y="3"/>
                    <a:pt x="3" y="3"/>
                  </a:cubicBezTo>
                  <a:cubicBezTo>
                    <a:pt x="3" y="3"/>
                    <a:pt x="2" y="3"/>
                    <a:pt x="2" y="3"/>
                  </a:cubicBezTo>
                  <a:cubicBezTo>
                    <a:pt x="2" y="3"/>
                    <a:pt x="2" y="3"/>
                    <a:pt x="2" y="3"/>
                  </a:cubicBezTo>
                  <a:cubicBezTo>
                    <a:pt x="2" y="3"/>
                    <a:pt x="2" y="2"/>
                    <a:pt x="2" y="1"/>
                  </a:cubicBezTo>
                  <a:cubicBezTo>
                    <a:pt x="2" y="1"/>
                    <a:pt x="2" y="1"/>
                    <a:pt x="2" y="1"/>
                  </a:cubicBezTo>
                  <a:cubicBezTo>
                    <a:pt x="2" y="1"/>
                    <a:pt x="2" y="1"/>
                    <a:pt x="2" y="1"/>
                  </a:cubicBezTo>
                  <a:cubicBezTo>
                    <a:pt x="2" y="1"/>
                    <a:pt x="2" y="2"/>
                    <a:pt x="2" y="2"/>
                  </a:cubicBezTo>
                  <a:cubicBezTo>
                    <a:pt x="2" y="3"/>
                    <a:pt x="2" y="3"/>
                    <a:pt x="2" y="3"/>
                  </a:cubicBezTo>
                  <a:cubicBezTo>
                    <a:pt x="3" y="3"/>
                    <a:pt x="3" y="3"/>
                    <a:pt x="3" y="3"/>
                  </a:cubicBezTo>
                  <a:cubicBezTo>
                    <a:pt x="4" y="3"/>
                    <a:pt x="4" y="3"/>
                    <a:pt x="5" y="2"/>
                  </a:cubicBezTo>
                  <a:cubicBezTo>
                    <a:pt x="5" y="2"/>
                    <a:pt x="5" y="2"/>
                    <a:pt x="5" y="2"/>
                  </a:cubicBezTo>
                  <a:cubicBezTo>
                    <a:pt x="5" y="2"/>
                    <a:pt x="5" y="2"/>
                    <a:pt x="5" y="2"/>
                  </a:cubicBezTo>
                  <a:cubicBezTo>
                    <a:pt x="4" y="2"/>
                    <a:pt x="4" y="2"/>
                    <a:pt x="3" y="2"/>
                  </a:cubicBezTo>
                  <a:moveTo>
                    <a:pt x="3" y="0"/>
                  </a:moveTo>
                  <a:cubicBezTo>
                    <a:pt x="2" y="0"/>
                    <a:pt x="1" y="0"/>
                    <a:pt x="1" y="1"/>
                  </a:cubicBezTo>
                  <a:cubicBezTo>
                    <a:pt x="1" y="1"/>
                    <a:pt x="1" y="1"/>
                    <a:pt x="1" y="1"/>
                  </a:cubicBezTo>
                  <a:cubicBezTo>
                    <a:pt x="1" y="2"/>
                    <a:pt x="0" y="3"/>
                    <a:pt x="1" y="4"/>
                  </a:cubicBezTo>
                  <a:cubicBezTo>
                    <a:pt x="2" y="4"/>
                    <a:pt x="2" y="4"/>
                    <a:pt x="2"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6" name="Freeform 92"/>
            <p:cNvSpPr>
              <a:spLocks noEditPoints="1"/>
            </p:cNvSpPr>
            <p:nvPr/>
          </p:nvSpPr>
          <p:spPr bwMode="auto">
            <a:xfrm>
              <a:off x="3660" y="2503"/>
              <a:ext cx="38" cy="12"/>
            </a:xfrm>
            <a:custGeom>
              <a:avLst/>
              <a:gdLst>
                <a:gd name="T0" fmla="*/ 9 w 16"/>
                <a:gd name="T1" fmla="*/ 4 h 5"/>
                <a:gd name="T2" fmla="*/ 2 w 16"/>
                <a:gd name="T3" fmla="*/ 4 h 5"/>
                <a:gd name="T4" fmla="*/ 1 w 16"/>
                <a:gd name="T5" fmla="*/ 4 h 5"/>
                <a:gd name="T6" fmla="*/ 1 w 16"/>
                <a:gd name="T7" fmla="*/ 1 h 5"/>
                <a:gd name="T8" fmla="*/ 2 w 16"/>
                <a:gd name="T9" fmla="*/ 1 h 5"/>
                <a:gd name="T10" fmla="*/ 2 w 16"/>
                <a:gd name="T11" fmla="*/ 3 h 5"/>
                <a:gd name="T12" fmla="*/ 3 w 16"/>
                <a:gd name="T13" fmla="*/ 4 h 5"/>
                <a:gd name="T14" fmla="*/ 4 w 16"/>
                <a:gd name="T15" fmla="*/ 4 h 5"/>
                <a:gd name="T16" fmla="*/ 7 w 16"/>
                <a:gd name="T17" fmla="*/ 3 h 5"/>
                <a:gd name="T18" fmla="*/ 14 w 16"/>
                <a:gd name="T19" fmla="*/ 3 h 5"/>
                <a:gd name="T20" fmla="*/ 14 w 16"/>
                <a:gd name="T21" fmla="*/ 3 h 5"/>
                <a:gd name="T22" fmla="*/ 14 w 16"/>
                <a:gd name="T23" fmla="*/ 4 h 5"/>
                <a:gd name="T24" fmla="*/ 9 w 16"/>
                <a:gd name="T25" fmla="*/ 4 h 5"/>
                <a:gd name="T26" fmla="*/ 3 w 16"/>
                <a:gd name="T27" fmla="*/ 3 h 5"/>
                <a:gd name="T28" fmla="*/ 2 w 16"/>
                <a:gd name="T29" fmla="*/ 3 h 5"/>
                <a:gd name="T30" fmla="*/ 2 w 16"/>
                <a:gd name="T31" fmla="*/ 1 h 5"/>
                <a:gd name="T32" fmla="*/ 2 w 16"/>
                <a:gd name="T33" fmla="*/ 1 h 5"/>
                <a:gd name="T34" fmla="*/ 8 w 16"/>
                <a:gd name="T35" fmla="*/ 1 h 5"/>
                <a:gd name="T36" fmla="*/ 14 w 16"/>
                <a:gd name="T37" fmla="*/ 1 h 5"/>
                <a:gd name="T38" fmla="*/ 14 w 16"/>
                <a:gd name="T39" fmla="*/ 1 h 5"/>
                <a:gd name="T40" fmla="*/ 14 w 16"/>
                <a:gd name="T41" fmla="*/ 3 h 5"/>
                <a:gd name="T42" fmla="*/ 14 w 16"/>
                <a:gd name="T43" fmla="*/ 3 h 5"/>
                <a:gd name="T44" fmla="*/ 7 w 16"/>
                <a:gd name="T45" fmla="*/ 3 h 5"/>
                <a:gd name="T46" fmla="*/ 4 w 16"/>
                <a:gd name="T47" fmla="*/ 3 h 5"/>
                <a:gd name="T48" fmla="*/ 3 w 16"/>
                <a:gd name="T49" fmla="*/ 3 h 5"/>
                <a:gd name="T50" fmla="*/ 8 w 16"/>
                <a:gd name="T51" fmla="*/ 0 h 5"/>
                <a:gd name="T52" fmla="*/ 0 w 16"/>
                <a:gd name="T53" fmla="*/ 1 h 5"/>
                <a:gd name="T54" fmla="*/ 1 w 16"/>
                <a:gd name="T55" fmla="*/ 4 h 5"/>
                <a:gd name="T56" fmla="*/ 1 w 16"/>
                <a:gd name="T57" fmla="*/ 5 h 5"/>
                <a:gd name="T58" fmla="*/ 9 w 16"/>
                <a:gd name="T59" fmla="*/ 5 h 5"/>
                <a:gd name="T60" fmla="*/ 15 w 16"/>
                <a:gd name="T61" fmla="*/ 4 h 5"/>
                <a:gd name="T62" fmla="*/ 15 w 16"/>
                <a:gd name="T63" fmla="*/ 0 h 5"/>
                <a:gd name="T64" fmla="*/ 14 w 16"/>
                <a:gd name="T65" fmla="*/ 0 h 5"/>
                <a:gd name="T66" fmla="*/ 8 w 16"/>
                <a:gd name="T6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 h="5">
                  <a:moveTo>
                    <a:pt x="9" y="4"/>
                  </a:moveTo>
                  <a:cubicBezTo>
                    <a:pt x="5" y="4"/>
                    <a:pt x="2" y="4"/>
                    <a:pt x="2" y="4"/>
                  </a:cubicBezTo>
                  <a:cubicBezTo>
                    <a:pt x="1" y="4"/>
                    <a:pt x="1" y="4"/>
                    <a:pt x="1" y="4"/>
                  </a:cubicBezTo>
                  <a:cubicBezTo>
                    <a:pt x="1" y="4"/>
                    <a:pt x="1" y="3"/>
                    <a:pt x="1" y="1"/>
                  </a:cubicBezTo>
                  <a:cubicBezTo>
                    <a:pt x="2" y="1"/>
                    <a:pt x="2" y="1"/>
                    <a:pt x="2" y="1"/>
                  </a:cubicBezTo>
                  <a:cubicBezTo>
                    <a:pt x="2" y="2"/>
                    <a:pt x="1" y="3"/>
                    <a:pt x="2" y="3"/>
                  </a:cubicBezTo>
                  <a:cubicBezTo>
                    <a:pt x="2" y="3"/>
                    <a:pt x="3" y="4"/>
                    <a:pt x="3" y="4"/>
                  </a:cubicBezTo>
                  <a:cubicBezTo>
                    <a:pt x="4" y="4"/>
                    <a:pt x="4" y="4"/>
                    <a:pt x="4" y="4"/>
                  </a:cubicBezTo>
                  <a:cubicBezTo>
                    <a:pt x="7" y="3"/>
                    <a:pt x="7" y="3"/>
                    <a:pt x="7" y="3"/>
                  </a:cubicBezTo>
                  <a:cubicBezTo>
                    <a:pt x="9" y="3"/>
                    <a:pt x="12" y="3"/>
                    <a:pt x="14" y="3"/>
                  </a:cubicBezTo>
                  <a:cubicBezTo>
                    <a:pt x="14" y="3"/>
                    <a:pt x="14" y="3"/>
                    <a:pt x="14" y="3"/>
                  </a:cubicBezTo>
                  <a:cubicBezTo>
                    <a:pt x="14" y="3"/>
                    <a:pt x="14" y="4"/>
                    <a:pt x="14" y="4"/>
                  </a:cubicBezTo>
                  <a:cubicBezTo>
                    <a:pt x="14" y="4"/>
                    <a:pt x="13" y="4"/>
                    <a:pt x="9" y="4"/>
                  </a:cubicBezTo>
                  <a:moveTo>
                    <a:pt x="3" y="3"/>
                  </a:moveTo>
                  <a:cubicBezTo>
                    <a:pt x="3" y="3"/>
                    <a:pt x="3" y="3"/>
                    <a:pt x="2" y="3"/>
                  </a:cubicBezTo>
                  <a:cubicBezTo>
                    <a:pt x="2" y="3"/>
                    <a:pt x="2" y="2"/>
                    <a:pt x="2" y="1"/>
                  </a:cubicBezTo>
                  <a:cubicBezTo>
                    <a:pt x="2" y="1"/>
                    <a:pt x="2" y="1"/>
                    <a:pt x="2" y="1"/>
                  </a:cubicBezTo>
                  <a:cubicBezTo>
                    <a:pt x="3" y="1"/>
                    <a:pt x="5" y="1"/>
                    <a:pt x="8" y="1"/>
                  </a:cubicBezTo>
                  <a:cubicBezTo>
                    <a:pt x="11" y="1"/>
                    <a:pt x="14" y="1"/>
                    <a:pt x="14" y="1"/>
                  </a:cubicBezTo>
                  <a:cubicBezTo>
                    <a:pt x="14" y="1"/>
                    <a:pt x="14" y="1"/>
                    <a:pt x="14" y="1"/>
                  </a:cubicBezTo>
                  <a:cubicBezTo>
                    <a:pt x="14" y="1"/>
                    <a:pt x="14" y="2"/>
                    <a:pt x="14" y="3"/>
                  </a:cubicBezTo>
                  <a:cubicBezTo>
                    <a:pt x="14" y="3"/>
                    <a:pt x="14" y="3"/>
                    <a:pt x="14" y="3"/>
                  </a:cubicBezTo>
                  <a:cubicBezTo>
                    <a:pt x="12" y="3"/>
                    <a:pt x="9" y="3"/>
                    <a:pt x="7" y="3"/>
                  </a:cubicBezTo>
                  <a:cubicBezTo>
                    <a:pt x="4" y="3"/>
                    <a:pt x="4" y="3"/>
                    <a:pt x="4" y="3"/>
                  </a:cubicBezTo>
                  <a:cubicBezTo>
                    <a:pt x="3" y="3"/>
                    <a:pt x="3" y="3"/>
                    <a:pt x="3" y="3"/>
                  </a:cubicBezTo>
                  <a:moveTo>
                    <a:pt x="8" y="0"/>
                  </a:moveTo>
                  <a:cubicBezTo>
                    <a:pt x="1" y="0"/>
                    <a:pt x="1" y="1"/>
                    <a:pt x="0" y="1"/>
                  </a:cubicBezTo>
                  <a:cubicBezTo>
                    <a:pt x="0" y="2"/>
                    <a:pt x="0" y="4"/>
                    <a:pt x="1" y="4"/>
                  </a:cubicBezTo>
                  <a:cubicBezTo>
                    <a:pt x="1" y="5"/>
                    <a:pt x="1" y="5"/>
                    <a:pt x="1" y="5"/>
                  </a:cubicBezTo>
                  <a:cubicBezTo>
                    <a:pt x="2" y="5"/>
                    <a:pt x="6" y="5"/>
                    <a:pt x="9" y="5"/>
                  </a:cubicBezTo>
                  <a:cubicBezTo>
                    <a:pt x="15" y="5"/>
                    <a:pt x="15" y="5"/>
                    <a:pt x="15" y="4"/>
                  </a:cubicBezTo>
                  <a:cubicBezTo>
                    <a:pt x="15" y="4"/>
                    <a:pt x="16" y="1"/>
                    <a:pt x="15" y="0"/>
                  </a:cubicBezTo>
                  <a:cubicBezTo>
                    <a:pt x="14" y="0"/>
                    <a:pt x="14" y="0"/>
                    <a:pt x="14" y="0"/>
                  </a:cubicBezTo>
                  <a:cubicBezTo>
                    <a:pt x="13" y="0"/>
                    <a:pt x="10"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7" name="Freeform 93"/>
            <p:cNvSpPr>
              <a:spLocks noEditPoints="1"/>
            </p:cNvSpPr>
            <p:nvPr/>
          </p:nvSpPr>
          <p:spPr bwMode="auto">
            <a:xfrm>
              <a:off x="3660"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1 h 5"/>
                <a:gd name="T12" fmla="*/ 2 w 7"/>
                <a:gd name="T13" fmla="*/ 3 h 5"/>
                <a:gd name="T14" fmla="*/ 2 w 7"/>
                <a:gd name="T15" fmla="*/ 3 h 5"/>
                <a:gd name="T16" fmla="*/ 3 w 7"/>
                <a:gd name="T17" fmla="*/ 3 h 5"/>
                <a:gd name="T18" fmla="*/ 5 w 7"/>
                <a:gd name="T19" fmla="*/ 3 h 5"/>
                <a:gd name="T20" fmla="*/ 5 w 7"/>
                <a:gd name="T21" fmla="*/ 4 h 5"/>
                <a:gd name="T22" fmla="*/ 3 w 7"/>
                <a:gd name="T23" fmla="*/ 4 h 5"/>
                <a:gd name="T24" fmla="*/ 3 w 7"/>
                <a:gd name="T25" fmla="*/ 3 h 5"/>
                <a:gd name="T26" fmla="*/ 3 w 7"/>
                <a:gd name="T27" fmla="*/ 1 h 5"/>
                <a:gd name="T28" fmla="*/ 3 w 7"/>
                <a:gd name="T29" fmla="*/ 1 h 5"/>
                <a:gd name="T30" fmla="*/ 5 w 7"/>
                <a:gd name="T31" fmla="*/ 1 h 5"/>
                <a:gd name="T32" fmla="*/ 5 w 7"/>
                <a:gd name="T33" fmla="*/ 1 h 5"/>
                <a:gd name="T34" fmla="*/ 5 w 7"/>
                <a:gd name="T35" fmla="*/ 3 h 5"/>
                <a:gd name="T36" fmla="*/ 3 w 7"/>
                <a:gd name="T37" fmla="*/ 3 h 5"/>
                <a:gd name="T38" fmla="*/ 3 w 7"/>
                <a:gd name="T39" fmla="*/ 0 h 5"/>
                <a:gd name="T40" fmla="*/ 1 w 7"/>
                <a:gd name="T41" fmla="*/ 2 h 5"/>
                <a:gd name="T42" fmla="*/ 1 w 7"/>
                <a:gd name="T43" fmla="*/ 2 h 5"/>
                <a:gd name="T44" fmla="*/ 1 w 7"/>
                <a:gd name="T45" fmla="*/ 4 h 5"/>
                <a:gd name="T46" fmla="*/ 2 w 7"/>
                <a:gd name="T47" fmla="*/ 5 h 5"/>
                <a:gd name="T48" fmla="*/ 3 w 7"/>
                <a:gd name="T49" fmla="*/ 5 h 5"/>
                <a:gd name="T50" fmla="*/ 6 w 7"/>
                <a:gd name="T51" fmla="*/ 4 h 5"/>
                <a:gd name="T52" fmla="*/ 6 w 7"/>
                <a:gd name="T53" fmla="*/ 4 h 5"/>
                <a:gd name="T54" fmla="*/ 6 w 7"/>
                <a:gd name="T55" fmla="*/ 1 h 5"/>
                <a:gd name="T56" fmla="*/ 5 w 7"/>
                <a:gd name="T57" fmla="*/ 1 h 5"/>
                <a:gd name="T58" fmla="*/ 5 w 7"/>
                <a:gd name="T59" fmla="*/ 0 h 5"/>
                <a:gd name="T60" fmla="*/ 3 w 7"/>
                <a:gd name="T6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 h="5">
                  <a:moveTo>
                    <a:pt x="3" y="4"/>
                  </a:moveTo>
                  <a:cubicBezTo>
                    <a:pt x="3" y="4"/>
                    <a:pt x="2" y="4"/>
                    <a:pt x="2" y="4"/>
                  </a:cubicBezTo>
                  <a:cubicBezTo>
                    <a:pt x="2" y="4"/>
                    <a:pt x="2" y="4"/>
                    <a:pt x="2" y="4"/>
                  </a:cubicBezTo>
                  <a:cubicBezTo>
                    <a:pt x="2" y="3"/>
                    <a:pt x="2" y="2"/>
                    <a:pt x="2" y="2"/>
                  </a:cubicBezTo>
                  <a:cubicBezTo>
                    <a:pt x="2" y="2"/>
                    <a:pt x="2" y="2"/>
                    <a:pt x="2" y="2"/>
                  </a:cubicBezTo>
                  <a:cubicBezTo>
                    <a:pt x="2" y="1"/>
                    <a:pt x="2" y="1"/>
                    <a:pt x="2" y="1"/>
                  </a:cubicBezTo>
                  <a:cubicBezTo>
                    <a:pt x="2" y="3"/>
                    <a:pt x="2" y="3"/>
                    <a:pt x="2" y="3"/>
                  </a:cubicBezTo>
                  <a:cubicBezTo>
                    <a:pt x="2" y="3"/>
                    <a:pt x="2" y="3"/>
                    <a:pt x="2" y="3"/>
                  </a:cubicBezTo>
                  <a:cubicBezTo>
                    <a:pt x="3" y="3"/>
                    <a:pt x="3" y="3"/>
                    <a:pt x="3" y="3"/>
                  </a:cubicBezTo>
                  <a:cubicBezTo>
                    <a:pt x="3" y="3"/>
                    <a:pt x="5" y="3"/>
                    <a:pt x="5" y="3"/>
                  </a:cubicBezTo>
                  <a:cubicBezTo>
                    <a:pt x="5" y="4"/>
                    <a:pt x="5" y="4"/>
                    <a:pt x="5" y="4"/>
                  </a:cubicBezTo>
                  <a:cubicBezTo>
                    <a:pt x="5" y="4"/>
                    <a:pt x="4" y="4"/>
                    <a:pt x="3" y="4"/>
                  </a:cubicBezTo>
                  <a:moveTo>
                    <a:pt x="3" y="3"/>
                  </a:moveTo>
                  <a:cubicBezTo>
                    <a:pt x="3" y="1"/>
                    <a:pt x="3" y="1"/>
                    <a:pt x="3" y="1"/>
                  </a:cubicBezTo>
                  <a:cubicBezTo>
                    <a:pt x="3" y="1"/>
                    <a:pt x="3" y="1"/>
                    <a:pt x="3" y="1"/>
                  </a:cubicBezTo>
                  <a:cubicBezTo>
                    <a:pt x="4" y="1"/>
                    <a:pt x="4" y="1"/>
                    <a:pt x="5" y="1"/>
                  </a:cubicBezTo>
                  <a:cubicBezTo>
                    <a:pt x="5" y="1"/>
                    <a:pt x="5" y="1"/>
                    <a:pt x="5" y="1"/>
                  </a:cubicBezTo>
                  <a:cubicBezTo>
                    <a:pt x="5" y="2"/>
                    <a:pt x="5" y="2"/>
                    <a:pt x="5" y="3"/>
                  </a:cubicBezTo>
                  <a:cubicBezTo>
                    <a:pt x="3" y="3"/>
                    <a:pt x="3" y="3"/>
                    <a:pt x="3" y="3"/>
                  </a:cubicBezTo>
                  <a:moveTo>
                    <a:pt x="3" y="0"/>
                  </a:moveTo>
                  <a:cubicBezTo>
                    <a:pt x="2" y="0"/>
                    <a:pt x="1" y="0"/>
                    <a:pt x="1" y="2"/>
                  </a:cubicBezTo>
                  <a:cubicBezTo>
                    <a:pt x="1" y="2"/>
                    <a:pt x="1" y="2"/>
                    <a:pt x="1" y="2"/>
                  </a:cubicBezTo>
                  <a:cubicBezTo>
                    <a:pt x="1" y="3"/>
                    <a:pt x="0" y="4"/>
                    <a:pt x="1" y="4"/>
                  </a:cubicBezTo>
                  <a:cubicBezTo>
                    <a:pt x="2" y="5"/>
                    <a:pt x="2" y="5"/>
                    <a:pt x="2"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8" name="Freeform 94"/>
            <p:cNvSpPr>
              <a:spLocks noEditPoints="1"/>
            </p:cNvSpPr>
            <p:nvPr/>
          </p:nvSpPr>
          <p:spPr bwMode="auto">
            <a:xfrm>
              <a:off x="3701" y="2465"/>
              <a:ext cx="14" cy="9"/>
            </a:xfrm>
            <a:custGeom>
              <a:avLst/>
              <a:gdLst>
                <a:gd name="T0" fmla="*/ 3 w 6"/>
                <a:gd name="T1" fmla="*/ 3 h 4"/>
                <a:gd name="T2" fmla="*/ 1 w 6"/>
                <a:gd name="T3" fmla="*/ 3 h 4"/>
                <a:gd name="T4" fmla="*/ 1 w 6"/>
                <a:gd name="T5" fmla="*/ 3 h 4"/>
                <a:gd name="T6" fmla="*/ 1 w 6"/>
                <a:gd name="T7" fmla="*/ 1 h 4"/>
                <a:gd name="T8" fmla="*/ 1 w 6"/>
                <a:gd name="T9" fmla="*/ 1 h 4"/>
                <a:gd name="T10" fmla="*/ 1 w 6"/>
                <a:gd name="T11" fmla="*/ 1 h 4"/>
                <a:gd name="T12" fmla="*/ 1 w 6"/>
                <a:gd name="T13" fmla="*/ 2 h 4"/>
                <a:gd name="T14" fmla="*/ 1 w 6"/>
                <a:gd name="T15" fmla="*/ 3 h 4"/>
                <a:gd name="T16" fmla="*/ 1 w 6"/>
                <a:gd name="T17" fmla="*/ 3 h 4"/>
                <a:gd name="T18" fmla="*/ 4 w 6"/>
                <a:gd name="T19" fmla="*/ 3 h 4"/>
                <a:gd name="T20" fmla="*/ 4 w 6"/>
                <a:gd name="T21" fmla="*/ 3 h 4"/>
                <a:gd name="T22" fmla="*/ 3 w 6"/>
                <a:gd name="T23" fmla="*/ 3 h 4"/>
                <a:gd name="T24" fmla="*/ 1 w 6"/>
                <a:gd name="T25" fmla="*/ 2 h 4"/>
                <a:gd name="T26" fmla="*/ 1 w 6"/>
                <a:gd name="T27" fmla="*/ 1 h 4"/>
                <a:gd name="T28" fmla="*/ 1 w 6"/>
                <a:gd name="T29" fmla="*/ 1 h 4"/>
                <a:gd name="T30" fmla="*/ 2 w 6"/>
                <a:gd name="T31" fmla="*/ 1 h 4"/>
                <a:gd name="T32" fmla="*/ 4 w 6"/>
                <a:gd name="T33" fmla="*/ 1 h 4"/>
                <a:gd name="T34" fmla="*/ 4 w 6"/>
                <a:gd name="T35" fmla="*/ 1 h 4"/>
                <a:gd name="T36" fmla="*/ 4 w 6"/>
                <a:gd name="T37" fmla="*/ 2 h 4"/>
                <a:gd name="T38" fmla="*/ 4 w 6"/>
                <a:gd name="T39" fmla="*/ 2 h 4"/>
                <a:gd name="T40" fmla="*/ 1 w 6"/>
                <a:gd name="T41" fmla="*/ 2 h 4"/>
                <a:gd name="T42" fmla="*/ 2 w 6"/>
                <a:gd name="T43" fmla="*/ 0 h 4"/>
                <a:gd name="T44" fmla="*/ 0 w 6"/>
                <a:gd name="T45" fmla="*/ 1 h 4"/>
                <a:gd name="T46" fmla="*/ 0 w 6"/>
                <a:gd name="T47" fmla="*/ 1 h 4"/>
                <a:gd name="T48" fmla="*/ 0 w 6"/>
                <a:gd name="T49" fmla="*/ 4 h 4"/>
                <a:gd name="T50" fmla="*/ 1 w 6"/>
                <a:gd name="T51" fmla="*/ 4 h 4"/>
                <a:gd name="T52" fmla="*/ 3 w 6"/>
                <a:gd name="T53" fmla="*/ 4 h 4"/>
                <a:gd name="T54" fmla="*/ 5 w 6"/>
                <a:gd name="T55" fmla="*/ 4 h 4"/>
                <a:gd name="T56" fmla="*/ 5 w 6"/>
                <a:gd name="T57" fmla="*/ 4 h 4"/>
                <a:gd name="T58" fmla="*/ 5 w 6"/>
                <a:gd name="T59" fmla="*/ 0 h 4"/>
                <a:gd name="T60" fmla="*/ 4 w 6"/>
                <a:gd name="T61" fmla="*/ 0 h 4"/>
                <a:gd name="T62" fmla="*/ 4 w 6"/>
                <a:gd name="T63" fmla="*/ 0 h 4"/>
                <a:gd name="T64" fmla="*/ 2 w 6"/>
                <a:gd name="T65"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 h="4">
                  <a:moveTo>
                    <a:pt x="3" y="3"/>
                  </a:moveTo>
                  <a:cubicBezTo>
                    <a:pt x="2" y="3"/>
                    <a:pt x="1" y="3"/>
                    <a:pt x="1" y="3"/>
                  </a:cubicBezTo>
                  <a:cubicBezTo>
                    <a:pt x="1" y="3"/>
                    <a:pt x="1" y="3"/>
                    <a:pt x="1" y="3"/>
                  </a:cubicBezTo>
                  <a:cubicBezTo>
                    <a:pt x="1" y="3"/>
                    <a:pt x="1" y="2"/>
                    <a:pt x="1" y="1"/>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4" y="3"/>
                    <a:pt x="4" y="3"/>
                  </a:cubicBezTo>
                  <a:cubicBezTo>
                    <a:pt x="4" y="3"/>
                    <a:pt x="4" y="3"/>
                    <a:pt x="4" y="3"/>
                  </a:cubicBezTo>
                  <a:cubicBezTo>
                    <a:pt x="4" y="3"/>
                    <a:pt x="3" y="3"/>
                    <a:pt x="3" y="3"/>
                  </a:cubicBezTo>
                  <a:moveTo>
                    <a:pt x="1" y="2"/>
                  </a:moveTo>
                  <a:cubicBezTo>
                    <a:pt x="1" y="1"/>
                    <a:pt x="1" y="1"/>
                    <a:pt x="1" y="1"/>
                  </a:cubicBezTo>
                  <a:cubicBezTo>
                    <a:pt x="1" y="1"/>
                    <a:pt x="1" y="1"/>
                    <a:pt x="1" y="1"/>
                  </a:cubicBezTo>
                  <a:cubicBezTo>
                    <a:pt x="2" y="1"/>
                    <a:pt x="2" y="1"/>
                    <a:pt x="2" y="1"/>
                  </a:cubicBezTo>
                  <a:cubicBezTo>
                    <a:pt x="3" y="1"/>
                    <a:pt x="3" y="1"/>
                    <a:pt x="4" y="1"/>
                  </a:cubicBezTo>
                  <a:cubicBezTo>
                    <a:pt x="4" y="1"/>
                    <a:pt x="4" y="1"/>
                    <a:pt x="4" y="1"/>
                  </a:cubicBezTo>
                  <a:cubicBezTo>
                    <a:pt x="4" y="1"/>
                    <a:pt x="4" y="2"/>
                    <a:pt x="4" y="2"/>
                  </a:cubicBezTo>
                  <a:cubicBezTo>
                    <a:pt x="4" y="2"/>
                    <a:pt x="4" y="2"/>
                    <a:pt x="4" y="2"/>
                  </a:cubicBezTo>
                  <a:cubicBezTo>
                    <a:pt x="1" y="2"/>
                    <a:pt x="1" y="2"/>
                    <a:pt x="1" y="2"/>
                  </a:cubicBezTo>
                  <a:moveTo>
                    <a:pt x="2" y="0"/>
                  </a:moveTo>
                  <a:cubicBezTo>
                    <a:pt x="2" y="0"/>
                    <a:pt x="0" y="0"/>
                    <a:pt x="0" y="1"/>
                  </a:cubicBezTo>
                  <a:cubicBezTo>
                    <a:pt x="0" y="1"/>
                    <a:pt x="0" y="1"/>
                    <a:pt x="0" y="1"/>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3"/>
                    <a:pt x="6"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09" name="Freeform 95"/>
            <p:cNvSpPr>
              <a:spLocks noEditPoints="1"/>
            </p:cNvSpPr>
            <p:nvPr/>
          </p:nvSpPr>
          <p:spPr bwMode="auto">
            <a:xfrm>
              <a:off x="3701" y="2491"/>
              <a:ext cx="12" cy="24"/>
            </a:xfrm>
            <a:custGeom>
              <a:avLst/>
              <a:gdLst>
                <a:gd name="T0" fmla="*/ 3 w 5"/>
                <a:gd name="T1" fmla="*/ 9 h 10"/>
                <a:gd name="T2" fmla="*/ 1 w 5"/>
                <a:gd name="T3" fmla="*/ 8 h 10"/>
                <a:gd name="T4" fmla="*/ 1 w 5"/>
                <a:gd name="T5" fmla="*/ 6 h 10"/>
                <a:gd name="T6" fmla="*/ 1 w 5"/>
                <a:gd name="T7" fmla="*/ 1 h 10"/>
                <a:gd name="T8" fmla="*/ 1 w 5"/>
                <a:gd name="T9" fmla="*/ 1 h 10"/>
                <a:gd name="T10" fmla="*/ 1 w 5"/>
                <a:gd name="T11" fmla="*/ 7 h 10"/>
                <a:gd name="T12" fmla="*/ 1 w 5"/>
                <a:gd name="T13" fmla="*/ 8 h 10"/>
                <a:gd name="T14" fmla="*/ 3 w 5"/>
                <a:gd name="T15" fmla="*/ 8 h 10"/>
                <a:gd name="T16" fmla="*/ 3 w 5"/>
                <a:gd name="T17" fmla="*/ 8 h 10"/>
                <a:gd name="T18" fmla="*/ 4 w 5"/>
                <a:gd name="T19" fmla="*/ 8 h 10"/>
                <a:gd name="T20" fmla="*/ 4 w 5"/>
                <a:gd name="T21" fmla="*/ 9 h 10"/>
                <a:gd name="T22" fmla="*/ 3 w 5"/>
                <a:gd name="T23" fmla="*/ 9 h 10"/>
                <a:gd name="T24" fmla="*/ 3 w 5"/>
                <a:gd name="T25" fmla="*/ 8 h 10"/>
                <a:gd name="T26" fmla="*/ 2 w 5"/>
                <a:gd name="T27" fmla="*/ 7 h 10"/>
                <a:gd name="T28" fmla="*/ 2 w 5"/>
                <a:gd name="T29" fmla="*/ 7 h 10"/>
                <a:gd name="T30" fmla="*/ 2 w 5"/>
                <a:gd name="T31" fmla="*/ 1 h 10"/>
                <a:gd name="T32" fmla="*/ 2 w 5"/>
                <a:gd name="T33" fmla="*/ 1 h 10"/>
                <a:gd name="T34" fmla="*/ 2 w 5"/>
                <a:gd name="T35" fmla="*/ 1 h 10"/>
                <a:gd name="T36" fmla="*/ 4 w 5"/>
                <a:gd name="T37" fmla="*/ 1 h 10"/>
                <a:gd name="T38" fmla="*/ 4 w 5"/>
                <a:gd name="T39" fmla="*/ 1 h 10"/>
                <a:gd name="T40" fmla="*/ 4 w 5"/>
                <a:gd name="T41" fmla="*/ 6 h 10"/>
                <a:gd name="T42" fmla="*/ 4 w 5"/>
                <a:gd name="T43" fmla="*/ 8 h 10"/>
                <a:gd name="T44" fmla="*/ 3 w 5"/>
                <a:gd name="T45" fmla="*/ 8 h 10"/>
                <a:gd name="T46" fmla="*/ 3 w 5"/>
                <a:gd name="T47" fmla="*/ 8 h 10"/>
                <a:gd name="T48" fmla="*/ 2 w 5"/>
                <a:gd name="T49" fmla="*/ 0 h 10"/>
                <a:gd name="T50" fmla="*/ 0 w 5"/>
                <a:gd name="T51" fmla="*/ 1 h 10"/>
                <a:gd name="T52" fmla="*/ 0 w 5"/>
                <a:gd name="T53" fmla="*/ 6 h 10"/>
                <a:gd name="T54" fmla="*/ 0 w 5"/>
                <a:gd name="T55" fmla="*/ 8 h 10"/>
                <a:gd name="T56" fmla="*/ 3 w 5"/>
                <a:gd name="T57" fmla="*/ 10 h 10"/>
                <a:gd name="T58" fmla="*/ 5 w 5"/>
                <a:gd name="T59" fmla="*/ 9 h 10"/>
                <a:gd name="T60" fmla="*/ 5 w 5"/>
                <a:gd name="T61" fmla="*/ 6 h 10"/>
                <a:gd name="T62" fmla="*/ 5 w 5"/>
                <a:gd name="T63" fmla="*/ 1 h 10"/>
                <a:gd name="T64" fmla="*/ 5 w 5"/>
                <a:gd name="T65" fmla="*/ 1 h 10"/>
                <a:gd name="T66" fmla="*/ 2 w 5"/>
                <a:gd name="T6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 h="10">
                  <a:moveTo>
                    <a:pt x="3" y="9"/>
                  </a:moveTo>
                  <a:cubicBezTo>
                    <a:pt x="2" y="9"/>
                    <a:pt x="1" y="9"/>
                    <a:pt x="1" y="8"/>
                  </a:cubicBezTo>
                  <a:cubicBezTo>
                    <a:pt x="1" y="7"/>
                    <a:pt x="1" y="7"/>
                    <a:pt x="1" y="6"/>
                  </a:cubicBezTo>
                  <a:cubicBezTo>
                    <a:pt x="1" y="4"/>
                    <a:pt x="1" y="2"/>
                    <a:pt x="1" y="1"/>
                  </a:cubicBezTo>
                  <a:cubicBezTo>
                    <a:pt x="1" y="1"/>
                    <a:pt x="1" y="1"/>
                    <a:pt x="1" y="1"/>
                  </a:cubicBezTo>
                  <a:cubicBezTo>
                    <a:pt x="1" y="3"/>
                    <a:pt x="1" y="4"/>
                    <a:pt x="1" y="7"/>
                  </a:cubicBezTo>
                  <a:cubicBezTo>
                    <a:pt x="1" y="8"/>
                    <a:pt x="1" y="8"/>
                    <a:pt x="1" y="8"/>
                  </a:cubicBezTo>
                  <a:cubicBezTo>
                    <a:pt x="2" y="8"/>
                    <a:pt x="2" y="8"/>
                    <a:pt x="3" y="8"/>
                  </a:cubicBezTo>
                  <a:cubicBezTo>
                    <a:pt x="3" y="8"/>
                    <a:pt x="3" y="8"/>
                    <a:pt x="3" y="8"/>
                  </a:cubicBezTo>
                  <a:cubicBezTo>
                    <a:pt x="3" y="8"/>
                    <a:pt x="4" y="8"/>
                    <a:pt x="4" y="8"/>
                  </a:cubicBezTo>
                  <a:cubicBezTo>
                    <a:pt x="4" y="9"/>
                    <a:pt x="4" y="9"/>
                    <a:pt x="4" y="9"/>
                  </a:cubicBezTo>
                  <a:cubicBezTo>
                    <a:pt x="4" y="9"/>
                    <a:pt x="4" y="9"/>
                    <a:pt x="3" y="9"/>
                  </a:cubicBezTo>
                  <a:moveTo>
                    <a:pt x="3" y="8"/>
                  </a:moveTo>
                  <a:cubicBezTo>
                    <a:pt x="2" y="8"/>
                    <a:pt x="2" y="8"/>
                    <a:pt x="2" y="7"/>
                  </a:cubicBezTo>
                  <a:cubicBezTo>
                    <a:pt x="2" y="7"/>
                    <a:pt x="2" y="7"/>
                    <a:pt x="2" y="7"/>
                  </a:cubicBezTo>
                  <a:cubicBezTo>
                    <a:pt x="1" y="4"/>
                    <a:pt x="1" y="3"/>
                    <a:pt x="2" y="1"/>
                  </a:cubicBezTo>
                  <a:cubicBezTo>
                    <a:pt x="2" y="1"/>
                    <a:pt x="2" y="1"/>
                    <a:pt x="2" y="1"/>
                  </a:cubicBezTo>
                  <a:cubicBezTo>
                    <a:pt x="2" y="1"/>
                    <a:pt x="2" y="1"/>
                    <a:pt x="2" y="1"/>
                  </a:cubicBezTo>
                  <a:cubicBezTo>
                    <a:pt x="3" y="1"/>
                    <a:pt x="4" y="1"/>
                    <a:pt x="4" y="1"/>
                  </a:cubicBezTo>
                  <a:cubicBezTo>
                    <a:pt x="4" y="1"/>
                    <a:pt x="4" y="1"/>
                    <a:pt x="4" y="1"/>
                  </a:cubicBezTo>
                  <a:cubicBezTo>
                    <a:pt x="4" y="3"/>
                    <a:pt x="4" y="5"/>
                    <a:pt x="4" y="6"/>
                  </a:cubicBezTo>
                  <a:cubicBezTo>
                    <a:pt x="4" y="7"/>
                    <a:pt x="4" y="7"/>
                    <a:pt x="4" y="8"/>
                  </a:cubicBezTo>
                  <a:cubicBezTo>
                    <a:pt x="4" y="8"/>
                    <a:pt x="3" y="8"/>
                    <a:pt x="3" y="8"/>
                  </a:cubicBezTo>
                  <a:cubicBezTo>
                    <a:pt x="3" y="8"/>
                    <a:pt x="3" y="8"/>
                    <a:pt x="3" y="8"/>
                  </a:cubicBezTo>
                  <a:moveTo>
                    <a:pt x="2" y="0"/>
                  </a:moveTo>
                  <a:cubicBezTo>
                    <a:pt x="1" y="0"/>
                    <a:pt x="0" y="0"/>
                    <a:pt x="0" y="1"/>
                  </a:cubicBezTo>
                  <a:cubicBezTo>
                    <a:pt x="0" y="2"/>
                    <a:pt x="0" y="4"/>
                    <a:pt x="0" y="6"/>
                  </a:cubicBezTo>
                  <a:cubicBezTo>
                    <a:pt x="0" y="7"/>
                    <a:pt x="0" y="7"/>
                    <a:pt x="0" y="8"/>
                  </a:cubicBezTo>
                  <a:cubicBezTo>
                    <a:pt x="0" y="9"/>
                    <a:pt x="1" y="10"/>
                    <a:pt x="3" y="10"/>
                  </a:cubicBezTo>
                  <a:cubicBezTo>
                    <a:pt x="4" y="10"/>
                    <a:pt x="5" y="9"/>
                    <a:pt x="5" y="9"/>
                  </a:cubicBezTo>
                  <a:cubicBezTo>
                    <a:pt x="5" y="8"/>
                    <a:pt x="5" y="7"/>
                    <a:pt x="5" y="6"/>
                  </a:cubicBezTo>
                  <a:cubicBezTo>
                    <a:pt x="5" y="5"/>
                    <a:pt x="5" y="3"/>
                    <a:pt x="5" y="1"/>
                  </a:cubicBezTo>
                  <a:cubicBezTo>
                    <a:pt x="5" y="1"/>
                    <a:pt x="5" y="1"/>
                    <a:pt x="5" y="1"/>
                  </a:cubicBezTo>
                  <a:cubicBezTo>
                    <a:pt x="4" y="0"/>
                    <a:pt x="3"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0" name="Freeform 96"/>
            <p:cNvSpPr>
              <a:spLocks noEditPoints="1"/>
            </p:cNvSpPr>
            <p:nvPr/>
          </p:nvSpPr>
          <p:spPr bwMode="auto">
            <a:xfrm>
              <a:off x="3660" y="2439"/>
              <a:ext cx="55" cy="23"/>
            </a:xfrm>
            <a:custGeom>
              <a:avLst/>
              <a:gdLst>
                <a:gd name="T0" fmla="*/ 22 w 23"/>
                <a:gd name="T1" fmla="*/ 5 h 10"/>
                <a:gd name="T2" fmla="*/ 19 w 23"/>
                <a:gd name="T3" fmla="*/ 8 h 10"/>
                <a:gd name="T4" fmla="*/ 13 w 23"/>
                <a:gd name="T5" fmla="*/ 9 h 10"/>
                <a:gd name="T6" fmla="*/ 20 w 23"/>
                <a:gd name="T7" fmla="*/ 2 h 10"/>
                <a:gd name="T8" fmla="*/ 22 w 23"/>
                <a:gd name="T9" fmla="*/ 3 h 10"/>
                <a:gd name="T10" fmla="*/ 18 w 23"/>
                <a:gd name="T11" fmla="*/ 8 h 10"/>
                <a:gd name="T12" fmla="*/ 15 w 23"/>
                <a:gd name="T13" fmla="*/ 9 h 10"/>
                <a:gd name="T14" fmla="*/ 8 w 23"/>
                <a:gd name="T15" fmla="*/ 8 h 10"/>
                <a:gd name="T16" fmla="*/ 16 w 23"/>
                <a:gd name="T17" fmla="*/ 2 h 10"/>
                <a:gd name="T18" fmla="*/ 1 w 23"/>
                <a:gd name="T19" fmla="*/ 4 h 10"/>
                <a:gd name="T20" fmla="*/ 2 w 23"/>
                <a:gd name="T21" fmla="*/ 4 h 10"/>
                <a:gd name="T22" fmla="*/ 4 w 23"/>
                <a:gd name="T23" fmla="*/ 2 h 10"/>
                <a:gd name="T24" fmla="*/ 12 w 23"/>
                <a:gd name="T25" fmla="*/ 2 h 10"/>
                <a:gd name="T26" fmla="*/ 7 w 23"/>
                <a:gd name="T27" fmla="*/ 8 h 10"/>
                <a:gd name="T28" fmla="*/ 5 w 23"/>
                <a:gd name="T29" fmla="*/ 8 h 10"/>
                <a:gd name="T30" fmla="*/ 3 w 23"/>
                <a:gd name="T31" fmla="*/ 8 h 10"/>
                <a:gd name="T32" fmla="*/ 1 w 23"/>
                <a:gd name="T33" fmla="*/ 7 h 10"/>
                <a:gd name="T34" fmla="*/ 1 w 23"/>
                <a:gd name="T35" fmla="*/ 4 h 10"/>
                <a:gd name="T36" fmla="*/ 22 w 23"/>
                <a:gd name="T37" fmla="*/ 2 h 10"/>
                <a:gd name="T38" fmla="*/ 20 w 23"/>
                <a:gd name="T39" fmla="*/ 2 h 10"/>
                <a:gd name="T40" fmla="*/ 18 w 23"/>
                <a:gd name="T41" fmla="*/ 1 h 10"/>
                <a:gd name="T42" fmla="*/ 20 w 23"/>
                <a:gd name="T43" fmla="*/ 1 h 10"/>
                <a:gd name="T44" fmla="*/ 17 w 23"/>
                <a:gd name="T45" fmla="*/ 2 h 10"/>
                <a:gd name="T46" fmla="*/ 14 w 23"/>
                <a:gd name="T47" fmla="*/ 1 h 10"/>
                <a:gd name="T48" fmla="*/ 17 w 23"/>
                <a:gd name="T49" fmla="*/ 1 h 10"/>
                <a:gd name="T50" fmla="*/ 1 w 23"/>
                <a:gd name="T51" fmla="*/ 3 h 10"/>
                <a:gd name="T52" fmla="*/ 1 w 23"/>
                <a:gd name="T53" fmla="*/ 2 h 10"/>
                <a:gd name="T54" fmla="*/ 10 w 23"/>
                <a:gd name="T55" fmla="*/ 1 h 10"/>
                <a:gd name="T56" fmla="*/ 13 w 23"/>
                <a:gd name="T57" fmla="*/ 2 h 10"/>
                <a:gd name="T58" fmla="*/ 4 w 23"/>
                <a:gd name="T59" fmla="*/ 2 h 10"/>
                <a:gd name="T60" fmla="*/ 1 w 23"/>
                <a:gd name="T61" fmla="*/ 3 h 10"/>
                <a:gd name="T62" fmla="*/ 1 w 23"/>
                <a:gd name="T63" fmla="*/ 1 h 10"/>
                <a:gd name="T64" fmla="*/ 0 w 23"/>
                <a:gd name="T65" fmla="*/ 2 h 10"/>
                <a:gd name="T66" fmla="*/ 0 w 23"/>
                <a:gd name="T67" fmla="*/ 2 h 10"/>
                <a:gd name="T68" fmla="*/ 0 w 23"/>
                <a:gd name="T69" fmla="*/ 7 h 10"/>
                <a:gd name="T70" fmla="*/ 3 w 23"/>
                <a:gd name="T71" fmla="*/ 9 h 10"/>
                <a:gd name="T72" fmla="*/ 5 w 23"/>
                <a:gd name="T73" fmla="*/ 9 h 10"/>
                <a:gd name="T74" fmla="*/ 15 w 23"/>
                <a:gd name="T75" fmla="*/ 10 h 10"/>
                <a:gd name="T76" fmla="*/ 23 w 23"/>
                <a:gd name="T77" fmla="*/ 3 h 10"/>
                <a:gd name="T78" fmla="*/ 19 w 23"/>
                <a:gd name="T79" fmla="*/ 0 h 10"/>
                <a:gd name="T80" fmla="*/ 18 w 23"/>
                <a:gd name="T8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10">
                  <a:moveTo>
                    <a:pt x="19" y="8"/>
                  </a:moveTo>
                  <a:cubicBezTo>
                    <a:pt x="20" y="7"/>
                    <a:pt x="21" y="6"/>
                    <a:pt x="22" y="5"/>
                  </a:cubicBezTo>
                  <a:cubicBezTo>
                    <a:pt x="22" y="8"/>
                    <a:pt x="22" y="8"/>
                    <a:pt x="22" y="8"/>
                  </a:cubicBezTo>
                  <a:cubicBezTo>
                    <a:pt x="22" y="8"/>
                    <a:pt x="21" y="8"/>
                    <a:pt x="19" y="8"/>
                  </a:cubicBezTo>
                  <a:moveTo>
                    <a:pt x="15" y="9"/>
                  </a:moveTo>
                  <a:cubicBezTo>
                    <a:pt x="14" y="9"/>
                    <a:pt x="14" y="9"/>
                    <a:pt x="13" y="9"/>
                  </a:cubicBezTo>
                  <a:cubicBezTo>
                    <a:pt x="14" y="6"/>
                    <a:pt x="16" y="4"/>
                    <a:pt x="18" y="2"/>
                  </a:cubicBezTo>
                  <a:cubicBezTo>
                    <a:pt x="18" y="2"/>
                    <a:pt x="19" y="2"/>
                    <a:pt x="20" y="2"/>
                  </a:cubicBezTo>
                  <a:cubicBezTo>
                    <a:pt x="20" y="2"/>
                    <a:pt x="21" y="2"/>
                    <a:pt x="21" y="2"/>
                  </a:cubicBezTo>
                  <a:cubicBezTo>
                    <a:pt x="22" y="3"/>
                    <a:pt x="22" y="3"/>
                    <a:pt x="22" y="3"/>
                  </a:cubicBezTo>
                  <a:cubicBezTo>
                    <a:pt x="22" y="3"/>
                    <a:pt x="22" y="3"/>
                    <a:pt x="22" y="3"/>
                  </a:cubicBezTo>
                  <a:cubicBezTo>
                    <a:pt x="20" y="5"/>
                    <a:pt x="19" y="7"/>
                    <a:pt x="18" y="8"/>
                  </a:cubicBezTo>
                  <a:cubicBezTo>
                    <a:pt x="18" y="8"/>
                    <a:pt x="18" y="8"/>
                    <a:pt x="18" y="8"/>
                  </a:cubicBezTo>
                  <a:cubicBezTo>
                    <a:pt x="17" y="9"/>
                    <a:pt x="16" y="9"/>
                    <a:pt x="15" y="9"/>
                  </a:cubicBezTo>
                  <a:moveTo>
                    <a:pt x="12" y="9"/>
                  </a:moveTo>
                  <a:cubicBezTo>
                    <a:pt x="11" y="9"/>
                    <a:pt x="9" y="8"/>
                    <a:pt x="8" y="8"/>
                  </a:cubicBezTo>
                  <a:cubicBezTo>
                    <a:pt x="14" y="2"/>
                    <a:pt x="14" y="2"/>
                    <a:pt x="14" y="2"/>
                  </a:cubicBezTo>
                  <a:cubicBezTo>
                    <a:pt x="15" y="2"/>
                    <a:pt x="16" y="2"/>
                    <a:pt x="16" y="2"/>
                  </a:cubicBezTo>
                  <a:cubicBezTo>
                    <a:pt x="15" y="4"/>
                    <a:pt x="13" y="6"/>
                    <a:pt x="12" y="9"/>
                  </a:cubicBezTo>
                  <a:moveTo>
                    <a:pt x="1" y="4"/>
                  </a:moveTo>
                  <a:cubicBezTo>
                    <a:pt x="2" y="4"/>
                    <a:pt x="2" y="4"/>
                    <a:pt x="2" y="4"/>
                  </a:cubicBezTo>
                  <a:cubicBezTo>
                    <a:pt x="2" y="4"/>
                    <a:pt x="2" y="4"/>
                    <a:pt x="2" y="4"/>
                  </a:cubicBezTo>
                  <a:cubicBezTo>
                    <a:pt x="1" y="4"/>
                    <a:pt x="2" y="3"/>
                    <a:pt x="2" y="3"/>
                  </a:cubicBezTo>
                  <a:cubicBezTo>
                    <a:pt x="3" y="2"/>
                    <a:pt x="4" y="2"/>
                    <a:pt x="4" y="2"/>
                  </a:cubicBezTo>
                  <a:cubicBezTo>
                    <a:pt x="6" y="2"/>
                    <a:pt x="9" y="2"/>
                    <a:pt x="11" y="2"/>
                  </a:cubicBezTo>
                  <a:cubicBezTo>
                    <a:pt x="11" y="2"/>
                    <a:pt x="12" y="2"/>
                    <a:pt x="12" y="2"/>
                  </a:cubicBezTo>
                  <a:cubicBezTo>
                    <a:pt x="7" y="8"/>
                    <a:pt x="7" y="8"/>
                    <a:pt x="7" y="8"/>
                  </a:cubicBezTo>
                  <a:cubicBezTo>
                    <a:pt x="7" y="8"/>
                    <a:pt x="7" y="8"/>
                    <a:pt x="7" y="8"/>
                  </a:cubicBezTo>
                  <a:cubicBezTo>
                    <a:pt x="7" y="8"/>
                    <a:pt x="7" y="8"/>
                    <a:pt x="7" y="8"/>
                  </a:cubicBezTo>
                  <a:cubicBezTo>
                    <a:pt x="6" y="8"/>
                    <a:pt x="5" y="8"/>
                    <a:pt x="5" y="8"/>
                  </a:cubicBezTo>
                  <a:cubicBezTo>
                    <a:pt x="4" y="8"/>
                    <a:pt x="4" y="8"/>
                    <a:pt x="4" y="8"/>
                  </a:cubicBezTo>
                  <a:cubicBezTo>
                    <a:pt x="3" y="8"/>
                    <a:pt x="3" y="8"/>
                    <a:pt x="3" y="8"/>
                  </a:cubicBezTo>
                  <a:cubicBezTo>
                    <a:pt x="2" y="8"/>
                    <a:pt x="2" y="8"/>
                    <a:pt x="2" y="8"/>
                  </a:cubicBezTo>
                  <a:cubicBezTo>
                    <a:pt x="2" y="8"/>
                    <a:pt x="1" y="8"/>
                    <a:pt x="1" y="7"/>
                  </a:cubicBezTo>
                  <a:cubicBezTo>
                    <a:pt x="1" y="6"/>
                    <a:pt x="1" y="5"/>
                    <a:pt x="1" y="4"/>
                  </a:cubicBezTo>
                  <a:cubicBezTo>
                    <a:pt x="1" y="4"/>
                    <a:pt x="1" y="4"/>
                    <a:pt x="1" y="4"/>
                  </a:cubicBezTo>
                  <a:cubicBezTo>
                    <a:pt x="1" y="4"/>
                    <a:pt x="1" y="4"/>
                    <a:pt x="1" y="4"/>
                  </a:cubicBezTo>
                  <a:moveTo>
                    <a:pt x="22" y="2"/>
                  </a:moveTo>
                  <a:cubicBezTo>
                    <a:pt x="21" y="2"/>
                    <a:pt x="21" y="2"/>
                    <a:pt x="21" y="2"/>
                  </a:cubicBezTo>
                  <a:cubicBezTo>
                    <a:pt x="21" y="2"/>
                    <a:pt x="21" y="2"/>
                    <a:pt x="20" y="2"/>
                  </a:cubicBezTo>
                  <a:cubicBezTo>
                    <a:pt x="19" y="2"/>
                    <a:pt x="19" y="2"/>
                    <a:pt x="18" y="2"/>
                  </a:cubicBezTo>
                  <a:cubicBezTo>
                    <a:pt x="18" y="1"/>
                    <a:pt x="18" y="1"/>
                    <a:pt x="18" y="1"/>
                  </a:cubicBezTo>
                  <a:cubicBezTo>
                    <a:pt x="19" y="1"/>
                    <a:pt x="19" y="1"/>
                    <a:pt x="19" y="1"/>
                  </a:cubicBezTo>
                  <a:cubicBezTo>
                    <a:pt x="20" y="1"/>
                    <a:pt x="20" y="1"/>
                    <a:pt x="20" y="1"/>
                  </a:cubicBezTo>
                  <a:cubicBezTo>
                    <a:pt x="21" y="1"/>
                    <a:pt x="22" y="2"/>
                    <a:pt x="22" y="2"/>
                  </a:cubicBezTo>
                  <a:moveTo>
                    <a:pt x="17" y="2"/>
                  </a:moveTo>
                  <a:cubicBezTo>
                    <a:pt x="16" y="2"/>
                    <a:pt x="15" y="2"/>
                    <a:pt x="14" y="2"/>
                  </a:cubicBezTo>
                  <a:cubicBezTo>
                    <a:pt x="14" y="1"/>
                    <a:pt x="14" y="1"/>
                    <a:pt x="14" y="1"/>
                  </a:cubicBezTo>
                  <a:cubicBezTo>
                    <a:pt x="14" y="1"/>
                    <a:pt x="14" y="1"/>
                    <a:pt x="14" y="1"/>
                  </a:cubicBezTo>
                  <a:cubicBezTo>
                    <a:pt x="15" y="1"/>
                    <a:pt x="16" y="1"/>
                    <a:pt x="17" y="1"/>
                  </a:cubicBezTo>
                  <a:cubicBezTo>
                    <a:pt x="17" y="2"/>
                    <a:pt x="17" y="2"/>
                    <a:pt x="17" y="2"/>
                  </a:cubicBezTo>
                  <a:moveTo>
                    <a:pt x="1" y="3"/>
                  </a:moveTo>
                  <a:cubicBezTo>
                    <a:pt x="1" y="2"/>
                    <a:pt x="1" y="2"/>
                    <a:pt x="1" y="2"/>
                  </a:cubicBezTo>
                  <a:cubicBezTo>
                    <a:pt x="1" y="2"/>
                    <a:pt x="1" y="2"/>
                    <a:pt x="1" y="2"/>
                  </a:cubicBezTo>
                  <a:cubicBezTo>
                    <a:pt x="1" y="2"/>
                    <a:pt x="1" y="2"/>
                    <a:pt x="1" y="2"/>
                  </a:cubicBezTo>
                  <a:cubicBezTo>
                    <a:pt x="2" y="2"/>
                    <a:pt x="3" y="1"/>
                    <a:pt x="10" y="1"/>
                  </a:cubicBezTo>
                  <a:cubicBezTo>
                    <a:pt x="11" y="1"/>
                    <a:pt x="12" y="1"/>
                    <a:pt x="13" y="1"/>
                  </a:cubicBezTo>
                  <a:cubicBezTo>
                    <a:pt x="13" y="2"/>
                    <a:pt x="13" y="2"/>
                    <a:pt x="13" y="2"/>
                  </a:cubicBezTo>
                  <a:cubicBezTo>
                    <a:pt x="12" y="2"/>
                    <a:pt x="11" y="2"/>
                    <a:pt x="11" y="2"/>
                  </a:cubicBezTo>
                  <a:cubicBezTo>
                    <a:pt x="8" y="2"/>
                    <a:pt x="6" y="2"/>
                    <a:pt x="4" y="2"/>
                  </a:cubicBezTo>
                  <a:cubicBezTo>
                    <a:pt x="4" y="2"/>
                    <a:pt x="3" y="2"/>
                    <a:pt x="2" y="2"/>
                  </a:cubicBezTo>
                  <a:cubicBezTo>
                    <a:pt x="2" y="2"/>
                    <a:pt x="1" y="3"/>
                    <a:pt x="1" y="3"/>
                  </a:cubicBezTo>
                  <a:moveTo>
                    <a:pt x="10" y="0"/>
                  </a:moveTo>
                  <a:cubicBezTo>
                    <a:pt x="4" y="0"/>
                    <a:pt x="2" y="1"/>
                    <a:pt x="1" y="1"/>
                  </a:cubicBezTo>
                  <a:cubicBezTo>
                    <a:pt x="1" y="1"/>
                    <a:pt x="1" y="1"/>
                    <a:pt x="1" y="1"/>
                  </a:cubicBezTo>
                  <a:cubicBezTo>
                    <a:pt x="0" y="1"/>
                    <a:pt x="0" y="2"/>
                    <a:pt x="0" y="2"/>
                  </a:cubicBezTo>
                  <a:cubicBezTo>
                    <a:pt x="0" y="2"/>
                    <a:pt x="0" y="2"/>
                    <a:pt x="0" y="2"/>
                  </a:cubicBezTo>
                  <a:cubicBezTo>
                    <a:pt x="0" y="2"/>
                    <a:pt x="0" y="2"/>
                    <a:pt x="0" y="2"/>
                  </a:cubicBezTo>
                  <a:cubicBezTo>
                    <a:pt x="0" y="3"/>
                    <a:pt x="0" y="4"/>
                    <a:pt x="0" y="4"/>
                  </a:cubicBezTo>
                  <a:cubicBezTo>
                    <a:pt x="0" y="5"/>
                    <a:pt x="0" y="6"/>
                    <a:pt x="0" y="7"/>
                  </a:cubicBezTo>
                  <a:cubicBezTo>
                    <a:pt x="0" y="8"/>
                    <a:pt x="1" y="9"/>
                    <a:pt x="1" y="9"/>
                  </a:cubicBezTo>
                  <a:cubicBezTo>
                    <a:pt x="2" y="9"/>
                    <a:pt x="2" y="9"/>
                    <a:pt x="3" y="9"/>
                  </a:cubicBezTo>
                  <a:cubicBezTo>
                    <a:pt x="3" y="9"/>
                    <a:pt x="4" y="9"/>
                    <a:pt x="4" y="9"/>
                  </a:cubicBezTo>
                  <a:cubicBezTo>
                    <a:pt x="5" y="9"/>
                    <a:pt x="5" y="9"/>
                    <a:pt x="5" y="9"/>
                  </a:cubicBezTo>
                  <a:cubicBezTo>
                    <a:pt x="5" y="9"/>
                    <a:pt x="6" y="9"/>
                    <a:pt x="7" y="9"/>
                  </a:cubicBezTo>
                  <a:cubicBezTo>
                    <a:pt x="9" y="9"/>
                    <a:pt x="12" y="10"/>
                    <a:pt x="15" y="10"/>
                  </a:cubicBezTo>
                  <a:cubicBezTo>
                    <a:pt x="22" y="10"/>
                    <a:pt x="23" y="9"/>
                    <a:pt x="23" y="8"/>
                  </a:cubicBezTo>
                  <a:cubicBezTo>
                    <a:pt x="23" y="3"/>
                    <a:pt x="23" y="3"/>
                    <a:pt x="23" y="3"/>
                  </a:cubicBezTo>
                  <a:cubicBezTo>
                    <a:pt x="23" y="1"/>
                    <a:pt x="21" y="0"/>
                    <a:pt x="20" y="0"/>
                  </a:cubicBezTo>
                  <a:cubicBezTo>
                    <a:pt x="19" y="0"/>
                    <a:pt x="19" y="0"/>
                    <a:pt x="19" y="0"/>
                  </a:cubicBezTo>
                  <a:cubicBezTo>
                    <a:pt x="18" y="0"/>
                    <a:pt x="18" y="0"/>
                    <a:pt x="18" y="0"/>
                  </a:cubicBezTo>
                  <a:cubicBezTo>
                    <a:pt x="18" y="0"/>
                    <a:pt x="18" y="0"/>
                    <a:pt x="18" y="0"/>
                  </a:cubicBezTo>
                  <a:cubicBezTo>
                    <a:pt x="17" y="0"/>
                    <a:pt x="14" y="0"/>
                    <a:pt x="1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1" name="Freeform 97"/>
            <p:cNvSpPr>
              <a:spLocks noEditPoints="1"/>
            </p:cNvSpPr>
            <p:nvPr/>
          </p:nvSpPr>
          <p:spPr bwMode="auto">
            <a:xfrm>
              <a:off x="3651" y="2431"/>
              <a:ext cx="74" cy="96"/>
            </a:xfrm>
            <a:custGeom>
              <a:avLst/>
              <a:gdLst>
                <a:gd name="T0" fmla="*/ 12 w 31"/>
                <a:gd name="T1" fmla="*/ 39 h 40"/>
                <a:gd name="T2" fmla="*/ 10 w 31"/>
                <a:gd name="T3" fmla="*/ 38 h 40"/>
                <a:gd name="T4" fmla="*/ 12 w 31"/>
                <a:gd name="T5" fmla="*/ 38 h 40"/>
                <a:gd name="T6" fmla="*/ 13 w 31"/>
                <a:gd name="T7" fmla="*/ 39 h 40"/>
                <a:gd name="T8" fmla="*/ 14 w 31"/>
                <a:gd name="T9" fmla="*/ 39 h 40"/>
                <a:gd name="T10" fmla="*/ 16 w 31"/>
                <a:gd name="T11" fmla="*/ 38 h 40"/>
                <a:gd name="T12" fmla="*/ 9 w 31"/>
                <a:gd name="T13" fmla="*/ 39 h 40"/>
                <a:gd name="T14" fmla="*/ 8 w 31"/>
                <a:gd name="T15" fmla="*/ 38 h 40"/>
                <a:gd name="T16" fmla="*/ 9 w 31"/>
                <a:gd name="T17" fmla="*/ 39 h 40"/>
                <a:gd name="T18" fmla="*/ 16 w 31"/>
                <a:gd name="T19" fmla="*/ 39 h 40"/>
                <a:gd name="T20" fmla="*/ 19 w 31"/>
                <a:gd name="T21" fmla="*/ 38 h 40"/>
                <a:gd name="T22" fmla="*/ 18 w 31"/>
                <a:gd name="T23" fmla="*/ 39 h 40"/>
                <a:gd name="T24" fmla="*/ 6 w 31"/>
                <a:gd name="T25" fmla="*/ 39 h 40"/>
                <a:gd name="T26" fmla="*/ 8 w 31"/>
                <a:gd name="T27" fmla="*/ 38 h 40"/>
                <a:gd name="T28" fmla="*/ 19 w 31"/>
                <a:gd name="T29" fmla="*/ 39 h 40"/>
                <a:gd name="T30" fmla="*/ 21 w 31"/>
                <a:gd name="T31" fmla="*/ 38 h 40"/>
                <a:gd name="T32" fmla="*/ 20 w 31"/>
                <a:gd name="T33" fmla="*/ 39 h 40"/>
                <a:gd name="T34" fmla="*/ 19 w 31"/>
                <a:gd name="T35" fmla="*/ 39 h 40"/>
                <a:gd name="T36" fmla="*/ 21 w 31"/>
                <a:gd name="T37" fmla="*/ 39 h 40"/>
                <a:gd name="T38" fmla="*/ 23 w 31"/>
                <a:gd name="T39" fmla="*/ 38 h 40"/>
                <a:gd name="T40" fmla="*/ 23 w 31"/>
                <a:gd name="T41" fmla="*/ 39 h 40"/>
                <a:gd name="T42" fmla="*/ 24 w 31"/>
                <a:gd name="T43" fmla="*/ 39 h 40"/>
                <a:gd name="T44" fmla="*/ 26 w 31"/>
                <a:gd name="T45" fmla="*/ 38 h 40"/>
                <a:gd name="T46" fmla="*/ 25 w 31"/>
                <a:gd name="T47" fmla="*/ 39 h 40"/>
                <a:gd name="T48" fmla="*/ 26 w 31"/>
                <a:gd name="T49" fmla="*/ 39 h 40"/>
                <a:gd name="T50" fmla="*/ 27 w 31"/>
                <a:gd name="T51" fmla="*/ 38 h 40"/>
                <a:gd name="T52" fmla="*/ 27 w 31"/>
                <a:gd name="T53" fmla="*/ 39 h 40"/>
                <a:gd name="T54" fmla="*/ 6 w 31"/>
                <a:gd name="T55" fmla="*/ 39 h 40"/>
                <a:gd name="T56" fmla="*/ 4 w 31"/>
                <a:gd name="T57" fmla="*/ 38 h 40"/>
                <a:gd name="T58" fmla="*/ 6 w 31"/>
                <a:gd name="T59" fmla="*/ 39 h 40"/>
                <a:gd name="T60" fmla="*/ 28 w 31"/>
                <a:gd name="T61" fmla="*/ 38 h 40"/>
                <a:gd name="T62" fmla="*/ 29 w 31"/>
                <a:gd name="T63" fmla="*/ 37 h 40"/>
                <a:gd name="T64" fmla="*/ 28 w 31"/>
                <a:gd name="T65" fmla="*/ 39 h 40"/>
                <a:gd name="T66" fmla="*/ 3 w 31"/>
                <a:gd name="T67" fmla="*/ 39 h 40"/>
                <a:gd name="T68" fmla="*/ 1 w 31"/>
                <a:gd name="T69" fmla="*/ 37 h 40"/>
                <a:gd name="T70" fmla="*/ 3 w 31"/>
                <a:gd name="T71" fmla="*/ 39 h 40"/>
                <a:gd name="T72" fmla="*/ 2 w 31"/>
                <a:gd name="T73" fmla="*/ 36 h 40"/>
                <a:gd name="T74" fmla="*/ 2 w 31"/>
                <a:gd name="T75" fmla="*/ 31 h 40"/>
                <a:gd name="T76" fmla="*/ 2 w 31"/>
                <a:gd name="T77" fmla="*/ 4 h 40"/>
                <a:gd name="T78" fmla="*/ 14 w 31"/>
                <a:gd name="T79" fmla="*/ 1 h 40"/>
                <a:gd name="T80" fmla="*/ 28 w 31"/>
                <a:gd name="T81" fmla="*/ 1 h 40"/>
                <a:gd name="T82" fmla="*/ 29 w 31"/>
                <a:gd name="T83" fmla="*/ 19 h 40"/>
                <a:gd name="T84" fmla="*/ 29 w 31"/>
                <a:gd name="T85" fmla="*/ 35 h 40"/>
                <a:gd name="T86" fmla="*/ 26 w 31"/>
                <a:gd name="T87" fmla="*/ 37 h 40"/>
                <a:gd name="T88" fmla="*/ 23 w 31"/>
                <a:gd name="T89" fmla="*/ 37 h 40"/>
                <a:gd name="T90" fmla="*/ 24 w 31"/>
                <a:gd name="T91" fmla="*/ 0 h 40"/>
                <a:gd name="T92" fmla="*/ 4 w 31"/>
                <a:gd name="T93" fmla="*/ 0 h 40"/>
                <a:gd name="T94" fmla="*/ 1 w 31"/>
                <a:gd name="T95" fmla="*/ 29 h 40"/>
                <a:gd name="T96" fmla="*/ 1 w 31"/>
                <a:gd name="T97" fmla="*/ 35 h 40"/>
                <a:gd name="T98" fmla="*/ 0 w 31"/>
                <a:gd name="T99" fmla="*/ 36 h 40"/>
                <a:gd name="T100" fmla="*/ 9 w 31"/>
                <a:gd name="T101" fmla="*/ 40 h 40"/>
                <a:gd name="T102" fmla="*/ 18 w 31"/>
                <a:gd name="T103" fmla="*/ 40 h 40"/>
                <a:gd name="T104" fmla="*/ 30 w 31"/>
                <a:gd name="T105" fmla="*/ 39 h 40"/>
                <a:gd name="T106" fmla="*/ 30 w 31"/>
                <a:gd name="T107" fmla="*/ 21 h 40"/>
                <a:gd name="T108" fmla="*/ 29 w 31"/>
                <a:gd name="T109" fmla="*/ 1 h 40"/>
                <a:gd name="T110" fmla="*/ 24 w 31"/>
                <a:gd name="T11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40">
                  <a:moveTo>
                    <a:pt x="13" y="39"/>
                  </a:moveTo>
                  <a:cubicBezTo>
                    <a:pt x="12" y="39"/>
                    <a:pt x="12" y="39"/>
                    <a:pt x="12" y="39"/>
                  </a:cubicBezTo>
                  <a:cubicBezTo>
                    <a:pt x="12" y="39"/>
                    <a:pt x="10" y="39"/>
                    <a:pt x="9" y="39"/>
                  </a:cubicBezTo>
                  <a:cubicBezTo>
                    <a:pt x="10" y="38"/>
                    <a:pt x="10" y="38"/>
                    <a:pt x="10" y="38"/>
                  </a:cubicBezTo>
                  <a:cubicBezTo>
                    <a:pt x="10" y="38"/>
                    <a:pt x="10" y="38"/>
                    <a:pt x="10" y="38"/>
                  </a:cubicBezTo>
                  <a:cubicBezTo>
                    <a:pt x="10" y="38"/>
                    <a:pt x="11" y="38"/>
                    <a:pt x="12" y="38"/>
                  </a:cubicBezTo>
                  <a:cubicBezTo>
                    <a:pt x="13" y="38"/>
                    <a:pt x="13" y="38"/>
                    <a:pt x="13" y="38"/>
                  </a:cubicBezTo>
                  <a:cubicBezTo>
                    <a:pt x="13" y="39"/>
                    <a:pt x="13" y="39"/>
                    <a:pt x="13" y="39"/>
                  </a:cubicBezTo>
                  <a:moveTo>
                    <a:pt x="15" y="39"/>
                  </a:moveTo>
                  <a:cubicBezTo>
                    <a:pt x="15" y="39"/>
                    <a:pt x="14" y="39"/>
                    <a:pt x="14" y="39"/>
                  </a:cubicBezTo>
                  <a:cubicBezTo>
                    <a:pt x="14" y="38"/>
                    <a:pt x="14" y="38"/>
                    <a:pt x="14" y="38"/>
                  </a:cubicBezTo>
                  <a:cubicBezTo>
                    <a:pt x="15" y="38"/>
                    <a:pt x="15" y="38"/>
                    <a:pt x="16" y="38"/>
                  </a:cubicBezTo>
                  <a:cubicBezTo>
                    <a:pt x="15" y="39"/>
                    <a:pt x="15" y="39"/>
                    <a:pt x="15" y="39"/>
                  </a:cubicBezTo>
                  <a:moveTo>
                    <a:pt x="9" y="39"/>
                  </a:moveTo>
                  <a:cubicBezTo>
                    <a:pt x="8" y="39"/>
                    <a:pt x="8" y="39"/>
                    <a:pt x="8" y="39"/>
                  </a:cubicBezTo>
                  <a:cubicBezTo>
                    <a:pt x="8" y="38"/>
                    <a:pt x="8" y="38"/>
                    <a:pt x="8" y="38"/>
                  </a:cubicBezTo>
                  <a:cubicBezTo>
                    <a:pt x="8" y="38"/>
                    <a:pt x="9" y="38"/>
                    <a:pt x="9" y="38"/>
                  </a:cubicBezTo>
                  <a:cubicBezTo>
                    <a:pt x="9" y="39"/>
                    <a:pt x="9" y="39"/>
                    <a:pt x="9" y="39"/>
                  </a:cubicBezTo>
                  <a:moveTo>
                    <a:pt x="18" y="39"/>
                  </a:moveTo>
                  <a:cubicBezTo>
                    <a:pt x="17" y="39"/>
                    <a:pt x="17" y="39"/>
                    <a:pt x="16" y="39"/>
                  </a:cubicBezTo>
                  <a:cubicBezTo>
                    <a:pt x="17" y="38"/>
                    <a:pt x="17" y="38"/>
                    <a:pt x="17" y="38"/>
                  </a:cubicBezTo>
                  <a:cubicBezTo>
                    <a:pt x="17" y="38"/>
                    <a:pt x="18" y="38"/>
                    <a:pt x="19" y="38"/>
                  </a:cubicBezTo>
                  <a:cubicBezTo>
                    <a:pt x="18" y="39"/>
                    <a:pt x="18" y="39"/>
                    <a:pt x="18" y="39"/>
                  </a:cubicBezTo>
                  <a:cubicBezTo>
                    <a:pt x="18" y="39"/>
                    <a:pt x="18" y="39"/>
                    <a:pt x="18" y="39"/>
                  </a:cubicBezTo>
                  <a:moveTo>
                    <a:pt x="7" y="39"/>
                  </a:moveTo>
                  <a:cubicBezTo>
                    <a:pt x="6" y="39"/>
                    <a:pt x="6" y="39"/>
                    <a:pt x="6" y="39"/>
                  </a:cubicBezTo>
                  <a:cubicBezTo>
                    <a:pt x="7" y="38"/>
                    <a:pt x="7" y="38"/>
                    <a:pt x="7" y="38"/>
                  </a:cubicBezTo>
                  <a:cubicBezTo>
                    <a:pt x="8" y="38"/>
                    <a:pt x="8" y="38"/>
                    <a:pt x="8" y="38"/>
                  </a:cubicBezTo>
                  <a:cubicBezTo>
                    <a:pt x="7" y="39"/>
                    <a:pt x="7" y="39"/>
                    <a:pt x="7" y="39"/>
                  </a:cubicBezTo>
                  <a:moveTo>
                    <a:pt x="19" y="39"/>
                  </a:moveTo>
                  <a:cubicBezTo>
                    <a:pt x="19" y="38"/>
                    <a:pt x="19" y="38"/>
                    <a:pt x="19" y="38"/>
                  </a:cubicBezTo>
                  <a:cubicBezTo>
                    <a:pt x="20" y="38"/>
                    <a:pt x="20" y="38"/>
                    <a:pt x="21" y="38"/>
                  </a:cubicBezTo>
                  <a:cubicBezTo>
                    <a:pt x="21" y="38"/>
                    <a:pt x="21" y="39"/>
                    <a:pt x="20" y="39"/>
                  </a:cubicBezTo>
                  <a:cubicBezTo>
                    <a:pt x="20" y="39"/>
                    <a:pt x="20" y="39"/>
                    <a:pt x="20" y="39"/>
                  </a:cubicBezTo>
                  <a:cubicBezTo>
                    <a:pt x="19" y="39"/>
                    <a:pt x="19" y="39"/>
                    <a:pt x="19" y="39"/>
                  </a:cubicBezTo>
                  <a:cubicBezTo>
                    <a:pt x="19" y="39"/>
                    <a:pt x="19" y="39"/>
                    <a:pt x="19" y="39"/>
                  </a:cubicBezTo>
                  <a:cubicBezTo>
                    <a:pt x="19" y="39"/>
                    <a:pt x="19" y="39"/>
                    <a:pt x="19" y="39"/>
                  </a:cubicBezTo>
                  <a:moveTo>
                    <a:pt x="21" y="39"/>
                  </a:moveTo>
                  <a:cubicBezTo>
                    <a:pt x="21" y="39"/>
                    <a:pt x="21" y="38"/>
                    <a:pt x="22" y="38"/>
                  </a:cubicBezTo>
                  <a:cubicBezTo>
                    <a:pt x="22" y="38"/>
                    <a:pt x="23" y="38"/>
                    <a:pt x="23" y="38"/>
                  </a:cubicBezTo>
                  <a:cubicBezTo>
                    <a:pt x="24" y="38"/>
                    <a:pt x="24" y="38"/>
                    <a:pt x="24" y="38"/>
                  </a:cubicBezTo>
                  <a:cubicBezTo>
                    <a:pt x="24" y="38"/>
                    <a:pt x="23" y="39"/>
                    <a:pt x="23" y="39"/>
                  </a:cubicBezTo>
                  <a:cubicBezTo>
                    <a:pt x="22" y="39"/>
                    <a:pt x="22" y="39"/>
                    <a:pt x="21" y="39"/>
                  </a:cubicBezTo>
                  <a:moveTo>
                    <a:pt x="24" y="39"/>
                  </a:moveTo>
                  <a:cubicBezTo>
                    <a:pt x="24" y="39"/>
                    <a:pt x="24" y="38"/>
                    <a:pt x="24" y="38"/>
                  </a:cubicBezTo>
                  <a:cubicBezTo>
                    <a:pt x="25" y="38"/>
                    <a:pt x="25" y="38"/>
                    <a:pt x="26" y="38"/>
                  </a:cubicBezTo>
                  <a:cubicBezTo>
                    <a:pt x="26" y="38"/>
                    <a:pt x="26" y="38"/>
                    <a:pt x="26" y="38"/>
                  </a:cubicBezTo>
                  <a:cubicBezTo>
                    <a:pt x="26" y="38"/>
                    <a:pt x="25" y="39"/>
                    <a:pt x="25" y="39"/>
                  </a:cubicBezTo>
                  <a:cubicBezTo>
                    <a:pt x="25" y="39"/>
                    <a:pt x="24" y="39"/>
                    <a:pt x="24" y="39"/>
                  </a:cubicBezTo>
                  <a:moveTo>
                    <a:pt x="26" y="39"/>
                  </a:moveTo>
                  <a:cubicBezTo>
                    <a:pt x="27" y="38"/>
                    <a:pt x="27" y="38"/>
                    <a:pt x="27" y="38"/>
                  </a:cubicBezTo>
                  <a:cubicBezTo>
                    <a:pt x="27" y="38"/>
                    <a:pt x="27" y="38"/>
                    <a:pt x="27" y="38"/>
                  </a:cubicBezTo>
                  <a:cubicBezTo>
                    <a:pt x="27" y="38"/>
                    <a:pt x="27" y="38"/>
                    <a:pt x="27" y="38"/>
                  </a:cubicBezTo>
                  <a:cubicBezTo>
                    <a:pt x="27" y="39"/>
                    <a:pt x="27" y="39"/>
                    <a:pt x="27" y="39"/>
                  </a:cubicBezTo>
                  <a:cubicBezTo>
                    <a:pt x="26" y="39"/>
                    <a:pt x="26" y="39"/>
                    <a:pt x="26" y="39"/>
                  </a:cubicBezTo>
                  <a:moveTo>
                    <a:pt x="6" y="39"/>
                  </a:moveTo>
                  <a:cubicBezTo>
                    <a:pt x="5" y="39"/>
                    <a:pt x="4" y="39"/>
                    <a:pt x="3" y="39"/>
                  </a:cubicBezTo>
                  <a:cubicBezTo>
                    <a:pt x="4" y="38"/>
                    <a:pt x="4" y="38"/>
                    <a:pt x="4" y="38"/>
                  </a:cubicBezTo>
                  <a:cubicBezTo>
                    <a:pt x="4" y="38"/>
                    <a:pt x="5" y="38"/>
                    <a:pt x="6" y="38"/>
                  </a:cubicBezTo>
                  <a:cubicBezTo>
                    <a:pt x="6" y="39"/>
                    <a:pt x="6" y="39"/>
                    <a:pt x="6" y="39"/>
                  </a:cubicBezTo>
                  <a:moveTo>
                    <a:pt x="27" y="39"/>
                  </a:moveTo>
                  <a:cubicBezTo>
                    <a:pt x="28" y="38"/>
                    <a:pt x="28" y="38"/>
                    <a:pt x="28" y="38"/>
                  </a:cubicBezTo>
                  <a:cubicBezTo>
                    <a:pt x="28" y="38"/>
                    <a:pt x="29" y="38"/>
                    <a:pt x="29" y="38"/>
                  </a:cubicBezTo>
                  <a:cubicBezTo>
                    <a:pt x="29" y="37"/>
                    <a:pt x="29" y="37"/>
                    <a:pt x="29" y="37"/>
                  </a:cubicBezTo>
                  <a:cubicBezTo>
                    <a:pt x="29" y="38"/>
                    <a:pt x="29" y="38"/>
                    <a:pt x="29" y="38"/>
                  </a:cubicBezTo>
                  <a:cubicBezTo>
                    <a:pt x="29" y="39"/>
                    <a:pt x="28" y="39"/>
                    <a:pt x="28" y="39"/>
                  </a:cubicBezTo>
                  <a:cubicBezTo>
                    <a:pt x="27" y="39"/>
                    <a:pt x="27" y="39"/>
                    <a:pt x="27" y="39"/>
                  </a:cubicBezTo>
                  <a:moveTo>
                    <a:pt x="3" y="39"/>
                  </a:moveTo>
                  <a:cubicBezTo>
                    <a:pt x="2" y="39"/>
                    <a:pt x="2" y="38"/>
                    <a:pt x="1" y="38"/>
                  </a:cubicBezTo>
                  <a:cubicBezTo>
                    <a:pt x="1" y="38"/>
                    <a:pt x="1" y="38"/>
                    <a:pt x="1" y="37"/>
                  </a:cubicBezTo>
                  <a:cubicBezTo>
                    <a:pt x="2" y="37"/>
                    <a:pt x="2" y="38"/>
                    <a:pt x="3" y="38"/>
                  </a:cubicBezTo>
                  <a:cubicBezTo>
                    <a:pt x="3" y="39"/>
                    <a:pt x="3" y="39"/>
                    <a:pt x="3" y="39"/>
                  </a:cubicBezTo>
                  <a:moveTo>
                    <a:pt x="12" y="37"/>
                  </a:moveTo>
                  <a:cubicBezTo>
                    <a:pt x="3" y="37"/>
                    <a:pt x="2" y="36"/>
                    <a:pt x="2" y="36"/>
                  </a:cubicBezTo>
                  <a:cubicBezTo>
                    <a:pt x="2" y="36"/>
                    <a:pt x="2" y="36"/>
                    <a:pt x="2" y="36"/>
                  </a:cubicBezTo>
                  <a:cubicBezTo>
                    <a:pt x="2" y="35"/>
                    <a:pt x="2" y="33"/>
                    <a:pt x="2" y="31"/>
                  </a:cubicBezTo>
                  <a:cubicBezTo>
                    <a:pt x="2" y="30"/>
                    <a:pt x="2" y="30"/>
                    <a:pt x="2" y="29"/>
                  </a:cubicBezTo>
                  <a:cubicBezTo>
                    <a:pt x="2" y="4"/>
                    <a:pt x="2" y="4"/>
                    <a:pt x="2" y="4"/>
                  </a:cubicBezTo>
                  <a:cubicBezTo>
                    <a:pt x="2" y="2"/>
                    <a:pt x="2" y="1"/>
                    <a:pt x="4" y="1"/>
                  </a:cubicBezTo>
                  <a:cubicBezTo>
                    <a:pt x="7" y="1"/>
                    <a:pt x="10" y="1"/>
                    <a:pt x="14" y="1"/>
                  </a:cubicBezTo>
                  <a:cubicBezTo>
                    <a:pt x="17" y="1"/>
                    <a:pt x="21" y="1"/>
                    <a:pt x="24" y="1"/>
                  </a:cubicBezTo>
                  <a:cubicBezTo>
                    <a:pt x="27" y="1"/>
                    <a:pt x="28" y="1"/>
                    <a:pt x="28" y="1"/>
                  </a:cubicBezTo>
                  <a:cubicBezTo>
                    <a:pt x="28" y="1"/>
                    <a:pt x="28" y="1"/>
                    <a:pt x="28" y="1"/>
                  </a:cubicBezTo>
                  <a:cubicBezTo>
                    <a:pt x="29" y="2"/>
                    <a:pt x="30" y="5"/>
                    <a:pt x="29" y="19"/>
                  </a:cubicBezTo>
                  <a:cubicBezTo>
                    <a:pt x="29" y="20"/>
                    <a:pt x="29" y="21"/>
                    <a:pt x="29" y="21"/>
                  </a:cubicBezTo>
                  <a:cubicBezTo>
                    <a:pt x="29" y="35"/>
                    <a:pt x="29" y="35"/>
                    <a:pt x="29" y="35"/>
                  </a:cubicBezTo>
                  <a:cubicBezTo>
                    <a:pt x="29" y="36"/>
                    <a:pt x="29" y="37"/>
                    <a:pt x="28" y="37"/>
                  </a:cubicBezTo>
                  <a:cubicBezTo>
                    <a:pt x="28" y="37"/>
                    <a:pt x="27" y="37"/>
                    <a:pt x="26" y="37"/>
                  </a:cubicBezTo>
                  <a:cubicBezTo>
                    <a:pt x="26" y="37"/>
                    <a:pt x="26" y="37"/>
                    <a:pt x="26" y="37"/>
                  </a:cubicBezTo>
                  <a:cubicBezTo>
                    <a:pt x="25" y="37"/>
                    <a:pt x="24" y="37"/>
                    <a:pt x="23" y="37"/>
                  </a:cubicBezTo>
                  <a:cubicBezTo>
                    <a:pt x="20" y="37"/>
                    <a:pt x="16" y="37"/>
                    <a:pt x="12" y="37"/>
                  </a:cubicBezTo>
                  <a:moveTo>
                    <a:pt x="24" y="0"/>
                  </a:moveTo>
                  <a:cubicBezTo>
                    <a:pt x="21" y="0"/>
                    <a:pt x="17" y="0"/>
                    <a:pt x="14" y="0"/>
                  </a:cubicBezTo>
                  <a:cubicBezTo>
                    <a:pt x="10" y="0"/>
                    <a:pt x="7" y="0"/>
                    <a:pt x="4" y="0"/>
                  </a:cubicBezTo>
                  <a:cubicBezTo>
                    <a:pt x="1" y="0"/>
                    <a:pt x="1" y="2"/>
                    <a:pt x="1" y="4"/>
                  </a:cubicBezTo>
                  <a:cubicBezTo>
                    <a:pt x="1" y="29"/>
                    <a:pt x="1" y="29"/>
                    <a:pt x="1" y="29"/>
                  </a:cubicBezTo>
                  <a:cubicBezTo>
                    <a:pt x="1" y="29"/>
                    <a:pt x="1" y="30"/>
                    <a:pt x="1" y="31"/>
                  </a:cubicBezTo>
                  <a:cubicBezTo>
                    <a:pt x="1" y="32"/>
                    <a:pt x="1" y="34"/>
                    <a:pt x="1" y="35"/>
                  </a:cubicBezTo>
                  <a:cubicBezTo>
                    <a:pt x="1" y="35"/>
                    <a:pt x="1" y="35"/>
                    <a:pt x="1" y="35"/>
                  </a:cubicBezTo>
                  <a:cubicBezTo>
                    <a:pt x="1" y="35"/>
                    <a:pt x="1" y="36"/>
                    <a:pt x="0" y="36"/>
                  </a:cubicBezTo>
                  <a:cubicBezTo>
                    <a:pt x="0" y="38"/>
                    <a:pt x="0" y="38"/>
                    <a:pt x="1" y="39"/>
                  </a:cubicBezTo>
                  <a:cubicBezTo>
                    <a:pt x="1" y="40"/>
                    <a:pt x="4" y="40"/>
                    <a:pt x="9" y="40"/>
                  </a:cubicBezTo>
                  <a:cubicBezTo>
                    <a:pt x="10" y="40"/>
                    <a:pt x="11" y="40"/>
                    <a:pt x="12" y="40"/>
                  </a:cubicBezTo>
                  <a:cubicBezTo>
                    <a:pt x="14" y="40"/>
                    <a:pt x="16" y="40"/>
                    <a:pt x="18" y="40"/>
                  </a:cubicBezTo>
                  <a:cubicBezTo>
                    <a:pt x="22" y="40"/>
                    <a:pt x="25" y="40"/>
                    <a:pt x="28" y="40"/>
                  </a:cubicBezTo>
                  <a:cubicBezTo>
                    <a:pt x="28" y="40"/>
                    <a:pt x="30" y="40"/>
                    <a:pt x="30" y="39"/>
                  </a:cubicBezTo>
                  <a:cubicBezTo>
                    <a:pt x="30" y="38"/>
                    <a:pt x="30" y="36"/>
                    <a:pt x="30" y="35"/>
                  </a:cubicBezTo>
                  <a:cubicBezTo>
                    <a:pt x="30" y="21"/>
                    <a:pt x="30" y="21"/>
                    <a:pt x="30" y="21"/>
                  </a:cubicBezTo>
                  <a:cubicBezTo>
                    <a:pt x="30" y="21"/>
                    <a:pt x="30" y="20"/>
                    <a:pt x="30" y="19"/>
                  </a:cubicBezTo>
                  <a:cubicBezTo>
                    <a:pt x="31" y="9"/>
                    <a:pt x="31" y="2"/>
                    <a:pt x="29" y="1"/>
                  </a:cubicBezTo>
                  <a:cubicBezTo>
                    <a:pt x="29" y="0"/>
                    <a:pt x="29" y="0"/>
                    <a:pt x="29" y="0"/>
                  </a:cubicBezTo>
                  <a:cubicBezTo>
                    <a:pt x="28" y="0"/>
                    <a:pt x="28" y="0"/>
                    <a:pt x="2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2" name="Freeform 98"/>
            <p:cNvSpPr>
              <a:spLocks noEditPoints="1"/>
            </p:cNvSpPr>
            <p:nvPr/>
          </p:nvSpPr>
          <p:spPr bwMode="auto">
            <a:xfrm>
              <a:off x="3679" y="2477"/>
              <a:ext cx="17" cy="9"/>
            </a:xfrm>
            <a:custGeom>
              <a:avLst/>
              <a:gdLst>
                <a:gd name="T0" fmla="*/ 3 w 7"/>
                <a:gd name="T1" fmla="*/ 3 h 4"/>
                <a:gd name="T2" fmla="*/ 2 w 7"/>
                <a:gd name="T3" fmla="*/ 3 h 4"/>
                <a:gd name="T4" fmla="*/ 2 w 7"/>
                <a:gd name="T5" fmla="*/ 3 h 4"/>
                <a:gd name="T6" fmla="*/ 2 w 7"/>
                <a:gd name="T7" fmla="*/ 2 h 4"/>
                <a:gd name="T8" fmla="*/ 2 w 7"/>
                <a:gd name="T9" fmla="*/ 1 h 4"/>
                <a:gd name="T10" fmla="*/ 2 w 7"/>
                <a:gd name="T11" fmla="*/ 1 h 4"/>
                <a:gd name="T12" fmla="*/ 2 w 7"/>
                <a:gd name="T13" fmla="*/ 2 h 4"/>
                <a:gd name="T14" fmla="*/ 2 w 7"/>
                <a:gd name="T15" fmla="*/ 3 h 4"/>
                <a:gd name="T16" fmla="*/ 5 w 7"/>
                <a:gd name="T17" fmla="*/ 3 h 4"/>
                <a:gd name="T18" fmla="*/ 5 w 7"/>
                <a:gd name="T19" fmla="*/ 3 h 4"/>
                <a:gd name="T20" fmla="*/ 5 w 7"/>
                <a:gd name="T21" fmla="*/ 3 h 4"/>
                <a:gd name="T22" fmla="*/ 3 w 7"/>
                <a:gd name="T23" fmla="*/ 3 h 4"/>
                <a:gd name="T24" fmla="*/ 5 w 7"/>
                <a:gd name="T25" fmla="*/ 2 h 4"/>
                <a:gd name="T26" fmla="*/ 2 w 7"/>
                <a:gd name="T27" fmla="*/ 2 h 4"/>
                <a:gd name="T28" fmla="*/ 2 w 7"/>
                <a:gd name="T29" fmla="*/ 1 h 4"/>
                <a:gd name="T30" fmla="*/ 3 w 7"/>
                <a:gd name="T31" fmla="*/ 1 h 4"/>
                <a:gd name="T32" fmla="*/ 5 w 7"/>
                <a:gd name="T33" fmla="*/ 1 h 4"/>
                <a:gd name="T34" fmla="*/ 5 w 7"/>
                <a:gd name="T35" fmla="*/ 1 h 4"/>
                <a:gd name="T36" fmla="*/ 5 w 7"/>
                <a:gd name="T37" fmla="*/ 2 h 4"/>
                <a:gd name="T38" fmla="*/ 5 w 7"/>
                <a:gd name="T39" fmla="*/ 2 h 4"/>
                <a:gd name="T40" fmla="*/ 3 w 7"/>
                <a:gd name="T41" fmla="*/ 0 h 4"/>
                <a:gd name="T42" fmla="*/ 1 w 7"/>
                <a:gd name="T43" fmla="*/ 1 h 4"/>
                <a:gd name="T44" fmla="*/ 1 w 7"/>
                <a:gd name="T45" fmla="*/ 2 h 4"/>
                <a:gd name="T46" fmla="*/ 1 w 7"/>
                <a:gd name="T47" fmla="*/ 4 h 4"/>
                <a:gd name="T48" fmla="*/ 1 w 7"/>
                <a:gd name="T49" fmla="*/ 4 h 4"/>
                <a:gd name="T50" fmla="*/ 3 w 7"/>
                <a:gd name="T51" fmla="*/ 4 h 4"/>
                <a:gd name="T52" fmla="*/ 6 w 7"/>
                <a:gd name="T53" fmla="*/ 4 h 4"/>
                <a:gd name="T54" fmla="*/ 6 w 7"/>
                <a:gd name="T55" fmla="*/ 4 h 4"/>
                <a:gd name="T56" fmla="*/ 6 w 7"/>
                <a:gd name="T57" fmla="*/ 0 h 4"/>
                <a:gd name="T58" fmla="*/ 5 w 7"/>
                <a:gd name="T59" fmla="*/ 0 h 4"/>
                <a:gd name="T60" fmla="*/ 5 w 7"/>
                <a:gd name="T61" fmla="*/ 0 h 4"/>
                <a:gd name="T62" fmla="*/ 3 w 7"/>
                <a:gd name="T6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 h="4">
                  <a:moveTo>
                    <a:pt x="3" y="3"/>
                  </a:moveTo>
                  <a:cubicBezTo>
                    <a:pt x="3" y="3"/>
                    <a:pt x="2" y="3"/>
                    <a:pt x="2" y="3"/>
                  </a:cubicBezTo>
                  <a:cubicBezTo>
                    <a:pt x="2" y="3"/>
                    <a:pt x="2" y="3"/>
                    <a:pt x="2" y="3"/>
                  </a:cubicBezTo>
                  <a:cubicBezTo>
                    <a:pt x="1" y="3"/>
                    <a:pt x="2" y="2"/>
                    <a:pt x="2" y="2"/>
                  </a:cubicBezTo>
                  <a:cubicBezTo>
                    <a:pt x="2" y="1"/>
                    <a:pt x="2" y="1"/>
                    <a:pt x="2" y="1"/>
                  </a:cubicBezTo>
                  <a:cubicBezTo>
                    <a:pt x="2" y="1"/>
                    <a:pt x="2" y="1"/>
                    <a:pt x="2" y="1"/>
                  </a:cubicBezTo>
                  <a:cubicBezTo>
                    <a:pt x="2" y="2"/>
                    <a:pt x="2" y="2"/>
                    <a:pt x="2" y="2"/>
                  </a:cubicBezTo>
                  <a:cubicBezTo>
                    <a:pt x="2" y="3"/>
                    <a:pt x="2" y="3"/>
                    <a:pt x="2" y="3"/>
                  </a:cubicBezTo>
                  <a:cubicBezTo>
                    <a:pt x="3" y="3"/>
                    <a:pt x="4" y="3"/>
                    <a:pt x="5" y="3"/>
                  </a:cubicBezTo>
                  <a:cubicBezTo>
                    <a:pt x="5" y="3"/>
                    <a:pt x="5" y="3"/>
                    <a:pt x="5" y="3"/>
                  </a:cubicBezTo>
                  <a:cubicBezTo>
                    <a:pt x="5" y="3"/>
                    <a:pt x="5" y="3"/>
                    <a:pt x="5" y="3"/>
                  </a:cubicBezTo>
                  <a:cubicBezTo>
                    <a:pt x="5" y="3"/>
                    <a:pt x="4" y="3"/>
                    <a:pt x="3" y="3"/>
                  </a:cubicBezTo>
                  <a:moveTo>
                    <a:pt x="5" y="2"/>
                  </a:moveTo>
                  <a:cubicBezTo>
                    <a:pt x="4" y="2"/>
                    <a:pt x="3" y="2"/>
                    <a:pt x="2" y="2"/>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moveTo>
                    <a:pt x="3" y="0"/>
                  </a:moveTo>
                  <a:cubicBezTo>
                    <a:pt x="2" y="0"/>
                    <a:pt x="1" y="0"/>
                    <a:pt x="1" y="1"/>
                  </a:cubicBezTo>
                  <a:cubicBezTo>
                    <a:pt x="1" y="2"/>
                    <a:pt x="1" y="2"/>
                    <a:pt x="1" y="2"/>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3" name="Freeform 99"/>
            <p:cNvSpPr>
              <a:spLocks noEditPoints="1"/>
            </p:cNvSpPr>
            <p:nvPr/>
          </p:nvSpPr>
          <p:spPr bwMode="auto">
            <a:xfrm>
              <a:off x="3679" y="2465"/>
              <a:ext cx="17" cy="9"/>
            </a:xfrm>
            <a:custGeom>
              <a:avLst/>
              <a:gdLst>
                <a:gd name="T0" fmla="*/ 3 w 7"/>
                <a:gd name="T1" fmla="*/ 3 h 4"/>
                <a:gd name="T2" fmla="*/ 2 w 7"/>
                <a:gd name="T3" fmla="*/ 3 h 4"/>
                <a:gd name="T4" fmla="*/ 2 w 7"/>
                <a:gd name="T5" fmla="*/ 3 h 4"/>
                <a:gd name="T6" fmla="*/ 2 w 7"/>
                <a:gd name="T7" fmla="*/ 1 h 4"/>
                <a:gd name="T8" fmla="*/ 2 w 7"/>
                <a:gd name="T9" fmla="*/ 1 h 4"/>
                <a:gd name="T10" fmla="*/ 2 w 7"/>
                <a:gd name="T11" fmla="*/ 1 h 4"/>
                <a:gd name="T12" fmla="*/ 2 w 7"/>
                <a:gd name="T13" fmla="*/ 2 h 4"/>
                <a:gd name="T14" fmla="*/ 2 w 7"/>
                <a:gd name="T15" fmla="*/ 2 h 4"/>
                <a:gd name="T16" fmla="*/ 4 w 7"/>
                <a:gd name="T17" fmla="*/ 3 h 4"/>
                <a:gd name="T18" fmla="*/ 5 w 7"/>
                <a:gd name="T19" fmla="*/ 3 h 4"/>
                <a:gd name="T20" fmla="*/ 5 w 7"/>
                <a:gd name="T21" fmla="*/ 2 h 4"/>
                <a:gd name="T22" fmla="*/ 5 w 7"/>
                <a:gd name="T23" fmla="*/ 3 h 4"/>
                <a:gd name="T24" fmla="*/ 3 w 7"/>
                <a:gd name="T25" fmla="*/ 3 h 4"/>
                <a:gd name="T26" fmla="*/ 4 w 7"/>
                <a:gd name="T27" fmla="*/ 2 h 4"/>
                <a:gd name="T28" fmla="*/ 2 w 7"/>
                <a:gd name="T29" fmla="*/ 2 h 4"/>
                <a:gd name="T30" fmla="*/ 2 w 7"/>
                <a:gd name="T31" fmla="*/ 1 h 4"/>
                <a:gd name="T32" fmla="*/ 2 w 7"/>
                <a:gd name="T33" fmla="*/ 1 h 4"/>
                <a:gd name="T34" fmla="*/ 3 w 7"/>
                <a:gd name="T35" fmla="*/ 1 h 4"/>
                <a:gd name="T36" fmla="*/ 5 w 7"/>
                <a:gd name="T37" fmla="*/ 1 h 4"/>
                <a:gd name="T38" fmla="*/ 5 w 7"/>
                <a:gd name="T39" fmla="*/ 1 h 4"/>
                <a:gd name="T40" fmla="*/ 5 w 7"/>
                <a:gd name="T41" fmla="*/ 2 h 4"/>
                <a:gd name="T42" fmla="*/ 5 w 7"/>
                <a:gd name="T43" fmla="*/ 2 h 4"/>
                <a:gd name="T44" fmla="*/ 4 w 7"/>
                <a:gd name="T45" fmla="*/ 2 h 4"/>
                <a:gd name="T46" fmla="*/ 3 w 7"/>
                <a:gd name="T47" fmla="*/ 0 h 4"/>
                <a:gd name="T48" fmla="*/ 1 w 7"/>
                <a:gd name="T49" fmla="*/ 1 h 4"/>
                <a:gd name="T50" fmla="*/ 1 w 7"/>
                <a:gd name="T51" fmla="*/ 1 h 4"/>
                <a:gd name="T52" fmla="*/ 1 w 7"/>
                <a:gd name="T53" fmla="*/ 4 h 4"/>
                <a:gd name="T54" fmla="*/ 1 w 7"/>
                <a:gd name="T55" fmla="*/ 4 h 4"/>
                <a:gd name="T56" fmla="*/ 3 w 7"/>
                <a:gd name="T57" fmla="*/ 4 h 4"/>
                <a:gd name="T58" fmla="*/ 6 w 7"/>
                <a:gd name="T59" fmla="*/ 4 h 4"/>
                <a:gd name="T60" fmla="*/ 6 w 7"/>
                <a:gd name="T61" fmla="*/ 4 h 4"/>
                <a:gd name="T62" fmla="*/ 6 w 7"/>
                <a:gd name="T63" fmla="*/ 0 h 4"/>
                <a:gd name="T64" fmla="*/ 5 w 7"/>
                <a:gd name="T65" fmla="*/ 0 h 4"/>
                <a:gd name="T66" fmla="*/ 5 w 7"/>
                <a:gd name="T67" fmla="*/ 0 h 4"/>
                <a:gd name="T68" fmla="*/ 3 w 7"/>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 h="4">
                  <a:moveTo>
                    <a:pt x="3" y="3"/>
                  </a:moveTo>
                  <a:cubicBezTo>
                    <a:pt x="3" y="3"/>
                    <a:pt x="2" y="3"/>
                    <a:pt x="2" y="3"/>
                  </a:cubicBezTo>
                  <a:cubicBezTo>
                    <a:pt x="2" y="3"/>
                    <a:pt x="2" y="3"/>
                    <a:pt x="2" y="3"/>
                  </a:cubicBezTo>
                  <a:cubicBezTo>
                    <a:pt x="1" y="3"/>
                    <a:pt x="2" y="2"/>
                    <a:pt x="2" y="1"/>
                  </a:cubicBezTo>
                  <a:cubicBezTo>
                    <a:pt x="2" y="1"/>
                    <a:pt x="2" y="1"/>
                    <a:pt x="2" y="1"/>
                  </a:cubicBezTo>
                  <a:cubicBezTo>
                    <a:pt x="2" y="1"/>
                    <a:pt x="2" y="1"/>
                    <a:pt x="2" y="1"/>
                  </a:cubicBezTo>
                  <a:cubicBezTo>
                    <a:pt x="2" y="1"/>
                    <a:pt x="2" y="2"/>
                    <a:pt x="2" y="2"/>
                  </a:cubicBezTo>
                  <a:cubicBezTo>
                    <a:pt x="2" y="2"/>
                    <a:pt x="2" y="2"/>
                    <a:pt x="2" y="2"/>
                  </a:cubicBezTo>
                  <a:cubicBezTo>
                    <a:pt x="3" y="3"/>
                    <a:pt x="3" y="3"/>
                    <a:pt x="4" y="3"/>
                  </a:cubicBezTo>
                  <a:cubicBezTo>
                    <a:pt x="5" y="3"/>
                    <a:pt x="5" y="3"/>
                    <a:pt x="5" y="3"/>
                  </a:cubicBezTo>
                  <a:cubicBezTo>
                    <a:pt x="5" y="2"/>
                    <a:pt x="5" y="2"/>
                    <a:pt x="5" y="2"/>
                  </a:cubicBezTo>
                  <a:cubicBezTo>
                    <a:pt x="5" y="3"/>
                    <a:pt x="5" y="3"/>
                    <a:pt x="5" y="3"/>
                  </a:cubicBezTo>
                  <a:cubicBezTo>
                    <a:pt x="5" y="3"/>
                    <a:pt x="4" y="3"/>
                    <a:pt x="3" y="3"/>
                  </a:cubicBezTo>
                  <a:moveTo>
                    <a:pt x="4" y="2"/>
                  </a:moveTo>
                  <a:cubicBezTo>
                    <a:pt x="3" y="2"/>
                    <a:pt x="3" y="2"/>
                    <a:pt x="2" y="2"/>
                  </a:cubicBezTo>
                  <a:cubicBezTo>
                    <a:pt x="2" y="1"/>
                    <a:pt x="2" y="1"/>
                    <a:pt x="2" y="1"/>
                  </a:cubicBezTo>
                  <a:cubicBezTo>
                    <a:pt x="2" y="1"/>
                    <a:pt x="2" y="1"/>
                    <a:pt x="2" y="1"/>
                  </a:cubicBezTo>
                  <a:cubicBezTo>
                    <a:pt x="3" y="1"/>
                    <a:pt x="3" y="1"/>
                    <a:pt x="3" y="1"/>
                  </a:cubicBezTo>
                  <a:cubicBezTo>
                    <a:pt x="4" y="1"/>
                    <a:pt x="4" y="1"/>
                    <a:pt x="5" y="1"/>
                  </a:cubicBezTo>
                  <a:cubicBezTo>
                    <a:pt x="5" y="1"/>
                    <a:pt x="5" y="1"/>
                    <a:pt x="5" y="1"/>
                  </a:cubicBezTo>
                  <a:cubicBezTo>
                    <a:pt x="5" y="1"/>
                    <a:pt x="5" y="2"/>
                    <a:pt x="5" y="2"/>
                  </a:cubicBezTo>
                  <a:cubicBezTo>
                    <a:pt x="5" y="2"/>
                    <a:pt x="5" y="2"/>
                    <a:pt x="5" y="2"/>
                  </a:cubicBezTo>
                  <a:cubicBezTo>
                    <a:pt x="5" y="2"/>
                    <a:pt x="4" y="2"/>
                    <a:pt x="4" y="2"/>
                  </a:cubicBezTo>
                  <a:moveTo>
                    <a:pt x="3" y="0"/>
                  </a:moveTo>
                  <a:cubicBezTo>
                    <a:pt x="2" y="0"/>
                    <a:pt x="1" y="0"/>
                    <a:pt x="1" y="1"/>
                  </a:cubicBezTo>
                  <a:cubicBezTo>
                    <a:pt x="1" y="1"/>
                    <a:pt x="1" y="1"/>
                    <a:pt x="1" y="1"/>
                  </a:cubicBezTo>
                  <a:cubicBezTo>
                    <a:pt x="0" y="2"/>
                    <a:pt x="0" y="3"/>
                    <a:pt x="1" y="4"/>
                  </a:cubicBezTo>
                  <a:cubicBezTo>
                    <a:pt x="1" y="4"/>
                    <a:pt x="1" y="4"/>
                    <a:pt x="1" y="4"/>
                  </a:cubicBezTo>
                  <a:cubicBezTo>
                    <a:pt x="2" y="4"/>
                    <a:pt x="2" y="4"/>
                    <a:pt x="3" y="4"/>
                  </a:cubicBezTo>
                  <a:cubicBezTo>
                    <a:pt x="4" y="4"/>
                    <a:pt x="5" y="4"/>
                    <a:pt x="6" y="4"/>
                  </a:cubicBezTo>
                  <a:cubicBezTo>
                    <a:pt x="6" y="4"/>
                    <a:pt x="6" y="4"/>
                    <a:pt x="6" y="4"/>
                  </a:cubicBezTo>
                  <a:cubicBezTo>
                    <a:pt x="6" y="3"/>
                    <a:pt x="7" y="1"/>
                    <a:pt x="6" y="0"/>
                  </a:cubicBezTo>
                  <a:cubicBezTo>
                    <a:pt x="5" y="0"/>
                    <a:pt x="5" y="0"/>
                    <a:pt x="5" y="0"/>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4" name="Freeform 100"/>
            <p:cNvSpPr>
              <a:spLocks noEditPoints="1"/>
            </p:cNvSpPr>
            <p:nvPr/>
          </p:nvSpPr>
          <p:spPr bwMode="auto">
            <a:xfrm>
              <a:off x="3679" y="2488"/>
              <a:ext cx="17" cy="12"/>
            </a:xfrm>
            <a:custGeom>
              <a:avLst/>
              <a:gdLst>
                <a:gd name="T0" fmla="*/ 3 w 7"/>
                <a:gd name="T1" fmla="*/ 4 h 5"/>
                <a:gd name="T2" fmla="*/ 2 w 7"/>
                <a:gd name="T3" fmla="*/ 4 h 5"/>
                <a:gd name="T4" fmla="*/ 2 w 7"/>
                <a:gd name="T5" fmla="*/ 4 h 5"/>
                <a:gd name="T6" fmla="*/ 2 w 7"/>
                <a:gd name="T7" fmla="*/ 2 h 5"/>
                <a:gd name="T8" fmla="*/ 2 w 7"/>
                <a:gd name="T9" fmla="*/ 2 h 5"/>
                <a:gd name="T10" fmla="*/ 2 w 7"/>
                <a:gd name="T11" fmla="*/ 2 h 5"/>
                <a:gd name="T12" fmla="*/ 2 w 7"/>
                <a:gd name="T13" fmla="*/ 3 h 5"/>
                <a:gd name="T14" fmla="*/ 2 w 7"/>
                <a:gd name="T15" fmla="*/ 3 h 5"/>
                <a:gd name="T16" fmla="*/ 3 w 7"/>
                <a:gd name="T17" fmla="*/ 3 h 5"/>
                <a:gd name="T18" fmla="*/ 5 w 7"/>
                <a:gd name="T19" fmla="*/ 3 h 5"/>
                <a:gd name="T20" fmla="*/ 5 w 7"/>
                <a:gd name="T21" fmla="*/ 3 h 5"/>
                <a:gd name="T22" fmla="*/ 5 w 7"/>
                <a:gd name="T23" fmla="*/ 4 h 5"/>
                <a:gd name="T24" fmla="*/ 3 w 7"/>
                <a:gd name="T25" fmla="*/ 4 h 5"/>
                <a:gd name="T26" fmla="*/ 3 w 7"/>
                <a:gd name="T27" fmla="*/ 3 h 5"/>
                <a:gd name="T28" fmla="*/ 2 w 7"/>
                <a:gd name="T29" fmla="*/ 3 h 5"/>
                <a:gd name="T30" fmla="*/ 2 w 7"/>
                <a:gd name="T31" fmla="*/ 1 h 5"/>
                <a:gd name="T32" fmla="*/ 2 w 7"/>
                <a:gd name="T33" fmla="*/ 1 h 5"/>
                <a:gd name="T34" fmla="*/ 3 w 7"/>
                <a:gd name="T35" fmla="*/ 1 h 5"/>
                <a:gd name="T36" fmla="*/ 5 w 7"/>
                <a:gd name="T37" fmla="*/ 1 h 5"/>
                <a:gd name="T38" fmla="*/ 5 w 7"/>
                <a:gd name="T39" fmla="*/ 1 h 5"/>
                <a:gd name="T40" fmla="*/ 5 w 7"/>
                <a:gd name="T41" fmla="*/ 2 h 5"/>
                <a:gd name="T42" fmla="*/ 5 w 7"/>
                <a:gd name="T43" fmla="*/ 2 h 5"/>
                <a:gd name="T44" fmla="*/ 5 w 7"/>
                <a:gd name="T45" fmla="*/ 3 h 5"/>
                <a:gd name="T46" fmla="*/ 3 w 7"/>
                <a:gd name="T47" fmla="*/ 3 h 5"/>
                <a:gd name="T48" fmla="*/ 3 w 7"/>
                <a:gd name="T49" fmla="*/ 0 h 5"/>
                <a:gd name="T50" fmla="*/ 1 w 7"/>
                <a:gd name="T51" fmla="*/ 2 h 5"/>
                <a:gd name="T52" fmla="*/ 1 w 7"/>
                <a:gd name="T53" fmla="*/ 2 h 5"/>
                <a:gd name="T54" fmla="*/ 1 w 7"/>
                <a:gd name="T55" fmla="*/ 4 h 5"/>
                <a:gd name="T56" fmla="*/ 1 w 7"/>
                <a:gd name="T57" fmla="*/ 5 h 5"/>
                <a:gd name="T58" fmla="*/ 3 w 7"/>
                <a:gd name="T59" fmla="*/ 5 h 5"/>
                <a:gd name="T60" fmla="*/ 6 w 7"/>
                <a:gd name="T61" fmla="*/ 4 h 5"/>
                <a:gd name="T62" fmla="*/ 6 w 7"/>
                <a:gd name="T63" fmla="*/ 4 h 5"/>
                <a:gd name="T64" fmla="*/ 6 w 7"/>
                <a:gd name="T65" fmla="*/ 1 h 5"/>
                <a:gd name="T66" fmla="*/ 5 w 7"/>
                <a:gd name="T67" fmla="*/ 1 h 5"/>
                <a:gd name="T68" fmla="*/ 5 w 7"/>
                <a:gd name="T69" fmla="*/ 0 h 5"/>
                <a:gd name="T70" fmla="*/ 3 w 7"/>
                <a:gd name="T7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 h="5">
                  <a:moveTo>
                    <a:pt x="3" y="4"/>
                  </a:moveTo>
                  <a:cubicBezTo>
                    <a:pt x="3" y="4"/>
                    <a:pt x="2" y="4"/>
                    <a:pt x="2" y="4"/>
                  </a:cubicBezTo>
                  <a:cubicBezTo>
                    <a:pt x="2" y="4"/>
                    <a:pt x="2" y="4"/>
                    <a:pt x="2" y="4"/>
                  </a:cubicBezTo>
                  <a:cubicBezTo>
                    <a:pt x="1" y="3"/>
                    <a:pt x="2" y="2"/>
                    <a:pt x="2" y="2"/>
                  </a:cubicBezTo>
                  <a:cubicBezTo>
                    <a:pt x="2" y="2"/>
                    <a:pt x="2" y="2"/>
                    <a:pt x="2" y="2"/>
                  </a:cubicBezTo>
                  <a:cubicBezTo>
                    <a:pt x="2" y="2"/>
                    <a:pt x="2" y="2"/>
                    <a:pt x="2" y="2"/>
                  </a:cubicBezTo>
                  <a:cubicBezTo>
                    <a:pt x="2" y="2"/>
                    <a:pt x="2" y="2"/>
                    <a:pt x="2" y="3"/>
                  </a:cubicBezTo>
                  <a:cubicBezTo>
                    <a:pt x="2" y="3"/>
                    <a:pt x="2" y="3"/>
                    <a:pt x="2" y="3"/>
                  </a:cubicBezTo>
                  <a:cubicBezTo>
                    <a:pt x="2" y="3"/>
                    <a:pt x="3" y="3"/>
                    <a:pt x="3" y="3"/>
                  </a:cubicBezTo>
                  <a:cubicBezTo>
                    <a:pt x="4" y="3"/>
                    <a:pt x="4" y="3"/>
                    <a:pt x="5" y="3"/>
                  </a:cubicBezTo>
                  <a:cubicBezTo>
                    <a:pt x="5" y="3"/>
                    <a:pt x="5" y="3"/>
                    <a:pt x="5" y="3"/>
                  </a:cubicBezTo>
                  <a:cubicBezTo>
                    <a:pt x="5" y="4"/>
                    <a:pt x="5" y="4"/>
                    <a:pt x="5" y="4"/>
                  </a:cubicBezTo>
                  <a:cubicBezTo>
                    <a:pt x="5" y="4"/>
                    <a:pt x="4" y="4"/>
                    <a:pt x="3" y="4"/>
                  </a:cubicBezTo>
                  <a:moveTo>
                    <a:pt x="3" y="3"/>
                  </a:moveTo>
                  <a:cubicBezTo>
                    <a:pt x="3" y="3"/>
                    <a:pt x="2" y="3"/>
                    <a:pt x="2" y="3"/>
                  </a:cubicBezTo>
                  <a:cubicBezTo>
                    <a:pt x="2" y="2"/>
                    <a:pt x="2" y="2"/>
                    <a:pt x="2" y="1"/>
                  </a:cubicBezTo>
                  <a:cubicBezTo>
                    <a:pt x="2" y="1"/>
                    <a:pt x="2" y="1"/>
                    <a:pt x="2" y="1"/>
                  </a:cubicBezTo>
                  <a:cubicBezTo>
                    <a:pt x="3" y="1"/>
                    <a:pt x="3" y="1"/>
                    <a:pt x="3" y="1"/>
                  </a:cubicBezTo>
                  <a:cubicBezTo>
                    <a:pt x="4" y="1"/>
                    <a:pt x="4" y="1"/>
                    <a:pt x="5" y="1"/>
                  </a:cubicBezTo>
                  <a:cubicBezTo>
                    <a:pt x="5" y="1"/>
                    <a:pt x="5" y="1"/>
                    <a:pt x="5" y="1"/>
                  </a:cubicBezTo>
                  <a:cubicBezTo>
                    <a:pt x="5" y="2"/>
                    <a:pt x="5" y="2"/>
                    <a:pt x="5" y="2"/>
                  </a:cubicBezTo>
                  <a:cubicBezTo>
                    <a:pt x="5" y="2"/>
                    <a:pt x="5" y="2"/>
                    <a:pt x="5" y="2"/>
                  </a:cubicBezTo>
                  <a:cubicBezTo>
                    <a:pt x="5" y="3"/>
                    <a:pt x="5" y="3"/>
                    <a:pt x="5" y="3"/>
                  </a:cubicBezTo>
                  <a:cubicBezTo>
                    <a:pt x="4" y="3"/>
                    <a:pt x="4" y="3"/>
                    <a:pt x="3" y="3"/>
                  </a:cubicBezTo>
                  <a:moveTo>
                    <a:pt x="3" y="0"/>
                  </a:moveTo>
                  <a:cubicBezTo>
                    <a:pt x="2" y="0"/>
                    <a:pt x="1" y="0"/>
                    <a:pt x="1" y="2"/>
                  </a:cubicBezTo>
                  <a:cubicBezTo>
                    <a:pt x="1" y="2"/>
                    <a:pt x="1" y="2"/>
                    <a:pt x="1" y="2"/>
                  </a:cubicBezTo>
                  <a:cubicBezTo>
                    <a:pt x="0" y="3"/>
                    <a:pt x="0" y="4"/>
                    <a:pt x="1" y="4"/>
                  </a:cubicBezTo>
                  <a:cubicBezTo>
                    <a:pt x="1" y="5"/>
                    <a:pt x="1" y="5"/>
                    <a:pt x="1" y="5"/>
                  </a:cubicBezTo>
                  <a:cubicBezTo>
                    <a:pt x="2" y="5"/>
                    <a:pt x="2" y="5"/>
                    <a:pt x="3" y="5"/>
                  </a:cubicBezTo>
                  <a:cubicBezTo>
                    <a:pt x="4" y="5"/>
                    <a:pt x="5" y="5"/>
                    <a:pt x="6" y="4"/>
                  </a:cubicBezTo>
                  <a:cubicBezTo>
                    <a:pt x="6" y="4"/>
                    <a:pt x="6" y="4"/>
                    <a:pt x="6" y="4"/>
                  </a:cubicBezTo>
                  <a:cubicBezTo>
                    <a:pt x="6" y="4"/>
                    <a:pt x="7" y="2"/>
                    <a:pt x="6" y="1"/>
                  </a:cubicBezTo>
                  <a:cubicBezTo>
                    <a:pt x="5" y="1"/>
                    <a:pt x="5" y="1"/>
                    <a:pt x="5" y="1"/>
                  </a:cubicBezTo>
                  <a:cubicBezTo>
                    <a:pt x="5" y="0"/>
                    <a:pt x="5" y="0"/>
                    <a:pt x="5" y="0"/>
                  </a:cubicBezTo>
                  <a:cubicBezTo>
                    <a:pt x="4"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5" name="Freeform 101"/>
            <p:cNvSpPr>
              <a:spLocks noEditPoints="1"/>
            </p:cNvSpPr>
            <p:nvPr/>
          </p:nvSpPr>
          <p:spPr bwMode="auto">
            <a:xfrm>
              <a:off x="3701" y="2477"/>
              <a:ext cx="14" cy="9"/>
            </a:xfrm>
            <a:custGeom>
              <a:avLst/>
              <a:gdLst>
                <a:gd name="T0" fmla="*/ 3 w 6"/>
                <a:gd name="T1" fmla="*/ 3 h 4"/>
                <a:gd name="T2" fmla="*/ 1 w 6"/>
                <a:gd name="T3" fmla="*/ 3 h 4"/>
                <a:gd name="T4" fmla="*/ 1 w 6"/>
                <a:gd name="T5" fmla="*/ 3 h 4"/>
                <a:gd name="T6" fmla="*/ 1 w 6"/>
                <a:gd name="T7" fmla="*/ 2 h 4"/>
                <a:gd name="T8" fmla="*/ 1 w 6"/>
                <a:gd name="T9" fmla="*/ 1 h 4"/>
                <a:gd name="T10" fmla="*/ 1 w 6"/>
                <a:gd name="T11" fmla="*/ 1 h 4"/>
                <a:gd name="T12" fmla="*/ 1 w 6"/>
                <a:gd name="T13" fmla="*/ 2 h 4"/>
                <a:gd name="T14" fmla="*/ 1 w 6"/>
                <a:gd name="T15" fmla="*/ 2 h 4"/>
                <a:gd name="T16" fmla="*/ 3 w 6"/>
                <a:gd name="T17" fmla="*/ 3 h 4"/>
                <a:gd name="T18" fmla="*/ 4 w 6"/>
                <a:gd name="T19" fmla="*/ 2 h 4"/>
                <a:gd name="T20" fmla="*/ 4 w 6"/>
                <a:gd name="T21" fmla="*/ 3 h 4"/>
                <a:gd name="T22" fmla="*/ 3 w 6"/>
                <a:gd name="T23" fmla="*/ 3 h 4"/>
                <a:gd name="T24" fmla="*/ 3 w 6"/>
                <a:gd name="T25" fmla="*/ 2 h 4"/>
                <a:gd name="T26" fmla="*/ 1 w 6"/>
                <a:gd name="T27" fmla="*/ 2 h 4"/>
                <a:gd name="T28" fmla="*/ 2 w 6"/>
                <a:gd name="T29" fmla="*/ 1 h 4"/>
                <a:gd name="T30" fmla="*/ 2 w 6"/>
                <a:gd name="T31" fmla="*/ 1 h 4"/>
                <a:gd name="T32" fmla="*/ 4 w 6"/>
                <a:gd name="T33" fmla="*/ 1 h 4"/>
                <a:gd name="T34" fmla="*/ 4 w 6"/>
                <a:gd name="T35" fmla="*/ 1 h 4"/>
                <a:gd name="T36" fmla="*/ 4 w 6"/>
                <a:gd name="T37" fmla="*/ 2 h 4"/>
                <a:gd name="T38" fmla="*/ 3 w 6"/>
                <a:gd name="T39" fmla="*/ 2 h 4"/>
                <a:gd name="T40" fmla="*/ 2 w 6"/>
                <a:gd name="T41" fmla="*/ 0 h 4"/>
                <a:gd name="T42" fmla="*/ 0 w 6"/>
                <a:gd name="T43" fmla="*/ 1 h 4"/>
                <a:gd name="T44" fmla="*/ 0 w 6"/>
                <a:gd name="T45" fmla="*/ 2 h 4"/>
                <a:gd name="T46" fmla="*/ 0 w 6"/>
                <a:gd name="T47" fmla="*/ 4 h 4"/>
                <a:gd name="T48" fmla="*/ 1 w 6"/>
                <a:gd name="T49" fmla="*/ 4 h 4"/>
                <a:gd name="T50" fmla="*/ 3 w 6"/>
                <a:gd name="T51" fmla="*/ 4 h 4"/>
                <a:gd name="T52" fmla="*/ 5 w 6"/>
                <a:gd name="T53" fmla="*/ 4 h 4"/>
                <a:gd name="T54" fmla="*/ 5 w 6"/>
                <a:gd name="T55" fmla="*/ 4 h 4"/>
                <a:gd name="T56" fmla="*/ 5 w 6"/>
                <a:gd name="T57" fmla="*/ 2 h 4"/>
                <a:gd name="T58" fmla="*/ 6 w 6"/>
                <a:gd name="T59" fmla="*/ 2 h 4"/>
                <a:gd name="T60" fmla="*/ 5 w 6"/>
                <a:gd name="T61" fmla="*/ 2 h 4"/>
                <a:gd name="T62" fmla="*/ 5 w 6"/>
                <a:gd name="T63" fmla="*/ 0 h 4"/>
                <a:gd name="T64" fmla="*/ 4 w 6"/>
                <a:gd name="T65" fmla="*/ 0 h 4"/>
                <a:gd name="T66" fmla="*/ 4 w 6"/>
                <a:gd name="T67" fmla="*/ 0 h 4"/>
                <a:gd name="T68" fmla="*/ 2 w 6"/>
                <a:gd name="T6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 h="4">
                  <a:moveTo>
                    <a:pt x="3" y="3"/>
                  </a:moveTo>
                  <a:cubicBezTo>
                    <a:pt x="2" y="3"/>
                    <a:pt x="1" y="3"/>
                    <a:pt x="1" y="3"/>
                  </a:cubicBezTo>
                  <a:cubicBezTo>
                    <a:pt x="1" y="3"/>
                    <a:pt x="1" y="3"/>
                    <a:pt x="1" y="3"/>
                  </a:cubicBezTo>
                  <a:cubicBezTo>
                    <a:pt x="1" y="3"/>
                    <a:pt x="1" y="2"/>
                    <a:pt x="1" y="2"/>
                  </a:cubicBezTo>
                  <a:cubicBezTo>
                    <a:pt x="1" y="1"/>
                    <a:pt x="1" y="1"/>
                    <a:pt x="1" y="1"/>
                  </a:cubicBezTo>
                  <a:cubicBezTo>
                    <a:pt x="1" y="1"/>
                    <a:pt x="1" y="1"/>
                    <a:pt x="1" y="1"/>
                  </a:cubicBezTo>
                  <a:cubicBezTo>
                    <a:pt x="1" y="1"/>
                    <a:pt x="1" y="2"/>
                    <a:pt x="1" y="2"/>
                  </a:cubicBezTo>
                  <a:cubicBezTo>
                    <a:pt x="1" y="2"/>
                    <a:pt x="1" y="2"/>
                    <a:pt x="1" y="2"/>
                  </a:cubicBezTo>
                  <a:cubicBezTo>
                    <a:pt x="2" y="3"/>
                    <a:pt x="2" y="3"/>
                    <a:pt x="3" y="3"/>
                  </a:cubicBezTo>
                  <a:cubicBezTo>
                    <a:pt x="3" y="3"/>
                    <a:pt x="4" y="2"/>
                    <a:pt x="4" y="2"/>
                  </a:cubicBezTo>
                  <a:cubicBezTo>
                    <a:pt x="4" y="3"/>
                    <a:pt x="4" y="3"/>
                    <a:pt x="4" y="3"/>
                  </a:cubicBezTo>
                  <a:cubicBezTo>
                    <a:pt x="4" y="3"/>
                    <a:pt x="3" y="3"/>
                    <a:pt x="3" y="3"/>
                  </a:cubicBezTo>
                  <a:moveTo>
                    <a:pt x="3" y="2"/>
                  </a:moveTo>
                  <a:cubicBezTo>
                    <a:pt x="2" y="2"/>
                    <a:pt x="2" y="2"/>
                    <a:pt x="1" y="2"/>
                  </a:cubicBezTo>
                  <a:cubicBezTo>
                    <a:pt x="2" y="1"/>
                    <a:pt x="2" y="1"/>
                    <a:pt x="2" y="1"/>
                  </a:cubicBezTo>
                  <a:cubicBezTo>
                    <a:pt x="2" y="1"/>
                    <a:pt x="2" y="1"/>
                    <a:pt x="2" y="1"/>
                  </a:cubicBezTo>
                  <a:cubicBezTo>
                    <a:pt x="3" y="1"/>
                    <a:pt x="3" y="1"/>
                    <a:pt x="4" y="1"/>
                  </a:cubicBezTo>
                  <a:cubicBezTo>
                    <a:pt x="4" y="1"/>
                    <a:pt x="4" y="1"/>
                    <a:pt x="4" y="1"/>
                  </a:cubicBezTo>
                  <a:cubicBezTo>
                    <a:pt x="4" y="1"/>
                    <a:pt x="4" y="2"/>
                    <a:pt x="4" y="2"/>
                  </a:cubicBezTo>
                  <a:cubicBezTo>
                    <a:pt x="4" y="2"/>
                    <a:pt x="3" y="2"/>
                    <a:pt x="3" y="2"/>
                  </a:cubicBezTo>
                  <a:moveTo>
                    <a:pt x="2" y="0"/>
                  </a:moveTo>
                  <a:cubicBezTo>
                    <a:pt x="2" y="0"/>
                    <a:pt x="0" y="0"/>
                    <a:pt x="0" y="1"/>
                  </a:cubicBezTo>
                  <a:cubicBezTo>
                    <a:pt x="0" y="2"/>
                    <a:pt x="0" y="2"/>
                    <a:pt x="0" y="2"/>
                  </a:cubicBezTo>
                  <a:cubicBezTo>
                    <a:pt x="0" y="2"/>
                    <a:pt x="0" y="3"/>
                    <a:pt x="0" y="4"/>
                  </a:cubicBezTo>
                  <a:cubicBezTo>
                    <a:pt x="1" y="4"/>
                    <a:pt x="1" y="4"/>
                    <a:pt x="1" y="4"/>
                  </a:cubicBezTo>
                  <a:cubicBezTo>
                    <a:pt x="1" y="4"/>
                    <a:pt x="1" y="4"/>
                    <a:pt x="3" y="4"/>
                  </a:cubicBezTo>
                  <a:cubicBezTo>
                    <a:pt x="3" y="4"/>
                    <a:pt x="4" y="4"/>
                    <a:pt x="5" y="4"/>
                  </a:cubicBezTo>
                  <a:cubicBezTo>
                    <a:pt x="5" y="4"/>
                    <a:pt x="5" y="4"/>
                    <a:pt x="5" y="4"/>
                  </a:cubicBezTo>
                  <a:cubicBezTo>
                    <a:pt x="5" y="4"/>
                    <a:pt x="5" y="3"/>
                    <a:pt x="5" y="2"/>
                  </a:cubicBezTo>
                  <a:cubicBezTo>
                    <a:pt x="6" y="2"/>
                    <a:pt x="6" y="2"/>
                    <a:pt x="6" y="2"/>
                  </a:cubicBezTo>
                  <a:cubicBezTo>
                    <a:pt x="5" y="2"/>
                    <a:pt x="5" y="2"/>
                    <a:pt x="5" y="2"/>
                  </a:cubicBezTo>
                  <a:cubicBezTo>
                    <a:pt x="5" y="1"/>
                    <a:pt x="5" y="1"/>
                    <a:pt x="5" y="0"/>
                  </a:cubicBezTo>
                  <a:cubicBezTo>
                    <a:pt x="4" y="0"/>
                    <a:pt x="4" y="0"/>
                    <a:pt x="4" y="0"/>
                  </a:cubicBezTo>
                  <a:cubicBezTo>
                    <a:pt x="4" y="0"/>
                    <a:pt x="4" y="0"/>
                    <a:pt x="4" y="0"/>
                  </a:cubicBezTo>
                  <a:cubicBezTo>
                    <a:pt x="3" y="0"/>
                    <a:pt x="3" y="0"/>
                    <a:pt x="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6" name="Freeform 102"/>
            <p:cNvSpPr>
              <a:spLocks noEditPoints="1"/>
            </p:cNvSpPr>
            <p:nvPr/>
          </p:nvSpPr>
          <p:spPr bwMode="auto">
            <a:xfrm>
              <a:off x="3922" y="1720"/>
              <a:ext cx="76" cy="228"/>
            </a:xfrm>
            <a:custGeom>
              <a:avLst/>
              <a:gdLst>
                <a:gd name="T0" fmla="*/ 29 w 32"/>
                <a:gd name="T1" fmla="*/ 83 h 96"/>
                <a:gd name="T2" fmla="*/ 21 w 32"/>
                <a:gd name="T3" fmla="*/ 84 h 96"/>
                <a:gd name="T4" fmla="*/ 15 w 32"/>
                <a:gd name="T5" fmla="*/ 58 h 96"/>
                <a:gd name="T6" fmla="*/ 16 w 32"/>
                <a:gd name="T7" fmla="*/ 58 h 96"/>
                <a:gd name="T8" fmla="*/ 19 w 32"/>
                <a:gd name="T9" fmla="*/ 57 h 96"/>
                <a:gd name="T10" fmla="*/ 12 w 32"/>
                <a:gd name="T11" fmla="*/ 55 h 96"/>
                <a:gd name="T12" fmla="*/ 14 w 32"/>
                <a:gd name="T13" fmla="*/ 56 h 96"/>
                <a:gd name="T14" fmla="*/ 17 w 32"/>
                <a:gd name="T15" fmla="*/ 52 h 96"/>
                <a:gd name="T16" fmla="*/ 14 w 32"/>
                <a:gd name="T17" fmla="*/ 42 h 96"/>
                <a:gd name="T18" fmla="*/ 11 w 32"/>
                <a:gd name="T19" fmla="*/ 40 h 96"/>
                <a:gd name="T20" fmla="*/ 18 w 32"/>
                <a:gd name="T21" fmla="*/ 48 h 96"/>
                <a:gd name="T22" fmla="*/ 9 w 32"/>
                <a:gd name="T23" fmla="*/ 53 h 96"/>
                <a:gd name="T24" fmla="*/ 13 w 32"/>
                <a:gd name="T25" fmla="*/ 46 h 96"/>
                <a:gd name="T26" fmla="*/ 9 w 32"/>
                <a:gd name="T27" fmla="*/ 50 h 96"/>
                <a:gd name="T28" fmla="*/ 22 w 32"/>
                <a:gd name="T29" fmla="*/ 39 h 96"/>
                <a:gd name="T30" fmla="*/ 12 w 32"/>
                <a:gd name="T31" fmla="*/ 39 h 96"/>
                <a:gd name="T32" fmla="*/ 2 w 32"/>
                <a:gd name="T33" fmla="*/ 49 h 96"/>
                <a:gd name="T34" fmla="*/ 7 w 32"/>
                <a:gd name="T35" fmla="*/ 49 h 96"/>
                <a:gd name="T36" fmla="*/ 15 w 32"/>
                <a:gd name="T37" fmla="*/ 59 h 96"/>
                <a:gd name="T38" fmla="*/ 24 w 32"/>
                <a:gd name="T39" fmla="*/ 44 h 96"/>
                <a:gd name="T40" fmla="*/ 26 w 32"/>
                <a:gd name="T41" fmla="*/ 78 h 96"/>
                <a:gd name="T42" fmla="*/ 21 w 32"/>
                <a:gd name="T43" fmla="*/ 83 h 96"/>
                <a:gd name="T44" fmla="*/ 12 w 32"/>
                <a:gd name="T45" fmla="*/ 78 h 96"/>
                <a:gd name="T46" fmla="*/ 6 w 32"/>
                <a:gd name="T47" fmla="*/ 64 h 96"/>
                <a:gd name="T48" fmla="*/ 4 w 32"/>
                <a:gd name="T49" fmla="*/ 59 h 96"/>
                <a:gd name="T50" fmla="*/ 18 w 32"/>
                <a:gd name="T51" fmla="*/ 37 h 96"/>
                <a:gd name="T52" fmla="*/ 14 w 32"/>
                <a:gd name="T53" fmla="*/ 34 h 96"/>
                <a:gd name="T54" fmla="*/ 12 w 32"/>
                <a:gd name="T55" fmla="*/ 35 h 96"/>
                <a:gd name="T56" fmla="*/ 14 w 32"/>
                <a:gd name="T57" fmla="*/ 33 h 96"/>
                <a:gd name="T58" fmla="*/ 15 w 32"/>
                <a:gd name="T59" fmla="*/ 31 h 96"/>
                <a:gd name="T60" fmla="*/ 20 w 32"/>
                <a:gd name="T61" fmla="*/ 31 h 96"/>
                <a:gd name="T62" fmla="*/ 17 w 32"/>
                <a:gd name="T63" fmla="*/ 31 h 96"/>
                <a:gd name="T64" fmla="*/ 16 w 32"/>
                <a:gd name="T65" fmla="*/ 21 h 96"/>
                <a:gd name="T66" fmla="*/ 22 w 32"/>
                <a:gd name="T67" fmla="*/ 13 h 96"/>
                <a:gd name="T68" fmla="*/ 14 w 32"/>
                <a:gd name="T69" fmla="*/ 19 h 96"/>
                <a:gd name="T70" fmla="*/ 18 w 32"/>
                <a:gd name="T71" fmla="*/ 17 h 96"/>
                <a:gd name="T72" fmla="*/ 11 w 32"/>
                <a:gd name="T73" fmla="*/ 31 h 96"/>
                <a:gd name="T74" fmla="*/ 8 w 32"/>
                <a:gd name="T75" fmla="*/ 6 h 96"/>
                <a:gd name="T76" fmla="*/ 24 w 32"/>
                <a:gd name="T77" fmla="*/ 29 h 96"/>
                <a:gd name="T78" fmla="*/ 24 w 32"/>
                <a:gd name="T79" fmla="*/ 11 h 96"/>
                <a:gd name="T80" fmla="*/ 20 w 32"/>
                <a:gd name="T81" fmla="*/ 13 h 96"/>
                <a:gd name="T82" fmla="*/ 16 w 32"/>
                <a:gd name="T83" fmla="*/ 20 h 96"/>
                <a:gd name="T84" fmla="*/ 15 w 32"/>
                <a:gd name="T85" fmla="*/ 21 h 96"/>
                <a:gd name="T86" fmla="*/ 7 w 32"/>
                <a:gd name="T87" fmla="*/ 23 h 96"/>
                <a:gd name="T88" fmla="*/ 11 w 32"/>
                <a:gd name="T89" fmla="*/ 34 h 96"/>
                <a:gd name="T90" fmla="*/ 6 w 32"/>
                <a:gd name="T91" fmla="*/ 38 h 96"/>
                <a:gd name="T92" fmla="*/ 4 w 32"/>
                <a:gd name="T93" fmla="*/ 61 h 96"/>
                <a:gd name="T94" fmla="*/ 9 w 32"/>
                <a:gd name="T95" fmla="*/ 80 h 96"/>
                <a:gd name="T96" fmla="*/ 8 w 32"/>
                <a:gd name="T97" fmla="*/ 93 h 96"/>
                <a:gd name="T98" fmla="*/ 21 w 32"/>
                <a:gd name="T99" fmla="*/ 87 h 96"/>
                <a:gd name="T100" fmla="*/ 24 w 32"/>
                <a:gd name="T101" fmla="*/ 86 h 96"/>
                <a:gd name="T102" fmla="*/ 29 w 32"/>
                <a:gd name="T103" fmla="*/ 84 h 96"/>
                <a:gd name="T104" fmla="*/ 24 w 32"/>
                <a:gd name="T105" fmla="*/ 91 h 96"/>
                <a:gd name="T106" fmla="*/ 29 w 32"/>
                <a:gd name="T107" fmla="*/ 94 h 96"/>
                <a:gd name="T108" fmla="*/ 29 w 32"/>
                <a:gd name="T109" fmla="*/ 80 h 96"/>
                <a:gd name="T110" fmla="*/ 26 w 32"/>
                <a:gd name="T111" fmla="*/ 54 h 96"/>
                <a:gd name="T112" fmla="*/ 23 w 32"/>
                <a:gd name="T113" fmla="*/ 38 h 96"/>
                <a:gd name="T114" fmla="*/ 23 w 32"/>
                <a:gd name="T115" fmla="*/ 36 h 96"/>
                <a:gd name="T116" fmla="*/ 25 w 32"/>
                <a:gd name="T117" fmla="*/ 2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 h="96">
                  <a:moveTo>
                    <a:pt x="9" y="84"/>
                  </a:moveTo>
                  <a:cubicBezTo>
                    <a:pt x="9" y="84"/>
                    <a:pt x="9" y="84"/>
                    <a:pt x="9" y="84"/>
                  </a:cubicBezTo>
                  <a:cubicBezTo>
                    <a:pt x="8" y="84"/>
                    <a:pt x="8" y="84"/>
                    <a:pt x="8" y="84"/>
                  </a:cubicBezTo>
                  <a:cubicBezTo>
                    <a:pt x="9" y="83"/>
                    <a:pt x="9" y="83"/>
                    <a:pt x="9" y="83"/>
                  </a:cubicBezTo>
                  <a:cubicBezTo>
                    <a:pt x="9" y="83"/>
                    <a:pt x="9" y="83"/>
                    <a:pt x="9" y="83"/>
                  </a:cubicBezTo>
                  <a:cubicBezTo>
                    <a:pt x="9" y="84"/>
                    <a:pt x="9" y="84"/>
                    <a:pt x="9" y="84"/>
                  </a:cubicBezTo>
                  <a:moveTo>
                    <a:pt x="29" y="83"/>
                  </a:moveTo>
                  <a:cubicBezTo>
                    <a:pt x="29" y="83"/>
                    <a:pt x="29" y="83"/>
                    <a:pt x="29" y="83"/>
                  </a:cubicBezTo>
                  <a:cubicBezTo>
                    <a:pt x="29" y="83"/>
                    <a:pt x="29" y="83"/>
                    <a:pt x="29" y="83"/>
                  </a:cubicBezTo>
                  <a:cubicBezTo>
                    <a:pt x="29" y="83"/>
                    <a:pt x="29" y="83"/>
                    <a:pt x="29" y="83"/>
                  </a:cubicBezTo>
                  <a:cubicBezTo>
                    <a:pt x="29" y="83"/>
                    <a:pt x="29" y="83"/>
                    <a:pt x="29" y="83"/>
                  </a:cubicBezTo>
                  <a:moveTo>
                    <a:pt x="17" y="86"/>
                  </a:moveTo>
                  <a:cubicBezTo>
                    <a:pt x="15" y="86"/>
                    <a:pt x="12" y="85"/>
                    <a:pt x="10" y="85"/>
                  </a:cubicBezTo>
                  <a:cubicBezTo>
                    <a:pt x="10" y="81"/>
                    <a:pt x="10" y="81"/>
                    <a:pt x="10" y="81"/>
                  </a:cubicBezTo>
                  <a:cubicBezTo>
                    <a:pt x="11" y="82"/>
                    <a:pt x="13" y="83"/>
                    <a:pt x="17" y="83"/>
                  </a:cubicBezTo>
                  <a:cubicBezTo>
                    <a:pt x="18" y="83"/>
                    <a:pt x="20" y="84"/>
                    <a:pt x="21" y="84"/>
                  </a:cubicBezTo>
                  <a:cubicBezTo>
                    <a:pt x="22" y="84"/>
                    <a:pt x="22" y="83"/>
                    <a:pt x="23" y="83"/>
                  </a:cubicBezTo>
                  <a:cubicBezTo>
                    <a:pt x="23" y="83"/>
                    <a:pt x="26" y="83"/>
                    <a:pt x="28" y="82"/>
                  </a:cubicBezTo>
                  <a:cubicBezTo>
                    <a:pt x="28" y="82"/>
                    <a:pt x="28" y="83"/>
                    <a:pt x="28" y="84"/>
                  </a:cubicBezTo>
                  <a:cubicBezTo>
                    <a:pt x="26" y="85"/>
                    <a:pt x="23" y="85"/>
                    <a:pt x="21" y="86"/>
                  </a:cubicBezTo>
                  <a:cubicBezTo>
                    <a:pt x="19" y="86"/>
                    <a:pt x="18" y="86"/>
                    <a:pt x="17" y="86"/>
                  </a:cubicBezTo>
                  <a:moveTo>
                    <a:pt x="14" y="58"/>
                  </a:moveTo>
                  <a:cubicBezTo>
                    <a:pt x="15" y="58"/>
                    <a:pt x="15" y="58"/>
                    <a:pt x="15" y="58"/>
                  </a:cubicBezTo>
                  <a:cubicBezTo>
                    <a:pt x="15" y="58"/>
                    <a:pt x="15" y="58"/>
                    <a:pt x="15" y="58"/>
                  </a:cubicBezTo>
                  <a:cubicBezTo>
                    <a:pt x="14" y="58"/>
                    <a:pt x="14" y="58"/>
                    <a:pt x="14" y="58"/>
                  </a:cubicBezTo>
                  <a:moveTo>
                    <a:pt x="14" y="58"/>
                  </a:moveTo>
                  <a:cubicBezTo>
                    <a:pt x="14" y="57"/>
                    <a:pt x="14" y="57"/>
                    <a:pt x="14" y="57"/>
                  </a:cubicBezTo>
                  <a:cubicBezTo>
                    <a:pt x="14" y="57"/>
                    <a:pt x="14" y="57"/>
                    <a:pt x="14" y="57"/>
                  </a:cubicBezTo>
                  <a:cubicBezTo>
                    <a:pt x="14" y="57"/>
                    <a:pt x="14" y="57"/>
                    <a:pt x="14" y="57"/>
                  </a:cubicBezTo>
                  <a:cubicBezTo>
                    <a:pt x="14" y="57"/>
                    <a:pt x="14" y="57"/>
                    <a:pt x="14" y="57"/>
                  </a:cubicBezTo>
                  <a:cubicBezTo>
                    <a:pt x="14" y="58"/>
                    <a:pt x="14" y="58"/>
                    <a:pt x="14" y="58"/>
                  </a:cubicBezTo>
                  <a:moveTo>
                    <a:pt x="16" y="58"/>
                  </a:moveTo>
                  <a:cubicBezTo>
                    <a:pt x="16" y="58"/>
                    <a:pt x="16" y="58"/>
                    <a:pt x="16" y="58"/>
                  </a:cubicBezTo>
                  <a:cubicBezTo>
                    <a:pt x="16" y="58"/>
                    <a:pt x="16" y="57"/>
                    <a:pt x="15" y="57"/>
                  </a:cubicBezTo>
                  <a:cubicBezTo>
                    <a:pt x="15" y="56"/>
                    <a:pt x="15" y="56"/>
                    <a:pt x="15" y="56"/>
                  </a:cubicBezTo>
                  <a:cubicBezTo>
                    <a:pt x="15" y="56"/>
                    <a:pt x="15" y="56"/>
                    <a:pt x="15" y="56"/>
                  </a:cubicBezTo>
                  <a:cubicBezTo>
                    <a:pt x="15" y="54"/>
                    <a:pt x="17" y="53"/>
                    <a:pt x="18" y="52"/>
                  </a:cubicBezTo>
                  <a:cubicBezTo>
                    <a:pt x="19" y="53"/>
                    <a:pt x="19" y="53"/>
                    <a:pt x="19" y="54"/>
                  </a:cubicBezTo>
                  <a:cubicBezTo>
                    <a:pt x="19" y="55"/>
                    <a:pt x="19" y="55"/>
                    <a:pt x="19" y="55"/>
                  </a:cubicBezTo>
                  <a:cubicBezTo>
                    <a:pt x="19" y="56"/>
                    <a:pt x="19" y="57"/>
                    <a:pt x="19" y="57"/>
                  </a:cubicBezTo>
                  <a:cubicBezTo>
                    <a:pt x="18" y="58"/>
                    <a:pt x="18" y="58"/>
                    <a:pt x="18" y="58"/>
                  </a:cubicBezTo>
                  <a:cubicBezTo>
                    <a:pt x="17" y="58"/>
                    <a:pt x="17" y="58"/>
                    <a:pt x="16" y="58"/>
                  </a:cubicBezTo>
                  <a:moveTo>
                    <a:pt x="17" y="52"/>
                  </a:moveTo>
                  <a:cubicBezTo>
                    <a:pt x="18" y="51"/>
                    <a:pt x="18" y="50"/>
                    <a:pt x="18" y="50"/>
                  </a:cubicBezTo>
                  <a:cubicBezTo>
                    <a:pt x="18" y="50"/>
                    <a:pt x="18" y="51"/>
                    <a:pt x="18" y="51"/>
                  </a:cubicBezTo>
                  <a:cubicBezTo>
                    <a:pt x="17" y="52"/>
                    <a:pt x="17" y="52"/>
                    <a:pt x="17" y="52"/>
                  </a:cubicBezTo>
                  <a:moveTo>
                    <a:pt x="13" y="57"/>
                  </a:moveTo>
                  <a:cubicBezTo>
                    <a:pt x="13" y="56"/>
                    <a:pt x="12" y="55"/>
                    <a:pt x="12" y="55"/>
                  </a:cubicBezTo>
                  <a:cubicBezTo>
                    <a:pt x="12" y="54"/>
                    <a:pt x="12" y="52"/>
                    <a:pt x="13" y="51"/>
                  </a:cubicBezTo>
                  <a:cubicBezTo>
                    <a:pt x="13" y="51"/>
                    <a:pt x="14" y="50"/>
                    <a:pt x="14" y="50"/>
                  </a:cubicBezTo>
                  <a:cubicBezTo>
                    <a:pt x="17" y="49"/>
                    <a:pt x="17" y="49"/>
                    <a:pt x="17" y="49"/>
                  </a:cubicBezTo>
                  <a:cubicBezTo>
                    <a:pt x="16" y="50"/>
                    <a:pt x="16" y="52"/>
                    <a:pt x="15" y="53"/>
                  </a:cubicBezTo>
                  <a:cubicBezTo>
                    <a:pt x="16" y="53"/>
                    <a:pt x="16" y="53"/>
                    <a:pt x="16" y="53"/>
                  </a:cubicBezTo>
                  <a:cubicBezTo>
                    <a:pt x="15" y="54"/>
                    <a:pt x="14" y="55"/>
                    <a:pt x="14" y="56"/>
                  </a:cubicBezTo>
                  <a:cubicBezTo>
                    <a:pt x="14" y="56"/>
                    <a:pt x="14" y="56"/>
                    <a:pt x="14" y="56"/>
                  </a:cubicBezTo>
                  <a:cubicBezTo>
                    <a:pt x="14" y="56"/>
                    <a:pt x="14" y="56"/>
                    <a:pt x="14" y="56"/>
                  </a:cubicBezTo>
                  <a:cubicBezTo>
                    <a:pt x="13" y="57"/>
                    <a:pt x="13" y="57"/>
                    <a:pt x="13" y="57"/>
                  </a:cubicBezTo>
                  <a:moveTo>
                    <a:pt x="16" y="52"/>
                  </a:moveTo>
                  <a:cubicBezTo>
                    <a:pt x="16" y="51"/>
                    <a:pt x="17" y="50"/>
                    <a:pt x="17" y="49"/>
                  </a:cubicBezTo>
                  <a:cubicBezTo>
                    <a:pt x="18" y="49"/>
                    <a:pt x="18" y="49"/>
                    <a:pt x="18" y="49"/>
                  </a:cubicBezTo>
                  <a:cubicBezTo>
                    <a:pt x="18" y="49"/>
                    <a:pt x="18" y="49"/>
                    <a:pt x="18" y="49"/>
                  </a:cubicBezTo>
                  <a:cubicBezTo>
                    <a:pt x="18" y="49"/>
                    <a:pt x="18" y="49"/>
                    <a:pt x="18" y="49"/>
                  </a:cubicBezTo>
                  <a:cubicBezTo>
                    <a:pt x="18" y="50"/>
                    <a:pt x="17" y="51"/>
                    <a:pt x="17" y="52"/>
                  </a:cubicBezTo>
                  <a:cubicBezTo>
                    <a:pt x="17" y="52"/>
                    <a:pt x="17" y="52"/>
                    <a:pt x="17" y="52"/>
                  </a:cubicBezTo>
                  <a:cubicBezTo>
                    <a:pt x="16" y="52"/>
                    <a:pt x="16" y="52"/>
                    <a:pt x="16" y="52"/>
                  </a:cubicBezTo>
                  <a:moveTo>
                    <a:pt x="18" y="41"/>
                  </a:moveTo>
                  <a:cubicBezTo>
                    <a:pt x="19" y="41"/>
                    <a:pt x="21" y="41"/>
                    <a:pt x="22" y="40"/>
                  </a:cubicBezTo>
                  <a:cubicBezTo>
                    <a:pt x="22" y="40"/>
                    <a:pt x="22" y="40"/>
                    <a:pt x="22" y="40"/>
                  </a:cubicBezTo>
                  <a:cubicBezTo>
                    <a:pt x="21" y="41"/>
                    <a:pt x="21" y="42"/>
                    <a:pt x="20" y="42"/>
                  </a:cubicBezTo>
                  <a:cubicBezTo>
                    <a:pt x="19" y="43"/>
                    <a:pt x="18" y="43"/>
                    <a:pt x="18" y="43"/>
                  </a:cubicBezTo>
                  <a:cubicBezTo>
                    <a:pt x="17" y="43"/>
                    <a:pt x="17" y="43"/>
                    <a:pt x="17" y="43"/>
                  </a:cubicBezTo>
                  <a:cubicBezTo>
                    <a:pt x="16" y="43"/>
                    <a:pt x="15" y="43"/>
                    <a:pt x="14" y="42"/>
                  </a:cubicBezTo>
                  <a:cubicBezTo>
                    <a:pt x="14" y="41"/>
                    <a:pt x="13" y="41"/>
                    <a:pt x="13" y="40"/>
                  </a:cubicBezTo>
                  <a:cubicBezTo>
                    <a:pt x="13" y="40"/>
                    <a:pt x="13" y="40"/>
                    <a:pt x="13" y="40"/>
                  </a:cubicBezTo>
                  <a:cubicBezTo>
                    <a:pt x="14" y="41"/>
                    <a:pt x="14" y="41"/>
                    <a:pt x="14" y="41"/>
                  </a:cubicBezTo>
                  <a:cubicBezTo>
                    <a:pt x="15" y="41"/>
                    <a:pt x="16" y="41"/>
                    <a:pt x="18" y="41"/>
                  </a:cubicBezTo>
                  <a:moveTo>
                    <a:pt x="9" y="50"/>
                  </a:moveTo>
                  <a:cubicBezTo>
                    <a:pt x="8" y="49"/>
                    <a:pt x="8" y="49"/>
                    <a:pt x="8" y="49"/>
                  </a:cubicBezTo>
                  <a:cubicBezTo>
                    <a:pt x="10" y="47"/>
                    <a:pt x="11" y="42"/>
                    <a:pt x="11" y="40"/>
                  </a:cubicBezTo>
                  <a:cubicBezTo>
                    <a:pt x="11" y="40"/>
                    <a:pt x="11" y="40"/>
                    <a:pt x="11" y="40"/>
                  </a:cubicBezTo>
                  <a:cubicBezTo>
                    <a:pt x="11" y="40"/>
                    <a:pt x="11" y="40"/>
                    <a:pt x="11" y="40"/>
                  </a:cubicBezTo>
                  <a:cubicBezTo>
                    <a:pt x="12" y="41"/>
                    <a:pt x="12" y="42"/>
                    <a:pt x="14" y="43"/>
                  </a:cubicBezTo>
                  <a:cubicBezTo>
                    <a:pt x="15" y="43"/>
                    <a:pt x="16" y="44"/>
                    <a:pt x="17" y="44"/>
                  </a:cubicBezTo>
                  <a:cubicBezTo>
                    <a:pt x="17" y="44"/>
                    <a:pt x="17" y="44"/>
                    <a:pt x="17" y="44"/>
                  </a:cubicBezTo>
                  <a:cubicBezTo>
                    <a:pt x="18" y="44"/>
                    <a:pt x="19" y="44"/>
                    <a:pt x="20" y="44"/>
                  </a:cubicBezTo>
                  <a:cubicBezTo>
                    <a:pt x="19" y="44"/>
                    <a:pt x="19" y="45"/>
                    <a:pt x="18" y="46"/>
                  </a:cubicBezTo>
                  <a:cubicBezTo>
                    <a:pt x="18" y="47"/>
                    <a:pt x="18" y="47"/>
                    <a:pt x="18" y="48"/>
                  </a:cubicBezTo>
                  <a:cubicBezTo>
                    <a:pt x="18" y="48"/>
                    <a:pt x="18" y="48"/>
                    <a:pt x="18" y="48"/>
                  </a:cubicBezTo>
                  <a:cubicBezTo>
                    <a:pt x="13" y="49"/>
                    <a:pt x="13" y="49"/>
                    <a:pt x="13" y="49"/>
                  </a:cubicBezTo>
                  <a:cubicBezTo>
                    <a:pt x="13" y="50"/>
                    <a:pt x="13" y="50"/>
                    <a:pt x="13" y="50"/>
                  </a:cubicBezTo>
                  <a:cubicBezTo>
                    <a:pt x="12" y="50"/>
                    <a:pt x="12" y="50"/>
                    <a:pt x="12" y="50"/>
                  </a:cubicBezTo>
                  <a:cubicBezTo>
                    <a:pt x="12" y="50"/>
                    <a:pt x="12" y="50"/>
                    <a:pt x="12" y="50"/>
                  </a:cubicBezTo>
                  <a:cubicBezTo>
                    <a:pt x="11" y="51"/>
                    <a:pt x="11" y="53"/>
                    <a:pt x="11" y="55"/>
                  </a:cubicBezTo>
                  <a:cubicBezTo>
                    <a:pt x="10" y="55"/>
                    <a:pt x="10" y="55"/>
                    <a:pt x="10" y="55"/>
                  </a:cubicBezTo>
                  <a:cubicBezTo>
                    <a:pt x="10" y="54"/>
                    <a:pt x="10" y="54"/>
                    <a:pt x="10" y="54"/>
                  </a:cubicBezTo>
                  <a:cubicBezTo>
                    <a:pt x="9" y="53"/>
                    <a:pt x="9" y="53"/>
                    <a:pt x="9" y="53"/>
                  </a:cubicBezTo>
                  <a:cubicBezTo>
                    <a:pt x="9" y="53"/>
                    <a:pt x="9" y="53"/>
                    <a:pt x="9" y="52"/>
                  </a:cubicBezTo>
                  <a:cubicBezTo>
                    <a:pt x="9" y="52"/>
                    <a:pt x="9" y="51"/>
                    <a:pt x="9" y="51"/>
                  </a:cubicBezTo>
                  <a:cubicBezTo>
                    <a:pt x="9" y="51"/>
                    <a:pt x="9" y="51"/>
                    <a:pt x="9" y="51"/>
                  </a:cubicBezTo>
                  <a:cubicBezTo>
                    <a:pt x="9" y="51"/>
                    <a:pt x="9" y="50"/>
                    <a:pt x="10" y="49"/>
                  </a:cubicBezTo>
                  <a:cubicBezTo>
                    <a:pt x="10" y="49"/>
                    <a:pt x="10" y="48"/>
                    <a:pt x="10" y="48"/>
                  </a:cubicBezTo>
                  <a:cubicBezTo>
                    <a:pt x="11" y="48"/>
                    <a:pt x="11" y="48"/>
                    <a:pt x="11" y="48"/>
                  </a:cubicBezTo>
                  <a:cubicBezTo>
                    <a:pt x="11" y="47"/>
                    <a:pt x="11" y="47"/>
                    <a:pt x="11" y="47"/>
                  </a:cubicBezTo>
                  <a:cubicBezTo>
                    <a:pt x="12" y="47"/>
                    <a:pt x="12" y="46"/>
                    <a:pt x="13" y="46"/>
                  </a:cubicBezTo>
                  <a:cubicBezTo>
                    <a:pt x="14" y="46"/>
                    <a:pt x="15" y="45"/>
                    <a:pt x="16" y="44"/>
                  </a:cubicBezTo>
                  <a:cubicBezTo>
                    <a:pt x="15" y="44"/>
                    <a:pt x="15" y="44"/>
                    <a:pt x="15" y="44"/>
                  </a:cubicBezTo>
                  <a:cubicBezTo>
                    <a:pt x="14" y="44"/>
                    <a:pt x="13" y="45"/>
                    <a:pt x="13" y="45"/>
                  </a:cubicBezTo>
                  <a:cubicBezTo>
                    <a:pt x="12" y="46"/>
                    <a:pt x="11" y="46"/>
                    <a:pt x="10" y="46"/>
                  </a:cubicBezTo>
                  <a:cubicBezTo>
                    <a:pt x="10" y="47"/>
                    <a:pt x="10" y="47"/>
                    <a:pt x="10" y="47"/>
                  </a:cubicBezTo>
                  <a:cubicBezTo>
                    <a:pt x="10" y="47"/>
                    <a:pt x="10" y="47"/>
                    <a:pt x="10" y="47"/>
                  </a:cubicBezTo>
                  <a:cubicBezTo>
                    <a:pt x="9" y="48"/>
                    <a:pt x="9" y="48"/>
                    <a:pt x="9" y="49"/>
                  </a:cubicBezTo>
                  <a:cubicBezTo>
                    <a:pt x="9" y="50"/>
                    <a:pt x="9" y="50"/>
                    <a:pt x="9" y="50"/>
                  </a:cubicBezTo>
                  <a:moveTo>
                    <a:pt x="18" y="40"/>
                  </a:moveTo>
                  <a:cubicBezTo>
                    <a:pt x="17" y="40"/>
                    <a:pt x="17" y="40"/>
                    <a:pt x="17" y="40"/>
                  </a:cubicBezTo>
                  <a:cubicBezTo>
                    <a:pt x="19" y="40"/>
                    <a:pt x="20"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2" y="39"/>
                    <a:pt x="22" y="39"/>
                    <a:pt x="22" y="39"/>
                  </a:cubicBezTo>
                  <a:cubicBezTo>
                    <a:pt x="20" y="40"/>
                    <a:pt x="19" y="40"/>
                    <a:pt x="18" y="40"/>
                  </a:cubicBezTo>
                  <a:moveTo>
                    <a:pt x="15" y="38"/>
                  </a:moveTo>
                  <a:cubicBezTo>
                    <a:pt x="16" y="38"/>
                    <a:pt x="17" y="38"/>
                    <a:pt x="18" y="38"/>
                  </a:cubicBezTo>
                  <a:cubicBezTo>
                    <a:pt x="20" y="38"/>
                    <a:pt x="21" y="38"/>
                    <a:pt x="22" y="38"/>
                  </a:cubicBezTo>
                  <a:cubicBezTo>
                    <a:pt x="22" y="38"/>
                    <a:pt x="22" y="38"/>
                    <a:pt x="22" y="38"/>
                  </a:cubicBezTo>
                  <a:cubicBezTo>
                    <a:pt x="20" y="38"/>
                    <a:pt x="17" y="39"/>
                    <a:pt x="15" y="39"/>
                  </a:cubicBezTo>
                  <a:cubicBezTo>
                    <a:pt x="14" y="39"/>
                    <a:pt x="13" y="39"/>
                    <a:pt x="12" y="39"/>
                  </a:cubicBezTo>
                  <a:cubicBezTo>
                    <a:pt x="12" y="39"/>
                    <a:pt x="12" y="39"/>
                    <a:pt x="12" y="39"/>
                  </a:cubicBezTo>
                  <a:cubicBezTo>
                    <a:pt x="12" y="38"/>
                    <a:pt x="12" y="38"/>
                    <a:pt x="12" y="38"/>
                  </a:cubicBezTo>
                  <a:cubicBezTo>
                    <a:pt x="13" y="38"/>
                    <a:pt x="14" y="38"/>
                    <a:pt x="15" y="38"/>
                  </a:cubicBezTo>
                  <a:moveTo>
                    <a:pt x="4" y="59"/>
                  </a:moveTo>
                  <a:cubicBezTo>
                    <a:pt x="3" y="56"/>
                    <a:pt x="3" y="56"/>
                    <a:pt x="3" y="56"/>
                  </a:cubicBezTo>
                  <a:cubicBezTo>
                    <a:pt x="2" y="55"/>
                    <a:pt x="2" y="53"/>
                    <a:pt x="2" y="52"/>
                  </a:cubicBezTo>
                  <a:cubicBezTo>
                    <a:pt x="1" y="52"/>
                    <a:pt x="1" y="51"/>
                    <a:pt x="1" y="50"/>
                  </a:cubicBezTo>
                  <a:cubicBezTo>
                    <a:pt x="1" y="50"/>
                    <a:pt x="2" y="49"/>
                    <a:pt x="2" y="49"/>
                  </a:cubicBezTo>
                  <a:cubicBezTo>
                    <a:pt x="2" y="49"/>
                    <a:pt x="2" y="49"/>
                    <a:pt x="2" y="49"/>
                  </a:cubicBezTo>
                  <a:cubicBezTo>
                    <a:pt x="3" y="47"/>
                    <a:pt x="4" y="45"/>
                    <a:pt x="5" y="43"/>
                  </a:cubicBezTo>
                  <a:cubicBezTo>
                    <a:pt x="5" y="42"/>
                    <a:pt x="6" y="40"/>
                    <a:pt x="7" y="38"/>
                  </a:cubicBezTo>
                  <a:cubicBezTo>
                    <a:pt x="7" y="37"/>
                    <a:pt x="8" y="37"/>
                    <a:pt x="9" y="37"/>
                  </a:cubicBezTo>
                  <a:cubicBezTo>
                    <a:pt x="9" y="37"/>
                    <a:pt x="9" y="37"/>
                    <a:pt x="9" y="37"/>
                  </a:cubicBezTo>
                  <a:cubicBezTo>
                    <a:pt x="10" y="37"/>
                    <a:pt x="10" y="38"/>
                    <a:pt x="11" y="39"/>
                  </a:cubicBezTo>
                  <a:cubicBezTo>
                    <a:pt x="11" y="40"/>
                    <a:pt x="9" y="47"/>
                    <a:pt x="7" y="49"/>
                  </a:cubicBezTo>
                  <a:cubicBezTo>
                    <a:pt x="7" y="49"/>
                    <a:pt x="7" y="49"/>
                    <a:pt x="7" y="49"/>
                  </a:cubicBezTo>
                  <a:cubicBezTo>
                    <a:pt x="7" y="49"/>
                    <a:pt x="7" y="49"/>
                    <a:pt x="7" y="49"/>
                  </a:cubicBezTo>
                  <a:cubicBezTo>
                    <a:pt x="8" y="50"/>
                    <a:pt x="8" y="51"/>
                    <a:pt x="8" y="52"/>
                  </a:cubicBezTo>
                  <a:cubicBezTo>
                    <a:pt x="8" y="53"/>
                    <a:pt x="8" y="53"/>
                    <a:pt x="9" y="54"/>
                  </a:cubicBezTo>
                  <a:cubicBezTo>
                    <a:pt x="9" y="54"/>
                    <a:pt x="9" y="55"/>
                    <a:pt x="9" y="55"/>
                  </a:cubicBezTo>
                  <a:cubicBezTo>
                    <a:pt x="9" y="55"/>
                    <a:pt x="10" y="55"/>
                    <a:pt x="10" y="56"/>
                  </a:cubicBezTo>
                  <a:cubicBezTo>
                    <a:pt x="12" y="56"/>
                    <a:pt x="13" y="57"/>
                    <a:pt x="13" y="59"/>
                  </a:cubicBezTo>
                  <a:cubicBezTo>
                    <a:pt x="13" y="59"/>
                    <a:pt x="13" y="59"/>
                    <a:pt x="13" y="59"/>
                  </a:cubicBezTo>
                  <a:cubicBezTo>
                    <a:pt x="14" y="59"/>
                    <a:pt x="14" y="59"/>
                    <a:pt x="14" y="59"/>
                  </a:cubicBezTo>
                  <a:cubicBezTo>
                    <a:pt x="14" y="59"/>
                    <a:pt x="15" y="59"/>
                    <a:pt x="15" y="59"/>
                  </a:cubicBezTo>
                  <a:cubicBezTo>
                    <a:pt x="16" y="59"/>
                    <a:pt x="17" y="59"/>
                    <a:pt x="18" y="59"/>
                  </a:cubicBezTo>
                  <a:cubicBezTo>
                    <a:pt x="19" y="59"/>
                    <a:pt x="19" y="59"/>
                    <a:pt x="20" y="58"/>
                  </a:cubicBezTo>
                  <a:cubicBezTo>
                    <a:pt x="21" y="57"/>
                    <a:pt x="20" y="55"/>
                    <a:pt x="20" y="55"/>
                  </a:cubicBezTo>
                  <a:cubicBezTo>
                    <a:pt x="20" y="54"/>
                    <a:pt x="20" y="54"/>
                    <a:pt x="20" y="54"/>
                  </a:cubicBezTo>
                  <a:cubicBezTo>
                    <a:pt x="19" y="51"/>
                    <a:pt x="19" y="49"/>
                    <a:pt x="19" y="47"/>
                  </a:cubicBezTo>
                  <a:cubicBezTo>
                    <a:pt x="20" y="44"/>
                    <a:pt x="21" y="43"/>
                    <a:pt x="22" y="43"/>
                  </a:cubicBezTo>
                  <a:cubicBezTo>
                    <a:pt x="22" y="43"/>
                    <a:pt x="22" y="43"/>
                    <a:pt x="22" y="43"/>
                  </a:cubicBezTo>
                  <a:cubicBezTo>
                    <a:pt x="23" y="44"/>
                    <a:pt x="24" y="44"/>
                    <a:pt x="24" y="44"/>
                  </a:cubicBezTo>
                  <a:cubicBezTo>
                    <a:pt x="23" y="48"/>
                    <a:pt x="24" y="51"/>
                    <a:pt x="25" y="54"/>
                  </a:cubicBezTo>
                  <a:cubicBezTo>
                    <a:pt x="25" y="56"/>
                    <a:pt x="26" y="57"/>
                    <a:pt x="26" y="58"/>
                  </a:cubicBezTo>
                  <a:cubicBezTo>
                    <a:pt x="27" y="60"/>
                    <a:pt x="28" y="62"/>
                    <a:pt x="28" y="65"/>
                  </a:cubicBezTo>
                  <a:cubicBezTo>
                    <a:pt x="29" y="69"/>
                    <a:pt x="28" y="70"/>
                    <a:pt x="27" y="72"/>
                  </a:cubicBezTo>
                  <a:cubicBezTo>
                    <a:pt x="27" y="73"/>
                    <a:pt x="26" y="74"/>
                    <a:pt x="26" y="75"/>
                  </a:cubicBezTo>
                  <a:cubicBezTo>
                    <a:pt x="26" y="75"/>
                    <a:pt x="26" y="75"/>
                    <a:pt x="26" y="75"/>
                  </a:cubicBezTo>
                  <a:cubicBezTo>
                    <a:pt x="26" y="76"/>
                    <a:pt x="26" y="77"/>
                    <a:pt x="26" y="78"/>
                  </a:cubicBezTo>
                  <a:cubicBezTo>
                    <a:pt x="26" y="78"/>
                    <a:pt x="26" y="78"/>
                    <a:pt x="26" y="78"/>
                  </a:cubicBezTo>
                  <a:cubicBezTo>
                    <a:pt x="26" y="78"/>
                    <a:pt x="26" y="78"/>
                    <a:pt x="26" y="78"/>
                  </a:cubicBezTo>
                  <a:cubicBezTo>
                    <a:pt x="26" y="79"/>
                    <a:pt x="26" y="80"/>
                    <a:pt x="25" y="80"/>
                  </a:cubicBezTo>
                  <a:cubicBezTo>
                    <a:pt x="26" y="80"/>
                    <a:pt x="26" y="80"/>
                    <a:pt x="26" y="80"/>
                  </a:cubicBezTo>
                  <a:cubicBezTo>
                    <a:pt x="27" y="80"/>
                    <a:pt x="27" y="79"/>
                    <a:pt x="27" y="78"/>
                  </a:cubicBezTo>
                  <a:cubicBezTo>
                    <a:pt x="27" y="78"/>
                    <a:pt x="27" y="79"/>
                    <a:pt x="28" y="79"/>
                  </a:cubicBezTo>
                  <a:cubicBezTo>
                    <a:pt x="28" y="80"/>
                    <a:pt x="28" y="80"/>
                    <a:pt x="28" y="80"/>
                  </a:cubicBezTo>
                  <a:cubicBezTo>
                    <a:pt x="27" y="81"/>
                    <a:pt x="25" y="82"/>
                    <a:pt x="23" y="82"/>
                  </a:cubicBezTo>
                  <a:cubicBezTo>
                    <a:pt x="22" y="82"/>
                    <a:pt x="22" y="83"/>
                    <a:pt x="21" y="83"/>
                  </a:cubicBezTo>
                  <a:cubicBezTo>
                    <a:pt x="20" y="83"/>
                    <a:pt x="18" y="82"/>
                    <a:pt x="17" y="82"/>
                  </a:cubicBezTo>
                  <a:cubicBezTo>
                    <a:pt x="12" y="82"/>
                    <a:pt x="10" y="81"/>
                    <a:pt x="10" y="80"/>
                  </a:cubicBezTo>
                  <a:cubicBezTo>
                    <a:pt x="10" y="80"/>
                    <a:pt x="10" y="80"/>
                    <a:pt x="10" y="80"/>
                  </a:cubicBezTo>
                  <a:cubicBezTo>
                    <a:pt x="10" y="80"/>
                    <a:pt x="10" y="80"/>
                    <a:pt x="10" y="80"/>
                  </a:cubicBezTo>
                  <a:cubicBezTo>
                    <a:pt x="10" y="79"/>
                    <a:pt x="11" y="79"/>
                    <a:pt x="11" y="79"/>
                  </a:cubicBezTo>
                  <a:cubicBezTo>
                    <a:pt x="11" y="79"/>
                    <a:pt x="11" y="80"/>
                    <a:pt x="11" y="80"/>
                  </a:cubicBezTo>
                  <a:cubicBezTo>
                    <a:pt x="12" y="80"/>
                    <a:pt x="12" y="80"/>
                    <a:pt x="12" y="80"/>
                  </a:cubicBezTo>
                  <a:cubicBezTo>
                    <a:pt x="12" y="80"/>
                    <a:pt x="12" y="79"/>
                    <a:pt x="12" y="78"/>
                  </a:cubicBezTo>
                  <a:cubicBezTo>
                    <a:pt x="12" y="78"/>
                    <a:pt x="12" y="78"/>
                    <a:pt x="12" y="78"/>
                  </a:cubicBezTo>
                  <a:cubicBezTo>
                    <a:pt x="12" y="78"/>
                    <a:pt x="12" y="78"/>
                    <a:pt x="12" y="78"/>
                  </a:cubicBezTo>
                  <a:cubicBezTo>
                    <a:pt x="12" y="77"/>
                    <a:pt x="12" y="76"/>
                    <a:pt x="12" y="75"/>
                  </a:cubicBezTo>
                  <a:cubicBezTo>
                    <a:pt x="12" y="75"/>
                    <a:pt x="12" y="75"/>
                    <a:pt x="12" y="75"/>
                  </a:cubicBezTo>
                  <a:cubicBezTo>
                    <a:pt x="12" y="75"/>
                    <a:pt x="12" y="75"/>
                    <a:pt x="12" y="75"/>
                  </a:cubicBezTo>
                  <a:cubicBezTo>
                    <a:pt x="10" y="72"/>
                    <a:pt x="9" y="69"/>
                    <a:pt x="8" y="68"/>
                  </a:cubicBezTo>
                  <a:cubicBezTo>
                    <a:pt x="7" y="67"/>
                    <a:pt x="7" y="66"/>
                    <a:pt x="6" y="66"/>
                  </a:cubicBezTo>
                  <a:cubicBezTo>
                    <a:pt x="6" y="65"/>
                    <a:pt x="6" y="65"/>
                    <a:pt x="6" y="64"/>
                  </a:cubicBezTo>
                  <a:cubicBezTo>
                    <a:pt x="6" y="65"/>
                    <a:pt x="6" y="65"/>
                    <a:pt x="6" y="65"/>
                  </a:cubicBezTo>
                  <a:cubicBezTo>
                    <a:pt x="6" y="65"/>
                    <a:pt x="6" y="65"/>
                    <a:pt x="7" y="65"/>
                  </a:cubicBezTo>
                  <a:cubicBezTo>
                    <a:pt x="7" y="65"/>
                    <a:pt x="7" y="65"/>
                    <a:pt x="7" y="65"/>
                  </a:cubicBezTo>
                  <a:cubicBezTo>
                    <a:pt x="7" y="65"/>
                    <a:pt x="7" y="65"/>
                    <a:pt x="7" y="65"/>
                  </a:cubicBezTo>
                  <a:cubicBezTo>
                    <a:pt x="7" y="65"/>
                    <a:pt x="7" y="65"/>
                    <a:pt x="7" y="65"/>
                  </a:cubicBezTo>
                  <a:cubicBezTo>
                    <a:pt x="7" y="64"/>
                    <a:pt x="7" y="64"/>
                    <a:pt x="7" y="64"/>
                  </a:cubicBezTo>
                  <a:cubicBezTo>
                    <a:pt x="7" y="64"/>
                    <a:pt x="7" y="64"/>
                    <a:pt x="7" y="64"/>
                  </a:cubicBezTo>
                  <a:cubicBezTo>
                    <a:pt x="4" y="59"/>
                    <a:pt x="4" y="59"/>
                    <a:pt x="4" y="59"/>
                  </a:cubicBezTo>
                  <a:cubicBezTo>
                    <a:pt x="4" y="59"/>
                    <a:pt x="4" y="59"/>
                    <a:pt x="4" y="59"/>
                  </a:cubicBezTo>
                  <a:cubicBezTo>
                    <a:pt x="4" y="59"/>
                    <a:pt x="4" y="59"/>
                    <a:pt x="4" y="59"/>
                  </a:cubicBezTo>
                  <a:moveTo>
                    <a:pt x="12" y="37"/>
                  </a:moveTo>
                  <a:cubicBezTo>
                    <a:pt x="13" y="37"/>
                    <a:pt x="13" y="37"/>
                    <a:pt x="13" y="37"/>
                  </a:cubicBezTo>
                  <a:cubicBezTo>
                    <a:pt x="16" y="36"/>
                    <a:pt x="19" y="36"/>
                    <a:pt x="22" y="35"/>
                  </a:cubicBezTo>
                  <a:cubicBezTo>
                    <a:pt x="22" y="36"/>
                    <a:pt x="22" y="36"/>
                    <a:pt x="22" y="36"/>
                  </a:cubicBezTo>
                  <a:cubicBezTo>
                    <a:pt x="22" y="37"/>
                    <a:pt x="22" y="37"/>
                    <a:pt x="22" y="37"/>
                  </a:cubicBezTo>
                  <a:cubicBezTo>
                    <a:pt x="21" y="37"/>
                    <a:pt x="20" y="37"/>
                    <a:pt x="18" y="37"/>
                  </a:cubicBezTo>
                  <a:cubicBezTo>
                    <a:pt x="17" y="37"/>
                    <a:pt x="16" y="37"/>
                    <a:pt x="15" y="37"/>
                  </a:cubicBezTo>
                  <a:cubicBezTo>
                    <a:pt x="14" y="37"/>
                    <a:pt x="13" y="37"/>
                    <a:pt x="12" y="37"/>
                  </a:cubicBezTo>
                  <a:cubicBezTo>
                    <a:pt x="12" y="37"/>
                    <a:pt x="12" y="37"/>
                    <a:pt x="12" y="37"/>
                  </a:cubicBezTo>
                  <a:cubicBezTo>
                    <a:pt x="12" y="37"/>
                    <a:pt x="12" y="37"/>
                    <a:pt x="12" y="37"/>
                  </a:cubicBezTo>
                  <a:cubicBezTo>
                    <a:pt x="12" y="36"/>
                    <a:pt x="12" y="36"/>
                    <a:pt x="12" y="36"/>
                  </a:cubicBezTo>
                  <a:cubicBezTo>
                    <a:pt x="12" y="37"/>
                    <a:pt x="12" y="37"/>
                    <a:pt x="12" y="37"/>
                  </a:cubicBezTo>
                  <a:moveTo>
                    <a:pt x="13" y="34"/>
                  </a:moveTo>
                  <a:cubicBezTo>
                    <a:pt x="14" y="34"/>
                    <a:pt x="14" y="34"/>
                    <a:pt x="14" y="34"/>
                  </a:cubicBezTo>
                  <a:cubicBezTo>
                    <a:pt x="22" y="34"/>
                    <a:pt x="22" y="34"/>
                    <a:pt x="22" y="34"/>
                  </a:cubicBezTo>
                  <a:cubicBezTo>
                    <a:pt x="22" y="34"/>
                    <a:pt x="22" y="34"/>
                    <a:pt x="22" y="34"/>
                  </a:cubicBezTo>
                  <a:cubicBezTo>
                    <a:pt x="22" y="34"/>
                    <a:pt x="22" y="34"/>
                    <a:pt x="22" y="34"/>
                  </a:cubicBezTo>
                  <a:cubicBezTo>
                    <a:pt x="22" y="34"/>
                    <a:pt x="22" y="34"/>
                    <a:pt x="22" y="34"/>
                  </a:cubicBezTo>
                  <a:cubicBezTo>
                    <a:pt x="19" y="35"/>
                    <a:pt x="16" y="35"/>
                    <a:pt x="13" y="36"/>
                  </a:cubicBezTo>
                  <a:cubicBezTo>
                    <a:pt x="12" y="35"/>
                    <a:pt x="12" y="35"/>
                    <a:pt x="12" y="35"/>
                  </a:cubicBezTo>
                  <a:cubicBezTo>
                    <a:pt x="12" y="35"/>
                    <a:pt x="12" y="35"/>
                    <a:pt x="12" y="35"/>
                  </a:cubicBezTo>
                  <a:cubicBezTo>
                    <a:pt x="12" y="35"/>
                    <a:pt x="12" y="35"/>
                    <a:pt x="12" y="35"/>
                  </a:cubicBezTo>
                  <a:cubicBezTo>
                    <a:pt x="12" y="34"/>
                    <a:pt x="12" y="34"/>
                    <a:pt x="12" y="34"/>
                  </a:cubicBezTo>
                  <a:cubicBezTo>
                    <a:pt x="12" y="34"/>
                    <a:pt x="13" y="34"/>
                    <a:pt x="13" y="34"/>
                  </a:cubicBezTo>
                  <a:moveTo>
                    <a:pt x="18" y="33"/>
                  </a:moveTo>
                  <a:cubicBezTo>
                    <a:pt x="18" y="33"/>
                    <a:pt x="19" y="32"/>
                    <a:pt x="20" y="32"/>
                  </a:cubicBezTo>
                  <a:cubicBezTo>
                    <a:pt x="21" y="32"/>
                    <a:pt x="22" y="32"/>
                    <a:pt x="22" y="32"/>
                  </a:cubicBezTo>
                  <a:cubicBezTo>
                    <a:pt x="22" y="33"/>
                    <a:pt x="22" y="33"/>
                    <a:pt x="22" y="33"/>
                  </a:cubicBezTo>
                  <a:cubicBezTo>
                    <a:pt x="22" y="33"/>
                    <a:pt x="22" y="33"/>
                    <a:pt x="22" y="33"/>
                  </a:cubicBezTo>
                  <a:cubicBezTo>
                    <a:pt x="14" y="33"/>
                    <a:pt x="14" y="33"/>
                    <a:pt x="14" y="33"/>
                  </a:cubicBezTo>
                  <a:cubicBezTo>
                    <a:pt x="14" y="33"/>
                    <a:pt x="14" y="33"/>
                    <a:pt x="14" y="33"/>
                  </a:cubicBezTo>
                  <a:cubicBezTo>
                    <a:pt x="13" y="33"/>
                    <a:pt x="12" y="33"/>
                    <a:pt x="12" y="33"/>
                  </a:cubicBezTo>
                  <a:cubicBezTo>
                    <a:pt x="12" y="33"/>
                    <a:pt x="12" y="33"/>
                    <a:pt x="12" y="33"/>
                  </a:cubicBezTo>
                  <a:cubicBezTo>
                    <a:pt x="12" y="32"/>
                    <a:pt x="12" y="32"/>
                    <a:pt x="12" y="32"/>
                  </a:cubicBezTo>
                  <a:cubicBezTo>
                    <a:pt x="12" y="32"/>
                    <a:pt x="12" y="32"/>
                    <a:pt x="12" y="32"/>
                  </a:cubicBezTo>
                  <a:cubicBezTo>
                    <a:pt x="12" y="32"/>
                    <a:pt x="12" y="32"/>
                    <a:pt x="12" y="32"/>
                  </a:cubicBezTo>
                  <a:cubicBezTo>
                    <a:pt x="14" y="32"/>
                    <a:pt x="16" y="33"/>
                    <a:pt x="18" y="33"/>
                  </a:cubicBezTo>
                  <a:moveTo>
                    <a:pt x="15" y="31"/>
                  </a:moveTo>
                  <a:cubicBezTo>
                    <a:pt x="15" y="31"/>
                    <a:pt x="15" y="31"/>
                    <a:pt x="14" y="31"/>
                  </a:cubicBezTo>
                  <a:cubicBezTo>
                    <a:pt x="15" y="31"/>
                    <a:pt x="15" y="31"/>
                    <a:pt x="16" y="31"/>
                  </a:cubicBezTo>
                  <a:cubicBezTo>
                    <a:pt x="16" y="31"/>
                    <a:pt x="16" y="31"/>
                    <a:pt x="16" y="31"/>
                  </a:cubicBezTo>
                  <a:cubicBezTo>
                    <a:pt x="16" y="31"/>
                    <a:pt x="16" y="31"/>
                    <a:pt x="16" y="31"/>
                  </a:cubicBezTo>
                  <a:cubicBezTo>
                    <a:pt x="16" y="31"/>
                    <a:pt x="16" y="31"/>
                    <a:pt x="16" y="31"/>
                  </a:cubicBezTo>
                  <a:cubicBezTo>
                    <a:pt x="16" y="31"/>
                    <a:pt x="15" y="31"/>
                    <a:pt x="15" y="31"/>
                  </a:cubicBezTo>
                  <a:cubicBezTo>
                    <a:pt x="15" y="31"/>
                    <a:pt x="15" y="31"/>
                    <a:pt x="15" y="31"/>
                  </a:cubicBezTo>
                  <a:moveTo>
                    <a:pt x="20" y="31"/>
                  </a:moveTo>
                  <a:cubicBezTo>
                    <a:pt x="20" y="31"/>
                    <a:pt x="20" y="31"/>
                    <a:pt x="20" y="31"/>
                  </a:cubicBezTo>
                  <a:cubicBezTo>
                    <a:pt x="20" y="31"/>
                    <a:pt x="20" y="31"/>
                    <a:pt x="20" y="31"/>
                  </a:cubicBezTo>
                  <a:cubicBezTo>
                    <a:pt x="20" y="31"/>
                    <a:pt x="20" y="31"/>
                    <a:pt x="20" y="31"/>
                  </a:cubicBezTo>
                  <a:cubicBezTo>
                    <a:pt x="20" y="31"/>
                    <a:pt x="21" y="31"/>
                    <a:pt x="21" y="31"/>
                  </a:cubicBezTo>
                  <a:cubicBezTo>
                    <a:pt x="21" y="31"/>
                    <a:pt x="21" y="31"/>
                    <a:pt x="20" y="31"/>
                  </a:cubicBezTo>
                  <a:moveTo>
                    <a:pt x="18" y="31"/>
                  </a:moveTo>
                  <a:cubicBezTo>
                    <a:pt x="18" y="31"/>
                    <a:pt x="17" y="31"/>
                    <a:pt x="17" y="31"/>
                  </a:cubicBezTo>
                  <a:cubicBezTo>
                    <a:pt x="17" y="31"/>
                    <a:pt x="17" y="31"/>
                    <a:pt x="17" y="31"/>
                  </a:cubicBezTo>
                  <a:cubicBezTo>
                    <a:pt x="17" y="31"/>
                    <a:pt x="17" y="31"/>
                    <a:pt x="17" y="31"/>
                  </a:cubicBezTo>
                  <a:cubicBezTo>
                    <a:pt x="17" y="31"/>
                    <a:pt x="18" y="31"/>
                    <a:pt x="18" y="31"/>
                  </a:cubicBezTo>
                  <a:cubicBezTo>
                    <a:pt x="18" y="31"/>
                    <a:pt x="19" y="31"/>
                    <a:pt x="19" y="31"/>
                  </a:cubicBezTo>
                  <a:cubicBezTo>
                    <a:pt x="19" y="31"/>
                    <a:pt x="19" y="31"/>
                    <a:pt x="19" y="31"/>
                  </a:cubicBezTo>
                  <a:cubicBezTo>
                    <a:pt x="19" y="31"/>
                    <a:pt x="19" y="31"/>
                    <a:pt x="19" y="31"/>
                  </a:cubicBezTo>
                  <a:cubicBezTo>
                    <a:pt x="19" y="31"/>
                    <a:pt x="18" y="31"/>
                    <a:pt x="18" y="31"/>
                  </a:cubicBezTo>
                  <a:moveTo>
                    <a:pt x="17" y="30"/>
                  </a:moveTo>
                  <a:cubicBezTo>
                    <a:pt x="17" y="27"/>
                    <a:pt x="17" y="24"/>
                    <a:pt x="16" y="21"/>
                  </a:cubicBezTo>
                  <a:cubicBezTo>
                    <a:pt x="16" y="21"/>
                    <a:pt x="16" y="21"/>
                    <a:pt x="16" y="21"/>
                  </a:cubicBezTo>
                  <a:cubicBezTo>
                    <a:pt x="17" y="21"/>
                    <a:pt x="18" y="20"/>
                    <a:pt x="18" y="20"/>
                  </a:cubicBezTo>
                  <a:cubicBezTo>
                    <a:pt x="18" y="20"/>
                    <a:pt x="19" y="20"/>
                    <a:pt x="19" y="20"/>
                  </a:cubicBezTo>
                  <a:cubicBezTo>
                    <a:pt x="19" y="24"/>
                    <a:pt x="19" y="27"/>
                    <a:pt x="19" y="30"/>
                  </a:cubicBezTo>
                  <a:cubicBezTo>
                    <a:pt x="18" y="30"/>
                    <a:pt x="18" y="30"/>
                    <a:pt x="18" y="30"/>
                  </a:cubicBezTo>
                  <a:cubicBezTo>
                    <a:pt x="17" y="30"/>
                    <a:pt x="17" y="30"/>
                    <a:pt x="17" y="30"/>
                  </a:cubicBezTo>
                  <a:moveTo>
                    <a:pt x="21" y="19"/>
                  </a:moveTo>
                  <a:cubicBezTo>
                    <a:pt x="21" y="17"/>
                    <a:pt x="22" y="15"/>
                    <a:pt x="22" y="13"/>
                  </a:cubicBezTo>
                  <a:cubicBezTo>
                    <a:pt x="23" y="12"/>
                    <a:pt x="23" y="12"/>
                    <a:pt x="23" y="12"/>
                  </a:cubicBezTo>
                  <a:cubicBezTo>
                    <a:pt x="23" y="12"/>
                    <a:pt x="23" y="12"/>
                    <a:pt x="23" y="12"/>
                  </a:cubicBezTo>
                  <a:cubicBezTo>
                    <a:pt x="23" y="12"/>
                    <a:pt x="23" y="12"/>
                    <a:pt x="23" y="12"/>
                  </a:cubicBezTo>
                  <a:cubicBezTo>
                    <a:pt x="23" y="12"/>
                    <a:pt x="23" y="12"/>
                    <a:pt x="23" y="12"/>
                  </a:cubicBezTo>
                  <a:cubicBezTo>
                    <a:pt x="23" y="14"/>
                    <a:pt x="23" y="16"/>
                    <a:pt x="22" y="18"/>
                  </a:cubicBezTo>
                  <a:cubicBezTo>
                    <a:pt x="21" y="18"/>
                    <a:pt x="21" y="19"/>
                    <a:pt x="21" y="19"/>
                  </a:cubicBezTo>
                  <a:moveTo>
                    <a:pt x="15" y="19"/>
                  </a:moveTo>
                  <a:cubicBezTo>
                    <a:pt x="14" y="19"/>
                    <a:pt x="14" y="19"/>
                    <a:pt x="14" y="19"/>
                  </a:cubicBezTo>
                  <a:cubicBezTo>
                    <a:pt x="13" y="18"/>
                    <a:pt x="12" y="16"/>
                    <a:pt x="11" y="14"/>
                  </a:cubicBezTo>
                  <a:cubicBezTo>
                    <a:pt x="11" y="14"/>
                    <a:pt x="10" y="13"/>
                    <a:pt x="10" y="13"/>
                  </a:cubicBezTo>
                  <a:cubicBezTo>
                    <a:pt x="10" y="12"/>
                    <a:pt x="11" y="12"/>
                    <a:pt x="11" y="12"/>
                  </a:cubicBezTo>
                  <a:cubicBezTo>
                    <a:pt x="12" y="11"/>
                    <a:pt x="12" y="11"/>
                    <a:pt x="12" y="11"/>
                  </a:cubicBezTo>
                  <a:cubicBezTo>
                    <a:pt x="12" y="11"/>
                    <a:pt x="12" y="11"/>
                    <a:pt x="12" y="11"/>
                  </a:cubicBezTo>
                  <a:cubicBezTo>
                    <a:pt x="13" y="12"/>
                    <a:pt x="13" y="12"/>
                    <a:pt x="13" y="13"/>
                  </a:cubicBezTo>
                  <a:cubicBezTo>
                    <a:pt x="14" y="15"/>
                    <a:pt x="15" y="17"/>
                    <a:pt x="15" y="19"/>
                  </a:cubicBezTo>
                  <a:moveTo>
                    <a:pt x="18" y="17"/>
                  </a:moveTo>
                  <a:cubicBezTo>
                    <a:pt x="18" y="15"/>
                    <a:pt x="18" y="13"/>
                    <a:pt x="18" y="12"/>
                  </a:cubicBezTo>
                  <a:cubicBezTo>
                    <a:pt x="18" y="11"/>
                    <a:pt x="18" y="11"/>
                    <a:pt x="18" y="11"/>
                  </a:cubicBezTo>
                  <a:cubicBezTo>
                    <a:pt x="19" y="11"/>
                    <a:pt x="19" y="11"/>
                    <a:pt x="19" y="11"/>
                  </a:cubicBezTo>
                  <a:cubicBezTo>
                    <a:pt x="19" y="11"/>
                    <a:pt x="19" y="11"/>
                    <a:pt x="19" y="11"/>
                  </a:cubicBezTo>
                  <a:cubicBezTo>
                    <a:pt x="19" y="12"/>
                    <a:pt x="19" y="12"/>
                    <a:pt x="19" y="12"/>
                  </a:cubicBezTo>
                  <a:cubicBezTo>
                    <a:pt x="19" y="14"/>
                    <a:pt x="19" y="16"/>
                    <a:pt x="18" y="17"/>
                  </a:cubicBezTo>
                  <a:moveTo>
                    <a:pt x="12" y="31"/>
                  </a:moveTo>
                  <a:cubicBezTo>
                    <a:pt x="11" y="31"/>
                    <a:pt x="11" y="31"/>
                    <a:pt x="11" y="31"/>
                  </a:cubicBezTo>
                  <a:cubicBezTo>
                    <a:pt x="11" y="31"/>
                    <a:pt x="11" y="31"/>
                    <a:pt x="11" y="31"/>
                  </a:cubicBezTo>
                  <a:cubicBezTo>
                    <a:pt x="11" y="30"/>
                    <a:pt x="10" y="29"/>
                    <a:pt x="10" y="28"/>
                  </a:cubicBezTo>
                  <a:cubicBezTo>
                    <a:pt x="10" y="28"/>
                    <a:pt x="10" y="28"/>
                    <a:pt x="10" y="28"/>
                  </a:cubicBezTo>
                  <a:cubicBezTo>
                    <a:pt x="10" y="27"/>
                    <a:pt x="10" y="27"/>
                    <a:pt x="10" y="27"/>
                  </a:cubicBezTo>
                  <a:cubicBezTo>
                    <a:pt x="10" y="26"/>
                    <a:pt x="9" y="24"/>
                    <a:pt x="9" y="23"/>
                  </a:cubicBezTo>
                  <a:cubicBezTo>
                    <a:pt x="8" y="23"/>
                    <a:pt x="8" y="23"/>
                    <a:pt x="8" y="22"/>
                  </a:cubicBezTo>
                  <a:cubicBezTo>
                    <a:pt x="7" y="21"/>
                    <a:pt x="7" y="21"/>
                    <a:pt x="7" y="20"/>
                  </a:cubicBezTo>
                  <a:cubicBezTo>
                    <a:pt x="4" y="15"/>
                    <a:pt x="5" y="10"/>
                    <a:pt x="8" y="6"/>
                  </a:cubicBezTo>
                  <a:cubicBezTo>
                    <a:pt x="10" y="2"/>
                    <a:pt x="13" y="1"/>
                    <a:pt x="17" y="1"/>
                  </a:cubicBezTo>
                  <a:cubicBezTo>
                    <a:pt x="17" y="1"/>
                    <a:pt x="17" y="1"/>
                    <a:pt x="17" y="1"/>
                  </a:cubicBezTo>
                  <a:cubicBezTo>
                    <a:pt x="23" y="1"/>
                    <a:pt x="26" y="3"/>
                    <a:pt x="28" y="7"/>
                  </a:cubicBezTo>
                  <a:cubicBezTo>
                    <a:pt x="31" y="12"/>
                    <a:pt x="29" y="18"/>
                    <a:pt x="27" y="21"/>
                  </a:cubicBezTo>
                  <a:cubicBezTo>
                    <a:pt x="26" y="23"/>
                    <a:pt x="25" y="24"/>
                    <a:pt x="25" y="26"/>
                  </a:cubicBezTo>
                  <a:cubicBezTo>
                    <a:pt x="25" y="26"/>
                    <a:pt x="25" y="26"/>
                    <a:pt x="25" y="26"/>
                  </a:cubicBezTo>
                  <a:cubicBezTo>
                    <a:pt x="24" y="27"/>
                    <a:pt x="24" y="27"/>
                    <a:pt x="24" y="28"/>
                  </a:cubicBezTo>
                  <a:cubicBezTo>
                    <a:pt x="24" y="28"/>
                    <a:pt x="24" y="29"/>
                    <a:pt x="24" y="29"/>
                  </a:cubicBezTo>
                  <a:cubicBezTo>
                    <a:pt x="24" y="30"/>
                    <a:pt x="23" y="30"/>
                    <a:pt x="23" y="31"/>
                  </a:cubicBezTo>
                  <a:cubicBezTo>
                    <a:pt x="22" y="30"/>
                    <a:pt x="22" y="30"/>
                    <a:pt x="22" y="30"/>
                  </a:cubicBezTo>
                  <a:cubicBezTo>
                    <a:pt x="22" y="30"/>
                    <a:pt x="21" y="30"/>
                    <a:pt x="20" y="30"/>
                  </a:cubicBezTo>
                  <a:cubicBezTo>
                    <a:pt x="20" y="27"/>
                    <a:pt x="20" y="23"/>
                    <a:pt x="20" y="20"/>
                  </a:cubicBezTo>
                  <a:cubicBezTo>
                    <a:pt x="21" y="20"/>
                    <a:pt x="21" y="20"/>
                    <a:pt x="21" y="20"/>
                  </a:cubicBezTo>
                  <a:cubicBezTo>
                    <a:pt x="22" y="19"/>
                    <a:pt x="22" y="19"/>
                    <a:pt x="23" y="18"/>
                  </a:cubicBezTo>
                  <a:cubicBezTo>
                    <a:pt x="24" y="16"/>
                    <a:pt x="24" y="14"/>
                    <a:pt x="24" y="12"/>
                  </a:cubicBezTo>
                  <a:cubicBezTo>
                    <a:pt x="24" y="11"/>
                    <a:pt x="24" y="11"/>
                    <a:pt x="24" y="11"/>
                  </a:cubicBezTo>
                  <a:cubicBezTo>
                    <a:pt x="23" y="11"/>
                    <a:pt x="23" y="11"/>
                    <a:pt x="23" y="11"/>
                  </a:cubicBezTo>
                  <a:cubicBezTo>
                    <a:pt x="23" y="11"/>
                    <a:pt x="23" y="11"/>
                    <a:pt x="23" y="11"/>
                  </a:cubicBezTo>
                  <a:cubicBezTo>
                    <a:pt x="23" y="11"/>
                    <a:pt x="22" y="11"/>
                    <a:pt x="22" y="11"/>
                  </a:cubicBezTo>
                  <a:cubicBezTo>
                    <a:pt x="22" y="11"/>
                    <a:pt x="22" y="12"/>
                    <a:pt x="21" y="12"/>
                  </a:cubicBezTo>
                  <a:cubicBezTo>
                    <a:pt x="21" y="15"/>
                    <a:pt x="20" y="17"/>
                    <a:pt x="20" y="19"/>
                  </a:cubicBezTo>
                  <a:cubicBezTo>
                    <a:pt x="19" y="19"/>
                    <a:pt x="19" y="19"/>
                    <a:pt x="19" y="19"/>
                  </a:cubicBezTo>
                  <a:cubicBezTo>
                    <a:pt x="18" y="19"/>
                    <a:pt x="18" y="19"/>
                    <a:pt x="18" y="19"/>
                  </a:cubicBezTo>
                  <a:cubicBezTo>
                    <a:pt x="19" y="17"/>
                    <a:pt x="20" y="15"/>
                    <a:pt x="20" y="13"/>
                  </a:cubicBezTo>
                  <a:cubicBezTo>
                    <a:pt x="20" y="12"/>
                    <a:pt x="20" y="11"/>
                    <a:pt x="20" y="11"/>
                  </a:cubicBezTo>
                  <a:cubicBezTo>
                    <a:pt x="20" y="10"/>
                    <a:pt x="19" y="10"/>
                    <a:pt x="19" y="10"/>
                  </a:cubicBezTo>
                  <a:cubicBezTo>
                    <a:pt x="18" y="10"/>
                    <a:pt x="18" y="10"/>
                    <a:pt x="18" y="10"/>
                  </a:cubicBezTo>
                  <a:cubicBezTo>
                    <a:pt x="17" y="10"/>
                    <a:pt x="17" y="11"/>
                    <a:pt x="17" y="11"/>
                  </a:cubicBezTo>
                  <a:cubicBezTo>
                    <a:pt x="17" y="14"/>
                    <a:pt x="17" y="16"/>
                    <a:pt x="17" y="18"/>
                  </a:cubicBezTo>
                  <a:cubicBezTo>
                    <a:pt x="17" y="19"/>
                    <a:pt x="17" y="19"/>
                    <a:pt x="17" y="19"/>
                  </a:cubicBezTo>
                  <a:cubicBezTo>
                    <a:pt x="17" y="19"/>
                    <a:pt x="17" y="20"/>
                    <a:pt x="16" y="20"/>
                  </a:cubicBezTo>
                  <a:cubicBezTo>
                    <a:pt x="16" y="20"/>
                    <a:pt x="16" y="20"/>
                    <a:pt x="16" y="20"/>
                  </a:cubicBezTo>
                  <a:cubicBezTo>
                    <a:pt x="16" y="18"/>
                    <a:pt x="15" y="15"/>
                    <a:pt x="14" y="13"/>
                  </a:cubicBezTo>
                  <a:cubicBezTo>
                    <a:pt x="14" y="12"/>
                    <a:pt x="14" y="11"/>
                    <a:pt x="13" y="11"/>
                  </a:cubicBezTo>
                  <a:cubicBezTo>
                    <a:pt x="13" y="10"/>
                    <a:pt x="12" y="10"/>
                    <a:pt x="12" y="10"/>
                  </a:cubicBezTo>
                  <a:cubicBezTo>
                    <a:pt x="11" y="10"/>
                    <a:pt x="11" y="10"/>
                    <a:pt x="10" y="11"/>
                  </a:cubicBezTo>
                  <a:cubicBezTo>
                    <a:pt x="10" y="11"/>
                    <a:pt x="9" y="12"/>
                    <a:pt x="9" y="13"/>
                  </a:cubicBezTo>
                  <a:cubicBezTo>
                    <a:pt x="9" y="14"/>
                    <a:pt x="10" y="14"/>
                    <a:pt x="10" y="15"/>
                  </a:cubicBezTo>
                  <a:cubicBezTo>
                    <a:pt x="11" y="17"/>
                    <a:pt x="12" y="18"/>
                    <a:pt x="14" y="20"/>
                  </a:cubicBezTo>
                  <a:cubicBezTo>
                    <a:pt x="14" y="20"/>
                    <a:pt x="15" y="21"/>
                    <a:pt x="15" y="21"/>
                  </a:cubicBezTo>
                  <a:cubicBezTo>
                    <a:pt x="16" y="24"/>
                    <a:pt x="16" y="27"/>
                    <a:pt x="16" y="30"/>
                  </a:cubicBezTo>
                  <a:cubicBezTo>
                    <a:pt x="14" y="30"/>
                    <a:pt x="13" y="31"/>
                    <a:pt x="12" y="31"/>
                  </a:cubicBezTo>
                  <a:cubicBezTo>
                    <a:pt x="12" y="31"/>
                    <a:pt x="12" y="31"/>
                    <a:pt x="12" y="31"/>
                  </a:cubicBezTo>
                  <a:cubicBezTo>
                    <a:pt x="12" y="31"/>
                    <a:pt x="12" y="31"/>
                    <a:pt x="12" y="31"/>
                  </a:cubicBezTo>
                  <a:moveTo>
                    <a:pt x="17" y="0"/>
                  </a:moveTo>
                  <a:cubicBezTo>
                    <a:pt x="13" y="0"/>
                    <a:pt x="9" y="2"/>
                    <a:pt x="7" y="5"/>
                  </a:cubicBezTo>
                  <a:cubicBezTo>
                    <a:pt x="4" y="10"/>
                    <a:pt x="3" y="16"/>
                    <a:pt x="6" y="20"/>
                  </a:cubicBezTo>
                  <a:cubicBezTo>
                    <a:pt x="6" y="21"/>
                    <a:pt x="7" y="22"/>
                    <a:pt x="7" y="23"/>
                  </a:cubicBezTo>
                  <a:cubicBezTo>
                    <a:pt x="7" y="23"/>
                    <a:pt x="8" y="23"/>
                    <a:pt x="8" y="24"/>
                  </a:cubicBezTo>
                  <a:cubicBezTo>
                    <a:pt x="8" y="25"/>
                    <a:pt x="9" y="26"/>
                    <a:pt x="9" y="27"/>
                  </a:cubicBezTo>
                  <a:cubicBezTo>
                    <a:pt x="9" y="28"/>
                    <a:pt x="9" y="28"/>
                    <a:pt x="9" y="28"/>
                  </a:cubicBezTo>
                  <a:cubicBezTo>
                    <a:pt x="9" y="28"/>
                    <a:pt x="9" y="28"/>
                    <a:pt x="9" y="28"/>
                  </a:cubicBezTo>
                  <a:cubicBezTo>
                    <a:pt x="9" y="30"/>
                    <a:pt x="10" y="30"/>
                    <a:pt x="10" y="31"/>
                  </a:cubicBezTo>
                  <a:cubicBezTo>
                    <a:pt x="11" y="31"/>
                    <a:pt x="11" y="31"/>
                    <a:pt x="11" y="31"/>
                  </a:cubicBezTo>
                  <a:cubicBezTo>
                    <a:pt x="11" y="32"/>
                    <a:pt x="11" y="32"/>
                    <a:pt x="11" y="33"/>
                  </a:cubicBezTo>
                  <a:cubicBezTo>
                    <a:pt x="11" y="33"/>
                    <a:pt x="11" y="34"/>
                    <a:pt x="11" y="34"/>
                  </a:cubicBezTo>
                  <a:cubicBezTo>
                    <a:pt x="11" y="35"/>
                    <a:pt x="11" y="35"/>
                    <a:pt x="11" y="35"/>
                  </a:cubicBezTo>
                  <a:cubicBezTo>
                    <a:pt x="11" y="36"/>
                    <a:pt x="11" y="36"/>
                    <a:pt x="11" y="36"/>
                  </a:cubicBezTo>
                  <a:cubicBezTo>
                    <a:pt x="11" y="36"/>
                    <a:pt x="11" y="37"/>
                    <a:pt x="11" y="37"/>
                  </a:cubicBezTo>
                  <a:cubicBezTo>
                    <a:pt x="11" y="38"/>
                    <a:pt x="11" y="38"/>
                    <a:pt x="11" y="38"/>
                  </a:cubicBezTo>
                  <a:cubicBezTo>
                    <a:pt x="11" y="38"/>
                    <a:pt x="11" y="38"/>
                    <a:pt x="11" y="38"/>
                  </a:cubicBezTo>
                  <a:cubicBezTo>
                    <a:pt x="11" y="37"/>
                    <a:pt x="10" y="36"/>
                    <a:pt x="10" y="36"/>
                  </a:cubicBezTo>
                  <a:cubicBezTo>
                    <a:pt x="9" y="36"/>
                    <a:pt x="9" y="36"/>
                    <a:pt x="9" y="36"/>
                  </a:cubicBezTo>
                  <a:cubicBezTo>
                    <a:pt x="8" y="36"/>
                    <a:pt x="7" y="37"/>
                    <a:pt x="6" y="38"/>
                  </a:cubicBezTo>
                  <a:cubicBezTo>
                    <a:pt x="5" y="39"/>
                    <a:pt x="4" y="41"/>
                    <a:pt x="4" y="43"/>
                  </a:cubicBezTo>
                  <a:cubicBezTo>
                    <a:pt x="3" y="45"/>
                    <a:pt x="2" y="46"/>
                    <a:pt x="1" y="48"/>
                  </a:cubicBezTo>
                  <a:cubicBezTo>
                    <a:pt x="1" y="48"/>
                    <a:pt x="1" y="48"/>
                    <a:pt x="1" y="48"/>
                  </a:cubicBezTo>
                  <a:cubicBezTo>
                    <a:pt x="1" y="49"/>
                    <a:pt x="0" y="50"/>
                    <a:pt x="0" y="50"/>
                  </a:cubicBezTo>
                  <a:cubicBezTo>
                    <a:pt x="0" y="51"/>
                    <a:pt x="0" y="52"/>
                    <a:pt x="1" y="53"/>
                  </a:cubicBezTo>
                  <a:cubicBezTo>
                    <a:pt x="1" y="54"/>
                    <a:pt x="2" y="55"/>
                    <a:pt x="2" y="56"/>
                  </a:cubicBezTo>
                  <a:cubicBezTo>
                    <a:pt x="4" y="59"/>
                    <a:pt x="4" y="59"/>
                    <a:pt x="4" y="59"/>
                  </a:cubicBezTo>
                  <a:cubicBezTo>
                    <a:pt x="4" y="60"/>
                    <a:pt x="4" y="61"/>
                    <a:pt x="4" y="61"/>
                  </a:cubicBezTo>
                  <a:cubicBezTo>
                    <a:pt x="4" y="62"/>
                    <a:pt x="5" y="63"/>
                    <a:pt x="5" y="63"/>
                  </a:cubicBezTo>
                  <a:cubicBezTo>
                    <a:pt x="5" y="64"/>
                    <a:pt x="5" y="66"/>
                    <a:pt x="6" y="67"/>
                  </a:cubicBezTo>
                  <a:cubicBezTo>
                    <a:pt x="6" y="67"/>
                    <a:pt x="6" y="67"/>
                    <a:pt x="7" y="68"/>
                  </a:cubicBezTo>
                  <a:cubicBezTo>
                    <a:pt x="8" y="70"/>
                    <a:pt x="9" y="73"/>
                    <a:pt x="11" y="75"/>
                  </a:cubicBezTo>
                  <a:cubicBezTo>
                    <a:pt x="11" y="76"/>
                    <a:pt x="11" y="77"/>
                    <a:pt x="11" y="78"/>
                  </a:cubicBezTo>
                  <a:cubicBezTo>
                    <a:pt x="10" y="78"/>
                    <a:pt x="9" y="79"/>
                    <a:pt x="9" y="79"/>
                  </a:cubicBezTo>
                  <a:cubicBezTo>
                    <a:pt x="9" y="79"/>
                    <a:pt x="9" y="80"/>
                    <a:pt x="9" y="80"/>
                  </a:cubicBezTo>
                  <a:cubicBezTo>
                    <a:pt x="9" y="80"/>
                    <a:pt x="9" y="80"/>
                    <a:pt x="9" y="80"/>
                  </a:cubicBezTo>
                  <a:cubicBezTo>
                    <a:pt x="9" y="82"/>
                    <a:pt x="9" y="82"/>
                    <a:pt x="9" y="82"/>
                  </a:cubicBezTo>
                  <a:cubicBezTo>
                    <a:pt x="9" y="82"/>
                    <a:pt x="8" y="82"/>
                    <a:pt x="8" y="83"/>
                  </a:cubicBezTo>
                  <a:cubicBezTo>
                    <a:pt x="7" y="83"/>
                    <a:pt x="7" y="84"/>
                    <a:pt x="7" y="84"/>
                  </a:cubicBezTo>
                  <a:cubicBezTo>
                    <a:pt x="7" y="84"/>
                    <a:pt x="7" y="84"/>
                    <a:pt x="7" y="84"/>
                  </a:cubicBezTo>
                  <a:cubicBezTo>
                    <a:pt x="7" y="85"/>
                    <a:pt x="7" y="86"/>
                    <a:pt x="7" y="87"/>
                  </a:cubicBezTo>
                  <a:cubicBezTo>
                    <a:pt x="7" y="89"/>
                    <a:pt x="7" y="91"/>
                    <a:pt x="7" y="93"/>
                  </a:cubicBezTo>
                  <a:cubicBezTo>
                    <a:pt x="7" y="94"/>
                    <a:pt x="7" y="94"/>
                    <a:pt x="7" y="94"/>
                  </a:cubicBezTo>
                  <a:cubicBezTo>
                    <a:pt x="8" y="93"/>
                    <a:pt x="8" y="93"/>
                    <a:pt x="8" y="93"/>
                  </a:cubicBezTo>
                  <a:cubicBezTo>
                    <a:pt x="8" y="91"/>
                    <a:pt x="8" y="89"/>
                    <a:pt x="8" y="87"/>
                  </a:cubicBezTo>
                  <a:cubicBezTo>
                    <a:pt x="8" y="86"/>
                    <a:pt x="8" y="86"/>
                    <a:pt x="8" y="85"/>
                  </a:cubicBezTo>
                  <a:cubicBezTo>
                    <a:pt x="9" y="85"/>
                    <a:pt x="9" y="85"/>
                    <a:pt x="9" y="85"/>
                  </a:cubicBezTo>
                  <a:cubicBezTo>
                    <a:pt x="9" y="86"/>
                    <a:pt x="9" y="86"/>
                    <a:pt x="9" y="86"/>
                  </a:cubicBezTo>
                  <a:cubicBezTo>
                    <a:pt x="10" y="86"/>
                    <a:pt x="10" y="86"/>
                    <a:pt x="10" y="86"/>
                  </a:cubicBezTo>
                  <a:cubicBezTo>
                    <a:pt x="10" y="86"/>
                    <a:pt x="10" y="86"/>
                    <a:pt x="10" y="86"/>
                  </a:cubicBezTo>
                  <a:cubicBezTo>
                    <a:pt x="12" y="86"/>
                    <a:pt x="15" y="87"/>
                    <a:pt x="17" y="87"/>
                  </a:cubicBezTo>
                  <a:cubicBezTo>
                    <a:pt x="18" y="87"/>
                    <a:pt x="19" y="87"/>
                    <a:pt x="21" y="87"/>
                  </a:cubicBezTo>
                  <a:cubicBezTo>
                    <a:pt x="22" y="86"/>
                    <a:pt x="22" y="86"/>
                    <a:pt x="22" y="86"/>
                  </a:cubicBezTo>
                  <a:cubicBezTo>
                    <a:pt x="21" y="87"/>
                    <a:pt x="21" y="87"/>
                    <a:pt x="21" y="87"/>
                  </a:cubicBezTo>
                  <a:cubicBezTo>
                    <a:pt x="21" y="88"/>
                    <a:pt x="21" y="88"/>
                    <a:pt x="21" y="88"/>
                  </a:cubicBezTo>
                  <a:cubicBezTo>
                    <a:pt x="22" y="86"/>
                    <a:pt x="22" y="86"/>
                    <a:pt x="22" y="86"/>
                  </a:cubicBezTo>
                  <a:cubicBezTo>
                    <a:pt x="23" y="86"/>
                    <a:pt x="23" y="86"/>
                    <a:pt x="24" y="86"/>
                  </a:cubicBezTo>
                  <a:cubicBezTo>
                    <a:pt x="23" y="87"/>
                    <a:pt x="23" y="87"/>
                    <a:pt x="22" y="88"/>
                  </a:cubicBezTo>
                  <a:cubicBezTo>
                    <a:pt x="23" y="88"/>
                    <a:pt x="23" y="88"/>
                    <a:pt x="23" y="88"/>
                  </a:cubicBezTo>
                  <a:cubicBezTo>
                    <a:pt x="23" y="88"/>
                    <a:pt x="24" y="87"/>
                    <a:pt x="24" y="86"/>
                  </a:cubicBezTo>
                  <a:cubicBezTo>
                    <a:pt x="25" y="86"/>
                    <a:pt x="26" y="86"/>
                    <a:pt x="27" y="86"/>
                  </a:cubicBezTo>
                  <a:cubicBezTo>
                    <a:pt x="25" y="87"/>
                    <a:pt x="24" y="89"/>
                    <a:pt x="23" y="90"/>
                  </a:cubicBezTo>
                  <a:cubicBezTo>
                    <a:pt x="23" y="91"/>
                    <a:pt x="23" y="91"/>
                    <a:pt x="23" y="91"/>
                  </a:cubicBezTo>
                  <a:cubicBezTo>
                    <a:pt x="25" y="89"/>
                    <a:pt x="26" y="87"/>
                    <a:pt x="28" y="85"/>
                  </a:cubicBezTo>
                  <a:cubicBezTo>
                    <a:pt x="28" y="85"/>
                    <a:pt x="28" y="85"/>
                    <a:pt x="28" y="85"/>
                  </a:cubicBezTo>
                  <a:cubicBezTo>
                    <a:pt x="28" y="85"/>
                    <a:pt x="28" y="85"/>
                    <a:pt x="28" y="85"/>
                  </a:cubicBezTo>
                  <a:cubicBezTo>
                    <a:pt x="29" y="85"/>
                    <a:pt x="29" y="85"/>
                    <a:pt x="29" y="85"/>
                  </a:cubicBezTo>
                  <a:cubicBezTo>
                    <a:pt x="29" y="84"/>
                    <a:pt x="29" y="84"/>
                    <a:pt x="29" y="84"/>
                  </a:cubicBezTo>
                  <a:cubicBezTo>
                    <a:pt x="29" y="85"/>
                    <a:pt x="29" y="85"/>
                    <a:pt x="29" y="85"/>
                  </a:cubicBezTo>
                  <a:cubicBezTo>
                    <a:pt x="29" y="85"/>
                    <a:pt x="29" y="85"/>
                    <a:pt x="29" y="85"/>
                  </a:cubicBezTo>
                  <a:cubicBezTo>
                    <a:pt x="24" y="91"/>
                    <a:pt x="24" y="91"/>
                    <a:pt x="24" y="91"/>
                  </a:cubicBezTo>
                  <a:cubicBezTo>
                    <a:pt x="24" y="91"/>
                    <a:pt x="24" y="91"/>
                    <a:pt x="24" y="91"/>
                  </a:cubicBezTo>
                  <a:cubicBezTo>
                    <a:pt x="24" y="92"/>
                    <a:pt x="24" y="92"/>
                    <a:pt x="24" y="92"/>
                  </a:cubicBezTo>
                  <a:cubicBezTo>
                    <a:pt x="24" y="92"/>
                    <a:pt x="24" y="92"/>
                    <a:pt x="24" y="92"/>
                  </a:cubicBezTo>
                  <a:cubicBezTo>
                    <a:pt x="24" y="91"/>
                    <a:pt x="24" y="91"/>
                    <a:pt x="24" y="91"/>
                  </a:cubicBezTo>
                  <a:cubicBezTo>
                    <a:pt x="24" y="91"/>
                    <a:pt x="24" y="91"/>
                    <a:pt x="24" y="91"/>
                  </a:cubicBezTo>
                  <a:cubicBezTo>
                    <a:pt x="29" y="86"/>
                    <a:pt x="29" y="86"/>
                    <a:pt x="29" y="86"/>
                  </a:cubicBezTo>
                  <a:cubicBezTo>
                    <a:pt x="29" y="87"/>
                    <a:pt x="29" y="88"/>
                    <a:pt x="29" y="89"/>
                  </a:cubicBezTo>
                  <a:cubicBezTo>
                    <a:pt x="29" y="90"/>
                    <a:pt x="29" y="92"/>
                    <a:pt x="29" y="94"/>
                  </a:cubicBezTo>
                  <a:cubicBezTo>
                    <a:pt x="28" y="93"/>
                    <a:pt x="28" y="93"/>
                    <a:pt x="28" y="93"/>
                  </a:cubicBezTo>
                  <a:cubicBezTo>
                    <a:pt x="28" y="94"/>
                    <a:pt x="27" y="95"/>
                    <a:pt x="27" y="96"/>
                  </a:cubicBezTo>
                  <a:cubicBezTo>
                    <a:pt x="27" y="96"/>
                    <a:pt x="27" y="96"/>
                    <a:pt x="27" y="96"/>
                  </a:cubicBezTo>
                  <a:cubicBezTo>
                    <a:pt x="28" y="95"/>
                    <a:pt x="28" y="94"/>
                    <a:pt x="29" y="94"/>
                  </a:cubicBezTo>
                  <a:cubicBezTo>
                    <a:pt x="29" y="94"/>
                    <a:pt x="29" y="94"/>
                    <a:pt x="29" y="94"/>
                  </a:cubicBezTo>
                  <a:cubicBezTo>
                    <a:pt x="29" y="95"/>
                    <a:pt x="29" y="95"/>
                    <a:pt x="29" y="95"/>
                  </a:cubicBezTo>
                  <a:cubicBezTo>
                    <a:pt x="30" y="94"/>
                    <a:pt x="30" y="94"/>
                    <a:pt x="30" y="94"/>
                  </a:cubicBezTo>
                  <a:cubicBezTo>
                    <a:pt x="30" y="93"/>
                    <a:pt x="30" y="91"/>
                    <a:pt x="30" y="89"/>
                  </a:cubicBezTo>
                  <a:cubicBezTo>
                    <a:pt x="30" y="87"/>
                    <a:pt x="30" y="85"/>
                    <a:pt x="30" y="83"/>
                  </a:cubicBezTo>
                  <a:cubicBezTo>
                    <a:pt x="30" y="83"/>
                    <a:pt x="30" y="83"/>
                    <a:pt x="30" y="82"/>
                  </a:cubicBezTo>
                  <a:cubicBezTo>
                    <a:pt x="29" y="82"/>
                    <a:pt x="29" y="82"/>
                    <a:pt x="29" y="82"/>
                  </a:cubicBezTo>
                  <a:cubicBezTo>
                    <a:pt x="29" y="82"/>
                    <a:pt x="29" y="82"/>
                    <a:pt x="29" y="82"/>
                  </a:cubicBezTo>
                  <a:cubicBezTo>
                    <a:pt x="29" y="81"/>
                    <a:pt x="29" y="81"/>
                    <a:pt x="29" y="80"/>
                  </a:cubicBezTo>
                  <a:cubicBezTo>
                    <a:pt x="29" y="80"/>
                    <a:pt x="29" y="80"/>
                    <a:pt x="29" y="80"/>
                  </a:cubicBezTo>
                  <a:cubicBezTo>
                    <a:pt x="29" y="79"/>
                    <a:pt x="29" y="79"/>
                    <a:pt x="28" y="78"/>
                  </a:cubicBezTo>
                  <a:cubicBezTo>
                    <a:pt x="28" y="78"/>
                    <a:pt x="27" y="77"/>
                    <a:pt x="27" y="77"/>
                  </a:cubicBezTo>
                  <a:cubicBezTo>
                    <a:pt x="27" y="77"/>
                    <a:pt x="27" y="76"/>
                    <a:pt x="27" y="75"/>
                  </a:cubicBezTo>
                  <a:cubicBezTo>
                    <a:pt x="27" y="74"/>
                    <a:pt x="27" y="74"/>
                    <a:pt x="28" y="73"/>
                  </a:cubicBezTo>
                  <a:cubicBezTo>
                    <a:pt x="29" y="71"/>
                    <a:pt x="30" y="69"/>
                    <a:pt x="29" y="65"/>
                  </a:cubicBezTo>
                  <a:cubicBezTo>
                    <a:pt x="29" y="62"/>
                    <a:pt x="28" y="60"/>
                    <a:pt x="27" y="58"/>
                  </a:cubicBezTo>
                  <a:cubicBezTo>
                    <a:pt x="27" y="57"/>
                    <a:pt x="26" y="56"/>
                    <a:pt x="26" y="54"/>
                  </a:cubicBezTo>
                  <a:cubicBezTo>
                    <a:pt x="25" y="51"/>
                    <a:pt x="24" y="48"/>
                    <a:pt x="25" y="45"/>
                  </a:cubicBezTo>
                  <a:cubicBezTo>
                    <a:pt x="25" y="44"/>
                    <a:pt x="24" y="43"/>
                    <a:pt x="23" y="42"/>
                  </a:cubicBezTo>
                  <a:cubicBezTo>
                    <a:pt x="23" y="42"/>
                    <a:pt x="22" y="42"/>
                    <a:pt x="22" y="42"/>
                  </a:cubicBezTo>
                  <a:cubicBezTo>
                    <a:pt x="22" y="42"/>
                    <a:pt x="22" y="42"/>
                    <a:pt x="21" y="42"/>
                  </a:cubicBezTo>
                  <a:cubicBezTo>
                    <a:pt x="22" y="42"/>
                    <a:pt x="23" y="40"/>
                    <a:pt x="23" y="40"/>
                  </a:cubicBezTo>
                  <a:cubicBezTo>
                    <a:pt x="23" y="39"/>
                    <a:pt x="23" y="39"/>
                    <a:pt x="23" y="39"/>
                  </a:cubicBezTo>
                  <a:cubicBezTo>
                    <a:pt x="23" y="38"/>
                    <a:pt x="23" y="38"/>
                    <a:pt x="23" y="38"/>
                  </a:cubicBezTo>
                  <a:cubicBezTo>
                    <a:pt x="23" y="38"/>
                    <a:pt x="23" y="38"/>
                    <a:pt x="23" y="38"/>
                  </a:cubicBezTo>
                  <a:cubicBezTo>
                    <a:pt x="24" y="38"/>
                    <a:pt x="24" y="38"/>
                    <a:pt x="24" y="38"/>
                  </a:cubicBezTo>
                  <a:cubicBezTo>
                    <a:pt x="23" y="38"/>
                    <a:pt x="23" y="38"/>
                    <a:pt x="23" y="38"/>
                  </a:cubicBezTo>
                  <a:cubicBezTo>
                    <a:pt x="23" y="37"/>
                    <a:pt x="23" y="37"/>
                    <a:pt x="23" y="37"/>
                  </a:cubicBezTo>
                  <a:cubicBezTo>
                    <a:pt x="23" y="37"/>
                    <a:pt x="23" y="37"/>
                    <a:pt x="23" y="37"/>
                  </a:cubicBezTo>
                  <a:cubicBezTo>
                    <a:pt x="23" y="37"/>
                    <a:pt x="23" y="37"/>
                    <a:pt x="23" y="37"/>
                  </a:cubicBezTo>
                  <a:cubicBezTo>
                    <a:pt x="23" y="36"/>
                    <a:pt x="23" y="36"/>
                    <a:pt x="23" y="36"/>
                  </a:cubicBezTo>
                  <a:cubicBezTo>
                    <a:pt x="23" y="36"/>
                    <a:pt x="23" y="36"/>
                    <a:pt x="23" y="36"/>
                  </a:cubicBezTo>
                  <a:cubicBezTo>
                    <a:pt x="23" y="36"/>
                    <a:pt x="23" y="36"/>
                    <a:pt x="23" y="36"/>
                  </a:cubicBezTo>
                  <a:cubicBezTo>
                    <a:pt x="23" y="36"/>
                    <a:pt x="23" y="36"/>
                    <a:pt x="23" y="36"/>
                  </a:cubicBezTo>
                  <a:cubicBezTo>
                    <a:pt x="23" y="35"/>
                    <a:pt x="23" y="35"/>
                    <a:pt x="23" y="35"/>
                  </a:cubicBezTo>
                  <a:cubicBezTo>
                    <a:pt x="23" y="35"/>
                    <a:pt x="23" y="35"/>
                    <a:pt x="23" y="35"/>
                  </a:cubicBezTo>
                  <a:cubicBezTo>
                    <a:pt x="23" y="34"/>
                    <a:pt x="23" y="34"/>
                    <a:pt x="23" y="34"/>
                  </a:cubicBezTo>
                  <a:cubicBezTo>
                    <a:pt x="23" y="34"/>
                    <a:pt x="23" y="34"/>
                    <a:pt x="23" y="34"/>
                  </a:cubicBezTo>
                  <a:cubicBezTo>
                    <a:pt x="23" y="32"/>
                    <a:pt x="23" y="32"/>
                    <a:pt x="23" y="32"/>
                  </a:cubicBezTo>
                  <a:cubicBezTo>
                    <a:pt x="23" y="32"/>
                    <a:pt x="23" y="32"/>
                    <a:pt x="23" y="32"/>
                  </a:cubicBezTo>
                  <a:cubicBezTo>
                    <a:pt x="24" y="31"/>
                    <a:pt x="25" y="30"/>
                    <a:pt x="25" y="29"/>
                  </a:cubicBezTo>
                  <a:cubicBezTo>
                    <a:pt x="25" y="29"/>
                    <a:pt x="25" y="28"/>
                    <a:pt x="25" y="28"/>
                  </a:cubicBezTo>
                  <a:cubicBezTo>
                    <a:pt x="25" y="28"/>
                    <a:pt x="25" y="27"/>
                    <a:pt x="25" y="27"/>
                  </a:cubicBezTo>
                  <a:cubicBezTo>
                    <a:pt x="26" y="26"/>
                    <a:pt x="26" y="26"/>
                    <a:pt x="26" y="26"/>
                  </a:cubicBezTo>
                  <a:cubicBezTo>
                    <a:pt x="26" y="25"/>
                    <a:pt x="26" y="24"/>
                    <a:pt x="28" y="22"/>
                  </a:cubicBezTo>
                  <a:cubicBezTo>
                    <a:pt x="30" y="19"/>
                    <a:pt x="32" y="12"/>
                    <a:pt x="29" y="6"/>
                  </a:cubicBezTo>
                  <a:cubicBezTo>
                    <a:pt x="28" y="3"/>
                    <a:pt x="25" y="0"/>
                    <a:pt x="17" y="0"/>
                  </a:cubicBezTo>
                  <a:cubicBezTo>
                    <a:pt x="17" y="0"/>
                    <a:pt x="17" y="0"/>
                    <a:pt x="1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7" name="Freeform 103"/>
            <p:cNvSpPr/>
            <p:nvPr/>
          </p:nvSpPr>
          <p:spPr bwMode="auto">
            <a:xfrm>
              <a:off x="3958" y="1687"/>
              <a:ext cx="5" cy="26"/>
            </a:xfrm>
            <a:custGeom>
              <a:avLst/>
              <a:gdLst>
                <a:gd name="T0" fmla="*/ 1 w 2"/>
                <a:gd name="T1" fmla="*/ 0 h 11"/>
                <a:gd name="T2" fmla="*/ 0 w 2"/>
                <a:gd name="T3" fmla="*/ 0 h 11"/>
                <a:gd name="T4" fmla="*/ 1 w 2"/>
                <a:gd name="T5" fmla="*/ 10 h 11"/>
                <a:gd name="T6" fmla="*/ 2 w 2"/>
                <a:gd name="T7" fmla="*/ 11 h 11"/>
                <a:gd name="T8" fmla="*/ 2 w 2"/>
                <a:gd name="T9" fmla="*/ 11 h 11"/>
                <a:gd name="T10" fmla="*/ 2 w 2"/>
                <a:gd name="T11" fmla="*/ 10 h 11"/>
                <a:gd name="T12" fmla="*/ 1 w 2"/>
                <a:gd name="T13" fmla="*/ 0 h 11"/>
                <a:gd name="T14" fmla="*/ 1 w 2"/>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11">
                  <a:moveTo>
                    <a:pt x="1" y="0"/>
                  </a:moveTo>
                  <a:cubicBezTo>
                    <a:pt x="0" y="0"/>
                    <a:pt x="0" y="0"/>
                    <a:pt x="0" y="0"/>
                  </a:cubicBezTo>
                  <a:cubicBezTo>
                    <a:pt x="0" y="3"/>
                    <a:pt x="1" y="7"/>
                    <a:pt x="1" y="10"/>
                  </a:cubicBezTo>
                  <a:cubicBezTo>
                    <a:pt x="2" y="11"/>
                    <a:pt x="2" y="11"/>
                    <a:pt x="2" y="11"/>
                  </a:cubicBezTo>
                  <a:cubicBezTo>
                    <a:pt x="2" y="11"/>
                    <a:pt x="2" y="11"/>
                    <a:pt x="2" y="11"/>
                  </a:cubicBezTo>
                  <a:cubicBezTo>
                    <a:pt x="2" y="10"/>
                    <a:pt x="2" y="10"/>
                    <a:pt x="2" y="10"/>
                  </a:cubicBezTo>
                  <a:cubicBezTo>
                    <a:pt x="2" y="7"/>
                    <a:pt x="1" y="3"/>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8" name="Freeform 104"/>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19" name="Freeform 105"/>
            <p:cNvSpPr/>
            <p:nvPr/>
          </p:nvSpPr>
          <p:spPr bwMode="auto">
            <a:xfrm>
              <a:off x="3991" y="1703"/>
              <a:ext cx="19" cy="15"/>
            </a:xfrm>
            <a:custGeom>
              <a:avLst/>
              <a:gdLst>
                <a:gd name="T0" fmla="*/ 17 w 19"/>
                <a:gd name="T1" fmla="*/ 0 h 15"/>
                <a:gd name="T2" fmla="*/ 2 w 19"/>
                <a:gd name="T3" fmla="*/ 12 h 15"/>
                <a:gd name="T4" fmla="*/ 0 w 19"/>
                <a:gd name="T5" fmla="*/ 15 h 15"/>
                <a:gd name="T6" fmla="*/ 2 w 19"/>
                <a:gd name="T7" fmla="*/ 15 h 15"/>
                <a:gd name="T8" fmla="*/ 2 w 19"/>
                <a:gd name="T9" fmla="*/ 15 h 15"/>
                <a:gd name="T10" fmla="*/ 17 w 19"/>
                <a:gd name="T11" fmla="*/ 3 h 15"/>
                <a:gd name="T12" fmla="*/ 19 w 19"/>
                <a:gd name="T13" fmla="*/ 0 h 15"/>
                <a:gd name="T14" fmla="*/ 17 w 19"/>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5">
                  <a:moveTo>
                    <a:pt x="17" y="0"/>
                  </a:moveTo>
                  <a:lnTo>
                    <a:pt x="2" y="12"/>
                  </a:lnTo>
                  <a:lnTo>
                    <a:pt x="0" y="15"/>
                  </a:lnTo>
                  <a:lnTo>
                    <a:pt x="2" y="15"/>
                  </a:lnTo>
                  <a:lnTo>
                    <a:pt x="2" y="15"/>
                  </a:lnTo>
                  <a:lnTo>
                    <a:pt x="17" y="3"/>
                  </a:lnTo>
                  <a:lnTo>
                    <a:pt x="19" y="0"/>
                  </a:lnTo>
                  <a:lnTo>
                    <a:pt x="17"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0" name="Freeform 106"/>
            <p:cNvSpPr/>
            <p:nvPr/>
          </p:nvSpPr>
          <p:spPr bwMode="auto">
            <a:xfrm>
              <a:off x="4003" y="1739"/>
              <a:ext cx="19" cy="7"/>
            </a:xfrm>
            <a:custGeom>
              <a:avLst/>
              <a:gdLst>
                <a:gd name="T0" fmla="*/ 7 w 8"/>
                <a:gd name="T1" fmla="*/ 0 h 3"/>
                <a:gd name="T2" fmla="*/ 0 w 8"/>
                <a:gd name="T3" fmla="*/ 2 h 3"/>
                <a:gd name="T4" fmla="*/ 0 w 8"/>
                <a:gd name="T5" fmla="*/ 2 h 3"/>
                <a:gd name="T6" fmla="*/ 1 w 8"/>
                <a:gd name="T7" fmla="*/ 3 h 3"/>
                <a:gd name="T8" fmla="*/ 8 w 8"/>
                <a:gd name="T9" fmla="*/ 1 h 3"/>
                <a:gd name="T10" fmla="*/ 8 w 8"/>
                <a:gd name="T11" fmla="*/ 0 h 3"/>
                <a:gd name="T12" fmla="*/ 7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7" y="0"/>
                  </a:moveTo>
                  <a:cubicBezTo>
                    <a:pt x="5" y="1"/>
                    <a:pt x="3" y="2"/>
                    <a:pt x="0" y="2"/>
                  </a:cubicBezTo>
                  <a:cubicBezTo>
                    <a:pt x="0" y="2"/>
                    <a:pt x="0" y="2"/>
                    <a:pt x="0" y="2"/>
                  </a:cubicBezTo>
                  <a:cubicBezTo>
                    <a:pt x="1" y="3"/>
                    <a:pt x="1" y="3"/>
                    <a:pt x="1" y="3"/>
                  </a:cubicBezTo>
                  <a:cubicBezTo>
                    <a:pt x="3" y="3"/>
                    <a:pt x="5" y="2"/>
                    <a:pt x="8" y="1"/>
                  </a:cubicBezTo>
                  <a:cubicBezTo>
                    <a:pt x="8" y="0"/>
                    <a:pt x="8" y="0"/>
                    <a:pt x="8" y="0"/>
                  </a:cubicBezTo>
                  <a:cubicBezTo>
                    <a:pt x="7"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1" name="Freeform 107"/>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2" name="Freeform 108"/>
            <p:cNvSpPr/>
            <p:nvPr/>
          </p:nvSpPr>
          <p:spPr bwMode="auto">
            <a:xfrm>
              <a:off x="4001" y="1768"/>
              <a:ext cx="14" cy="14"/>
            </a:xfrm>
            <a:custGeom>
              <a:avLst/>
              <a:gdLst>
                <a:gd name="T0" fmla="*/ 2 w 14"/>
                <a:gd name="T1" fmla="*/ 0 h 14"/>
                <a:gd name="T2" fmla="*/ 0 w 14"/>
                <a:gd name="T3" fmla="*/ 0 h 14"/>
                <a:gd name="T4" fmla="*/ 0 w 14"/>
                <a:gd name="T5" fmla="*/ 2 h 14"/>
                <a:gd name="T6" fmla="*/ 11 w 14"/>
                <a:gd name="T7" fmla="*/ 12 h 14"/>
                <a:gd name="T8" fmla="*/ 14 w 14"/>
                <a:gd name="T9" fmla="*/ 14 h 14"/>
                <a:gd name="T10" fmla="*/ 14 w 14"/>
                <a:gd name="T11" fmla="*/ 12 h 14"/>
                <a:gd name="T12" fmla="*/ 14 w 14"/>
                <a:gd name="T13" fmla="*/ 12 h 14"/>
                <a:gd name="T14" fmla="*/ 2 w 14"/>
                <a:gd name="T15" fmla="*/ 0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2" y="0"/>
                  </a:moveTo>
                  <a:lnTo>
                    <a:pt x="0" y="0"/>
                  </a:lnTo>
                  <a:lnTo>
                    <a:pt x="0" y="2"/>
                  </a:lnTo>
                  <a:lnTo>
                    <a:pt x="11" y="12"/>
                  </a:lnTo>
                  <a:lnTo>
                    <a:pt x="14" y="14"/>
                  </a:lnTo>
                  <a:lnTo>
                    <a:pt x="14" y="12"/>
                  </a:lnTo>
                  <a:lnTo>
                    <a:pt x="14" y="12"/>
                  </a:lnTo>
                  <a:lnTo>
                    <a:pt x="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3" name="Freeform 109"/>
            <p:cNvSpPr/>
            <p:nvPr/>
          </p:nvSpPr>
          <p:spPr bwMode="auto">
            <a:xfrm>
              <a:off x="3917" y="1703"/>
              <a:ext cx="15" cy="15"/>
            </a:xfrm>
            <a:custGeom>
              <a:avLst/>
              <a:gdLst>
                <a:gd name="T0" fmla="*/ 1 w 6"/>
                <a:gd name="T1" fmla="*/ 0 h 6"/>
                <a:gd name="T2" fmla="*/ 0 w 6"/>
                <a:gd name="T3" fmla="*/ 0 h 6"/>
                <a:gd name="T4" fmla="*/ 1 w 6"/>
                <a:gd name="T5" fmla="*/ 1 h 6"/>
                <a:gd name="T6" fmla="*/ 5 w 6"/>
                <a:gd name="T7" fmla="*/ 6 h 6"/>
                <a:gd name="T8" fmla="*/ 6 w 6"/>
                <a:gd name="T9" fmla="*/ 6 h 6"/>
                <a:gd name="T10" fmla="*/ 6 w 6"/>
                <a:gd name="T11" fmla="*/ 6 h 6"/>
                <a:gd name="T12" fmla="*/ 6 w 6"/>
                <a:gd name="T13" fmla="*/ 5 h 6"/>
                <a:gd name="T14" fmla="*/ 1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0"/>
                  </a:moveTo>
                  <a:cubicBezTo>
                    <a:pt x="0" y="0"/>
                    <a:pt x="0" y="0"/>
                    <a:pt x="0" y="0"/>
                  </a:cubicBezTo>
                  <a:cubicBezTo>
                    <a:pt x="1" y="1"/>
                    <a:pt x="1" y="1"/>
                    <a:pt x="1" y="1"/>
                  </a:cubicBezTo>
                  <a:cubicBezTo>
                    <a:pt x="2" y="2"/>
                    <a:pt x="4" y="4"/>
                    <a:pt x="5" y="6"/>
                  </a:cubicBezTo>
                  <a:cubicBezTo>
                    <a:pt x="6" y="6"/>
                    <a:pt x="6" y="6"/>
                    <a:pt x="6" y="6"/>
                  </a:cubicBezTo>
                  <a:cubicBezTo>
                    <a:pt x="6" y="6"/>
                    <a:pt x="6" y="6"/>
                    <a:pt x="6" y="6"/>
                  </a:cubicBezTo>
                  <a:cubicBezTo>
                    <a:pt x="6" y="5"/>
                    <a:pt x="6" y="5"/>
                    <a:pt x="6" y="5"/>
                  </a:cubicBezTo>
                  <a:cubicBezTo>
                    <a:pt x="5" y="3"/>
                    <a:pt x="3" y="2"/>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4" name="Freeform 110"/>
            <p:cNvSpPr/>
            <p:nvPr/>
          </p:nvSpPr>
          <p:spPr bwMode="auto">
            <a:xfrm>
              <a:off x="3908" y="1739"/>
              <a:ext cx="16" cy="7"/>
            </a:xfrm>
            <a:custGeom>
              <a:avLst/>
              <a:gdLst>
                <a:gd name="T0" fmla="*/ 0 w 7"/>
                <a:gd name="T1" fmla="*/ 0 h 3"/>
                <a:gd name="T2" fmla="*/ 0 w 7"/>
                <a:gd name="T3" fmla="*/ 1 h 3"/>
                <a:gd name="T4" fmla="*/ 0 w 7"/>
                <a:gd name="T5" fmla="*/ 1 h 3"/>
                <a:gd name="T6" fmla="*/ 6 w 7"/>
                <a:gd name="T7" fmla="*/ 3 h 3"/>
                <a:gd name="T8" fmla="*/ 6 w 7"/>
                <a:gd name="T9" fmla="*/ 3 h 3"/>
                <a:gd name="T10" fmla="*/ 7 w 7"/>
                <a:gd name="T11" fmla="*/ 3 h 3"/>
                <a:gd name="T12" fmla="*/ 7 w 7"/>
                <a:gd name="T13" fmla="*/ 2 h 3"/>
                <a:gd name="T14" fmla="*/ 0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0"/>
                  </a:moveTo>
                  <a:cubicBezTo>
                    <a:pt x="0" y="1"/>
                    <a:pt x="0" y="1"/>
                    <a:pt x="0" y="1"/>
                  </a:cubicBezTo>
                  <a:cubicBezTo>
                    <a:pt x="0" y="1"/>
                    <a:pt x="0" y="1"/>
                    <a:pt x="0" y="1"/>
                  </a:cubicBezTo>
                  <a:cubicBezTo>
                    <a:pt x="2" y="2"/>
                    <a:pt x="4" y="2"/>
                    <a:pt x="6" y="3"/>
                  </a:cubicBezTo>
                  <a:cubicBezTo>
                    <a:pt x="6" y="3"/>
                    <a:pt x="6" y="3"/>
                    <a:pt x="6" y="3"/>
                  </a:cubicBezTo>
                  <a:cubicBezTo>
                    <a:pt x="7" y="3"/>
                    <a:pt x="7" y="3"/>
                    <a:pt x="7" y="3"/>
                  </a:cubicBezTo>
                  <a:cubicBezTo>
                    <a:pt x="7" y="2"/>
                    <a:pt x="7" y="2"/>
                    <a:pt x="7" y="2"/>
                  </a:cubicBezTo>
                  <a:cubicBezTo>
                    <a:pt x="5" y="1"/>
                    <a:pt x="2" y="1"/>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5" name="Freeform 111"/>
            <p:cNvSpPr/>
            <p:nvPr/>
          </p:nvSpPr>
          <p:spPr bwMode="auto">
            <a:xfrm>
              <a:off x="3913" y="1772"/>
              <a:ext cx="14" cy="15"/>
            </a:xfrm>
            <a:custGeom>
              <a:avLst/>
              <a:gdLst>
                <a:gd name="T0" fmla="*/ 6 w 6"/>
                <a:gd name="T1" fmla="*/ 0 h 6"/>
                <a:gd name="T2" fmla="*/ 6 w 6"/>
                <a:gd name="T3" fmla="*/ 0 h 6"/>
                <a:gd name="T4" fmla="*/ 3 w 6"/>
                <a:gd name="T5" fmla="*/ 3 h 6"/>
                <a:gd name="T6" fmla="*/ 0 w 6"/>
                <a:gd name="T7" fmla="*/ 5 h 6"/>
                <a:gd name="T8" fmla="*/ 0 w 6"/>
                <a:gd name="T9" fmla="*/ 6 h 6"/>
                <a:gd name="T10" fmla="*/ 0 w 6"/>
                <a:gd name="T11" fmla="*/ 6 h 6"/>
                <a:gd name="T12" fmla="*/ 1 w 6"/>
                <a:gd name="T13" fmla="*/ 6 h 6"/>
                <a:gd name="T14" fmla="*/ 4 w 6"/>
                <a:gd name="T15" fmla="*/ 4 h 6"/>
                <a:gd name="T16" fmla="*/ 6 w 6"/>
                <a:gd name="T17" fmla="*/ 1 h 6"/>
                <a:gd name="T18" fmla="*/ 6 w 6"/>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6">
                  <a:moveTo>
                    <a:pt x="6" y="0"/>
                  </a:moveTo>
                  <a:cubicBezTo>
                    <a:pt x="6" y="0"/>
                    <a:pt x="6" y="0"/>
                    <a:pt x="6" y="0"/>
                  </a:cubicBezTo>
                  <a:cubicBezTo>
                    <a:pt x="5" y="2"/>
                    <a:pt x="4" y="2"/>
                    <a:pt x="3" y="3"/>
                  </a:cubicBezTo>
                  <a:cubicBezTo>
                    <a:pt x="2" y="3"/>
                    <a:pt x="1" y="4"/>
                    <a:pt x="0" y="5"/>
                  </a:cubicBezTo>
                  <a:cubicBezTo>
                    <a:pt x="0" y="6"/>
                    <a:pt x="0" y="6"/>
                    <a:pt x="0" y="6"/>
                  </a:cubicBezTo>
                  <a:cubicBezTo>
                    <a:pt x="0" y="6"/>
                    <a:pt x="0" y="6"/>
                    <a:pt x="0" y="6"/>
                  </a:cubicBezTo>
                  <a:cubicBezTo>
                    <a:pt x="1" y="6"/>
                    <a:pt x="1" y="6"/>
                    <a:pt x="1" y="6"/>
                  </a:cubicBezTo>
                  <a:cubicBezTo>
                    <a:pt x="2" y="5"/>
                    <a:pt x="3" y="4"/>
                    <a:pt x="4" y="4"/>
                  </a:cubicBezTo>
                  <a:cubicBezTo>
                    <a:pt x="4" y="3"/>
                    <a:pt x="5" y="2"/>
                    <a:pt x="6"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6" name="Freeform 112"/>
            <p:cNvSpPr>
              <a:spLocks noEditPoints="1"/>
            </p:cNvSpPr>
            <p:nvPr/>
          </p:nvSpPr>
          <p:spPr bwMode="auto">
            <a:xfrm>
              <a:off x="4234" y="2227"/>
              <a:ext cx="54" cy="85"/>
            </a:xfrm>
            <a:custGeom>
              <a:avLst/>
              <a:gdLst>
                <a:gd name="T0" fmla="*/ 14 w 23"/>
                <a:gd name="T1" fmla="*/ 35 h 36"/>
                <a:gd name="T2" fmla="*/ 11 w 23"/>
                <a:gd name="T3" fmla="*/ 33 h 36"/>
                <a:gd name="T4" fmla="*/ 18 w 23"/>
                <a:gd name="T5" fmla="*/ 31 h 36"/>
                <a:gd name="T6" fmla="*/ 13 w 23"/>
                <a:gd name="T7" fmla="*/ 32 h 36"/>
                <a:gd name="T8" fmla="*/ 17 w 23"/>
                <a:gd name="T9" fmla="*/ 30 h 36"/>
                <a:gd name="T10" fmla="*/ 10 w 23"/>
                <a:gd name="T11" fmla="*/ 31 h 36"/>
                <a:gd name="T12" fmla="*/ 17 w 23"/>
                <a:gd name="T13" fmla="*/ 28 h 36"/>
                <a:gd name="T14" fmla="*/ 14 w 23"/>
                <a:gd name="T15" fmla="*/ 30 h 36"/>
                <a:gd name="T16" fmla="*/ 9 w 23"/>
                <a:gd name="T17" fmla="*/ 30 h 36"/>
                <a:gd name="T18" fmla="*/ 17 w 23"/>
                <a:gd name="T19" fmla="*/ 27 h 36"/>
                <a:gd name="T20" fmla="*/ 10 w 23"/>
                <a:gd name="T21" fmla="*/ 29 h 36"/>
                <a:gd name="T22" fmla="*/ 9 w 23"/>
                <a:gd name="T23" fmla="*/ 28 h 36"/>
                <a:gd name="T24" fmla="*/ 17 w 23"/>
                <a:gd name="T25" fmla="*/ 26 h 36"/>
                <a:gd name="T26" fmla="*/ 10 w 23"/>
                <a:gd name="T27" fmla="*/ 27 h 36"/>
                <a:gd name="T28" fmla="*/ 9 w 23"/>
                <a:gd name="T29" fmla="*/ 26 h 36"/>
                <a:gd name="T30" fmla="*/ 12 w 23"/>
                <a:gd name="T31" fmla="*/ 25 h 36"/>
                <a:gd name="T32" fmla="*/ 13 w 23"/>
                <a:gd name="T33" fmla="*/ 26 h 36"/>
                <a:gd name="T34" fmla="*/ 14 w 23"/>
                <a:gd name="T35" fmla="*/ 25 h 36"/>
                <a:gd name="T36" fmla="*/ 15 w 23"/>
                <a:gd name="T37" fmla="*/ 25 h 36"/>
                <a:gd name="T38" fmla="*/ 15 w 23"/>
                <a:gd name="T39" fmla="*/ 25 h 36"/>
                <a:gd name="T40" fmla="*/ 11 w 23"/>
                <a:gd name="T41" fmla="*/ 17 h 36"/>
                <a:gd name="T42" fmla="*/ 14 w 23"/>
                <a:gd name="T43" fmla="*/ 24 h 36"/>
                <a:gd name="T44" fmla="*/ 6 w 23"/>
                <a:gd name="T45" fmla="*/ 12 h 36"/>
                <a:gd name="T46" fmla="*/ 7 w 23"/>
                <a:gd name="T47" fmla="*/ 10 h 36"/>
                <a:gd name="T48" fmla="*/ 16 w 23"/>
                <a:gd name="T49" fmla="*/ 10 h 36"/>
                <a:gd name="T50" fmla="*/ 16 w 23"/>
                <a:gd name="T51" fmla="*/ 9 h 36"/>
                <a:gd name="T52" fmla="*/ 12 w 23"/>
                <a:gd name="T53" fmla="*/ 9 h 36"/>
                <a:gd name="T54" fmla="*/ 13 w 23"/>
                <a:gd name="T55" fmla="*/ 10 h 36"/>
                <a:gd name="T56" fmla="*/ 8 w 23"/>
                <a:gd name="T57" fmla="*/ 25 h 36"/>
                <a:gd name="T58" fmla="*/ 5 w 23"/>
                <a:gd name="T59" fmla="*/ 20 h 36"/>
                <a:gd name="T60" fmla="*/ 11 w 23"/>
                <a:gd name="T61" fmla="*/ 0 h 36"/>
                <a:gd name="T62" fmla="*/ 19 w 23"/>
                <a:gd name="T63" fmla="*/ 20 h 36"/>
                <a:gd name="T64" fmla="*/ 18 w 23"/>
                <a:gd name="T65" fmla="*/ 24 h 36"/>
                <a:gd name="T66" fmla="*/ 15 w 23"/>
                <a:gd name="T67" fmla="*/ 16 h 36"/>
                <a:gd name="T68" fmla="*/ 17 w 23"/>
                <a:gd name="T69" fmla="*/ 9 h 36"/>
                <a:gd name="T70" fmla="*/ 14 w 23"/>
                <a:gd name="T71" fmla="*/ 15 h 36"/>
                <a:gd name="T72" fmla="*/ 14 w 23"/>
                <a:gd name="T73" fmla="*/ 8 h 36"/>
                <a:gd name="T74" fmla="*/ 12 w 23"/>
                <a:gd name="T75" fmla="*/ 15 h 36"/>
                <a:gd name="T76" fmla="*/ 9 w 23"/>
                <a:gd name="T77" fmla="*/ 11 h 36"/>
                <a:gd name="T78" fmla="*/ 5 w 23"/>
                <a:gd name="T79" fmla="*/ 11 h 36"/>
                <a:gd name="T80" fmla="*/ 12 w 23"/>
                <a:gd name="T81" fmla="*/ 25 h 36"/>
                <a:gd name="T82" fmla="*/ 12 w 23"/>
                <a:gd name="T83" fmla="*/ 0 h 36"/>
                <a:gd name="T84" fmla="*/ 4 w 23"/>
                <a:gd name="T85" fmla="*/ 19 h 36"/>
                <a:gd name="T86" fmla="*/ 6 w 23"/>
                <a:gd name="T87" fmla="*/ 24 h 36"/>
                <a:gd name="T88" fmla="*/ 8 w 23"/>
                <a:gd name="T89" fmla="*/ 28 h 36"/>
                <a:gd name="T90" fmla="*/ 9 w 23"/>
                <a:gd name="T91" fmla="*/ 31 h 36"/>
                <a:gd name="T92" fmla="*/ 11 w 23"/>
                <a:gd name="T93" fmla="*/ 35 h 36"/>
                <a:gd name="T94" fmla="*/ 19 w 23"/>
                <a:gd name="T95" fmla="*/ 31 h 36"/>
                <a:gd name="T96" fmla="*/ 18 w 23"/>
                <a:gd name="T97" fmla="*/ 30 h 36"/>
                <a:gd name="T98" fmla="*/ 18 w 23"/>
                <a:gd name="T99" fmla="*/ 29 h 36"/>
                <a:gd name="T100" fmla="*/ 18 w 23"/>
                <a:gd name="T101" fmla="*/ 28 h 36"/>
                <a:gd name="T102" fmla="*/ 18 w 23"/>
                <a:gd name="T103" fmla="*/ 26 h 36"/>
                <a:gd name="T104" fmla="*/ 19 w 23"/>
                <a:gd name="T105" fmla="*/ 21 h 36"/>
                <a:gd name="T106" fmla="*/ 12 w 23"/>
                <a:gd name="T10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 h="36">
                  <a:moveTo>
                    <a:pt x="12" y="33"/>
                  </a:moveTo>
                  <a:cubicBezTo>
                    <a:pt x="14" y="33"/>
                    <a:pt x="16" y="33"/>
                    <a:pt x="18" y="32"/>
                  </a:cubicBezTo>
                  <a:cubicBezTo>
                    <a:pt x="17" y="33"/>
                    <a:pt x="17" y="34"/>
                    <a:pt x="16" y="34"/>
                  </a:cubicBezTo>
                  <a:cubicBezTo>
                    <a:pt x="16" y="35"/>
                    <a:pt x="15" y="35"/>
                    <a:pt x="14" y="35"/>
                  </a:cubicBezTo>
                  <a:cubicBezTo>
                    <a:pt x="13" y="35"/>
                    <a:pt x="12" y="35"/>
                    <a:pt x="11" y="34"/>
                  </a:cubicBezTo>
                  <a:cubicBezTo>
                    <a:pt x="11" y="34"/>
                    <a:pt x="10" y="33"/>
                    <a:pt x="10" y="33"/>
                  </a:cubicBezTo>
                  <a:cubicBezTo>
                    <a:pt x="11" y="33"/>
                    <a:pt x="11" y="33"/>
                    <a:pt x="11" y="33"/>
                  </a:cubicBezTo>
                  <a:cubicBezTo>
                    <a:pt x="11" y="33"/>
                    <a:pt x="11" y="33"/>
                    <a:pt x="11" y="33"/>
                  </a:cubicBezTo>
                  <a:cubicBezTo>
                    <a:pt x="11" y="33"/>
                    <a:pt x="12" y="33"/>
                    <a:pt x="12" y="33"/>
                  </a:cubicBezTo>
                  <a:moveTo>
                    <a:pt x="13" y="32"/>
                  </a:moveTo>
                  <a:cubicBezTo>
                    <a:pt x="15" y="32"/>
                    <a:pt x="16" y="32"/>
                    <a:pt x="18" y="31"/>
                  </a:cubicBezTo>
                  <a:cubicBezTo>
                    <a:pt x="18" y="31"/>
                    <a:pt x="18" y="31"/>
                    <a:pt x="18" y="31"/>
                  </a:cubicBezTo>
                  <a:cubicBezTo>
                    <a:pt x="18" y="31"/>
                    <a:pt x="18" y="31"/>
                    <a:pt x="18" y="31"/>
                  </a:cubicBezTo>
                  <a:cubicBezTo>
                    <a:pt x="18" y="31"/>
                    <a:pt x="18" y="31"/>
                    <a:pt x="18" y="31"/>
                  </a:cubicBezTo>
                  <a:cubicBezTo>
                    <a:pt x="17" y="32"/>
                    <a:pt x="17" y="32"/>
                    <a:pt x="17" y="32"/>
                  </a:cubicBezTo>
                  <a:cubicBezTo>
                    <a:pt x="16" y="32"/>
                    <a:pt x="15" y="32"/>
                    <a:pt x="13" y="32"/>
                  </a:cubicBezTo>
                  <a:moveTo>
                    <a:pt x="10" y="31"/>
                  </a:moveTo>
                  <a:cubicBezTo>
                    <a:pt x="12" y="31"/>
                    <a:pt x="13" y="31"/>
                    <a:pt x="15" y="31"/>
                  </a:cubicBezTo>
                  <a:cubicBezTo>
                    <a:pt x="16" y="31"/>
                    <a:pt x="17" y="30"/>
                    <a:pt x="18" y="30"/>
                  </a:cubicBezTo>
                  <a:cubicBezTo>
                    <a:pt x="17" y="30"/>
                    <a:pt x="17" y="30"/>
                    <a:pt x="17" y="30"/>
                  </a:cubicBezTo>
                  <a:cubicBezTo>
                    <a:pt x="15" y="31"/>
                    <a:pt x="13" y="32"/>
                    <a:pt x="10" y="32"/>
                  </a:cubicBezTo>
                  <a:cubicBezTo>
                    <a:pt x="10" y="32"/>
                    <a:pt x="10" y="32"/>
                    <a:pt x="10" y="32"/>
                  </a:cubicBezTo>
                  <a:cubicBezTo>
                    <a:pt x="9" y="32"/>
                    <a:pt x="9" y="32"/>
                    <a:pt x="9" y="32"/>
                  </a:cubicBezTo>
                  <a:cubicBezTo>
                    <a:pt x="10" y="31"/>
                    <a:pt x="10" y="31"/>
                    <a:pt x="10" y="31"/>
                  </a:cubicBezTo>
                  <a:cubicBezTo>
                    <a:pt x="10" y="31"/>
                    <a:pt x="10" y="31"/>
                    <a:pt x="10" y="31"/>
                  </a:cubicBezTo>
                  <a:moveTo>
                    <a:pt x="9" y="30"/>
                  </a:moveTo>
                  <a:cubicBezTo>
                    <a:pt x="10" y="30"/>
                    <a:pt x="10" y="30"/>
                    <a:pt x="10" y="30"/>
                  </a:cubicBezTo>
                  <a:cubicBezTo>
                    <a:pt x="12" y="30"/>
                    <a:pt x="15" y="29"/>
                    <a:pt x="17" y="28"/>
                  </a:cubicBezTo>
                  <a:cubicBezTo>
                    <a:pt x="17" y="28"/>
                    <a:pt x="17" y="28"/>
                    <a:pt x="17" y="28"/>
                  </a:cubicBezTo>
                  <a:cubicBezTo>
                    <a:pt x="17" y="29"/>
                    <a:pt x="17" y="29"/>
                    <a:pt x="17" y="29"/>
                  </a:cubicBezTo>
                  <a:cubicBezTo>
                    <a:pt x="17" y="29"/>
                    <a:pt x="17" y="29"/>
                    <a:pt x="17" y="29"/>
                  </a:cubicBezTo>
                  <a:cubicBezTo>
                    <a:pt x="16" y="30"/>
                    <a:pt x="15" y="30"/>
                    <a:pt x="14" y="30"/>
                  </a:cubicBezTo>
                  <a:cubicBezTo>
                    <a:pt x="13" y="30"/>
                    <a:pt x="12" y="31"/>
                    <a:pt x="10" y="31"/>
                  </a:cubicBezTo>
                  <a:cubicBezTo>
                    <a:pt x="10" y="31"/>
                    <a:pt x="10" y="31"/>
                    <a:pt x="9" y="30"/>
                  </a:cubicBezTo>
                  <a:cubicBezTo>
                    <a:pt x="9" y="30"/>
                    <a:pt x="9" y="30"/>
                    <a:pt x="9" y="30"/>
                  </a:cubicBezTo>
                  <a:cubicBezTo>
                    <a:pt x="9" y="30"/>
                    <a:pt x="9" y="30"/>
                    <a:pt x="9" y="30"/>
                  </a:cubicBezTo>
                  <a:cubicBezTo>
                    <a:pt x="9" y="30"/>
                    <a:pt x="9" y="30"/>
                    <a:pt x="9" y="30"/>
                  </a:cubicBezTo>
                  <a:moveTo>
                    <a:pt x="10" y="28"/>
                  </a:moveTo>
                  <a:cubicBezTo>
                    <a:pt x="10" y="28"/>
                    <a:pt x="10" y="28"/>
                    <a:pt x="11" y="28"/>
                  </a:cubicBezTo>
                  <a:cubicBezTo>
                    <a:pt x="17" y="27"/>
                    <a:pt x="17" y="27"/>
                    <a:pt x="17" y="27"/>
                  </a:cubicBezTo>
                  <a:cubicBezTo>
                    <a:pt x="17" y="27"/>
                    <a:pt x="17" y="27"/>
                    <a:pt x="17" y="27"/>
                  </a:cubicBezTo>
                  <a:cubicBezTo>
                    <a:pt x="17" y="28"/>
                    <a:pt x="17" y="28"/>
                    <a:pt x="17" y="28"/>
                  </a:cubicBezTo>
                  <a:cubicBezTo>
                    <a:pt x="17" y="28"/>
                    <a:pt x="17" y="28"/>
                    <a:pt x="17" y="28"/>
                  </a:cubicBezTo>
                  <a:cubicBezTo>
                    <a:pt x="15" y="28"/>
                    <a:pt x="12" y="29"/>
                    <a:pt x="10" y="29"/>
                  </a:cubicBezTo>
                  <a:cubicBezTo>
                    <a:pt x="9" y="29"/>
                    <a:pt x="9" y="29"/>
                    <a:pt x="9" y="29"/>
                  </a:cubicBezTo>
                  <a:cubicBezTo>
                    <a:pt x="9" y="29"/>
                    <a:pt x="9" y="29"/>
                    <a:pt x="9" y="29"/>
                  </a:cubicBezTo>
                  <a:cubicBezTo>
                    <a:pt x="9" y="29"/>
                    <a:pt x="9" y="29"/>
                    <a:pt x="9" y="29"/>
                  </a:cubicBezTo>
                  <a:cubicBezTo>
                    <a:pt x="9" y="28"/>
                    <a:pt x="9" y="28"/>
                    <a:pt x="9" y="28"/>
                  </a:cubicBezTo>
                  <a:cubicBezTo>
                    <a:pt x="10" y="28"/>
                    <a:pt x="10" y="28"/>
                    <a:pt x="10" y="28"/>
                  </a:cubicBezTo>
                  <a:moveTo>
                    <a:pt x="10" y="27"/>
                  </a:moveTo>
                  <a:cubicBezTo>
                    <a:pt x="12" y="27"/>
                    <a:pt x="14" y="26"/>
                    <a:pt x="16" y="26"/>
                  </a:cubicBezTo>
                  <a:cubicBezTo>
                    <a:pt x="16" y="26"/>
                    <a:pt x="17" y="26"/>
                    <a:pt x="17" y="26"/>
                  </a:cubicBezTo>
                  <a:cubicBezTo>
                    <a:pt x="17" y="26"/>
                    <a:pt x="17" y="26"/>
                    <a:pt x="17" y="26"/>
                  </a:cubicBezTo>
                  <a:cubicBezTo>
                    <a:pt x="17" y="26"/>
                    <a:pt x="17" y="26"/>
                    <a:pt x="17" y="26"/>
                  </a:cubicBezTo>
                  <a:cubicBezTo>
                    <a:pt x="11" y="27"/>
                    <a:pt x="11" y="27"/>
                    <a:pt x="11" y="27"/>
                  </a:cubicBezTo>
                  <a:cubicBezTo>
                    <a:pt x="10" y="27"/>
                    <a:pt x="10" y="27"/>
                    <a:pt x="10" y="27"/>
                  </a:cubicBezTo>
                  <a:cubicBezTo>
                    <a:pt x="9" y="27"/>
                    <a:pt x="9" y="27"/>
                    <a:pt x="9" y="27"/>
                  </a:cubicBezTo>
                  <a:cubicBezTo>
                    <a:pt x="9" y="27"/>
                    <a:pt x="9" y="27"/>
                    <a:pt x="9" y="27"/>
                  </a:cubicBezTo>
                  <a:cubicBezTo>
                    <a:pt x="9" y="27"/>
                    <a:pt x="9" y="27"/>
                    <a:pt x="9" y="27"/>
                  </a:cubicBezTo>
                  <a:cubicBezTo>
                    <a:pt x="9" y="26"/>
                    <a:pt x="9" y="26"/>
                    <a:pt x="9" y="26"/>
                  </a:cubicBezTo>
                  <a:cubicBezTo>
                    <a:pt x="9" y="27"/>
                    <a:pt x="9" y="27"/>
                    <a:pt x="9" y="27"/>
                  </a:cubicBezTo>
                  <a:cubicBezTo>
                    <a:pt x="10" y="27"/>
                    <a:pt x="10" y="27"/>
                    <a:pt x="10" y="27"/>
                  </a:cubicBezTo>
                  <a:moveTo>
                    <a:pt x="11" y="26"/>
                  </a:moveTo>
                  <a:cubicBezTo>
                    <a:pt x="11" y="26"/>
                    <a:pt x="12" y="26"/>
                    <a:pt x="12" y="25"/>
                  </a:cubicBezTo>
                  <a:cubicBezTo>
                    <a:pt x="12" y="26"/>
                    <a:pt x="12" y="26"/>
                    <a:pt x="12" y="26"/>
                  </a:cubicBezTo>
                  <a:cubicBezTo>
                    <a:pt x="12" y="26"/>
                    <a:pt x="12" y="26"/>
                    <a:pt x="12" y="26"/>
                  </a:cubicBezTo>
                  <a:cubicBezTo>
                    <a:pt x="12" y="26"/>
                    <a:pt x="11" y="26"/>
                    <a:pt x="11" y="26"/>
                  </a:cubicBezTo>
                  <a:moveTo>
                    <a:pt x="13" y="26"/>
                  </a:moveTo>
                  <a:cubicBezTo>
                    <a:pt x="13" y="25"/>
                    <a:pt x="13" y="25"/>
                    <a:pt x="13" y="25"/>
                  </a:cubicBezTo>
                  <a:cubicBezTo>
                    <a:pt x="13" y="25"/>
                    <a:pt x="13" y="25"/>
                    <a:pt x="13" y="25"/>
                  </a:cubicBezTo>
                  <a:cubicBezTo>
                    <a:pt x="13" y="25"/>
                    <a:pt x="14" y="25"/>
                    <a:pt x="14" y="25"/>
                  </a:cubicBezTo>
                  <a:cubicBezTo>
                    <a:pt x="14" y="25"/>
                    <a:pt x="14" y="25"/>
                    <a:pt x="14" y="25"/>
                  </a:cubicBezTo>
                  <a:cubicBezTo>
                    <a:pt x="14" y="25"/>
                    <a:pt x="14" y="25"/>
                    <a:pt x="14" y="25"/>
                  </a:cubicBezTo>
                  <a:cubicBezTo>
                    <a:pt x="14" y="25"/>
                    <a:pt x="13" y="25"/>
                    <a:pt x="13" y="26"/>
                  </a:cubicBezTo>
                  <a:moveTo>
                    <a:pt x="15" y="25"/>
                  </a:moveTo>
                  <a:cubicBezTo>
                    <a:pt x="15" y="25"/>
                    <a:pt x="15" y="25"/>
                    <a:pt x="15" y="25"/>
                  </a:cubicBezTo>
                  <a:cubicBezTo>
                    <a:pt x="15" y="25"/>
                    <a:pt x="15" y="25"/>
                    <a:pt x="15" y="25"/>
                  </a:cubicBezTo>
                  <a:cubicBezTo>
                    <a:pt x="16" y="25"/>
                    <a:pt x="16" y="25"/>
                    <a:pt x="16" y="25"/>
                  </a:cubicBezTo>
                  <a:cubicBezTo>
                    <a:pt x="16" y="25"/>
                    <a:pt x="16" y="25"/>
                    <a:pt x="16" y="25"/>
                  </a:cubicBezTo>
                  <a:cubicBezTo>
                    <a:pt x="15" y="25"/>
                    <a:pt x="15" y="25"/>
                    <a:pt x="15" y="25"/>
                  </a:cubicBezTo>
                  <a:cubicBezTo>
                    <a:pt x="15" y="25"/>
                    <a:pt x="15" y="25"/>
                    <a:pt x="15" y="25"/>
                  </a:cubicBezTo>
                  <a:moveTo>
                    <a:pt x="13" y="24"/>
                  </a:moveTo>
                  <a:cubicBezTo>
                    <a:pt x="12" y="22"/>
                    <a:pt x="12" y="19"/>
                    <a:pt x="11" y="17"/>
                  </a:cubicBezTo>
                  <a:cubicBezTo>
                    <a:pt x="11" y="17"/>
                    <a:pt x="11" y="17"/>
                    <a:pt x="11" y="17"/>
                  </a:cubicBezTo>
                  <a:cubicBezTo>
                    <a:pt x="12" y="17"/>
                    <a:pt x="12" y="16"/>
                    <a:pt x="13" y="16"/>
                  </a:cubicBezTo>
                  <a:cubicBezTo>
                    <a:pt x="13" y="16"/>
                    <a:pt x="13" y="16"/>
                    <a:pt x="14" y="16"/>
                  </a:cubicBezTo>
                  <a:cubicBezTo>
                    <a:pt x="14" y="16"/>
                    <a:pt x="14" y="16"/>
                    <a:pt x="14" y="16"/>
                  </a:cubicBezTo>
                  <a:cubicBezTo>
                    <a:pt x="14" y="19"/>
                    <a:pt x="14" y="22"/>
                    <a:pt x="14" y="24"/>
                  </a:cubicBezTo>
                  <a:cubicBezTo>
                    <a:pt x="14" y="24"/>
                    <a:pt x="13" y="24"/>
                    <a:pt x="13" y="24"/>
                  </a:cubicBezTo>
                  <a:moveTo>
                    <a:pt x="10" y="16"/>
                  </a:moveTo>
                  <a:cubicBezTo>
                    <a:pt x="10" y="16"/>
                    <a:pt x="10" y="16"/>
                    <a:pt x="10" y="16"/>
                  </a:cubicBezTo>
                  <a:cubicBezTo>
                    <a:pt x="8" y="15"/>
                    <a:pt x="7" y="14"/>
                    <a:pt x="6" y="12"/>
                  </a:cubicBezTo>
                  <a:cubicBezTo>
                    <a:pt x="6" y="12"/>
                    <a:pt x="6" y="11"/>
                    <a:pt x="6" y="11"/>
                  </a:cubicBezTo>
                  <a:cubicBezTo>
                    <a:pt x="6" y="11"/>
                    <a:pt x="6" y="10"/>
                    <a:pt x="6" y="10"/>
                  </a:cubicBezTo>
                  <a:cubicBezTo>
                    <a:pt x="7" y="10"/>
                    <a:pt x="7" y="10"/>
                    <a:pt x="7" y="10"/>
                  </a:cubicBezTo>
                  <a:cubicBezTo>
                    <a:pt x="7" y="10"/>
                    <a:pt x="7" y="10"/>
                    <a:pt x="7" y="10"/>
                  </a:cubicBezTo>
                  <a:cubicBezTo>
                    <a:pt x="8" y="10"/>
                    <a:pt x="8" y="10"/>
                    <a:pt x="8" y="11"/>
                  </a:cubicBezTo>
                  <a:cubicBezTo>
                    <a:pt x="9" y="13"/>
                    <a:pt x="10" y="14"/>
                    <a:pt x="10" y="16"/>
                  </a:cubicBezTo>
                  <a:moveTo>
                    <a:pt x="15" y="15"/>
                  </a:moveTo>
                  <a:cubicBezTo>
                    <a:pt x="15" y="13"/>
                    <a:pt x="15" y="12"/>
                    <a:pt x="16" y="10"/>
                  </a:cubicBezTo>
                  <a:cubicBezTo>
                    <a:pt x="16" y="9"/>
                    <a:pt x="16" y="9"/>
                    <a:pt x="16" y="9"/>
                  </a:cubicBezTo>
                  <a:cubicBezTo>
                    <a:pt x="16" y="9"/>
                    <a:pt x="16" y="9"/>
                    <a:pt x="16" y="9"/>
                  </a:cubicBezTo>
                  <a:cubicBezTo>
                    <a:pt x="16" y="9"/>
                    <a:pt x="16" y="9"/>
                    <a:pt x="16" y="9"/>
                  </a:cubicBezTo>
                  <a:cubicBezTo>
                    <a:pt x="16" y="9"/>
                    <a:pt x="16" y="9"/>
                    <a:pt x="16" y="9"/>
                  </a:cubicBezTo>
                  <a:cubicBezTo>
                    <a:pt x="16" y="11"/>
                    <a:pt x="16" y="12"/>
                    <a:pt x="16" y="14"/>
                  </a:cubicBezTo>
                  <a:cubicBezTo>
                    <a:pt x="15" y="14"/>
                    <a:pt x="15" y="15"/>
                    <a:pt x="15" y="15"/>
                  </a:cubicBezTo>
                  <a:moveTo>
                    <a:pt x="12" y="14"/>
                  </a:moveTo>
                  <a:cubicBezTo>
                    <a:pt x="12" y="12"/>
                    <a:pt x="12" y="11"/>
                    <a:pt x="12" y="9"/>
                  </a:cubicBezTo>
                  <a:cubicBezTo>
                    <a:pt x="12" y="9"/>
                    <a:pt x="12" y="9"/>
                    <a:pt x="12" y="9"/>
                  </a:cubicBezTo>
                  <a:cubicBezTo>
                    <a:pt x="12" y="9"/>
                    <a:pt x="12" y="9"/>
                    <a:pt x="12" y="9"/>
                  </a:cubicBezTo>
                  <a:cubicBezTo>
                    <a:pt x="13" y="9"/>
                    <a:pt x="13" y="9"/>
                    <a:pt x="13" y="9"/>
                  </a:cubicBezTo>
                  <a:cubicBezTo>
                    <a:pt x="13" y="10"/>
                    <a:pt x="13" y="10"/>
                    <a:pt x="13" y="10"/>
                  </a:cubicBezTo>
                  <a:cubicBezTo>
                    <a:pt x="13" y="11"/>
                    <a:pt x="13" y="13"/>
                    <a:pt x="12" y="14"/>
                  </a:cubicBezTo>
                  <a:moveTo>
                    <a:pt x="8" y="26"/>
                  </a:moveTo>
                  <a:cubicBezTo>
                    <a:pt x="8" y="26"/>
                    <a:pt x="8" y="26"/>
                    <a:pt x="8" y="26"/>
                  </a:cubicBezTo>
                  <a:cubicBezTo>
                    <a:pt x="8" y="25"/>
                    <a:pt x="8" y="25"/>
                    <a:pt x="8" y="25"/>
                  </a:cubicBezTo>
                  <a:cubicBezTo>
                    <a:pt x="8" y="25"/>
                    <a:pt x="7" y="24"/>
                    <a:pt x="7" y="24"/>
                  </a:cubicBezTo>
                  <a:cubicBezTo>
                    <a:pt x="7" y="23"/>
                    <a:pt x="7" y="23"/>
                    <a:pt x="7" y="23"/>
                  </a:cubicBezTo>
                  <a:cubicBezTo>
                    <a:pt x="7" y="22"/>
                    <a:pt x="7" y="22"/>
                    <a:pt x="7" y="22"/>
                  </a:cubicBezTo>
                  <a:cubicBezTo>
                    <a:pt x="7" y="21"/>
                    <a:pt x="6" y="20"/>
                    <a:pt x="5" y="20"/>
                  </a:cubicBezTo>
                  <a:cubicBezTo>
                    <a:pt x="5" y="19"/>
                    <a:pt x="5" y="19"/>
                    <a:pt x="5" y="19"/>
                  </a:cubicBezTo>
                  <a:cubicBezTo>
                    <a:pt x="4" y="18"/>
                    <a:pt x="4" y="18"/>
                    <a:pt x="3" y="17"/>
                  </a:cubicBezTo>
                  <a:cubicBezTo>
                    <a:pt x="1" y="14"/>
                    <a:pt x="1" y="9"/>
                    <a:pt x="3" y="5"/>
                  </a:cubicBezTo>
                  <a:cubicBezTo>
                    <a:pt x="5" y="2"/>
                    <a:pt x="7" y="1"/>
                    <a:pt x="11" y="0"/>
                  </a:cubicBezTo>
                  <a:cubicBezTo>
                    <a:pt x="11" y="0"/>
                    <a:pt x="11" y="0"/>
                    <a:pt x="12" y="0"/>
                  </a:cubicBezTo>
                  <a:cubicBezTo>
                    <a:pt x="15" y="0"/>
                    <a:pt x="18" y="2"/>
                    <a:pt x="20" y="5"/>
                  </a:cubicBezTo>
                  <a:cubicBezTo>
                    <a:pt x="22" y="8"/>
                    <a:pt x="21" y="14"/>
                    <a:pt x="20" y="16"/>
                  </a:cubicBezTo>
                  <a:cubicBezTo>
                    <a:pt x="19" y="18"/>
                    <a:pt x="19" y="19"/>
                    <a:pt x="19" y="20"/>
                  </a:cubicBezTo>
                  <a:cubicBezTo>
                    <a:pt x="18" y="21"/>
                    <a:pt x="18" y="21"/>
                    <a:pt x="18" y="21"/>
                  </a:cubicBezTo>
                  <a:cubicBezTo>
                    <a:pt x="18" y="21"/>
                    <a:pt x="18" y="22"/>
                    <a:pt x="18" y="22"/>
                  </a:cubicBezTo>
                  <a:cubicBezTo>
                    <a:pt x="18" y="23"/>
                    <a:pt x="18" y="23"/>
                    <a:pt x="18" y="23"/>
                  </a:cubicBezTo>
                  <a:cubicBezTo>
                    <a:pt x="18" y="23"/>
                    <a:pt x="18" y="24"/>
                    <a:pt x="18" y="24"/>
                  </a:cubicBezTo>
                  <a:cubicBezTo>
                    <a:pt x="17" y="24"/>
                    <a:pt x="17" y="24"/>
                    <a:pt x="17" y="24"/>
                  </a:cubicBezTo>
                  <a:cubicBezTo>
                    <a:pt x="17" y="24"/>
                    <a:pt x="16" y="24"/>
                    <a:pt x="16" y="24"/>
                  </a:cubicBezTo>
                  <a:cubicBezTo>
                    <a:pt x="16" y="24"/>
                    <a:pt x="15" y="24"/>
                    <a:pt x="15" y="24"/>
                  </a:cubicBezTo>
                  <a:cubicBezTo>
                    <a:pt x="15" y="22"/>
                    <a:pt x="14" y="19"/>
                    <a:pt x="15" y="16"/>
                  </a:cubicBezTo>
                  <a:cubicBezTo>
                    <a:pt x="15" y="16"/>
                    <a:pt x="15" y="16"/>
                    <a:pt x="15" y="16"/>
                  </a:cubicBezTo>
                  <a:cubicBezTo>
                    <a:pt x="16" y="15"/>
                    <a:pt x="16" y="15"/>
                    <a:pt x="16" y="14"/>
                  </a:cubicBezTo>
                  <a:cubicBezTo>
                    <a:pt x="17" y="13"/>
                    <a:pt x="17" y="11"/>
                    <a:pt x="17" y="9"/>
                  </a:cubicBezTo>
                  <a:cubicBezTo>
                    <a:pt x="17" y="9"/>
                    <a:pt x="17" y="9"/>
                    <a:pt x="17" y="9"/>
                  </a:cubicBezTo>
                  <a:cubicBezTo>
                    <a:pt x="17" y="8"/>
                    <a:pt x="16" y="8"/>
                    <a:pt x="16" y="8"/>
                  </a:cubicBezTo>
                  <a:cubicBezTo>
                    <a:pt x="16" y="8"/>
                    <a:pt x="16" y="8"/>
                    <a:pt x="15" y="9"/>
                  </a:cubicBezTo>
                  <a:cubicBezTo>
                    <a:pt x="15" y="10"/>
                    <a:pt x="15" y="10"/>
                    <a:pt x="15" y="10"/>
                  </a:cubicBezTo>
                  <a:cubicBezTo>
                    <a:pt x="14" y="12"/>
                    <a:pt x="14" y="13"/>
                    <a:pt x="14" y="15"/>
                  </a:cubicBezTo>
                  <a:cubicBezTo>
                    <a:pt x="13" y="15"/>
                    <a:pt x="13" y="15"/>
                    <a:pt x="13" y="15"/>
                  </a:cubicBezTo>
                  <a:cubicBezTo>
                    <a:pt x="13" y="15"/>
                    <a:pt x="13" y="15"/>
                    <a:pt x="13" y="15"/>
                  </a:cubicBezTo>
                  <a:cubicBezTo>
                    <a:pt x="13" y="13"/>
                    <a:pt x="14" y="12"/>
                    <a:pt x="14" y="10"/>
                  </a:cubicBezTo>
                  <a:cubicBezTo>
                    <a:pt x="14" y="10"/>
                    <a:pt x="14" y="9"/>
                    <a:pt x="14" y="8"/>
                  </a:cubicBezTo>
                  <a:cubicBezTo>
                    <a:pt x="13" y="8"/>
                    <a:pt x="13" y="8"/>
                    <a:pt x="12" y="8"/>
                  </a:cubicBezTo>
                  <a:cubicBezTo>
                    <a:pt x="12" y="8"/>
                    <a:pt x="12" y="8"/>
                    <a:pt x="12" y="8"/>
                  </a:cubicBezTo>
                  <a:cubicBezTo>
                    <a:pt x="11" y="8"/>
                    <a:pt x="11" y="9"/>
                    <a:pt x="11" y="9"/>
                  </a:cubicBezTo>
                  <a:cubicBezTo>
                    <a:pt x="11" y="11"/>
                    <a:pt x="11" y="13"/>
                    <a:pt x="12" y="15"/>
                  </a:cubicBezTo>
                  <a:cubicBezTo>
                    <a:pt x="12" y="15"/>
                    <a:pt x="12" y="15"/>
                    <a:pt x="12" y="15"/>
                  </a:cubicBezTo>
                  <a:cubicBezTo>
                    <a:pt x="12" y="16"/>
                    <a:pt x="12" y="16"/>
                    <a:pt x="11" y="16"/>
                  </a:cubicBezTo>
                  <a:cubicBezTo>
                    <a:pt x="11" y="16"/>
                    <a:pt x="11" y="16"/>
                    <a:pt x="11" y="16"/>
                  </a:cubicBezTo>
                  <a:cubicBezTo>
                    <a:pt x="11" y="14"/>
                    <a:pt x="10" y="12"/>
                    <a:pt x="9" y="11"/>
                  </a:cubicBezTo>
                  <a:cubicBezTo>
                    <a:pt x="9" y="10"/>
                    <a:pt x="9" y="9"/>
                    <a:pt x="8" y="9"/>
                  </a:cubicBezTo>
                  <a:cubicBezTo>
                    <a:pt x="8" y="9"/>
                    <a:pt x="7" y="9"/>
                    <a:pt x="7" y="9"/>
                  </a:cubicBezTo>
                  <a:cubicBezTo>
                    <a:pt x="7" y="9"/>
                    <a:pt x="6" y="9"/>
                    <a:pt x="6" y="9"/>
                  </a:cubicBezTo>
                  <a:cubicBezTo>
                    <a:pt x="5" y="10"/>
                    <a:pt x="5" y="10"/>
                    <a:pt x="5" y="11"/>
                  </a:cubicBezTo>
                  <a:cubicBezTo>
                    <a:pt x="5" y="12"/>
                    <a:pt x="5" y="12"/>
                    <a:pt x="6" y="13"/>
                  </a:cubicBezTo>
                  <a:cubicBezTo>
                    <a:pt x="7" y="14"/>
                    <a:pt x="8" y="15"/>
                    <a:pt x="9" y="16"/>
                  </a:cubicBezTo>
                  <a:cubicBezTo>
                    <a:pt x="10" y="17"/>
                    <a:pt x="10" y="17"/>
                    <a:pt x="10" y="17"/>
                  </a:cubicBezTo>
                  <a:cubicBezTo>
                    <a:pt x="11" y="19"/>
                    <a:pt x="12" y="22"/>
                    <a:pt x="12" y="25"/>
                  </a:cubicBezTo>
                  <a:cubicBezTo>
                    <a:pt x="11" y="25"/>
                    <a:pt x="10" y="25"/>
                    <a:pt x="9" y="26"/>
                  </a:cubicBezTo>
                  <a:cubicBezTo>
                    <a:pt x="9" y="26"/>
                    <a:pt x="9" y="26"/>
                    <a:pt x="9" y="26"/>
                  </a:cubicBezTo>
                  <a:cubicBezTo>
                    <a:pt x="8" y="26"/>
                    <a:pt x="8" y="26"/>
                    <a:pt x="8" y="26"/>
                  </a:cubicBezTo>
                  <a:moveTo>
                    <a:pt x="12" y="0"/>
                  </a:moveTo>
                  <a:cubicBezTo>
                    <a:pt x="11" y="0"/>
                    <a:pt x="11" y="0"/>
                    <a:pt x="11" y="0"/>
                  </a:cubicBezTo>
                  <a:cubicBezTo>
                    <a:pt x="7" y="0"/>
                    <a:pt x="4" y="2"/>
                    <a:pt x="2" y="5"/>
                  </a:cubicBezTo>
                  <a:cubicBezTo>
                    <a:pt x="0" y="9"/>
                    <a:pt x="0" y="14"/>
                    <a:pt x="3" y="17"/>
                  </a:cubicBezTo>
                  <a:cubicBezTo>
                    <a:pt x="3" y="18"/>
                    <a:pt x="4" y="19"/>
                    <a:pt x="4" y="19"/>
                  </a:cubicBezTo>
                  <a:cubicBezTo>
                    <a:pt x="5" y="20"/>
                    <a:pt x="5" y="20"/>
                    <a:pt x="5" y="20"/>
                  </a:cubicBezTo>
                  <a:cubicBezTo>
                    <a:pt x="5" y="21"/>
                    <a:pt x="6" y="22"/>
                    <a:pt x="6" y="23"/>
                  </a:cubicBezTo>
                  <a:cubicBezTo>
                    <a:pt x="6" y="23"/>
                    <a:pt x="6" y="23"/>
                    <a:pt x="6" y="23"/>
                  </a:cubicBezTo>
                  <a:cubicBezTo>
                    <a:pt x="6" y="24"/>
                    <a:pt x="6" y="24"/>
                    <a:pt x="6" y="24"/>
                  </a:cubicBezTo>
                  <a:cubicBezTo>
                    <a:pt x="7" y="25"/>
                    <a:pt x="7" y="25"/>
                    <a:pt x="7" y="26"/>
                  </a:cubicBezTo>
                  <a:cubicBezTo>
                    <a:pt x="8" y="26"/>
                    <a:pt x="8" y="26"/>
                    <a:pt x="8" y="26"/>
                  </a:cubicBezTo>
                  <a:cubicBezTo>
                    <a:pt x="8" y="26"/>
                    <a:pt x="8" y="27"/>
                    <a:pt x="8" y="27"/>
                  </a:cubicBezTo>
                  <a:cubicBezTo>
                    <a:pt x="8" y="28"/>
                    <a:pt x="8" y="28"/>
                    <a:pt x="8" y="28"/>
                  </a:cubicBezTo>
                  <a:cubicBezTo>
                    <a:pt x="8" y="29"/>
                    <a:pt x="8" y="29"/>
                    <a:pt x="8" y="29"/>
                  </a:cubicBezTo>
                  <a:cubicBezTo>
                    <a:pt x="9" y="30"/>
                    <a:pt x="9" y="30"/>
                    <a:pt x="9" y="30"/>
                  </a:cubicBezTo>
                  <a:cubicBezTo>
                    <a:pt x="8" y="30"/>
                    <a:pt x="8" y="30"/>
                    <a:pt x="9" y="31"/>
                  </a:cubicBezTo>
                  <a:cubicBezTo>
                    <a:pt x="9" y="31"/>
                    <a:pt x="9" y="31"/>
                    <a:pt x="9" y="31"/>
                  </a:cubicBezTo>
                  <a:cubicBezTo>
                    <a:pt x="9" y="32"/>
                    <a:pt x="9" y="32"/>
                    <a:pt x="9" y="32"/>
                  </a:cubicBezTo>
                  <a:cubicBezTo>
                    <a:pt x="9" y="33"/>
                    <a:pt x="9" y="33"/>
                    <a:pt x="9" y="33"/>
                  </a:cubicBezTo>
                  <a:cubicBezTo>
                    <a:pt x="9" y="33"/>
                    <a:pt x="9" y="33"/>
                    <a:pt x="9" y="33"/>
                  </a:cubicBezTo>
                  <a:cubicBezTo>
                    <a:pt x="9" y="34"/>
                    <a:pt x="10" y="34"/>
                    <a:pt x="11" y="35"/>
                  </a:cubicBezTo>
                  <a:cubicBezTo>
                    <a:pt x="12" y="35"/>
                    <a:pt x="13" y="36"/>
                    <a:pt x="14" y="36"/>
                  </a:cubicBezTo>
                  <a:cubicBezTo>
                    <a:pt x="15" y="36"/>
                    <a:pt x="16" y="35"/>
                    <a:pt x="17" y="35"/>
                  </a:cubicBezTo>
                  <a:cubicBezTo>
                    <a:pt x="17" y="34"/>
                    <a:pt x="19" y="32"/>
                    <a:pt x="18" y="32"/>
                  </a:cubicBezTo>
                  <a:cubicBezTo>
                    <a:pt x="19" y="31"/>
                    <a:pt x="19" y="31"/>
                    <a:pt x="19" y="31"/>
                  </a:cubicBezTo>
                  <a:cubicBezTo>
                    <a:pt x="18" y="31"/>
                    <a:pt x="18" y="31"/>
                    <a:pt x="18" y="31"/>
                  </a:cubicBezTo>
                  <a:cubicBezTo>
                    <a:pt x="18" y="31"/>
                    <a:pt x="18" y="31"/>
                    <a:pt x="18" y="31"/>
                  </a:cubicBezTo>
                  <a:cubicBezTo>
                    <a:pt x="19" y="30"/>
                    <a:pt x="19" y="30"/>
                    <a:pt x="19" y="30"/>
                  </a:cubicBezTo>
                  <a:cubicBezTo>
                    <a:pt x="18" y="30"/>
                    <a:pt x="18" y="30"/>
                    <a:pt x="18" y="30"/>
                  </a:cubicBezTo>
                  <a:cubicBezTo>
                    <a:pt x="19" y="30"/>
                    <a:pt x="19" y="30"/>
                    <a:pt x="19" y="30"/>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8"/>
                    <a:pt x="18" y="28"/>
                    <a:pt x="18" y="28"/>
                  </a:cubicBezTo>
                  <a:cubicBezTo>
                    <a:pt x="18" y="28"/>
                    <a:pt x="18" y="28"/>
                    <a:pt x="18" y="28"/>
                  </a:cubicBezTo>
                  <a:cubicBezTo>
                    <a:pt x="18" y="27"/>
                    <a:pt x="18" y="27"/>
                    <a:pt x="18" y="27"/>
                  </a:cubicBezTo>
                  <a:cubicBezTo>
                    <a:pt x="18" y="27"/>
                    <a:pt x="18" y="27"/>
                    <a:pt x="18" y="27"/>
                  </a:cubicBezTo>
                  <a:cubicBezTo>
                    <a:pt x="18" y="26"/>
                    <a:pt x="18" y="26"/>
                    <a:pt x="18" y="26"/>
                  </a:cubicBezTo>
                  <a:cubicBezTo>
                    <a:pt x="18" y="26"/>
                    <a:pt x="18" y="26"/>
                    <a:pt x="18" y="26"/>
                  </a:cubicBezTo>
                  <a:cubicBezTo>
                    <a:pt x="18" y="25"/>
                    <a:pt x="19" y="24"/>
                    <a:pt x="19" y="23"/>
                  </a:cubicBezTo>
                  <a:cubicBezTo>
                    <a:pt x="19" y="22"/>
                    <a:pt x="19" y="22"/>
                    <a:pt x="19" y="22"/>
                  </a:cubicBezTo>
                  <a:cubicBezTo>
                    <a:pt x="19" y="22"/>
                    <a:pt x="19" y="21"/>
                    <a:pt x="19" y="21"/>
                  </a:cubicBezTo>
                  <a:cubicBezTo>
                    <a:pt x="19" y="20"/>
                    <a:pt x="19" y="20"/>
                    <a:pt x="19" y="20"/>
                  </a:cubicBezTo>
                  <a:cubicBezTo>
                    <a:pt x="20" y="19"/>
                    <a:pt x="20" y="18"/>
                    <a:pt x="21" y="17"/>
                  </a:cubicBezTo>
                  <a:cubicBezTo>
                    <a:pt x="22" y="14"/>
                    <a:pt x="23" y="8"/>
                    <a:pt x="21" y="4"/>
                  </a:cubicBezTo>
                  <a:cubicBezTo>
                    <a:pt x="19" y="2"/>
                    <a:pt x="17" y="0"/>
                    <a:pt x="1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7" name="Freeform 113"/>
            <p:cNvSpPr/>
            <p:nvPr/>
          </p:nvSpPr>
          <p:spPr bwMode="auto">
            <a:xfrm>
              <a:off x="4253" y="2198"/>
              <a:ext cx="5" cy="22"/>
            </a:xfrm>
            <a:custGeom>
              <a:avLst/>
              <a:gdLst>
                <a:gd name="T0" fmla="*/ 0 w 2"/>
                <a:gd name="T1" fmla="*/ 0 h 9"/>
                <a:gd name="T2" fmla="*/ 0 w 2"/>
                <a:gd name="T3" fmla="*/ 1 h 9"/>
                <a:gd name="T4" fmla="*/ 1 w 2"/>
                <a:gd name="T5" fmla="*/ 9 h 9"/>
                <a:gd name="T6" fmla="*/ 2 w 2"/>
                <a:gd name="T7" fmla="*/ 9 h 9"/>
                <a:gd name="T8" fmla="*/ 2 w 2"/>
                <a:gd name="T9" fmla="*/ 9 h 9"/>
                <a:gd name="T10" fmla="*/ 2 w 2"/>
                <a:gd name="T11" fmla="*/ 9 h 9"/>
                <a:gd name="T12" fmla="*/ 1 w 2"/>
                <a:gd name="T13" fmla="*/ 1 h 9"/>
                <a:gd name="T14" fmla="*/ 0 w 2"/>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9">
                  <a:moveTo>
                    <a:pt x="0" y="0"/>
                  </a:moveTo>
                  <a:cubicBezTo>
                    <a:pt x="0" y="1"/>
                    <a:pt x="0" y="1"/>
                    <a:pt x="0" y="1"/>
                  </a:cubicBezTo>
                  <a:cubicBezTo>
                    <a:pt x="0" y="4"/>
                    <a:pt x="1" y="6"/>
                    <a:pt x="1" y="9"/>
                  </a:cubicBezTo>
                  <a:cubicBezTo>
                    <a:pt x="2" y="9"/>
                    <a:pt x="2" y="9"/>
                    <a:pt x="2" y="9"/>
                  </a:cubicBezTo>
                  <a:cubicBezTo>
                    <a:pt x="2" y="9"/>
                    <a:pt x="2" y="9"/>
                    <a:pt x="2" y="9"/>
                  </a:cubicBezTo>
                  <a:cubicBezTo>
                    <a:pt x="2" y="9"/>
                    <a:pt x="2" y="9"/>
                    <a:pt x="2" y="9"/>
                  </a:cubicBezTo>
                  <a:cubicBezTo>
                    <a:pt x="1" y="6"/>
                    <a:pt x="1" y="3"/>
                    <a:pt x="1" y="1"/>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8" name="Freeform 114"/>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29" name="Freeform 115"/>
            <p:cNvSpPr/>
            <p:nvPr/>
          </p:nvSpPr>
          <p:spPr bwMode="auto">
            <a:xfrm>
              <a:off x="4281" y="2210"/>
              <a:ext cx="15" cy="12"/>
            </a:xfrm>
            <a:custGeom>
              <a:avLst/>
              <a:gdLst>
                <a:gd name="T0" fmla="*/ 12 w 15"/>
                <a:gd name="T1" fmla="*/ 0 h 12"/>
                <a:gd name="T2" fmla="*/ 0 w 15"/>
                <a:gd name="T3" fmla="*/ 10 h 12"/>
                <a:gd name="T4" fmla="*/ 0 w 15"/>
                <a:gd name="T5" fmla="*/ 12 h 12"/>
                <a:gd name="T6" fmla="*/ 3 w 15"/>
                <a:gd name="T7" fmla="*/ 12 h 12"/>
                <a:gd name="T8" fmla="*/ 3 w 15"/>
                <a:gd name="T9" fmla="*/ 12 h 12"/>
                <a:gd name="T10" fmla="*/ 15 w 15"/>
                <a:gd name="T11" fmla="*/ 3 h 12"/>
                <a:gd name="T12" fmla="*/ 15 w 15"/>
                <a:gd name="T13" fmla="*/ 0 h 12"/>
                <a:gd name="T14" fmla="*/ 12 w 15"/>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2">
                  <a:moveTo>
                    <a:pt x="12" y="0"/>
                  </a:moveTo>
                  <a:lnTo>
                    <a:pt x="0" y="10"/>
                  </a:lnTo>
                  <a:lnTo>
                    <a:pt x="0" y="12"/>
                  </a:lnTo>
                  <a:lnTo>
                    <a:pt x="3" y="12"/>
                  </a:lnTo>
                  <a:lnTo>
                    <a:pt x="3" y="12"/>
                  </a:lnTo>
                  <a:lnTo>
                    <a:pt x="15" y="3"/>
                  </a:lnTo>
                  <a:lnTo>
                    <a:pt x="15" y="0"/>
                  </a:lnTo>
                  <a:lnTo>
                    <a:pt x="1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0" name="Freeform 116"/>
            <p:cNvSpPr/>
            <p:nvPr/>
          </p:nvSpPr>
          <p:spPr bwMode="auto">
            <a:xfrm>
              <a:off x="4293" y="2239"/>
              <a:ext cx="14" cy="4"/>
            </a:xfrm>
            <a:custGeom>
              <a:avLst/>
              <a:gdLst>
                <a:gd name="T0" fmla="*/ 6 w 6"/>
                <a:gd name="T1" fmla="*/ 0 h 2"/>
                <a:gd name="T2" fmla="*/ 0 w 6"/>
                <a:gd name="T3" fmla="*/ 1 h 2"/>
                <a:gd name="T4" fmla="*/ 0 w 6"/>
                <a:gd name="T5" fmla="*/ 2 h 2"/>
                <a:gd name="T6" fmla="*/ 0 w 6"/>
                <a:gd name="T7" fmla="*/ 2 h 2"/>
                <a:gd name="T8" fmla="*/ 6 w 6"/>
                <a:gd name="T9" fmla="*/ 0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6" y="0"/>
                  </a:moveTo>
                  <a:cubicBezTo>
                    <a:pt x="4" y="1"/>
                    <a:pt x="2" y="1"/>
                    <a:pt x="0" y="1"/>
                  </a:cubicBezTo>
                  <a:cubicBezTo>
                    <a:pt x="0" y="2"/>
                    <a:pt x="0" y="2"/>
                    <a:pt x="0" y="2"/>
                  </a:cubicBezTo>
                  <a:cubicBezTo>
                    <a:pt x="0" y="2"/>
                    <a:pt x="0" y="2"/>
                    <a:pt x="0" y="2"/>
                  </a:cubicBezTo>
                  <a:cubicBezTo>
                    <a:pt x="2" y="2"/>
                    <a:pt x="4" y="1"/>
                    <a:pt x="6" y="0"/>
                  </a:cubicBezTo>
                  <a:cubicBezTo>
                    <a:pt x="6" y="0"/>
                    <a:pt x="6" y="0"/>
                    <a:pt x="6" y="0"/>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1" name="Freeform 117"/>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2" name="Freeform 118"/>
            <p:cNvSpPr/>
            <p:nvPr/>
          </p:nvSpPr>
          <p:spPr bwMode="auto">
            <a:xfrm>
              <a:off x="4293" y="2262"/>
              <a:ext cx="12" cy="10"/>
            </a:xfrm>
            <a:custGeom>
              <a:avLst/>
              <a:gdLst>
                <a:gd name="T0" fmla="*/ 3 w 12"/>
                <a:gd name="T1" fmla="*/ 0 h 10"/>
                <a:gd name="T2" fmla="*/ 0 w 12"/>
                <a:gd name="T3" fmla="*/ 0 h 10"/>
                <a:gd name="T4" fmla="*/ 0 w 12"/>
                <a:gd name="T5" fmla="*/ 3 h 10"/>
                <a:gd name="T6" fmla="*/ 12 w 12"/>
                <a:gd name="T7" fmla="*/ 10 h 10"/>
                <a:gd name="T8" fmla="*/ 12 w 12"/>
                <a:gd name="T9" fmla="*/ 10 h 10"/>
                <a:gd name="T10" fmla="*/ 12 w 12"/>
                <a:gd name="T11" fmla="*/ 10 h 10"/>
                <a:gd name="T12" fmla="*/ 12 w 12"/>
                <a:gd name="T13" fmla="*/ 8 h 10"/>
                <a:gd name="T14" fmla="*/ 3 w 12"/>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3" y="0"/>
                  </a:moveTo>
                  <a:lnTo>
                    <a:pt x="0" y="0"/>
                  </a:lnTo>
                  <a:lnTo>
                    <a:pt x="0" y="3"/>
                  </a:lnTo>
                  <a:lnTo>
                    <a:pt x="12" y="10"/>
                  </a:lnTo>
                  <a:lnTo>
                    <a:pt x="12" y="10"/>
                  </a:lnTo>
                  <a:lnTo>
                    <a:pt x="12" y="10"/>
                  </a:lnTo>
                  <a:lnTo>
                    <a:pt x="12" y="8"/>
                  </a:lnTo>
                  <a:lnTo>
                    <a:pt x="3"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3" name="Freeform 119"/>
            <p:cNvSpPr/>
            <p:nvPr/>
          </p:nvSpPr>
          <p:spPr bwMode="auto">
            <a:xfrm>
              <a:off x="4222" y="2217"/>
              <a:ext cx="12" cy="10"/>
            </a:xfrm>
            <a:custGeom>
              <a:avLst/>
              <a:gdLst>
                <a:gd name="T0" fmla="*/ 0 w 5"/>
                <a:gd name="T1" fmla="*/ 0 h 4"/>
                <a:gd name="T2" fmla="*/ 0 w 5"/>
                <a:gd name="T3" fmla="*/ 0 h 4"/>
                <a:gd name="T4" fmla="*/ 0 w 5"/>
                <a:gd name="T5" fmla="*/ 1 h 4"/>
                <a:gd name="T6" fmla="*/ 4 w 5"/>
                <a:gd name="T7" fmla="*/ 4 h 4"/>
                <a:gd name="T8" fmla="*/ 4 w 5"/>
                <a:gd name="T9" fmla="*/ 4 h 4"/>
                <a:gd name="T10" fmla="*/ 5 w 5"/>
                <a:gd name="T11" fmla="*/ 4 h 4"/>
                <a:gd name="T12" fmla="*/ 5 w 5"/>
                <a:gd name="T13" fmla="*/ 4 h 4"/>
                <a:gd name="T14" fmla="*/ 0 w 5"/>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0" y="0"/>
                  </a:moveTo>
                  <a:cubicBezTo>
                    <a:pt x="0" y="0"/>
                    <a:pt x="0" y="0"/>
                    <a:pt x="0" y="0"/>
                  </a:cubicBezTo>
                  <a:cubicBezTo>
                    <a:pt x="0" y="1"/>
                    <a:pt x="0" y="1"/>
                    <a:pt x="0" y="1"/>
                  </a:cubicBezTo>
                  <a:cubicBezTo>
                    <a:pt x="1" y="2"/>
                    <a:pt x="3" y="3"/>
                    <a:pt x="4" y="4"/>
                  </a:cubicBezTo>
                  <a:cubicBezTo>
                    <a:pt x="4" y="4"/>
                    <a:pt x="4" y="4"/>
                    <a:pt x="4" y="4"/>
                  </a:cubicBezTo>
                  <a:cubicBezTo>
                    <a:pt x="5" y="4"/>
                    <a:pt x="5" y="4"/>
                    <a:pt x="5" y="4"/>
                  </a:cubicBezTo>
                  <a:cubicBezTo>
                    <a:pt x="5" y="4"/>
                    <a:pt x="5" y="4"/>
                    <a:pt x="5" y="4"/>
                  </a:cubicBezTo>
                  <a:cubicBezTo>
                    <a:pt x="3" y="2"/>
                    <a:pt x="2" y="1"/>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4" name="Freeform 120"/>
            <p:cNvSpPr/>
            <p:nvPr/>
          </p:nvSpPr>
          <p:spPr bwMode="auto">
            <a:xfrm>
              <a:off x="4215" y="2248"/>
              <a:ext cx="14" cy="3"/>
            </a:xfrm>
            <a:custGeom>
              <a:avLst/>
              <a:gdLst>
                <a:gd name="T0" fmla="*/ 0 w 6"/>
                <a:gd name="T1" fmla="*/ 0 h 1"/>
                <a:gd name="T2" fmla="*/ 0 w 6"/>
                <a:gd name="T3" fmla="*/ 0 h 1"/>
                <a:gd name="T4" fmla="*/ 0 w 6"/>
                <a:gd name="T5" fmla="*/ 0 h 1"/>
                <a:gd name="T6" fmla="*/ 6 w 6"/>
                <a:gd name="T7" fmla="*/ 1 h 1"/>
                <a:gd name="T8" fmla="*/ 6 w 6"/>
                <a:gd name="T9" fmla="*/ 1 h 1"/>
                <a:gd name="T10" fmla="*/ 6 w 6"/>
                <a:gd name="T11" fmla="*/ 1 h 1"/>
                <a:gd name="T12" fmla="*/ 6 w 6"/>
                <a:gd name="T13" fmla="*/ 0 h 1"/>
                <a:gd name="T14" fmla="*/ 0 w 6"/>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
                  <a:moveTo>
                    <a:pt x="0" y="0"/>
                  </a:moveTo>
                  <a:cubicBezTo>
                    <a:pt x="0" y="0"/>
                    <a:pt x="0" y="0"/>
                    <a:pt x="0" y="0"/>
                  </a:cubicBezTo>
                  <a:cubicBezTo>
                    <a:pt x="0" y="0"/>
                    <a:pt x="0" y="0"/>
                    <a:pt x="0" y="0"/>
                  </a:cubicBezTo>
                  <a:cubicBezTo>
                    <a:pt x="2" y="0"/>
                    <a:pt x="4" y="1"/>
                    <a:pt x="6" y="1"/>
                  </a:cubicBezTo>
                  <a:cubicBezTo>
                    <a:pt x="6" y="1"/>
                    <a:pt x="6" y="1"/>
                    <a:pt x="6" y="1"/>
                  </a:cubicBezTo>
                  <a:cubicBezTo>
                    <a:pt x="6" y="1"/>
                    <a:pt x="6" y="1"/>
                    <a:pt x="6" y="1"/>
                  </a:cubicBezTo>
                  <a:cubicBezTo>
                    <a:pt x="6" y="0"/>
                    <a:pt x="6" y="0"/>
                    <a:pt x="6" y="0"/>
                  </a:cubicBezTo>
                  <a:cubicBezTo>
                    <a:pt x="4" y="0"/>
                    <a:pt x="2"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5" name="Freeform 121"/>
            <p:cNvSpPr/>
            <p:nvPr/>
          </p:nvSpPr>
          <p:spPr bwMode="auto">
            <a:xfrm>
              <a:off x="4224" y="2272"/>
              <a:ext cx="10" cy="14"/>
            </a:xfrm>
            <a:custGeom>
              <a:avLst/>
              <a:gdLst>
                <a:gd name="T0" fmla="*/ 4 w 4"/>
                <a:gd name="T1" fmla="*/ 0 h 6"/>
                <a:gd name="T2" fmla="*/ 4 w 4"/>
                <a:gd name="T3" fmla="*/ 0 h 6"/>
                <a:gd name="T4" fmla="*/ 2 w 4"/>
                <a:gd name="T5" fmla="*/ 3 h 6"/>
                <a:gd name="T6" fmla="*/ 0 w 4"/>
                <a:gd name="T7" fmla="*/ 5 h 6"/>
                <a:gd name="T8" fmla="*/ 0 w 4"/>
                <a:gd name="T9" fmla="*/ 5 h 6"/>
                <a:gd name="T10" fmla="*/ 0 w 4"/>
                <a:gd name="T11" fmla="*/ 6 h 6"/>
                <a:gd name="T12" fmla="*/ 0 w 4"/>
                <a:gd name="T13" fmla="*/ 5 h 6"/>
                <a:gd name="T14" fmla="*/ 2 w 4"/>
                <a:gd name="T15" fmla="*/ 3 h 6"/>
                <a:gd name="T16" fmla="*/ 4 w 4"/>
                <a:gd name="T17" fmla="*/ 1 h 6"/>
                <a:gd name="T18" fmla="*/ 4 w 4"/>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0"/>
                  </a:moveTo>
                  <a:cubicBezTo>
                    <a:pt x="4" y="0"/>
                    <a:pt x="4" y="0"/>
                    <a:pt x="4" y="0"/>
                  </a:cubicBezTo>
                  <a:cubicBezTo>
                    <a:pt x="3" y="1"/>
                    <a:pt x="2" y="2"/>
                    <a:pt x="2" y="3"/>
                  </a:cubicBezTo>
                  <a:cubicBezTo>
                    <a:pt x="1" y="3"/>
                    <a:pt x="0" y="4"/>
                    <a:pt x="0" y="5"/>
                  </a:cubicBezTo>
                  <a:cubicBezTo>
                    <a:pt x="0" y="5"/>
                    <a:pt x="0" y="5"/>
                    <a:pt x="0" y="5"/>
                  </a:cubicBezTo>
                  <a:cubicBezTo>
                    <a:pt x="0" y="6"/>
                    <a:pt x="0" y="6"/>
                    <a:pt x="0" y="6"/>
                  </a:cubicBezTo>
                  <a:cubicBezTo>
                    <a:pt x="0" y="5"/>
                    <a:pt x="0" y="5"/>
                    <a:pt x="0" y="5"/>
                  </a:cubicBezTo>
                  <a:cubicBezTo>
                    <a:pt x="1" y="4"/>
                    <a:pt x="2" y="4"/>
                    <a:pt x="2" y="3"/>
                  </a:cubicBezTo>
                  <a:cubicBezTo>
                    <a:pt x="3" y="3"/>
                    <a:pt x="4" y="2"/>
                    <a:pt x="4" y="1"/>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6" name="Freeform 122"/>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7" name="Freeform 123"/>
            <p:cNvSpPr/>
            <p:nvPr/>
          </p:nvSpPr>
          <p:spPr bwMode="auto">
            <a:xfrm>
              <a:off x="3825" y="2082"/>
              <a:ext cx="107" cy="85"/>
            </a:xfrm>
            <a:custGeom>
              <a:avLst/>
              <a:gdLst>
                <a:gd name="T0" fmla="*/ 9 w 107"/>
                <a:gd name="T1" fmla="*/ 0 h 85"/>
                <a:gd name="T2" fmla="*/ 7 w 107"/>
                <a:gd name="T3" fmla="*/ 0 h 85"/>
                <a:gd name="T4" fmla="*/ 7 w 107"/>
                <a:gd name="T5" fmla="*/ 9 h 85"/>
                <a:gd name="T6" fmla="*/ 4 w 107"/>
                <a:gd name="T7" fmla="*/ 9 h 85"/>
                <a:gd name="T8" fmla="*/ 4 w 107"/>
                <a:gd name="T9" fmla="*/ 9 h 85"/>
                <a:gd name="T10" fmla="*/ 4 w 107"/>
                <a:gd name="T11" fmla="*/ 12 h 85"/>
                <a:gd name="T12" fmla="*/ 7 w 107"/>
                <a:gd name="T13" fmla="*/ 12 h 85"/>
                <a:gd name="T14" fmla="*/ 7 w 107"/>
                <a:gd name="T15" fmla="*/ 19 h 85"/>
                <a:gd name="T16" fmla="*/ 4 w 107"/>
                <a:gd name="T17" fmla="*/ 19 h 85"/>
                <a:gd name="T18" fmla="*/ 4 w 107"/>
                <a:gd name="T19" fmla="*/ 19 h 85"/>
                <a:gd name="T20" fmla="*/ 4 w 107"/>
                <a:gd name="T21" fmla="*/ 21 h 85"/>
                <a:gd name="T22" fmla="*/ 7 w 107"/>
                <a:gd name="T23" fmla="*/ 21 h 85"/>
                <a:gd name="T24" fmla="*/ 7 w 107"/>
                <a:gd name="T25" fmla="*/ 28 h 85"/>
                <a:gd name="T26" fmla="*/ 4 w 107"/>
                <a:gd name="T27" fmla="*/ 28 h 85"/>
                <a:gd name="T28" fmla="*/ 4 w 107"/>
                <a:gd name="T29" fmla="*/ 31 h 85"/>
                <a:gd name="T30" fmla="*/ 4 w 107"/>
                <a:gd name="T31" fmla="*/ 31 h 85"/>
                <a:gd name="T32" fmla="*/ 7 w 107"/>
                <a:gd name="T33" fmla="*/ 31 h 85"/>
                <a:gd name="T34" fmla="*/ 7 w 107"/>
                <a:gd name="T35" fmla="*/ 40 h 85"/>
                <a:gd name="T36" fmla="*/ 4 w 107"/>
                <a:gd name="T37" fmla="*/ 40 h 85"/>
                <a:gd name="T38" fmla="*/ 4 w 107"/>
                <a:gd name="T39" fmla="*/ 43 h 85"/>
                <a:gd name="T40" fmla="*/ 4 w 107"/>
                <a:gd name="T41" fmla="*/ 43 h 85"/>
                <a:gd name="T42" fmla="*/ 7 w 107"/>
                <a:gd name="T43" fmla="*/ 43 h 85"/>
                <a:gd name="T44" fmla="*/ 7 w 107"/>
                <a:gd name="T45" fmla="*/ 52 h 85"/>
                <a:gd name="T46" fmla="*/ 4 w 107"/>
                <a:gd name="T47" fmla="*/ 52 h 85"/>
                <a:gd name="T48" fmla="*/ 4 w 107"/>
                <a:gd name="T49" fmla="*/ 52 h 85"/>
                <a:gd name="T50" fmla="*/ 4 w 107"/>
                <a:gd name="T51" fmla="*/ 54 h 85"/>
                <a:gd name="T52" fmla="*/ 7 w 107"/>
                <a:gd name="T53" fmla="*/ 54 h 85"/>
                <a:gd name="T54" fmla="*/ 7 w 107"/>
                <a:gd name="T55" fmla="*/ 64 h 85"/>
                <a:gd name="T56" fmla="*/ 4 w 107"/>
                <a:gd name="T57" fmla="*/ 64 h 85"/>
                <a:gd name="T58" fmla="*/ 4 w 107"/>
                <a:gd name="T59" fmla="*/ 64 h 85"/>
                <a:gd name="T60" fmla="*/ 4 w 107"/>
                <a:gd name="T61" fmla="*/ 66 h 85"/>
                <a:gd name="T62" fmla="*/ 7 w 107"/>
                <a:gd name="T63" fmla="*/ 66 h 85"/>
                <a:gd name="T64" fmla="*/ 7 w 107"/>
                <a:gd name="T65" fmla="*/ 73 h 85"/>
                <a:gd name="T66" fmla="*/ 0 w 107"/>
                <a:gd name="T67" fmla="*/ 73 h 85"/>
                <a:gd name="T68" fmla="*/ 0 w 107"/>
                <a:gd name="T69" fmla="*/ 76 h 85"/>
                <a:gd name="T70" fmla="*/ 0 w 107"/>
                <a:gd name="T71" fmla="*/ 76 h 85"/>
                <a:gd name="T72" fmla="*/ 7 w 107"/>
                <a:gd name="T73" fmla="*/ 76 h 85"/>
                <a:gd name="T74" fmla="*/ 7 w 107"/>
                <a:gd name="T75" fmla="*/ 85 h 85"/>
                <a:gd name="T76" fmla="*/ 9 w 107"/>
                <a:gd name="T77" fmla="*/ 85 h 85"/>
                <a:gd name="T78" fmla="*/ 9 w 107"/>
                <a:gd name="T79" fmla="*/ 85 h 85"/>
                <a:gd name="T80" fmla="*/ 9 w 107"/>
                <a:gd name="T81" fmla="*/ 76 h 85"/>
                <a:gd name="T82" fmla="*/ 107 w 107"/>
                <a:gd name="T83" fmla="*/ 76 h 85"/>
                <a:gd name="T84" fmla="*/ 107 w 107"/>
                <a:gd name="T85" fmla="*/ 76 h 85"/>
                <a:gd name="T86" fmla="*/ 107 w 107"/>
                <a:gd name="T87" fmla="*/ 73 h 85"/>
                <a:gd name="T88" fmla="*/ 9 w 107"/>
                <a:gd name="T89" fmla="*/ 73 h 85"/>
                <a:gd name="T90" fmla="*/ 9 w 107"/>
                <a:gd name="T91" fmla="*/ 0 h 85"/>
                <a:gd name="T92" fmla="*/ 9 w 107"/>
                <a:gd name="T9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7" h="85">
                  <a:moveTo>
                    <a:pt x="9" y="0"/>
                  </a:moveTo>
                  <a:lnTo>
                    <a:pt x="7" y="0"/>
                  </a:lnTo>
                  <a:lnTo>
                    <a:pt x="7" y="9"/>
                  </a:lnTo>
                  <a:lnTo>
                    <a:pt x="4" y="9"/>
                  </a:lnTo>
                  <a:lnTo>
                    <a:pt x="4" y="9"/>
                  </a:lnTo>
                  <a:lnTo>
                    <a:pt x="4" y="12"/>
                  </a:lnTo>
                  <a:lnTo>
                    <a:pt x="7" y="12"/>
                  </a:lnTo>
                  <a:lnTo>
                    <a:pt x="7" y="19"/>
                  </a:lnTo>
                  <a:lnTo>
                    <a:pt x="4" y="19"/>
                  </a:lnTo>
                  <a:lnTo>
                    <a:pt x="4" y="19"/>
                  </a:lnTo>
                  <a:lnTo>
                    <a:pt x="4" y="21"/>
                  </a:lnTo>
                  <a:lnTo>
                    <a:pt x="7" y="21"/>
                  </a:lnTo>
                  <a:lnTo>
                    <a:pt x="7" y="28"/>
                  </a:lnTo>
                  <a:lnTo>
                    <a:pt x="4" y="28"/>
                  </a:lnTo>
                  <a:lnTo>
                    <a:pt x="4" y="31"/>
                  </a:lnTo>
                  <a:lnTo>
                    <a:pt x="4" y="31"/>
                  </a:lnTo>
                  <a:lnTo>
                    <a:pt x="7" y="31"/>
                  </a:lnTo>
                  <a:lnTo>
                    <a:pt x="7" y="40"/>
                  </a:lnTo>
                  <a:lnTo>
                    <a:pt x="4" y="40"/>
                  </a:lnTo>
                  <a:lnTo>
                    <a:pt x="4" y="43"/>
                  </a:lnTo>
                  <a:lnTo>
                    <a:pt x="4" y="43"/>
                  </a:lnTo>
                  <a:lnTo>
                    <a:pt x="7" y="43"/>
                  </a:lnTo>
                  <a:lnTo>
                    <a:pt x="7" y="52"/>
                  </a:lnTo>
                  <a:lnTo>
                    <a:pt x="4" y="52"/>
                  </a:lnTo>
                  <a:lnTo>
                    <a:pt x="4" y="52"/>
                  </a:lnTo>
                  <a:lnTo>
                    <a:pt x="4" y="54"/>
                  </a:lnTo>
                  <a:lnTo>
                    <a:pt x="7" y="54"/>
                  </a:lnTo>
                  <a:lnTo>
                    <a:pt x="7" y="64"/>
                  </a:lnTo>
                  <a:lnTo>
                    <a:pt x="4" y="64"/>
                  </a:lnTo>
                  <a:lnTo>
                    <a:pt x="4" y="64"/>
                  </a:lnTo>
                  <a:lnTo>
                    <a:pt x="4" y="66"/>
                  </a:lnTo>
                  <a:lnTo>
                    <a:pt x="7" y="66"/>
                  </a:lnTo>
                  <a:lnTo>
                    <a:pt x="7" y="73"/>
                  </a:lnTo>
                  <a:lnTo>
                    <a:pt x="0" y="73"/>
                  </a:lnTo>
                  <a:lnTo>
                    <a:pt x="0" y="76"/>
                  </a:lnTo>
                  <a:lnTo>
                    <a:pt x="0" y="76"/>
                  </a:lnTo>
                  <a:lnTo>
                    <a:pt x="7" y="76"/>
                  </a:lnTo>
                  <a:lnTo>
                    <a:pt x="7" y="85"/>
                  </a:lnTo>
                  <a:lnTo>
                    <a:pt x="9" y="85"/>
                  </a:lnTo>
                  <a:lnTo>
                    <a:pt x="9" y="85"/>
                  </a:lnTo>
                  <a:lnTo>
                    <a:pt x="9" y="76"/>
                  </a:lnTo>
                  <a:lnTo>
                    <a:pt x="107" y="76"/>
                  </a:lnTo>
                  <a:lnTo>
                    <a:pt x="107" y="76"/>
                  </a:lnTo>
                  <a:lnTo>
                    <a:pt x="107" y="73"/>
                  </a:lnTo>
                  <a:lnTo>
                    <a:pt x="9" y="73"/>
                  </a:lnTo>
                  <a:lnTo>
                    <a:pt x="9" y="0"/>
                  </a:lnTo>
                  <a:lnTo>
                    <a:pt x="9"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8" name="Freeform 124"/>
            <p:cNvSpPr>
              <a:spLocks noEditPoints="1"/>
            </p:cNvSpPr>
            <p:nvPr/>
          </p:nvSpPr>
          <p:spPr bwMode="auto">
            <a:xfrm>
              <a:off x="3863" y="2089"/>
              <a:ext cx="21" cy="64"/>
            </a:xfrm>
            <a:custGeom>
              <a:avLst/>
              <a:gdLst>
                <a:gd name="T0" fmla="*/ 8 w 9"/>
                <a:gd name="T1" fmla="*/ 24 h 27"/>
                <a:gd name="T2" fmla="*/ 8 w 9"/>
                <a:gd name="T3" fmla="*/ 24 h 27"/>
                <a:gd name="T4" fmla="*/ 6 w 9"/>
                <a:gd name="T5" fmla="*/ 24 h 27"/>
                <a:gd name="T6" fmla="*/ 8 w 9"/>
                <a:gd name="T7" fmla="*/ 23 h 27"/>
                <a:gd name="T8" fmla="*/ 7 w 9"/>
                <a:gd name="T9" fmla="*/ 25 h 27"/>
                <a:gd name="T10" fmla="*/ 6 w 9"/>
                <a:gd name="T11" fmla="*/ 23 h 27"/>
                <a:gd name="T12" fmla="*/ 6 w 9"/>
                <a:gd name="T13" fmla="*/ 22 h 27"/>
                <a:gd name="T14" fmla="*/ 8 w 9"/>
                <a:gd name="T15" fmla="*/ 21 h 27"/>
                <a:gd name="T16" fmla="*/ 6 w 9"/>
                <a:gd name="T17" fmla="*/ 21 h 27"/>
                <a:gd name="T18" fmla="*/ 8 w 9"/>
                <a:gd name="T19" fmla="*/ 17 h 27"/>
                <a:gd name="T20" fmla="*/ 8 w 9"/>
                <a:gd name="T21" fmla="*/ 19 h 27"/>
                <a:gd name="T22" fmla="*/ 6 w 9"/>
                <a:gd name="T23" fmla="*/ 19 h 27"/>
                <a:gd name="T24" fmla="*/ 6 w 9"/>
                <a:gd name="T25" fmla="*/ 18 h 27"/>
                <a:gd name="T26" fmla="*/ 8 w 9"/>
                <a:gd name="T27" fmla="*/ 16 h 27"/>
                <a:gd name="T28" fmla="*/ 6 w 9"/>
                <a:gd name="T29" fmla="*/ 19 h 27"/>
                <a:gd name="T30" fmla="*/ 6 w 9"/>
                <a:gd name="T31" fmla="*/ 15 h 27"/>
                <a:gd name="T32" fmla="*/ 8 w 9"/>
                <a:gd name="T33" fmla="*/ 14 h 27"/>
                <a:gd name="T34" fmla="*/ 6 w 9"/>
                <a:gd name="T35" fmla="*/ 14 h 27"/>
                <a:gd name="T36" fmla="*/ 8 w 9"/>
                <a:gd name="T37" fmla="*/ 9 h 27"/>
                <a:gd name="T38" fmla="*/ 8 w 9"/>
                <a:gd name="T39" fmla="*/ 11 h 27"/>
                <a:gd name="T40" fmla="*/ 6 w 9"/>
                <a:gd name="T41" fmla="*/ 11 h 27"/>
                <a:gd name="T42" fmla="*/ 6 w 9"/>
                <a:gd name="T43" fmla="*/ 10 h 27"/>
                <a:gd name="T44" fmla="*/ 6 w 9"/>
                <a:gd name="T45" fmla="*/ 10 h 27"/>
                <a:gd name="T46" fmla="*/ 8 w 9"/>
                <a:gd name="T47" fmla="*/ 9 h 27"/>
                <a:gd name="T48" fmla="*/ 6 w 9"/>
                <a:gd name="T49" fmla="*/ 11 h 27"/>
                <a:gd name="T50" fmla="*/ 3 w 9"/>
                <a:gd name="T51" fmla="*/ 25 h 27"/>
                <a:gd name="T52" fmla="*/ 1 w 9"/>
                <a:gd name="T53" fmla="*/ 4 h 27"/>
                <a:gd name="T54" fmla="*/ 5 w 9"/>
                <a:gd name="T55" fmla="*/ 25 h 27"/>
                <a:gd name="T56" fmla="*/ 6 w 9"/>
                <a:gd name="T57" fmla="*/ 7 h 27"/>
                <a:gd name="T58" fmla="*/ 8 w 9"/>
                <a:gd name="T59" fmla="*/ 6 h 27"/>
                <a:gd name="T60" fmla="*/ 6 w 9"/>
                <a:gd name="T61" fmla="*/ 6 h 27"/>
                <a:gd name="T62" fmla="*/ 7 w 9"/>
                <a:gd name="T63" fmla="*/ 2 h 27"/>
                <a:gd name="T64" fmla="*/ 8 w 9"/>
                <a:gd name="T65" fmla="*/ 3 h 27"/>
                <a:gd name="T66" fmla="*/ 6 w 9"/>
                <a:gd name="T67" fmla="*/ 6 h 27"/>
                <a:gd name="T68" fmla="*/ 2 w 9"/>
                <a:gd name="T69" fmla="*/ 3 h 27"/>
                <a:gd name="T70" fmla="*/ 7 w 9"/>
                <a:gd name="T71" fmla="*/ 1 h 27"/>
                <a:gd name="T72" fmla="*/ 7 w 9"/>
                <a:gd name="T73" fmla="*/ 2 h 27"/>
                <a:gd name="T74" fmla="*/ 7 w 9"/>
                <a:gd name="T75" fmla="*/ 0 h 27"/>
                <a:gd name="T76" fmla="*/ 4 w 9"/>
                <a:gd name="T77" fmla="*/ 0 h 27"/>
                <a:gd name="T78" fmla="*/ 1 w 9"/>
                <a:gd name="T79" fmla="*/ 3 h 27"/>
                <a:gd name="T80" fmla="*/ 1 w 9"/>
                <a:gd name="T81" fmla="*/ 3 h 27"/>
                <a:gd name="T82" fmla="*/ 0 w 9"/>
                <a:gd name="T83" fmla="*/ 3 h 27"/>
                <a:gd name="T84" fmla="*/ 1 w 9"/>
                <a:gd name="T85" fmla="*/ 26 h 27"/>
                <a:gd name="T86" fmla="*/ 3 w 9"/>
                <a:gd name="T87" fmla="*/ 26 h 27"/>
                <a:gd name="T88" fmla="*/ 6 w 9"/>
                <a:gd name="T89" fmla="*/ 27 h 27"/>
                <a:gd name="T90" fmla="*/ 9 w 9"/>
                <a:gd name="T91" fmla="*/ 25 h 27"/>
                <a:gd name="T92" fmla="*/ 9 w 9"/>
                <a:gd name="T93" fmla="*/ 24 h 27"/>
                <a:gd name="T94" fmla="*/ 9 w 9"/>
                <a:gd name="T95" fmla="*/ 24 h 27"/>
                <a:gd name="T96" fmla="*/ 9 w 9"/>
                <a:gd name="T97" fmla="*/ 0 h 27"/>
                <a:gd name="T98" fmla="*/ 9 w 9"/>
                <a:gd name="T99" fmla="*/ 0 h 27"/>
                <a:gd name="T100" fmla="*/ 8 w 9"/>
                <a:gd name="T101" fmla="*/ 0 h 27"/>
                <a:gd name="T102" fmla="*/ 7 w 9"/>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 h="27">
                  <a:moveTo>
                    <a:pt x="8" y="24"/>
                  </a:moveTo>
                  <a:cubicBezTo>
                    <a:pt x="8" y="24"/>
                    <a:pt x="8" y="24"/>
                    <a:pt x="8" y="24"/>
                  </a:cubicBezTo>
                  <a:cubicBezTo>
                    <a:pt x="8" y="24"/>
                    <a:pt x="8" y="24"/>
                    <a:pt x="8" y="24"/>
                  </a:cubicBezTo>
                  <a:cubicBezTo>
                    <a:pt x="8" y="24"/>
                    <a:pt x="8" y="24"/>
                    <a:pt x="8" y="24"/>
                  </a:cubicBezTo>
                  <a:moveTo>
                    <a:pt x="6" y="25"/>
                  </a:moveTo>
                  <a:cubicBezTo>
                    <a:pt x="6" y="24"/>
                    <a:pt x="6" y="24"/>
                    <a:pt x="6" y="24"/>
                  </a:cubicBezTo>
                  <a:cubicBezTo>
                    <a:pt x="7" y="23"/>
                    <a:pt x="7" y="23"/>
                    <a:pt x="8" y="22"/>
                  </a:cubicBezTo>
                  <a:cubicBezTo>
                    <a:pt x="8" y="22"/>
                    <a:pt x="8" y="22"/>
                    <a:pt x="8" y="23"/>
                  </a:cubicBezTo>
                  <a:cubicBezTo>
                    <a:pt x="8" y="23"/>
                    <a:pt x="8" y="23"/>
                    <a:pt x="8" y="23"/>
                  </a:cubicBezTo>
                  <a:cubicBezTo>
                    <a:pt x="8" y="24"/>
                    <a:pt x="7" y="24"/>
                    <a:pt x="7" y="25"/>
                  </a:cubicBezTo>
                  <a:cubicBezTo>
                    <a:pt x="6" y="25"/>
                    <a:pt x="6" y="25"/>
                    <a:pt x="6" y="25"/>
                  </a:cubicBezTo>
                  <a:moveTo>
                    <a:pt x="6" y="23"/>
                  </a:moveTo>
                  <a:cubicBezTo>
                    <a:pt x="6" y="23"/>
                    <a:pt x="6" y="23"/>
                    <a:pt x="6" y="22"/>
                  </a:cubicBezTo>
                  <a:cubicBezTo>
                    <a:pt x="6" y="22"/>
                    <a:pt x="6" y="22"/>
                    <a:pt x="6" y="22"/>
                  </a:cubicBezTo>
                  <a:cubicBezTo>
                    <a:pt x="7" y="21"/>
                    <a:pt x="7" y="20"/>
                    <a:pt x="8" y="20"/>
                  </a:cubicBezTo>
                  <a:cubicBezTo>
                    <a:pt x="8" y="20"/>
                    <a:pt x="8" y="21"/>
                    <a:pt x="8" y="21"/>
                  </a:cubicBezTo>
                  <a:cubicBezTo>
                    <a:pt x="7" y="22"/>
                    <a:pt x="7" y="23"/>
                    <a:pt x="6" y="23"/>
                  </a:cubicBezTo>
                  <a:moveTo>
                    <a:pt x="6" y="21"/>
                  </a:moveTo>
                  <a:cubicBezTo>
                    <a:pt x="6" y="21"/>
                    <a:pt x="6" y="20"/>
                    <a:pt x="6" y="20"/>
                  </a:cubicBezTo>
                  <a:cubicBezTo>
                    <a:pt x="7" y="19"/>
                    <a:pt x="7" y="18"/>
                    <a:pt x="8" y="17"/>
                  </a:cubicBezTo>
                  <a:cubicBezTo>
                    <a:pt x="8" y="18"/>
                    <a:pt x="8" y="18"/>
                    <a:pt x="8" y="19"/>
                  </a:cubicBezTo>
                  <a:cubicBezTo>
                    <a:pt x="8" y="19"/>
                    <a:pt x="8" y="19"/>
                    <a:pt x="8" y="19"/>
                  </a:cubicBezTo>
                  <a:cubicBezTo>
                    <a:pt x="7" y="20"/>
                    <a:pt x="7" y="21"/>
                    <a:pt x="6" y="21"/>
                  </a:cubicBezTo>
                  <a:moveTo>
                    <a:pt x="6" y="19"/>
                  </a:moveTo>
                  <a:cubicBezTo>
                    <a:pt x="6" y="19"/>
                    <a:pt x="6" y="18"/>
                    <a:pt x="6" y="18"/>
                  </a:cubicBezTo>
                  <a:cubicBezTo>
                    <a:pt x="6" y="18"/>
                    <a:pt x="6" y="18"/>
                    <a:pt x="6" y="18"/>
                  </a:cubicBezTo>
                  <a:cubicBezTo>
                    <a:pt x="7" y="17"/>
                    <a:pt x="7" y="16"/>
                    <a:pt x="8" y="15"/>
                  </a:cubicBezTo>
                  <a:cubicBezTo>
                    <a:pt x="8" y="15"/>
                    <a:pt x="8" y="16"/>
                    <a:pt x="8" y="16"/>
                  </a:cubicBezTo>
                  <a:cubicBezTo>
                    <a:pt x="8" y="16"/>
                    <a:pt x="8" y="16"/>
                    <a:pt x="8" y="16"/>
                  </a:cubicBezTo>
                  <a:cubicBezTo>
                    <a:pt x="7" y="17"/>
                    <a:pt x="7" y="18"/>
                    <a:pt x="6" y="19"/>
                  </a:cubicBezTo>
                  <a:moveTo>
                    <a:pt x="6" y="17"/>
                  </a:moveTo>
                  <a:cubicBezTo>
                    <a:pt x="6" y="16"/>
                    <a:pt x="6" y="15"/>
                    <a:pt x="6" y="15"/>
                  </a:cubicBezTo>
                  <a:cubicBezTo>
                    <a:pt x="7" y="14"/>
                    <a:pt x="7" y="13"/>
                    <a:pt x="8" y="12"/>
                  </a:cubicBezTo>
                  <a:cubicBezTo>
                    <a:pt x="8" y="12"/>
                    <a:pt x="8" y="13"/>
                    <a:pt x="8" y="14"/>
                  </a:cubicBezTo>
                  <a:cubicBezTo>
                    <a:pt x="7" y="15"/>
                    <a:pt x="7" y="16"/>
                    <a:pt x="6" y="17"/>
                  </a:cubicBezTo>
                  <a:moveTo>
                    <a:pt x="6" y="14"/>
                  </a:moveTo>
                  <a:cubicBezTo>
                    <a:pt x="6" y="13"/>
                    <a:pt x="6" y="12"/>
                    <a:pt x="6" y="12"/>
                  </a:cubicBezTo>
                  <a:cubicBezTo>
                    <a:pt x="7" y="11"/>
                    <a:pt x="7" y="10"/>
                    <a:pt x="8" y="9"/>
                  </a:cubicBezTo>
                  <a:cubicBezTo>
                    <a:pt x="8" y="10"/>
                    <a:pt x="8" y="10"/>
                    <a:pt x="8" y="11"/>
                  </a:cubicBezTo>
                  <a:cubicBezTo>
                    <a:pt x="8" y="11"/>
                    <a:pt x="8" y="11"/>
                    <a:pt x="8" y="11"/>
                  </a:cubicBezTo>
                  <a:cubicBezTo>
                    <a:pt x="7" y="12"/>
                    <a:pt x="7" y="13"/>
                    <a:pt x="6" y="14"/>
                  </a:cubicBezTo>
                  <a:moveTo>
                    <a:pt x="6" y="11"/>
                  </a:moveTo>
                  <a:cubicBezTo>
                    <a:pt x="6" y="10"/>
                    <a:pt x="6" y="10"/>
                    <a:pt x="6" y="10"/>
                  </a:cubicBezTo>
                  <a:cubicBezTo>
                    <a:pt x="6" y="10"/>
                    <a:pt x="6" y="10"/>
                    <a:pt x="6" y="10"/>
                  </a:cubicBezTo>
                  <a:cubicBezTo>
                    <a:pt x="6" y="10"/>
                    <a:pt x="6" y="10"/>
                    <a:pt x="6" y="10"/>
                  </a:cubicBezTo>
                  <a:cubicBezTo>
                    <a:pt x="6" y="10"/>
                    <a:pt x="6" y="10"/>
                    <a:pt x="6" y="10"/>
                  </a:cubicBezTo>
                  <a:cubicBezTo>
                    <a:pt x="7" y="9"/>
                    <a:pt x="7" y="8"/>
                    <a:pt x="8" y="7"/>
                  </a:cubicBezTo>
                  <a:cubicBezTo>
                    <a:pt x="8" y="8"/>
                    <a:pt x="8" y="8"/>
                    <a:pt x="8" y="9"/>
                  </a:cubicBezTo>
                  <a:cubicBezTo>
                    <a:pt x="8" y="9"/>
                    <a:pt x="8" y="9"/>
                    <a:pt x="8" y="9"/>
                  </a:cubicBezTo>
                  <a:cubicBezTo>
                    <a:pt x="7" y="10"/>
                    <a:pt x="7" y="10"/>
                    <a:pt x="6" y="11"/>
                  </a:cubicBezTo>
                  <a:moveTo>
                    <a:pt x="5" y="25"/>
                  </a:moveTo>
                  <a:cubicBezTo>
                    <a:pt x="4" y="25"/>
                    <a:pt x="4" y="25"/>
                    <a:pt x="3" y="25"/>
                  </a:cubicBezTo>
                  <a:cubicBezTo>
                    <a:pt x="3" y="25"/>
                    <a:pt x="2" y="25"/>
                    <a:pt x="1" y="25"/>
                  </a:cubicBezTo>
                  <a:cubicBezTo>
                    <a:pt x="1" y="20"/>
                    <a:pt x="2" y="8"/>
                    <a:pt x="1" y="4"/>
                  </a:cubicBezTo>
                  <a:cubicBezTo>
                    <a:pt x="3" y="4"/>
                    <a:pt x="4" y="4"/>
                    <a:pt x="5" y="4"/>
                  </a:cubicBezTo>
                  <a:cubicBezTo>
                    <a:pt x="5" y="7"/>
                    <a:pt x="5" y="21"/>
                    <a:pt x="5" y="25"/>
                  </a:cubicBezTo>
                  <a:moveTo>
                    <a:pt x="6" y="9"/>
                  </a:moveTo>
                  <a:cubicBezTo>
                    <a:pt x="6" y="8"/>
                    <a:pt x="6" y="8"/>
                    <a:pt x="6" y="7"/>
                  </a:cubicBezTo>
                  <a:cubicBezTo>
                    <a:pt x="8" y="4"/>
                    <a:pt x="8" y="4"/>
                    <a:pt x="8" y="4"/>
                  </a:cubicBezTo>
                  <a:cubicBezTo>
                    <a:pt x="8" y="4"/>
                    <a:pt x="8" y="5"/>
                    <a:pt x="8" y="6"/>
                  </a:cubicBezTo>
                  <a:cubicBezTo>
                    <a:pt x="7" y="7"/>
                    <a:pt x="7" y="8"/>
                    <a:pt x="6" y="9"/>
                  </a:cubicBezTo>
                  <a:moveTo>
                    <a:pt x="6" y="6"/>
                  </a:moveTo>
                  <a:cubicBezTo>
                    <a:pt x="6" y="5"/>
                    <a:pt x="6" y="4"/>
                    <a:pt x="6" y="4"/>
                  </a:cubicBezTo>
                  <a:cubicBezTo>
                    <a:pt x="6" y="3"/>
                    <a:pt x="7" y="3"/>
                    <a:pt x="7" y="2"/>
                  </a:cubicBezTo>
                  <a:cubicBezTo>
                    <a:pt x="8" y="2"/>
                    <a:pt x="8" y="2"/>
                    <a:pt x="8" y="2"/>
                  </a:cubicBezTo>
                  <a:cubicBezTo>
                    <a:pt x="8" y="2"/>
                    <a:pt x="8" y="2"/>
                    <a:pt x="8" y="3"/>
                  </a:cubicBezTo>
                  <a:cubicBezTo>
                    <a:pt x="8" y="3"/>
                    <a:pt x="8" y="3"/>
                    <a:pt x="8" y="3"/>
                  </a:cubicBezTo>
                  <a:cubicBezTo>
                    <a:pt x="6" y="6"/>
                    <a:pt x="6" y="6"/>
                    <a:pt x="6" y="6"/>
                  </a:cubicBezTo>
                  <a:moveTo>
                    <a:pt x="5" y="3"/>
                  </a:moveTo>
                  <a:cubicBezTo>
                    <a:pt x="5" y="3"/>
                    <a:pt x="4" y="3"/>
                    <a:pt x="2" y="3"/>
                  </a:cubicBezTo>
                  <a:cubicBezTo>
                    <a:pt x="3" y="2"/>
                    <a:pt x="4" y="1"/>
                    <a:pt x="4" y="1"/>
                  </a:cubicBezTo>
                  <a:cubicBezTo>
                    <a:pt x="5" y="1"/>
                    <a:pt x="6" y="1"/>
                    <a:pt x="7" y="1"/>
                  </a:cubicBezTo>
                  <a:cubicBezTo>
                    <a:pt x="7" y="1"/>
                    <a:pt x="7" y="1"/>
                    <a:pt x="7" y="1"/>
                  </a:cubicBezTo>
                  <a:cubicBezTo>
                    <a:pt x="7" y="2"/>
                    <a:pt x="7" y="2"/>
                    <a:pt x="7" y="2"/>
                  </a:cubicBezTo>
                  <a:cubicBezTo>
                    <a:pt x="6" y="2"/>
                    <a:pt x="6" y="2"/>
                    <a:pt x="5" y="3"/>
                  </a:cubicBezTo>
                  <a:moveTo>
                    <a:pt x="7" y="0"/>
                  </a:moveTo>
                  <a:cubicBezTo>
                    <a:pt x="5" y="0"/>
                    <a:pt x="4" y="0"/>
                    <a:pt x="4" y="0"/>
                  </a:cubicBezTo>
                  <a:cubicBezTo>
                    <a:pt x="4" y="0"/>
                    <a:pt x="4" y="0"/>
                    <a:pt x="4" y="0"/>
                  </a:cubicBezTo>
                  <a:cubicBezTo>
                    <a:pt x="4" y="0"/>
                    <a:pt x="2" y="1"/>
                    <a:pt x="1" y="3"/>
                  </a:cubicBezTo>
                  <a:cubicBezTo>
                    <a:pt x="1" y="3"/>
                    <a:pt x="1" y="3"/>
                    <a:pt x="1" y="3"/>
                  </a:cubicBezTo>
                  <a:cubicBezTo>
                    <a:pt x="1" y="3"/>
                    <a:pt x="1" y="3"/>
                    <a:pt x="1" y="3"/>
                  </a:cubicBezTo>
                  <a:cubicBezTo>
                    <a:pt x="1" y="3"/>
                    <a:pt x="1" y="3"/>
                    <a:pt x="1" y="3"/>
                  </a:cubicBezTo>
                  <a:cubicBezTo>
                    <a:pt x="0" y="3"/>
                    <a:pt x="0" y="3"/>
                    <a:pt x="0" y="3"/>
                  </a:cubicBezTo>
                  <a:cubicBezTo>
                    <a:pt x="0" y="3"/>
                    <a:pt x="0" y="3"/>
                    <a:pt x="0" y="3"/>
                  </a:cubicBezTo>
                  <a:cubicBezTo>
                    <a:pt x="1" y="7"/>
                    <a:pt x="1" y="21"/>
                    <a:pt x="0" y="26"/>
                  </a:cubicBezTo>
                  <a:cubicBezTo>
                    <a:pt x="1" y="26"/>
                    <a:pt x="1" y="26"/>
                    <a:pt x="1" y="26"/>
                  </a:cubicBezTo>
                  <a:cubicBezTo>
                    <a:pt x="1" y="26"/>
                    <a:pt x="1" y="26"/>
                    <a:pt x="1" y="26"/>
                  </a:cubicBezTo>
                  <a:cubicBezTo>
                    <a:pt x="2" y="26"/>
                    <a:pt x="3" y="26"/>
                    <a:pt x="3" y="26"/>
                  </a:cubicBezTo>
                  <a:cubicBezTo>
                    <a:pt x="4" y="26"/>
                    <a:pt x="5" y="26"/>
                    <a:pt x="6" y="26"/>
                  </a:cubicBezTo>
                  <a:cubicBezTo>
                    <a:pt x="6" y="27"/>
                    <a:pt x="6" y="27"/>
                    <a:pt x="6" y="27"/>
                  </a:cubicBezTo>
                  <a:cubicBezTo>
                    <a:pt x="6" y="26"/>
                    <a:pt x="6" y="26"/>
                    <a:pt x="6" y="26"/>
                  </a:cubicBezTo>
                  <a:cubicBezTo>
                    <a:pt x="7" y="26"/>
                    <a:pt x="8" y="25"/>
                    <a:pt x="9" y="25"/>
                  </a:cubicBezTo>
                  <a:cubicBezTo>
                    <a:pt x="9" y="25"/>
                    <a:pt x="9" y="25"/>
                    <a:pt x="9" y="25"/>
                  </a:cubicBezTo>
                  <a:cubicBezTo>
                    <a:pt x="9" y="24"/>
                    <a:pt x="9" y="24"/>
                    <a:pt x="9" y="24"/>
                  </a:cubicBezTo>
                  <a:cubicBezTo>
                    <a:pt x="9" y="24"/>
                    <a:pt x="9" y="24"/>
                    <a:pt x="9" y="24"/>
                  </a:cubicBezTo>
                  <a:cubicBezTo>
                    <a:pt x="9" y="24"/>
                    <a:pt x="9" y="24"/>
                    <a:pt x="9" y="24"/>
                  </a:cubicBezTo>
                  <a:cubicBezTo>
                    <a:pt x="9" y="19"/>
                    <a:pt x="9" y="1"/>
                    <a:pt x="9" y="1"/>
                  </a:cubicBezTo>
                  <a:cubicBezTo>
                    <a:pt x="9" y="0"/>
                    <a:pt x="9" y="0"/>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39" name="Freeform 125"/>
            <p:cNvSpPr>
              <a:spLocks noEditPoints="1"/>
            </p:cNvSpPr>
            <p:nvPr/>
          </p:nvSpPr>
          <p:spPr bwMode="auto">
            <a:xfrm>
              <a:off x="3886" y="2070"/>
              <a:ext cx="19" cy="83"/>
            </a:xfrm>
            <a:custGeom>
              <a:avLst/>
              <a:gdLst>
                <a:gd name="T0" fmla="*/ 7 w 8"/>
                <a:gd name="T1" fmla="*/ 31 h 35"/>
                <a:gd name="T2" fmla="*/ 6 w 8"/>
                <a:gd name="T3" fmla="*/ 33 h 35"/>
                <a:gd name="T4" fmla="*/ 6 w 8"/>
                <a:gd name="T5" fmla="*/ 31 h 35"/>
                <a:gd name="T6" fmla="*/ 7 w 8"/>
                <a:gd name="T7" fmla="*/ 29 h 35"/>
                <a:gd name="T8" fmla="*/ 6 w 8"/>
                <a:gd name="T9" fmla="*/ 33 h 35"/>
                <a:gd name="T10" fmla="*/ 6 w 8"/>
                <a:gd name="T11" fmla="*/ 29 h 35"/>
                <a:gd name="T12" fmla="*/ 7 w 8"/>
                <a:gd name="T13" fmla="*/ 28 h 35"/>
                <a:gd name="T14" fmla="*/ 6 w 8"/>
                <a:gd name="T15" fmla="*/ 28 h 35"/>
                <a:gd name="T16" fmla="*/ 7 w 8"/>
                <a:gd name="T17" fmla="*/ 24 h 35"/>
                <a:gd name="T18" fmla="*/ 6 w 8"/>
                <a:gd name="T19" fmla="*/ 28 h 35"/>
                <a:gd name="T20" fmla="*/ 6 w 8"/>
                <a:gd name="T21" fmla="*/ 25 h 35"/>
                <a:gd name="T22" fmla="*/ 7 w 8"/>
                <a:gd name="T23" fmla="*/ 24 h 35"/>
                <a:gd name="T24" fmla="*/ 6 w 8"/>
                <a:gd name="T25" fmla="*/ 26 h 35"/>
                <a:gd name="T26" fmla="*/ 6 w 8"/>
                <a:gd name="T27" fmla="*/ 23 h 35"/>
                <a:gd name="T28" fmla="*/ 7 w 8"/>
                <a:gd name="T29" fmla="*/ 21 h 35"/>
                <a:gd name="T30" fmla="*/ 6 w 8"/>
                <a:gd name="T31" fmla="*/ 24 h 35"/>
                <a:gd name="T32" fmla="*/ 6 w 8"/>
                <a:gd name="T33" fmla="*/ 20 h 35"/>
                <a:gd name="T34" fmla="*/ 7 w 8"/>
                <a:gd name="T35" fmla="*/ 19 h 35"/>
                <a:gd name="T36" fmla="*/ 6 w 8"/>
                <a:gd name="T37" fmla="*/ 19 h 35"/>
                <a:gd name="T38" fmla="*/ 6 w 8"/>
                <a:gd name="T39" fmla="*/ 17 h 35"/>
                <a:gd name="T40" fmla="*/ 7 w 8"/>
                <a:gd name="T41" fmla="*/ 14 h 35"/>
                <a:gd name="T42" fmla="*/ 6 w 8"/>
                <a:gd name="T43" fmla="*/ 19 h 35"/>
                <a:gd name="T44" fmla="*/ 5 w 8"/>
                <a:gd name="T45" fmla="*/ 15 h 35"/>
                <a:gd name="T46" fmla="*/ 7 w 8"/>
                <a:gd name="T47" fmla="*/ 13 h 35"/>
                <a:gd name="T48" fmla="*/ 5 w 8"/>
                <a:gd name="T49" fmla="*/ 13 h 35"/>
                <a:gd name="T50" fmla="*/ 6 w 8"/>
                <a:gd name="T51" fmla="*/ 10 h 35"/>
                <a:gd name="T52" fmla="*/ 7 w 8"/>
                <a:gd name="T53" fmla="*/ 10 h 35"/>
                <a:gd name="T54" fmla="*/ 5 w 8"/>
                <a:gd name="T55" fmla="*/ 10 h 35"/>
                <a:gd name="T56" fmla="*/ 7 w 8"/>
                <a:gd name="T57" fmla="*/ 4 h 35"/>
                <a:gd name="T58" fmla="*/ 7 w 8"/>
                <a:gd name="T59" fmla="*/ 7 h 35"/>
                <a:gd name="T60" fmla="*/ 5 w 8"/>
                <a:gd name="T61" fmla="*/ 10 h 35"/>
                <a:gd name="T62" fmla="*/ 3 w 8"/>
                <a:gd name="T63" fmla="*/ 33 h 35"/>
                <a:gd name="T64" fmla="*/ 1 w 8"/>
                <a:gd name="T65" fmla="*/ 4 h 35"/>
                <a:gd name="T66" fmla="*/ 5 w 8"/>
                <a:gd name="T67" fmla="*/ 33 h 35"/>
                <a:gd name="T68" fmla="*/ 5 w 8"/>
                <a:gd name="T69" fmla="*/ 4 h 35"/>
                <a:gd name="T70" fmla="*/ 7 w 8"/>
                <a:gd name="T71" fmla="*/ 3 h 35"/>
                <a:gd name="T72" fmla="*/ 7 w 8"/>
                <a:gd name="T73" fmla="*/ 4 h 35"/>
                <a:gd name="T74" fmla="*/ 5 w 8"/>
                <a:gd name="T75" fmla="*/ 3 h 35"/>
                <a:gd name="T76" fmla="*/ 4 w 8"/>
                <a:gd name="T77" fmla="*/ 1 h 35"/>
                <a:gd name="T78" fmla="*/ 7 w 8"/>
                <a:gd name="T79" fmla="*/ 1 h 35"/>
                <a:gd name="T80" fmla="*/ 5 w 8"/>
                <a:gd name="T81" fmla="*/ 3 h 35"/>
                <a:gd name="T82" fmla="*/ 8 w 8"/>
                <a:gd name="T83" fmla="*/ 0 h 35"/>
                <a:gd name="T84" fmla="*/ 3 w 8"/>
                <a:gd name="T85" fmla="*/ 0 h 35"/>
                <a:gd name="T86" fmla="*/ 0 w 8"/>
                <a:gd name="T87" fmla="*/ 3 h 35"/>
                <a:gd name="T88" fmla="*/ 0 w 8"/>
                <a:gd name="T89" fmla="*/ 3 h 35"/>
                <a:gd name="T90" fmla="*/ 0 w 8"/>
                <a:gd name="T91" fmla="*/ 4 h 35"/>
                <a:gd name="T92" fmla="*/ 0 w 8"/>
                <a:gd name="T93" fmla="*/ 34 h 35"/>
                <a:gd name="T94" fmla="*/ 0 w 8"/>
                <a:gd name="T95" fmla="*/ 34 h 35"/>
                <a:gd name="T96" fmla="*/ 5 w 8"/>
                <a:gd name="T97" fmla="*/ 34 h 35"/>
                <a:gd name="T98" fmla="*/ 5 w 8"/>
                <a:gd name="T99" fmla="*/ 34 h 35"/>
                <a:gd name="T100" fmla="*/ 8 w 8"/>
                <a:gd name="T101" fmla="*/ 33 h 35"/>
                <a:gd name="T102" fmla="*/ 8 w 8"/>
                <a:gd name="T103" fmla="*/ 32 h 35"/>
                <a:gd name="T104" fmla="*/ 8 w 8"/>
                <a:gd name="T105" fmla="*/ 5 h 35"/>
                <a:gd name="T106" fmla="*/ 8 w 8"/>
                <a:gd name="T107" fmla="*/ 1 h 35"/>
                <a:gd name="T108" fmla="*/ 8 w 8"/>
                <a:gd name="T109" fmla="*/ 1 h 35"/>
                <a:gd name="T110" fmla="*/ 8 w 8"/>
                <a:gd name="T11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 h="35">
                  <a:moveTo>
                    <a:pt x="6" y="33"/>
                  </a:moveTo>
                  <a:cubicBezTo>
                    <a:pt x="6" y="32"/>
                    <a:pt x="7" y="31"/>
                    <a:pt x="7" y="31"/>
                  </a:cubicBezTo>
                  <a:cubicBezTo>
                    <a:pt x="7" y="31"/>
                    <a:pt x="7" y="32"/>
                    <a:pt x="7" y="32"/>
                  </a:cubicBezTo>
                  <a:cubicBezTo>
                    <a:pt x="7" y="32"/>
                    <a:pt x="7" y="33"/>
                    <a:pt x="6" y="33"/>
                  </a:cubicBezTo>
                  <a:moveTo>
                    <a:pt x="6" y="33"/>
                  </a:moveTo>
                  <a:cubicBezTo>
                    <a:pt x="6" y="32"/>
                    <a:pt x="6" y="32"/>
                    <a:pt x="6" y="31"/>
                  </a:cubicBezTo>
                  <a:cubicBezTo>
                    <a:pt x="6" y="31"/>
                    <a:pt x="6" y="31"/>
                    <a:pt x="6" y="31"/>
                  </a:cubicBezTo>
                  <a:cubicBezTo>
                    <a:pt x="7" y="29"/>
                    <a:pt x="7" y="29"/>
                    <a:pt x="7" y="29"/>
                  </a:cubicBezTo>
                  <a:cubicBezTo>
                    <a:pt x="7" y="29"/>
                    <a:pt x="7" y="29"/>
                    <a:pt x="7" y="30"/>
                  </a:cubicBezTo>
                  <a:cubicBezTo>
                    <a:pt x="7" y="31"/>
                    <a:pt x="6" y="32"/>
                    <a:pt x="6" y="33"/>
                  </a:cubicBezTo>
                  <a:moveTo>
                    <a:pt x="6" y="30"/>
                  </a:moveTo>
                  <a:cubicBezTo>
                    <a:pt x="6" y="30"/>
                    <a:pt x="6" y="30"/>
                    <a:pt x="6" y="29"/>
                  </a:cubicBezTo>
                  <a:cubicBezTo>
                    <a:pt x="6" y="28"/>
                    <a:pt x="7" y="28"/>
                    <a:pt x="7" y="27"/>
                  </a:cubicBezTo>
                  <a:cubicBezTo>
                    <a:pt x="7" y="28"/>
                    <a:pt x="7" y="28"/>
                    <a:pt x="7" y="28"/>
                  </a:cubicBezTo>
                  <a:cubicBezTo>
                    <a:pt x="6" y="30"/>
                    <a:pt x="6" y="30"/>
                    <a:pt x="6" y="30"/>
                  </a:cubicBezTo>
                  <a:moveTo>
                    <a:pt x="6" y="28"/>
                  </a:moveTo>
                  <a:cubicBezTo>
                    <a:pt x="6" y="28"/>
                    <a:pt x="6" y="28"/>
                    <a:pt x="6" y="27"/>
                  </a:cubicBezTo>
                  <a:cubicBezTo>
                    <a:pt x="7" y="24"/>
                    <a:pt x="7" y="24"/>
                    <a:pt x="7" y="24"/>
                  </a:cubicBezTo>
                  <a:cubicBezTo>
                    <a:pt x="7" y="25"/>
                    <a:pt x="7" y="25"/>
                    <a:pt x="7" y="26"/>
                  </a:cubicBezTo>
                  <a:cubicBezTo>
                    <a:pt x="7" y="27"/>
                    <a:pt x="6" y="28"/>
                    <a:pt x="6" y="28"/>
                  </a:cubicBezTo>
                  <a:moveTo>
                    <a:pt x="6" y="26"/>
                  </a:moveTo>
                  <a:cubicBezTo>
                    <a:pt x="6" y="26"/>
                    <a:pt x="6" y="25"/>
                    <a:pt x="6" y="25"/>
                  </a:cubicBezTo>
                  <a:cubicBezTo>
                    <a:pt x="7" y="22"/>
                    <a:pt x="7" y="22"/>
                    <a:pt x="7" y="22"/>
                  </a:cubicBezTo>
                  <a:cubicBezTo>
                    <a:pt x="7" y="23"/>
                    <a:pt x="7" y="23"/>
                    <a:pt x="7" y="24"/>
                  </a:cubicBezTo>
                  <a:cubicBezTo>
                    <a:pt x="7" y="24"/>
                    <a:pt x="7" y="24"/>
                    <a:pt x="7" y="24"/>
                  </a:cubicBezTo>
                  <a:cubicBezTo>
                    <a:pt x="6" y="26"/>
                    <a:pt x="6" y="26"/>
                    <a:pt x="6" y="26"/>
                  </a:cubicBezTo>
                  <a:moveTo>
                    <a:pt x="6" y="24"/>
                  </a:moveTo>
                  <a:cubicBezTo>
                    <a:pt x="6" y="23"/>
                    <a:pt x="6" y="23"/>
                    <a:pt x="6" y="23"/>
                  </a:cubicBezTo>
                  <a:cubicBezTo>
                    <a:pt x="6" y="22"/>
                    <a:pt x="7" y="21"/>
                    <a:pt x="7" y="20"/>
                  </a:cubicBezTo>
                  <a:cubicBezTo>
                    <a:pt x="7" y="21"/>
                    <a:pt x="7" y="21"/>
                    <a:pt x="7" y="21"/>
                  </a:cubicBezTo>
                  <a:cubicBezTo>
                    <a:pt x="7" y="21"/>
                    <a:pt x="7" y="21"/>
                    <a:pt x="7" y="21"/>
                  </a:cubicBezTo>
                  <a:cubicBezTo>
                    <a:pt x="6" y="24"/>
                    <a:pt x="6" y="24"/>
                    <a:pt x="6" y="24"/>
                  </a:cubicBezTo>
                  <a:moveTo>
                    <a:pt x="6" y="22"/>
                  </a:moveTo>
                  <a:cubicBezTo>
                    <a:pt x="6" y="21"/>
                    <a:pt x="6" y="20"/>
                    <a:pt x="6" y="20"/>
                  </a:cubicBezTo>
                  <a:cubicBezTo>
                    <a:pt x="6" y="19"/>
                    <a:pt x="7" y="18"/>
                    <a:pt x="7" y="17"/>
                  </a:cubicBezTo>
                  <a:cubicBezTo>
                    <a:pt x="7" y="18"/>
                    <a:pt x="7" y="19"/>
                    <a:pt x="7" y="19"/>
                  </a:cubicBezTo>
                  <a:cubicBezTo>
                    <a:pt x="7" y="20"/>
                    <a:pt x="6" y="21"/>
                    <a:pt x="6" y="22"/>
                  </a:cubicBezTo>
                  <a:moveTo>
                    <a:pt x="6" y="19"/>
                  </a:moveTo>
                  <a:cubicBezTo>
                    <a:pt x="6" y="18"/>
                    <a:pt x="6" y="18"/>
                    <a:pt x="6" y="17"/>
                  </a:cubicBezTo>
                  <a:cubicBezTo>
                    <a:pt x="6" y="17"/>
                    <a:pt x="6" y="17"/>
                    <a:pt x="6" y="17"/>
                  </a:cubicBezTo>
                  <a:cubicBezTo>
                    <a:pt x="6" y="17"/>
                    <a:pt x="6" y="17"/>
                    <a:pt x="6" y="17"/>
                  </a:cubicBezTo>
                  <a:cubicBezTo>
                    <a:pt x="6" y="16"/>
                    <a:pt x="7" y="15"/>
                    <a:pt x="7" y="14"/>
                  </a:cubicBezTo>
                  <a:cubicBezTo>
                    <a:pt x="7" y="15"/>
                    <a:pt x="7" y="15"/>
                    <a:pt x="7" y="16"/>
                  </a:cubicBezTo>
                  <a:cubicBezTo>
                    <a:pt x="7" y="17"/>
                    <a:pt x="6" y="18"/>
                    <a:pt x="6" y="19"/>
                  </a:cubicBezTo>
                  <a:moveTo>
                    <a:pt x="6" y="16"/>
                  </a:moveTo>
                  <a:cubicBezTo>
                    <a:pt x="6" y="16"/>
                    <a:pt x="5" y="15"/>
                    <a:pt x="5" y="15"/>
                  </a:cubicBezTo>
                  <a:cubicBezTo>
                    <a:pt x="6" y="13"/>
                    <a:pt x="7" y="12"/>
                    <a:pt x="7" y="11"/>
                  </a:cubicBezTo>
                  <a:cubicBezTo>
                    <a:pt x="7" y="12"/>
                    <a:pt x="7" y="12"/>
                    <a:pt x="7" y="13"/>
                  </a:cubicBezTo>
                  <a:cubicBezTo>
                    <a:pt x="7" y="14"/>
                    <a:pt x="6" y="15"/>
                    <a:pt x="6" y="16"/>
                  </a:cubicBezTo>
                  <a:moveTo>
                    <a:pt x="5" y="13"/>
                  </a:moveTo>
                  <a:cubicBezTo>
                    <a:pt x="5" y="12"/>
                    <a:pt x="5" y="11"/>
                    <a:pt x="5" y="11"/>
                  </a:cubicBezTo>
                  <a:cubicBezTo>
                    <a:pt x="6" y="10"/>
                    <a:pt x="6" y="10"/>
                    <a:pt x="6" y="10"/>
                  </a:cubicBezTo>
                  <a:cubicBezTo>
                    <a:pt x="7" y="8"/>
                    <a:pt x="7" y="8"/>
                    <a:pt x="7" y="8"/>
                  </a:cubicBezTo>
                  <a:cubicBezTo>
                    <a:pt x="7" y="9"/>
                    <a:pt x="7" y="9"/>
                    <a:pt x="7" y="10"/>
                  </a:cubicBezTo>
                  <a:cubicBezTo>
                    <a:pt x="7" y="11"/>
                    <a:pt x="6" y="12"/>
                    <a:pt x="5" y="13"/>
                  </a:cubicBezTo>
                  <a:moveTo>
                    <a:pt x="5" y="10"/>
                  </a:moveTo>
                  <a:cubicBezTo>
                    <a:pt x="5" y="9"/>
                    <a:pt x="5" y="8"/>
                    <a:pt x="5" y="7"/>
                  </a:cubicBezTo>
                  <a:cubicBezTo>
                    <a:pt x="7" y="4"/>
                    <a:pt x="7" y="4"/>
                    <a:pt x="7" y="4"/>
                  </a:cubicBezTo>
                  <a:cubicBezTo>
                    <a:pt x="7" y="5"/>
                    <a:pt x="7" y="5"/>
                    <a:pt x="7" y="5"/>
                  </a:cubicBezTo>
                  <a:cubicBezTo>
                    <a:pt x="7" y="5"/>
                    <a:pt x="7" y="6"/>
                    <a:pt x="7" y="7"/>
                  </a:cubicBezTo>
                  <a:cubicBezTo>
                    <a:pt x="7" y="8"/>
                    <a:pt x="7" y="8"/>
                    <a:pt x="7" y="8"/>
                  </a:cubicBezTo>
                  <a:cubicBezTo>
                    <a:pt x="5" y="10"/>
                    <a:pt x="5" y="10"/>
                    <a:pt x="5" y="10"/>
                  </a:cubicBezTo>
                  <a:moveTo>
                    <a:pt x="5" y="33"/>
                  </a:moveTo>
                  <a:cubicBezTo>
                    <a:pt x="4" y="33"/>
                    <a:pt x="3" y="33"/>
                    <a:pt x="3" y="33"/>
                  </a:cubicBezTo>
                  <a:cubicBezTo>
                    <a:pt x="2" y="33"/>
                    <a:pt x="2" y="33"/>
                    <a:pt x="1" y="33"/>
                  </a:cubicBezTo>
                  <a:cubicBezTo>
                    <a:pt x="1" y="27"/>
                    <a:pt x="1" y="9"/>
                    <a:pt x="1" y="4"/>
                  </a:cubicBezTo>
                  <a:cubicBezTo>
                    <a:pt x="2" y="4"/>
                    <a:pt x="4" y="4"/>
                    <a:pt x="4" y="4"/>
                  </a:cubicBezTo>
                  <a:cubicBezTo>
                    <a:pt x="4" y="8"/>
                    <a:pt x="5" y="29"/>
                    <a:pt x="5" y="33"/>
                  </a:cubicBezTo>
                  <a:moveTo>
                    <a:pt x="5" y="6"/>
                  </a:moveTo>
                  <a:cubicBezTo>
                    <a:pt x="5" y="5"/>
                    <a:pt x="5" y="4"/>
                    <a:pt x="5" y="4"/>
                  </a:cubicBezTo>
                  <a:cubicBezTo>
                    <a:pt x="5" y="4"/>
                    <a:pt x="5" y="4"/>
                    <a:pt x="5" y="4"/>
                  </a:cubicBezTo>
                  <a:cubicBezTo>
                    <a:pt x="6" y="4"/>
                    <a:pt x="6" y="3"/>
                    <a:pt x="7" y="3"/>
                  </a:cubicBezTo>
                  <a:cubicBezTo>
                    <a:pt x="7" y="2"/>
                    <a:pt x="7" y="2"/>
                    <a:pt x="7" y="2"/>
                  </a:cubicBezTo>
                  <a:cubicBezTo>
                    <a:pt x="7" y="2"/>
                    <a:pt x="7" y="3"/>
                    <a:pt x="7" y="4"/>
                  </a:cubicBezTo>
                  <a:cubicBezTo>
                    <a:pt x="5" y="6"/>
                    <a:pt x="5" y="6"/>
                    <a:pt x="5" y="6"/>
                  </a:cubicBezTo>
                  <a:moveTo>
                    <a:pt x="5" y="3"/>
                  </a:moveTo>
                  <a:cubicBezTo>
                    <a:pt x="5" y="3"/>
                    <a:pt x="3" y="3"/>
                    <a:pt x="2" y="3"/>
                  </a:cubicBezTo>
                  <a:cubicBezTo>
                    <a:pt x="3" y="2"/>
                    <a:pt x="3" y="2"/>
                    <a:pt x="4" y="1"/>
                  </a:cubicBezTo>
                  <a:cubicBezTo>
                    <a:pt x="4" y="1"/>
                    <a:pt x="5" y="1"/>
                    <a:pt x="6" y="1"/>
                  </a:cubicBezTo>
                  <a:cubicBezTo>
                    <a:pt x="6" y="1"/>
                    <a:pt x="6" y="1"/>
                    <a:pt x="7" y="1"/>
                  </a:cubicBezTo>
                  <a:cubicBezTo>
                    <a:pt x="6" y="2"/>
                    <a:pt x="6" y="2"/>
                    <a:pt x="6" y="2"/>
                  </a:cubicBezTo>
                  <a:cubicBezTo>
                    <a:pt x="6" y="2"/>
                    <a:pt x="5" y="3"/>
                    <a:pt x="5" y="3"/>
                  </a:cubicBezTo>
                  <a:moveTo>
                    <a:pt x="8" y="0"/>
                  </a:moveTo>
                  <a:cubicBezTo>
                    <a:pt x="8" y="0"/>
                    <a:pt x="8" y="0"/>
                    <a:pt x="8" y="0"/>
                  </a:cubicBezTo>
                  <a:cubicBezTo>
                    <a:pt x="7" y="0"/>
                    <a:pt x="7" y="0"/>
                    <a:pt x="6" y="0"/>
                  </a:cubicBezTo>
                  <a:cubicBezTo>
                    <a:pt x="5" y="0"/>
                    <a:pt x="3" y="0"/>
                    <a:pt x="3" y="0"/>
                  </a:cubicBezTo>
                  <a:cubicBezTo>
                    <a:pt x="3" y="1"/>
                    <a:pt x="3" y="1"/>
                    <a:pt x="3" y="1"/>
                  </a:cubicBezTo>
                  <a:cubicBezTo>
                    <a:pt x="3" y="1"/>
                    <a:pt x="2" y="2"/>
                    <a:pt x="0" y="3"/>
                  </a:cubicBezTo>
                  <a:cubicBezTo>
                    <a:pt x="0" y="3"/>
                    <a:pt x="0" y="3"/>
                    <a:pt x="0" y="3"/>
                  </a:cubicBezTo>
                  <a:cubicBezTo>
                    <a:pt x="0" y="3"/>
                    <a:pt x="0" y="3"/>
                    <a:pt x="0" y="3"/>
                  </a:cubicBezTo>
                  <a:cubicBezTo>
                    <a:pt x="0" y="3"/>
                    <a:pt x="0" y="3"/>
                    <a:pt x="0" y="3"/>
                  </a:cubicBezTo>
                  <a:cubicBezTo>
                    <a:pt x="0" y="4"/>
                    <a:pt x="0" y="4"/>
                    <a:pt x="0" y="4"/>
                  </a:cubicBezTo>
                  <a:cubicBezTo>
                    <a:pt x="0" y="4"/>
                    <a:pt x="0" y="4"/>
                    <a:pt x="0" y="4"/>
                  </a:cubicBezTo>
                  <a:cubicBezTo>
                    <a:pt x="0" y="8"/>
                    <a:pt x="0" y="28"/>
                    <a:pt x="0" y="34"/>
                  </a:cubicBezTo>
                  <a:cubicBezTo>
                    <a:pt x="0" y="34"/>
                    <a:pt x="0" y="34"/>
                    <a:pt x="0" y="34"/>
                  </a:cubicBezTo>
                  <a:cubicBezTo>
                    <a:pt x="0" y="34"/>
                    <a:pt x="0" y="34"/>
                    <a:pt x="0" y="34"/>
                  </a:cubicBezTo>
                  <a:cubicBezTo>
                    <a:pt x="1" y="34"/>
                    <a:pt x="2" y="34"/>
                    <a:pt x="3" y="34"/>
                  </a:cubicBezTo>
                  <a:cubicBezTo>
                    <a:pt x="3" y="34"/>
                    <a:pt x="4" y="34"/>
                    <a:pt x="5" y="34"/>
                  </a:cubicBezTo>
                  <a:cubicBezTo>
                    <a:pt x="5" y="35"/>
                    <a:pt x="5" y="35"/>
                    <a:pt x="5" y="35"/>
                  </a:cubicBezTo>
                  <a:cubicBezTo>
                    <a:pt x="5" y="34"/>
                    <a:pt x="5" y="34"/>
                    <a:pt x="5" y="34"/>
                  </a:cubicBezTo>
                  <a:cubicBezTo>
                    <a:pt x="6" y="34"/>
                    <a:pt x="7" y="33"/>
                    <a:pt x="8" y="33"/>
                  </a:cubicBezTo>
                  <a:cubicBezTo>
                    <a:pt x="8" y="33"/>
                    <a:pt x="8" y="33"/>
                    <a:pt x="8" y="33"/>
                  </a:cubicBezTo>
                  <a:cubicBezTo>
                    <a:pt x="8" y="32"/>
                    <a:pt x="8" y="32"/>
                    <a:pt x="8" y="32"/>
                  </a:cubicBezTo>
                  <a:cubicBezTo>
                    <a:pt x="8" y="32"/>
                    <a:pt x="8" y="32"/>
                    <a:pt x="8" y="32"/>
                  </a:cubicBezTo>
                  <a:cubicBezTo>
                    <a:pt x="8" y="32"/>
                    <a:pt x="8" y="32"/>
                    <a:pt x="8" y="32"/>
                  </a:cubicBezTo>
                  <a:cubicBezTo>
                    <a:pt x="8" y="29"/>
                    <a:pt x="8" y="12"/>
                    <a:pt x="8" y="5"/>
                  </a:cubicBezTo>
                  <a:cubicBezTo>
                    <a:pt x="8" y="3"/>
                    <a:pt x="8" y="2"/>
                    <a:pt x="8" y="1"/>
                  </a:cubicBezTo>
                  <a:cubicBezTo>
                    <a:pt x="8" y="1"/>
                    <a:pt x="8" y="1"/>
                    <a:pt x="8" y="1"/>
                  </a:cubicBezTo>
                  <a:cubicBezTo>
                    <a:pt x="8" y="1"/>
                    <a:pt x="8" y="1"/>
                    <a:pt x="8" y="1"/>
                  </a:cubicBezTo>
                  <a:cubicBezTo>
                    <a:pt x="8" y="1"/>
                    <a:pt x="8" y="1"/>
                    <a:pt x="8" y="1"/>
                  </a:cubicBezTo>
                  <a:cubicBezTo>
                    <a:pt x="8" y="1"/>
                    <a:pt x="8" y="1"/>
                    <a:pt x="8" y="1"/>
                  </a:cubicBezTo>
                  <a:cubicBezTo>
                    <a:pt x="8" y="0"/>
                    <a:pt x="8"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0" name="Freeform 126"/>
            <p:cNvSpPr>
              <a:spLocks noEditPoints="1"/>
            </p:cNvSpPr>
            <p:nvPr/>
          </p:nvSpPr>
          <p:spPr bwMode="auto">
            <a:xfrm>
              <a:off x="3841" y="2108"/>
              <a:ext cx="22" cy="45"/>
            </a:xfrm>
            <a:custGeom>
              <a:avLst/>
              <a:gdLst>
                <a:gd name="T0" fmla="*/ 6 w 9"/>
                <a:gd name="T1" fmla="*/ 17 h 19"/>
                <a:gd name="T2" fmla="*/ 8 w 9"/>
                <a:gd name="T3" fmla="*/ 15 h 19"/>
                <a:gd name="T4" fmla="*/ 6 w 9"/>
                <a:gd name="T5" fmla="*/ 17 h 19"/>
                <a:gd name="T6" fmla="*/ 6 w 9"/>
                <a:gd name="T7" fmla="*/ 15 h 19"/>
                <a:gd name="T8" fmla="*/ 8 w 9"/>
                <a:gd name="T9" fmla="*/ 13 h 19"/>
                <a:gd name="T10" fmla="*/ 6 w 9"/>
                <a:gd name="T11" fmla="*/ 16 h 19"/>
                <a:gd name="T12" fmla="*/ 6 w 9"/>
                <a:gd name="T13" fmla="*/ 12 h 19"/>
                <a:gd name="T14" fmla="*/ 8 w 9"/>
                <a:gd name="T15" fmla="*/ 11 h 19"/>
                <a:gd name="T16" fmla="*/ 8 w 9"/>
                <a:gd name="T17" fmla="*/ 11 h 19"/>
                <a:gd name="T18" fmla="*/ 6 w 9"/>
                <a:gd name="T19" fmla="*/ 11 h 19"/>
                <a:gd name="T20" fmla="*/ 8 w 9"/>
                <a:gd name="T21" fmla="*/ 6 h 19"/>
                <a:gd name="T22" fmla="*/ 7 w 9"/>
                <a:gd name="T23" fmla="*/ 9 h 19"/>
                <a:gd name="T24" fmla="*/ 6 w 9"/>
                <a:gd name="T25" fmla="*/ 8 h 19"/>
                <a:gd name="T26" fmla="*/ 8 w 9"/>
                <a:gd name="T27" fmla="*/ 4 h 19"/>
                <a:gd name="T28" fmla="*/ 8 w 9"/>
                <a:gd name="T29" fmla="*/ 5 h 19"/>
                <a:gd name="T30" fmla="*/ 5 w 9"/>
                <a:gd name="T31" fmla="*/ 17 h 19"/>
                <a:gd name="T32" fmla="*/ 1 w 9"/>
                <a:gd name="T33" fmla="*/ 17 h 19"/>
                <a:gd name="T34" fmla="*/ 5 w 9"/>
                <a:gd name="T35" fmla="*/ 3 h 19"/>
                <a:gd name="T36" fmla="*/ 6 w 9"/>
                <a:gd name="T37" fmla="*/ 6 h 19"/>
                <a:gd name="T38" fmla="*/ 8 w 9"/>
                <a:gd name="T39" fmla="*/ 2 h 19"/>
                <a:gd name="T40" fmla="*/ 8 w 9"/>
                <a:gd name="T41" fmla="*/ 3 h 19"/>
                <a:gd name="T42" fmla="*/ 6 w 9"/>
                <a:gd name="T43" fmla="*/ 4 h 19"/>
                <a:gd name="T44" fmla="*/ 7 w 9"/>
                <a:gd name="T45" fmla="*/ 2 h 19"/>
                <a:gd name="T46" fmla="*/ 8 w 9"/>
                <a:gd name="T47" fmla="*/ 2 h 19"/>
                <a:gd name="T48" fmla="*/ 5 w 9"/>
                <a:gd name="T49" fmla="*/ 2 h 19"/>
                <a:gd name="T50" fmla="*/ 4 w 9"/>
                <a:gd name="T51" fmla="*/ 1 h 19"/>
                <a:gd name="T52" fmla="*/ 7 w 9"/>
                <a:gd name="T53" fmla="*/ 1 h 19"/>
                <a:gd name="T54" fmla="*/ 5 w 9"/>
                <a:gd name="T55" fmla="*/ 2 h 19"/>
                <a:gd name="T56" fmla="*/ 4 w 9"/>
                <a:gd name="T57" fmla="*/ 0 h 19"/>
                <a:gd name="T58" fmla="*/ 1 w 9"/>
                <a:gd name="T59" fmla="*/ 2 h 19"/>
                <a:gd name="T60" fmla="*/ 0 w 9"/>
                <a:gd name="T61" fmla="*/ 2 h 19"/>
                <a:gd name="T62" fmla="*/ 0 w 9"/>
                <a:gd name="T63" fmla="*/ 3 h 19"/>
                <a:gd name="T64" fmla="*/ 0 w 9"/>
                <a:gd name="T65" fmla="*/ 18 h 19"/>
                <a:gd name="T66" fmla="*/ 1 w 9"/>
                <a:gd name="T67" fmla="*/ 18 h 19"/>
                <a:gd name="T68" fmla="*/ 5 w 9"/>
                <a:gd name="T69" fmla="*/ 18 h 19"/>
                <a:gd name="T70" fmla="*/ 6 w 9"/>
                <a:gd name="T71" fmla="*/ 18 h 19"/>
                <a:gd name="T72" fmla="*/ 7 w 9"/>
                <a:gd name="T73" fmla="*/ 18 h 19"/>
                <a:gd name="T74" fmla="*/ 7 w 9"/>
                <a:gd name="T75" fmla="*/ 18 h 19"/>
                <a:gd name="T76" fmla="*/ 9 w 9"/>
                <a:gd name="T77" fmla="*/ 17 h 19"/>
                <a:gd name="T78" fmla="*/ 9 w 9"/>
                <a:gd name="T79" fmla="*/ 16 h 19"/>
                <a:gd name="T80" fmla="*/ 9 w 9"/>
                <a:gd name="T81" fmla="*/ 0 h 19"/>
                <a:gd name="T82" fmla="*/ 9 w 9"/>
                <a:gd name="T83" fmla="*/ 0 h 19"/>
                <a:gd name="T84" fmla="*/ 8 w 9"/>
                <a:gd name="T85" fmla="*/ 0 h 19"/>
                <a:gd name="T86" fmla="*/ 8 w 9"/>
                <a:gd name="T8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 h="19">
                  <a:moveTo>
                    <a:pt x="6" y="17"/>
                  </a:moveTo>
                  <a:cubicBezTo>
                    <a:pt x="6" y="17"/>
                    <a:pt x="6" y="17"/>
                    <a:pt x="6" y="17"/>
                  </a:cubicBezTo>
                  <a:cubicBezTo>
                    <a:pt x="7" y="16"/>
                    <a:pt x="7" y="15"/>
                    <a:pt x="8" y="14"/>
                  </a:cubicBezTo>
                  <a:cubicBezTo>
                    <a:pt x="8" y="14"/>
                    <a:pt x="8" y="15"/>
                    <a:pt x="8" y="15"/>
                  </a:cubicBezTo>
                  <a:cubicBezTo>
                    <a:pt x="7" y="17"/>
                    <a:pt x="7" y="17"/>
                    <a:pt x="7" y="17"/>
                  </a:cubicBezTo>
                  <a:cubicBezTo>
                    <a:pt x="6" y="17"/>
                    <a:pt x="6" y="17"/>
                    <a:pt x="6" y="17"/>
                  </a:cubicBezTo>
                  <a:moveTo>
                    <a:pt x="6" y="16"/>
                  </a:moveTo>
                  <a:cubicBezTo>
                    <a:pt x="6" y="15"/>
                    <a:pt x="6" y="15"/>
                    <a:pt x="6" y="15"/>
                  </a:cubicBezTo>
                  <a:cubicBezTo>
                    <a:pt x="7" y="13"/>
                    <a:pt x="7" y="12"/>
                    <a:pt x="8" y="11"/>
                  </a:cubicBezTo>
                  <a:cubicBezTo>
                    <a:pt x="8" y="12"/>
                    <a:pt x="8" y="12"/>
                    <a:pt x="8" y="13"/>
                  </a:cubicBezTo>
                  <a:cubicBezTo>
                    <a:pt x="8" y="13"/>
                    <a:pt x="8" y="13"/>
                    <a:pt x="8" y="13"/>
                  </a:cubicBezTo>
                  <a:cubicBezTo>
                    <a:pt x="7" y="14"/>
                    <a:pt x="7" y="15"/>
                    <a:pt x="6" y="16"/>
                  </a:cubicBezTo>
                  <a:moveTo>
                    <a:pt x="6" y="14"/>
                  </a:moveTo>
                  <a:cubicBezTo>
                    <a:pt x="6" y="13"/>
                    <a:pt x="6" y="13"/>
                    <a:pt x="6" y="12"/>
                  </a:cubicBezTo>
                  <a:cubicBezTo>
                    <a:pt x="8" y="9"/>
                    <a:pt x="8" y="9"/>
                    <a:pt x="8" y="9"/>
                  </a:cubicBezTo>
                  <a:cubicBezTo>
                    <a:pt x="8" y="10"/>
                    <a:pt x="8" y="10"/>
                    <a:pt x="8" y="11"/>
                  </a:cubicBezTo>
                  <a:cubicBezTo>
                    <a:pt x="8" y="11"/>
                    <a:pt x="8" y="11"/>
                    <a:pt x="8" y="11"/>
                  </a:cubicBezTo>
                  <a:cubicBezTo>
                    <a:pt x="8" y="11"/>
                    <a:pt x="8" y="11"/>
                    <a:pt x="8" y="11"/>
                  </a:cubicBezTo>
                  <a:cubicBezTo>
                    <a:pt x="7" y="12"/>
                    <a:pt x="6" y="13"/>
                    <a:pt x="6" y="14"/>
                  </a:cubicBezTo>
                  <a:moveTo>
                    <a:pt x="6" y="11"/>
                  </a:moveTo>
                  <a:cubicBezTo>
                    <a:pt x="6" y="11"/>
                    <a:pt x="6" y="10"/>
                    <a:pt x="6" y="9"/>
                  </a:cubicBezTo>
                  <a:cubicBezTo>
                    <a:pt x="8" y="6"/>
                    <a:pt x="8" y="6"/>
                    <a:pt x="8" y="6"/>
                  </a:cubicBezTo>
                  <a:cubicBezTo>
                    <a:pt x="8" y="7"/>
                    <a:pt x="8" y="8"/>
                    <a:pt x="8" y="8"/>
                  </a:cubicBezTo>
                  <a:cubicBezTo>
                    <a:pt x="7" y="9"/>
                    <a:pt x="7" y="9"/>
                    <a:pt x="7" y="9"/>
                  </a:cubicBezTo>
                  <a:cubicBezTo>
                    <a:pt x="6" y="11"/>
                    <a:pt x="6" y="11"/>
                    <a:pt x="6" y="11"/>
                  </a:cubicBezTo>
                  <a:moveTo>
                    <a:pt x="6" y="8"/>
                  </a:moveTo>
                  <a:cubicBezTo>
                    <a:pt x="6" y="8"/>
                    <a:pt x="6" y="7"/>
                    <a:pt x="6" y="7"/>
                  </a:cubicBezTo>
                  <a:cubicBezTo>
                    <a:pt x="7" y="6"/>
                    <a:pt x="7" y="5"/>
                    <a:pt x="8" y="4"/>
                  </a:cubicBezTo>
                  <a:cubicBezTo>
                    <a:pt x="8" y="4"/>
                    <a:pt x="8" y="5"/>
                    <a:pt x="8" y="5"/>
                  </a:cubicBezTo>
                  <a:cubicBezTo>
                    <a:pt x="8" y="5"/>
                    <a:pt x="8" y="5"/>
                    <a:pt x="8" y="5"/>
                  </a:cubicBezTo>
                  <a:cubicBezTo>
                    <a:pt x="6" y="8"/>
                    <a:pt x="6" y="8"/>
                    <a:pt x="6" y="8"/>
                  </a:cubicBezTo>
                  <a:moveTo>
                    <a:pt x="5" y="17"/>
                  </a:moveTo>
                  <a:cubicBezTo>
                    <a:pt x="4" y="17"/>
                    <a:pt x="4" y="17"/>
                    <a:pt x="3" y="17"/>
                  </a:cubicBezTo>
                  <a:cubicBezTo>
                    <a:pt x="3" y="17"/>
                    <a:pt x="2" y="17"/>
                    <a:pt x="1" y="17"/>
                  </a:cubicBezTo>
                  <a:cubicBezTo>
                    <a:pt x="1" y="11"/>
                    <a:pt x="1" y="7"/>
                    <a:pt x="1" y="3"/>
                  </a:cubicBezTo>
                  <a:cubicBezTo>
                    <a:pt x="3" y="3"/>
                    <a:pt x="4" y="3"/>
                    <a:pt x="5" y="3"/>
                  </a:cubicBezTo>
                  <a:cubicBezTo>
                    <a:pt x="5" y="5"/>
                    <a:pt x="5" y="13"/>
                    <a:pt x="5" y="17"/>
                  </a:cubicBezTo>
                  <a:moveTo>
                    <a:pt x="6" y="6"/>
                  </a:moveTo>
                  <a:cubicBezTo>
                    <a:pt x="6" y="5"/>
                    <a:pt x="6" y="5"/>
                    <a:pt x="6" y="5"/>
                  </a:cubicBezTo>
                  <a:cubicBezTo>
                    <a:pt x="6" y="4"/>
                    <a:pt x="7" y="3"/>
                    <a:pt x="8" y="2"/>
                  </a:cubicBezTo>
                  <a:cubicBezTo>
                    <a:pt x="8" y="3"/>
                    <a:pt x="8" y="3"/>
                    <a:pt x="8" y="3"/>
                  </a:cubicBezTo>
                  <a:cubicBezTo>
                    <a:pt x="8" y="3"/>
                    <a:pt x="8" y="3"/>
                    <a:pt x="8" y="3"/>
                  </a:cubicBezTo>
                  <a:cubicBezTo>
                    <a:pt x="7" y="4"/>
                    <a:pt x="6" y="5"/>
                    <a:pt x="6" y="6"/>
                  </a:cubicBezTo>
                  <a:moveTo>
                    <a:pt x="6" y="4"/>
                  </a:moveTo>
                  <a:cubicBezTo>
                    <a:pt x="6" y="4"/>
                    <a:pt x="6" y="3"/>
                    <a:pt x="6" y="3"/>
                  </a:cubicBezTo>
                  <a:cubicBezTo>
                    <a:pt x="6" y="3"/>
                    <a:pt x="7" y="2"/>
                    <a:pt x="7" y="2"/>
                  </a:cubicBezTo>
                  <a:cubicBezTo>
                    <a:pt x="8" y="1"/>
                    <a:pt x="8" y="1"/>
                    <a:pt x="8" y="1"/>
                  </a:cubicBezTo>
                  <a:cubicBezTo>
                    <a:pt x="8" y="2"/>
                    <a:pt x="8" y="2"/>
                    <a:pt x="8" y="2"/>
                  </a:cubicBezTo>
                  <a:cubicBezTo>
                    <a:pt x="7" y="2"/>
                    <a:pt x="6" y="3"/>
                    <a:pt x="6" y="4"/>
                  </a:cubicBezTo>
                  <a:moveTo>
                    <a:pt x="5" y="2"/>
                  </a:moveTo>
                  <a:cubicBezTo>
                    <a:pt x="5" y="2"/>
                    <a:pt x="4" y="2"/>
                    <a:pt x="2" y="2"/>
                  </a:cubicBezTo>
                  <a:cubicBezTo>
                    <a:pt x="3" y="1"/>
                    <a:pt x="4" y="1"/>
                    <a:pt x="4" y="1"/>
                  </a:cubicBezTo>
                  <a:cubicBezTo>
                    <a:pt x="4" y="1"/>
                    <a:pt x="5" y="1"/>
                    <a:pt x="6" y="1"/>
                  </a:cubicBezTo>
                  <a:cubicBezTo>
                    <a:pt x="7" y="1"/>
                    <a:pt x="7" y="1"/>
                    <a:pt x="7" y="1"/>
                  </a:cubicBezTo>
                  <a:cubicBezTo>
                    <a:pt x="6" y="1"/>
                    <a:pt x="6" y="1"/>
                    <a:pt x="6" y="1"/>
                  </a:cubicBezTo>
                  <a:cubicBezTo>
                    <a:pt x="6" y="2"/>
                    <a:pt x="6" y="2"/>
                    <a:pt x="5" y="2"/>
                  </a:cubicBezTo>
                  <a:moveTo>
                    <a:pt x="7" y="0"/>
                  </a:moveTo>
                  <a:cubicBezTo>
                    <a:pt x="5" y="0"/>
                    <a:pt x="4" y="0"/>
                    <a:pt x="4" y="0"/>
                  </a:cubicBezTo>
                  <a:cubicBezTo>
                    <a:pt x="4" y="0"/>
                    <a:pt x="4" y="0"/>
                    <a:pt x="4" y="0"/>
                  </a:cubicBezTo>
                  <a:cubicBezTo>
                    <a:pt x="4" y="0"/>
                    <a:pt x="2" y="1"/>
                    <a:pt x="1" y="2"/>
                  </a:cubicBezTo>
                  <a:cubicBezTo>
                    <a:pt x="0" y="2"/>
                    <a:pt x="0" y="2"/>
                    <a:pt x="0" y="2"/>
                  </a:cubicBezTo>
                  <a:cubicBezTo>
                    <a:pt x="0" y="2"/>
                    <a:pt x="0" y="2"/>
                    <a:pt x="0" y="2"/>
                  </a:cubicBezTo>
                  <a:cubicBezTo>
                    <a:pt x="0" y="3"/>
                    <a:pt x="0" y="3"/>
                    <a:pt x="0" y="3"/>
                  </a:cubicBezTo>
                  <a:cubicBezTo>
                    <a:pt x="0" y="3"/>
                    <a:pt x="0" y="3"/>
                    <a:pt x="0" y="3"/>
                  </a:cubicBezTo>
                  <a:cubicBezTo>
                    <a:pt x="0" y="3"/>
                    <a:pt x="0" y="3"/>
                    <a:pt x="0" y="3"/>
                  </a:cubicBezTo>
                  <a:cubicBezTo>
                    <a:pt x="0" y="6"/>
                    <a:pt x="0" y="11"/>
                    <a:pt x="0" y="18"/>
                  </a:cubicBezTo>
                  <a:cubicBezTo>
                    <a:pt x="1" y="18"/>
                    <a:pt x="1" y="18"/>
                    <a:pt x="1" y="18"/>
                  </a:cubicBezTo>
                  <a:cubicBezTo>
                    <a:pt x="1" y="18"/>
                    <a:pt x="1" y="18"/>
                    <a:pt x="1" y="18"/>
                  </a:cubicBezTo>
                  <a:cubicBezTo>
                    <a:pt x="2" y="18"/>
                    <a:pt x="2" y="18"/>
                    <a:pt x="3" y="18"/>
                  </a:cubicBezTo>
                  <a:cubicBezTo>
                    <a:pt x="4" y="18"/>
                    <a:pt x="5" y="18"/>
                    <a:pt x="5" y="18"/>
                  </a:cubicBezTo>
                  <a:cubicBezTo>
                    <a:pt x="5" y="19"/>
                    <a:pt x="5" y="19"/>
                    <a:pt x="5" y="19"/>
                  </a:cubicBezTo>
                  <a:cubicBezTo>
                    <a:pt x="6" y="18"/>
                    <a:pt x="6" y="18"/>
                    <a:pt x="6" y="18"/>
                  </a:cubicBezTo>
                  <a:cubicBezTo>
                    <a:pt x="6" y="18"/>
                    <a:pt x="6" y="18"/>
                    <a:pt x="6" y="18"/>
                  </a:cubicBezTo>
                  <a:cubicBezTo>
                    <a:pt x="7" y="18"/>
                    <a:pt x="7" y="18"/>
                    <a:pt x="7" y="18"/>
                  </a:cubicBezTo>
                  <a:cubicBezTo>
                    <a:pt x="7" y="18"/>
                    <a:pt x="7" y="18"/>
                    <a:pt x="7" y="18"/>
                  </a:cubicBezTo>
                  <a:cubicBezTo>
                    <a:pt x="7" y="18"/>
                    <a:pt x="7" y="18"/>
                    <a:pt x="7" y="18"/>
                  </a:cubicBezTo>
                  <a:cubicBezTo>
                    <a:pt x="7" y="17"/>
                    <a:pt x="8" y="17"/>
                    <a:pt x="9" y="17"/>
                  </a:cubicBezTo>
                  <a:cubicBezTo>
                    <a:pt x="9" y="17"/>
                    <a:pt x="9" y="17"/>
                    <a:pt x="9" y="17"/>
                  </a:cubicBezTo>
                  <a:cubicBezTo>
                    <a:pt x="9" y="16"/>
                    <a:pt x="9" y="16"/>
                    <a:pt x="9" y="16"/>
                  </a:cubicBezTo>
                  <a:cubicBezTo>
                    <a:pt x="9" y="16"/>
                    <a:pt x="9" y="16"/>
                    <a:pt x="9" y="16"/>
                  </a:cubicBezTo>
                  <a:cubicBezTo>
                    <a:pt x="9" y="16"/>
                    <a:pt x="9" y="16"/>
                    <a:pt x="9" y="16"/>
                  </a:cubicBezTo>
                  <a:cubicBezTo>
                    <a:pt x="9" y="9"/>
                    <a:pt x="9" y="1"/>
                    <a:pt x="9" y="0"/>
                  </a:cubicBezTo>
                  <a:cubicBezTo>
                    <a:pt x="9" y="0"/>
                    <a:pt x="9" y="0"/>
                    <a:pt x="9" y="0"/>
                  </a:cubicBezTo>
                  <a:cubicBezTo>
                    <a:pt x="9" y="0"/>
                    <a:pt x="9" y="0"/>
                    <a:pt x="9" y="0"/>
                  </a:cubicBezTo>
                  <a:cubicBezTo>
                    <a:pt x="9" y="0"/>
                    <a:pt x="9" y="0"/>
                    <a:pt x="9" y="0"/>
                  </a:cubicBezTo>
                  <a:cubicBezTo>
                    <a:pt x="8" y="0"/>
                    <a:pt x="8" y="0"/>
                    <a:pt x="8" y="0"/>
                  </a:cubicBezTo>
                  <a:cubicBezTo>
                    <a:pt x="8" y="0"/>
                    <a:pt x="8" y="0"/>
                    <a:pt x="8"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1" name="Freeform 127"/>
            <p:cNvSpPr>
              <a:spLocks noEditPoints="1"/>
            </p:cNvSpPr>
            <p:nvPr/>
          </p:nvSpPr>
          <p:spPr bwMode="auto">
            <a:xfrm>
              <a:off x="3908" y="2098"/>
              <a:ext cx="21" cy="55"/>
            </a:xfrm>
            <a:custGeom>
              <a:avLst/>
              <a:gdLst>
                <a:gd name="T0" fmla="*/ 8 w 9"/>
                <a:gd name="T1" fmla="*/ 19 h 23"/>
                <a:gd name="T2" fmla="*/ 7 w 9"/>
                <a:gd name="T3" fmla="*/ 21 h 23"/>
                <a:gd name="T4" fmla="*/ 6 w 9"/>
                <a:gd name="T5" fmla="*/ 19 h 23"/>
                <a:gd name="T6" fmla="*/ 8 w 9"/>
                <a:gd name="T7" fmla="*/ 17 h 23"/>
                <a:gd name="T8" fmla="*/ 6 w 9"/>
                <a:gd name="T9" fmla="*/ 21 h 23"/>
                <a:gd name="T10" fmla="*/ 6 w 9"/>
                <a:gd name="T11" fmla="*/ 17 h 23"/>
                <a:gd name="T12" fmla="*/ 8 w 9"/>
                <a:gd name="T13" fmla="*/ 14 h 23"/>
                <a:gd name="T14" fmla="*/ 8 w 9"/>
                <a:gd name="T15" fmla="*/ 16 h 23"/>
                <a:gd name="T16" fmla="*/ 6 w 9"/>
                <a:gd name="T17" fmla="*/ 16 h 23"/>
                <a:gd name="T18" fmla="*/ 6 w 9"/>
                <a:gd name="T19" fmla="*/ 14 h 23"/>
                <a:gd name="T20" fmla="*/ 8 w 9"/>
                <a:gd name="T21" fmla="*/ 14 h 23"/>
                <a:gd name="T22" fmla="*/ 6 w 9"/>
                <a:gd name="T23" fmla="*/ 16 h 23"/>
                <a:gd name="T24" fmla="*/ 6 w 9"/>
                <a:gd name="T25" fmla="*/ 12 h 23"/>
                <a:gd name="T26" fmla="*/ 8 w 9"/>
                <a:gd name="T27" fmla="*/ 12 h 23"/>
                <a:gd name="T28" fmla="*/ 6 w 9"/>
                <a:gd name="T29" fmla="*/ 14 h 23"/>
                <a:gd name="T30" fmla="*/ 6 w 9"/>
                <a:gd name="T31" fmla="*/ 10 h 23"/>
                <a:gd name="T32" fmla="*/ 8 w 9"/>
                <a:gd name="T33" fmla="*/ 9 h 23"/>
                <a:gd name="T34" fmla="*/ 6 w 9"/>
                <a:gd name="T35" fmla="*/ 11 h 23"/>
                <a:gd name="T36" fmla="*/ 6 w 9"/>
                <a:gd name="T37" fmla="*/ 10 h 23"/>
                <a:gd name="T38" fmla="*/ 6 w 9"/>
                <a:gd name="T39" fmla="*/ 8 h 23"/>
                <a:gd name="T40" fmla="*/ 7 w 9"/>
                <a:gd name="T41" fmla="*/ 8 h 23"/>
                <a:gd name="T42" fmla="*/ 8 w 9"/>
                <a:gd name="T43" fmla="*/ 6 h 23"/>
                <a:gd name="T44" fmla="*/ 8 w 9"/>
                <a:gd name="T45" fmla="*/ 7 h 23"/>
                <a:gd name="T46" fmla="*/ 6 w 9"/>
                <a:gd name="T47" fmla="*/ 9 h 23"/>
                <a:gd name="T48" fmla="*/ 3 w 9"/>
                <a:gd name="T49" fmla="*/ 21 h 23"/>
                <a:gd name="T50" fmla="*/ 1 w 9"/>
                <a:gd name="T51" fmla="*/ 4 h 23"/>
                <a:gd name="T52" fmla="*/ 5 w 9"/>
                <a:gd name="T53" fmla="*/ 21 h 23"/>
                <a:gd name="T54" fmla="*/ 6 w 9"/>
                <a:gd name="T55" fmla="*/ 6 h 23"/>
                <a:gd name="T56" fmla="*/ 8 w 9"/>
                <a:gd name="T57" fmla="*/ 5 h 23"/>
                <a:gd name="T58" fmla="*/ 6 w 9"/>
                <a:gd name="T59" fmla="*/ 7 h 23"/>
                <a:gd name="T60" fmla="*/ 6 w 9"/>
                <a:gd name="T61" fmla="*/ 4 h 23"/>
                <a:gd name="T62" fmla="*/ 8 w 9"/>
                <a:gd name="T63" fmla="*/ 2 h 23"/>
                <a:gd name="T64" fmla="*/ 8 w 9"/>
                <a:gd name="T65" fmla="*/ 3 h 23"/>
                <a:gd name="T66" fmla="*/ 5 w 9"/>
                <a:gd name="T67" fmla="*/ 3 h 23"/>
                <a:gd name="T68" fmla="*/ 4 w 9"/>
                <a:gd name="T69" fmla="*/ 1 h 23"/>
                <a:gd name="T70" fmla="*/ 7 w 9"/>
                <a:gd name="T71" fmla="*/ 1 h 23"/>
                <a:gd name="T72" fmla="*/ 5 w 9"/>
                <a:gd name="T73" fmla="*/ 3 h 23"/>
                <a:gd name="T74" fmla="*/ 4 w 9"/>
                <a:gd name="T75" fmla="*/ 0 h 23"/>
                <a:gd name="T76" fmla="*/ 1 w 9"/>
                <a:gd name="T77" fmla="*/ 3 h 23"/>
                <a:gd name="T78" fmla="*/ 1 w 9"/>
                <a:gd name="T79" fmla="*/ 3 h 23"/>
                <a:gd name="T80" fmla="*/ 0 w 9"/>
                <a:gd name="T81" fmla="*/ 4 h 23"/>
                <a:gd name="T82" fmla="*/ 0 w 9"/>
                <a:gd name="T83" fmla="*/ 22 h 23"/>
                <a:gd name="T84" fmla="*/ 1 w 9"/>
                <a:gd name="T85" fmla="*/ 22 h 23"/>
                <a:gd name="T86" fmla="*/ 6 w 9"/>
                <a:gd name="T87" fmla="*/ 22 h 23"/>
                <a:gd name="T88" fmla="*/ 6 w 9"/>
                <a:gd name="T89" fmla="*/ 22 h 23"/>
                <a:gd name="T90" fmla="*/ 9 w 9"/>
                <a:gd name="T91" fmla="*/ 21 h 23"/>
                <a:gd name="T92" fmla="*/ 9 w 9"/>
                <a:gd name="T93" fmla="*/ 20 h 23"/>
                <a:gd name="T94" fmla="*/ 9 w 9"/>
                <a:gd name="T95" fmla="*/ 1 h 23"/>
                <a:gd name="T96" fmla="*/ 9 w 9"/>
                <a:gd name="T97" fmla="*/ 1 h 23"/>
                <a:gd name="T98" fmla="*/ 9 w 9"/>
                <a:gd name="T99" fmla="*/ 0 h 23"/>
                <a:gd name="T100" fmla="*/ 8 w 9"/>
                <a:gd name="T10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 h="23">
                  <a:moveTo>
                    <a:pt x="7" y="21"/>
                  </a:moveTo>
                  <a:cubicBezTo>
                    <a:pt x="7" y="20"/>
                    <a:pt x="8" y="20"/>
                    <a:pt x="8" y="19"/>
                  </a:cubicBezTo>
                  <a:cubicBezTo>
                    <a:pt x="8" y="19"/>
                    <a:pt x="8" y="20"/>
                    <a:pt x="8" y="20"/>
                  </a:cubicBezTo>
                  <a:cubicBezTo>
                    <a:pt x="8" y="20"/>
                    <a:pt x="7" y="20"/>
                    <a:pt x="7" y="21"/>
                  </a:cubicBezTo>
                  <a:moveTo>
                    <a:pt x="6" y="21"/>
                  </a:moveTo>
                  <a:cubicBezTo>
                    <a:pt x="6" y="20"/>
                    <a:pt x="6" y="20"/>
                    <a:pt x="6" y="19"/>
                  </a:cubicBezTo>
                  <a:cubicBezTo>
                    <a:pt x="6" y="19"/>
                    <a:pt x="6" y="19"/>
                    <a:pt x="6" y="19"/>
                  </a:cubicBezTo>
                  <a:cubicBezTo>
                    <a:pt x="8" y="17"/>
                    <a:pt x="8" y="17"/>
                    <a:pt x="8" y="17"/>
                  </a:cubicBezTo>
                  <a:cubicBezTo>
                    <a:pt x="8" y="17"/>
                    <a:pt x="8" y="18"/>
                    <a:pt x="8" y="18"/>
                  </a:cubicBezTo>
                  <a:cubicBezTo>
                    <a:pt x="7" y="19"/>
                    <a:pt x="7" y="20"/>
                    <a:pt x="6" y="21"/>
                  </a:cubicBezTo>
                  <a:moveTo>
                    <a:pt x="6" y="18"/>
                  </a:moveTo>
                  <a:cubicBezTo>
                    <a:pt x="6" y="18"/>
                    <a:pt x="6" y="17"/>
                    <a:pt x="6" y="17"/>
                  </a:cubicBezTo>
                  <a:cubicBezTo>
                    <a:pt x="6" y="17"/>
                    <a:pt x="6" y="17"/>
                    <a:pt x="6" y="17"/>
                  </a:cubicBezTo>
                  <a:cubicBezTo>
                    <a:pt x="8" y="14"/>
                    <a:pt x="8" y="14"/>
                    <a:pt x="8" y="14"/>
                  </a:cubicBezTo>
                  <a:cubicBezTo>
                    <a:pt x="8" y="15"/>
                    <a:pt x="8" y="15"/>
                    <a:pt x="8" y="16"/>
                  </a:cubicBezTo>
                  <a:cubicBezTo>
                    <a:pt x="8" y="16"/>
                    <a:pt x="8" y="16"/>
                    <a:pt x="8" y="16"/>
                  </a:cubicBezTo>
                  <a:cubicBezTo>
                    <a:pt x="6" y="18"/>
                    <a:pt x="6" y="18"/>
                    <a:pt x="6" y="18"/>
                  </a:cubicBezTo>
                  <a:moveTo>
                    <a:pt x="6" y="16"/>
                  </a:moveTo>
                  <a:cubicBezTo>
                    <a:pt x="6" y="16"/>
                    <a:pt x="6" y="15"/>
                    <a:pt x="6" y="15"/>
                  </a:cubicBezTo>
                  <a:cubicBezTo>
                    <a:pt x="6" y="14"/>
                    <a:pt x="6" y="14"/>
                    <a:pt x="6" y="14"/>
                  </a:cubicBezTo>
                  <a:cubicBezTo>
                    <a:pt x="7" y="14"/>
                    <a:pt x="7" y="13"/>
                    <a:pt x="8" y="12"/>
                  </a:cubicBezTo>
                  <a:cubicBezTo>
                    <a:pt x="8" y="13"/>
                    <a:pt x="8" y="13"/>
                    <a:pt x="8" y="14"/>
                  </a:cubicBezTo>
                  <a:cubicBezTo>
                    <a:pt x="8" y="14"/>
                    <a:pt x="8" y="14"/>
                    <a:pt x="8" y="14"/>
                  </a:cubicBezTo>
                  <a:cubicBezTo>
                    <a:pt x="6" y="16"/>
                    <a:pt x="6" y="16"/>
                    <a:pt x="6" y="16"/>
                  </a:cubicBezTo>
                  <a:moveTo>
                    <a:pt x="6" y="14"/>
                  </a:moveTo>
                  <a:cubicBezTo>
                    <a:pt x="6" y="13"/>
                    <a:pt x="6" y="13"/>
                    <a:pt x="6" y="12"/>
                  </a:cubicBezTo>
                  <a:cubicBezTo>
                    <a:pt x="8" y="10"/>
                    <a:pt x="8" y="10"/>
                    <a:pt x="8" y="10"/>
                  </a:cubicBezTo>
                  <a:cubicBezTo>
                    <a:pt x="8" y="10"/>
                    <a:pt x="8" y="11"/>
                    <a:pt x="8" y="12"/>
                  </a:cubicBezTo>
                  <a:cubicBezTo>
                    <a:pt x="8" y="12"/>
                    <a:pt x="8" y="12"/>
                    <a:pt x="8" y="12"/>
                  </a:cubicBezTo>
                  <a:cubicBezTo>
                    <a:pt x="7" y="12"/>
                    <a:pt x="7" y="13"/>
                    <a:pt x="6" y="14"/>
                  </a:cubicBezTo>
                  <a:moveTo>
                    <a:pt x="6" y="10"/>
                  </a:moveTo>
                  <a:cubicBezTo>
                    <a:pt x="6" y="10"/>
                    <a:pt x="6" y="10"/>
                    <a:pt x="6" y="10"/>
                  </a:cubicBezTo>
                  <a:cubicBezTo>
                    <a:pt x="7" y="9"/>
                    <a:pt x="7" y="8"/>
                    <a:pt x="8" y="8"/>
                  </a:cubicBezTo>
                  <a:cubicBezTo>
                    <a:pt x="8" y="8"/>
                    <a:pt x="8" y="8"/>
                    <a:pt x="8" y="9"/>
                  </a:cubicBezTo>
                  <a:cubicBezTo>
                    <a:pt x="8" y="9"/>
                    <a:pt x="8" y="9"/>
                    <a:pt x="8" y="9"/>
                  </a:cubicBezTo>
                  <a:cubicBezTo>
                    <a:pt x="6" y="11"/>
                    <a:pt x="6" y="11"/>
                    <a:pt x="6" y="11"/>
                  </a:cubicBezTo>
                  <a:cubicBezTo>
                    <a:pt x="6" y="11"/>
                    <a:pt x="6" y="10"/>
                    <a:pt x="6" y="10"/>
                  </a:cubicBezTo>
                  <a:cubicBezTo>
                    <a:pt x="6" y="10"/>
                    <a:pt x="6" y="10"/>
                    <a:pt x="6" y="10"/>
                  </a:cubicBezTo>
                  <a:moveTo>
                    <a:pt x="6" y="9"/>
                  </a:moveTo>
                  <a:cubicBezTo>
                    <a:pt x="6" y="9"/>
                    <a:pt x="6" y="8"/>
                    <a:pt x="6" y="8"/>
                  </a:cubicBezTo>
                  <a:cubicBezTo>
                    <a:pt x="6" y="8"/>
                    <a:pt x="6" y="8"/>
                    <a:pt x="6" y="8"/>
                  </a:cubicBezTo>
                  <a:cubicBezTo>
                    <a:pt x="7" y="8"/>
                    <a:pt x="7" y="8"/>
                    <a:pt x="7" y="8"/>
                  </a:cubicBezTo>
                  <a:cubicBezTo>
                    <a:pt x="6" y="7"/>
                    <a:pt x="6" y="7"/>
                    <a:pt x="6" y="7"/>
                  </a:cubicBezTo>
                  <a:cubicBezTo>
                    <a:pt x="8" y="6"/>
                    <a:pt x="8" y="6"/>
                    <a:pt x="8" y="6"/>
                  </a:cubicBezTo>
                  <a:cubicBezTo>
                    <a:pt x="8" y="6"/>
                    <a:pt x="8" y="7"/>
                    <a:pt x="8" y="7"/>
                  </a:cubicBezTo>
                  <a:cubicBezTo>
                    <a:pt x="8" y="7"/>
                    <a:pt x="8" y="7"/>
                    <a:pt x="8" y="7"/>
                  </a:cubicBezTo>
                  <a:cubicBezTo>
                    <a:pt x="8" y="7"/>
                    <a:pt x="8" y="7"/>
                    <a:pt x="8" y="7"/>
                  </a:cubicBezTo>
                  <a:cubicBezTo>
                    <a:pt x="7" y="8"/>
                    <a:pt x="7" y="9"/>
                    <a:pt x="6" y="9"/>
                  </a:cubicBezTo>
                  <a:moveTo>
                    <a:pt x="5" y="21"/>
                  </a:moveTo>
                  <a:cubicBezTo>
                    <a:pt x="4" y="21"/>
                    <a:pt x="4" y="21"/>
                    <a:pt x="3" y="21"/>
                  </a:cubicBezTo>
                  <a:cubicBezTo>
                    <a:pt x="3" y="21"/>
                    <a:pt x="2" y="21"/>
                    <a:pt x="2" y="21"/>
                  </a:cubicBezTo>
                  <a:cubicBezTo>
                    <a:pt x="2" y="16"/>
                    <a:pt x="2" y="8"/>
                    <a:pt x="1" y="4"/>
                  </a:cubicBezTo>
                  <a:cubicBezTo>
                    <a:pt x="3" y="4"/>
                    <a:pt x="4" y="4"/>
                    <a:pt x="5" y="4"/>
                  </a:cubicBezTo>
                  <a:cubicBezTo>
                    <a:pt x="5" y="7"/>
                    <a:pt x="5" y="17"/>
                    <a:pt x="5" y="21"/>
                  </a:cubicBezTo>
                  <a:moveTo>
                    <a:pt x="6" y="7"/>
                  </a:moveTo>
                  <a:cubicBezTo>
                    <a:pt x="6" y="6"/>
                    <a:pt x="6" y="6"/>
                    <a:pt x="6" y="6"/>
                  </a:cubicBezTo>
                  <a:cubicBezTo>
                    <a:pt x="8" y="4"/>
                    <a:pt x="8" y="4"/>
                    <a:pt x="8" y="4"/>
                  </a:cubicBezTo>
                  <a:cubicBezTo>
                    <a:pt x="8" y="4"/>
                    <a:pt x="8" y="5"/>
                    <a:pt x="8" y="5"/>
                  </a:cubicBezTo>
                  <a:cubicBezTo>
                    <a:pt x="8" y="5"/>
                    <a:pt x="8" y="5"/>
                    <a:pt x="8" y="5"/>
                  </a:cubicBezTo>
                  <a:cubicBezTo>
                    <a:pt x="6" y="7"/>
                    <a:pt x="6" y="7"/>
                    <a:pt x="6" y="7"/>
                  </a:cubicBezTo>
                  <a:moveTo>
                    <a:pt x="6" y="5"/>
                  </a:moveTo>
                  <a:cubicBezTo>
                    <a:pt x="6" y="5"/>
                    <a:pt x="6" y="4"/>
                    <a:pt x="6" y="4"/>
                  </a:cubicBezTo>
                  <a:cubicBezTo>
                    <a:pt x="7" y="4"/>
                    <a:pt x="7" y="3"/>
                    <a:pt x="7" y="3"/>
                  </a:cubicBezTo>
                  <a:cubicBezTo>
                    <a:pt x="8" y="2"/>
                    <a:pt x="8" y="2"/>
                    <a:pt x="8" y="2"/>
                  </a:cubicBezTo>
                  <a:cubicBezTo>
                    <a:pt x="8" y="3"/>
                    <a:pt x="8" y="3"/>
                    <a:pt x="8" y="3"/>
                  </a:cubicBezTo>
                  <a:cubicBezTo>
                    <a:pt x="8" y="3"/>
                    <a:pt x="8" y="3"/>
                    <a:pt x="8" y="3"/>
                  </a:cubicBezTo>
                  <a:cubicBezTo>
                    <a:pt x="6" y="5"/>
                    <a:pt x="6" y="5"/>
                    <a:pt x="6" y="5"/>
                  </a:cubicBezTo>
                  <a:moveTo>
                    <a:pt x="5" y="3"/>
                  </a:moveTo>
                  <a:cubicBezTo>
                    <a:pt x="5" y="3"/>
                    <a:pt x="4" y="3"/>
                    <a:pt x="2" y="3"/>
                  </a:cubicBezTo>
                  <a:cubicBezTo>
                    <a:pt x="3" y="2"/>
                    <a:pt x="4" y="2"/>
                    <a:pt x="4" y="1"/>
                  </a:cubicBezTo>
                  <a:cubicBezTo>
                    <a:pt x="5" y="1"/>
                    <a:pt x="6" y="1"/>
                    <a:pt x="7" y="1"/>
                  </a:cubicBezTo>
                  <a:cubicBezTo>
                    <a:pt x="7" y="1"/>
                    <a:pt x="7" y="1"/>
                    <a:pt x="7" y="1"/>
                  </a:cubicBezTo>
                  <a:cubicBezTo>
                    <a:pt x="7" y="2"/>
                    <a:pt x="7" y="2"/>
                    <a:pt x="7" y="2"/>
                  </a:cubicBezTo>
                  <a:cubicBezTo>
                    <a:pt x="6" y="2"/>
                    <a:pt x="6" y="3"/>
                    <a:pt x="5" y="3"/>
                  </a:cubicBezTo>
                  <a:moveTo>
                    <a:pt x="7" y="0"/>
                  </a:moveTo>
                  <a:cubicBezTo>
                    <a:pt x="5" y="0"/>
                    <a:pt x="4" y="0"/>
                    <a:pt x="4" y="0"/>
                  </a:cubicBezTo>
                  <a:cubicBezTo>
                    <a:pt x="4" y="1"/>
                    <a:pt x="4" y="1"/>
                    <a:pt x="4" y="1"/>
                  </a:cubicBezTo>
                  <a:cubicBezTo>
                    <a:pt x="4" y="1"/>
                    <a:pt x="2" y="2"/>
                    <a:pt x="1" y="3"/>
                  </a:cubicBezTo>
                  <a:cubicBezTo>
                    <a:pt x="1" y="3"/>
                    <a:pt x="1" y="3"/>
                    <a:pt x="1" y="3"/>
                  </a:cubicBezTo>
                  <a:cubicBezTo>
                    <a:pt x="1" y="3"/>
                    <a:pt x="1" y="3"/>
                    <a:pt x="1" y="3"/>
                  </a:cubicBezTo>
                  <a:cubicBezTo>
                    <a:pt x="1" y="3"/>
                    <a:pt x="1" y="3"/>
                    <a:pt x="1" y="3"/>
                  </a:cubicBezTo>
                  <a:cubicBezTo>
                    <a:pt x="0" y="4"/>
                    <a:pt x="0" y="4"/>
                    <a:pt x="0" y="4"/>
                  </a:cubicBezTo>
                  <a:cubicBezTo>
                    <a:pt x="0" y="4"/>
                    <a:pt x="0" y="4"/>
                    <a:pt x="0" y="4"/>
                  </a:cubicBezTo>
                  <a:cubicBezTo>
                    <a:pt x="1" y="8"/>
                    <a:pt x="1" y="16"/>
                    <a:pt x="0" y="22"/>
                  </a:cubicBezTo>
                  <a:cubicBezTo>
                    <a:pt x="1" y="22"/>
                    <a:pt x="1" y="22"/>
                    <a:pt x="1" y="22"/>
                  </a:cubicBezTo>
                  <a:cubicBezTo>
                    <a:pt x="1" y="22"/>
                    <a:pt x="1" y="22"/>
                    <a:pt x="1" y="22"/>
                  </a:cubicBezTo>
                  <a:cubicBezTo>
                    <a:pt x="2" y="22"/>
                    <a:pt x="3" y="22"/>
                    <a:pt x="3" y="22"/>
                  </a:cubicBezTo>
                  <a:cubicBezTo>
                    <a:pt x="4" y="22"/>
                    <a:pt x="5" y="22"/>
                    <a:pt x="6" y="22"/>
                  </a:cubicBezTo>
                  <a:cubicBezTo>
                    <a:pt x="6" y="23"/>
                    <a:pt x="6" y="23"/>
                    <a:pt x="6" y="23"/>
                  </a:cubicBezTo>
                  <a:cubicBezTo>
                    <a:pt x="6" y="22"/>
                    <a:pt x="6" y="22"/>
                    <a:pt x="6" y="22"/>
                  </a:cubicBezTo>
                  <a:cubicBezTo>
                    <a:pt x="7" y="22"/>
                    <a:pt x="8" y="21"/>
                    <a:pt x="9" y="21"/>
                  </a:cubicBezTo>
                  <a:cubicBezTo>
                    <a:pt x="9" y="21"/>
                    <a:pt x="9" y="21"/>
                    <a:pt x="9" y="21"/>
                  </a:cubicBezTo>
                  <a:cubicBezTo>
                    <a:pt x="9" y="20"/>
                    <a:pt x="9" y="20"/>
                    <a:pt x="9" y="20"/>
                  </a:cubicBezTo>
                  <a:cubicBezTo>
                    <a:pt x="9" y="20"/>
                    <a:pt x="9" y="20"/>
                    <a:pt x="9" y="20"/>
                  </a:cubicBezTo>
                  <a:cubicBezTo>
                    <a:pt x="9" y="20"/>
                    <a:pt x="9" y="20"/>
                    <a:pt x="9" y="20"/>
                  </a:cubicBezTo>
                  <a:cubicBezTo>
                    <a:pt x="9" y="15"/>
                    <a:pt x="9" y="2"/>
                    <a:pt x="9" y="1"/>
                  </a:cubicBezTo>
                  <a:cubicBezTo>
                    <a:pt x="9" y="1"/>
                    <a:pt x="9" y="1"/>
                    <a:pt x="9" y="1"/>
                  </a:cubicBezTo>
                  <a:cubicBezTo>
                    <a:pt x="9" y="1"/>
                    <a:pt x="9" y="1"/>
                    <a:pt x="9" y="1"/>
                  </a:cubicBezTo>
                  <a:cubicBezTo>
                    <a:pt x="9" y="1"/>
                    <a:pt x="9" y="1"/>
                    <a:pt x="9" y="1"/>
                  </a:cubicBezTo>
                  <a:cubicBezTo>
                    <a:pt x="9" y="0"/>
                    <a:pt x="9" y="0"/>
                    <a:pt x="9" y="0"/>
                  </a:cubicBezTo>
                  <a:cubicBezTo>
                    <a:pt x="9" y="0"/>
                    <a:pt x="9" y="0"/>
                    <a:pt x="9" y="0"/>
                  </a:cubicBezTo>
                  <a:cubicBezTo>
                    <a:pt x="8" y="0"/>
                    <a:pt x="8" y="0"/>
                    <a:pt x="8" y="0"/>
                  </a:cubicBezTo>
                  <a:cubicBezTo>
                    <a:pt x="8"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2" name="Freeform 128"/>
            <p:cNvSpPr>
              <a:spLocks noEditPoints="1"/>
            </p:cNvSpPr>
            <p:nvPr/>
          </p:nvSpPr>
          <p:spPr bwMode="auto">
            <a:xfrm>
              <a:off x="3444" y="2408"/>
              <a:ext cx="138" cy="147"/>
            </a:xfrm>
            <a:custGeom>
              <a:avLst/>
              <a:gdLst>
                <a:gd name="T0" fmla="*/ 15 w 58"/>
                <a:gd name="T1" fmla="*/ 50 h 62"/>
                <a:gd name="T2" fmla="*/ 20 w 58"/>
                <a:gd name="T3" fmla="*/ 50 h 62"/>
                <a:gd name="T4" fmla="*/ 34 w 58"/>
                <a:gd name="T5" fmla="*/ 58 h 62"/>
                <a:gd name="T6" fmla="*/ 19 w 58"/>
                <a:gd name="T7" fmla="*/ 11 h 62"/>
                <a:gd name="T8" fmla="*/ 20 w 58"/>
                <a:gd name="T9" fmla="*/ 8 h 62"/>
                <a:gd name="T10" fmla="*/ 24 w 58"/>
                <a:gd name="T11" fmla="*/ 2 h 62"/>
                <a:gd name="T12" fmla="*/ 22 w 58"/>
                <a:gd name="T13" fmla="*/ 9 h 62"/>
                <a:gd name="T14" fmla="*/ 23 w 58"/>
                <a:gd name="T15" fmla="*/ 10 h 62"/>
                <a:gd name="T16" fmla="*/ 20 w 58"/>
                <a:gd name="T17" fmla="*/ 12 h 62"/>
                <a:gd name="T18" fmla="*/ 19 w 58"/>
                <a:gd name="T19" fmla="*/ 15 h 62"/>
                <a:gd name="T20" fmla="*/ 18 w 58"/>
                <a:gd name="T21" fmla="*/ 17 h 62"/>
                <a:gd name="T22" fmla="*/ 15 w 58"/>
                <a:gd name="T23" fmla="*/ 22 h 62"/>
                <a:gd name="T24" fmla="*/ 15 w 58"/>
                <a:gd name="T25" fmla="*/ 24 h 62"/>
                <a:gd name="T26" fmla="*/ 11 w 58"/>
                <a:gd name="T27" fmla="*/ 28 h 62"/>
                <a:gd name="T28" fmla="*/ 13 w 58"/>
                <a:gd name="T29" fmla="*/ 31 h 62"/>
                <a:gd name="T30" fmla="*/ 10 w 58"/>
                <a:gd name="T31" fmla="*/ 31 h 62"/>
                <a:gd name="T32" fmla="*/ 5 w 58"/>
                <a:gd name="T33" fmla="*/ 38 h 62"/>
                <a:gd name="T34" fmla="*/ 35 w 58"/>
                <a:gd name="T35" fmla="*/ 54 h 62"/>
                <a:gd name="T36" fmla="*/ 14 w 58"/>
                <a:gd name="T37" fmla="*/ 46 h 62"/>
                <a:gd name="T38" fmla="*/ 7 w 58"/>
                <a:gd name="T39" fmla="*/ 32 h 62"/>
                <a:gd name="T40" fmla="*/ 9 w 58"/>
                <a:gd name="T41" fmla="*/ 26 h 62"/>
                <a:gd name="T42" fmla="*/ 13 w 58"/>
                <a:gd name="T43" fmla="*/ 24 h 62"/>
                <a:gd name="T44" fmla="*/ 15 w 58"/>
                <a:gd name="T45" fmla="*/ 19 h 62"/>
                <a:gd name="T46" fmla="*/ 17 w 58"/>
                <a:gd name="T47" fmla="*/ 13 h 62"/>
                <a:gd name="T48" fmla="*/ 25 w 58"/>
                <a:gd name="T49" fmla="*/ 10 h 62"/>
                <a:gd name="T50" fmla="*/ 26 w 58"/>
                <a:gd name="T51" fmla="*/ 3 h 62"/>
                <a:gd name="T52" fmla="*/ 57 w 58"/>
                <a:gd name="T53" fmla="*/ 16 h 62"/>
                <a:gd name="T54" fmla="*/ 30 w 58"/>
                <a:gd name="T55" fmla="*/ 51 h 62"/>
                <a:gd name="T56" fmla="*/ 10 w 58"/>
                <a:gd name="T57" fmla="*/ 32 h 62"/>
                <a:gd name="T58" fmla="*/ 13 w 58"/>
                <a:gd name="T59" fmla="*/ 29 h 62"/>
                <a:gd name="T60" fmla="*/ 15 w 58"/>
                <a:gd name="T61" fmla="*/ 25 h 62"/>
                <a:gd name="T62" fmla="*/ 18 w 58"/>
                <a:gd name="T63" fmla="*/ 18 h 62"/>
                <a:gd name="T64" fmla="*/ 20 w 58"/>
                <a:gd name="T65" fmla="*/ 14 h 62"/>
                <a:gd name="T66" fmla="*/ 27 w 58"/>
                <a:gd name="T67" fmla="*/ 0 h 62"/>
                <a:gd name="T68" fmla="*/ 23 w 58"/>
                <a:gd name="T69" fmla="*/ 1 h 62"/>
                <a:gd name="T70" fmla="*/ 19 w 58"/>
                <a:gd name="T71" fmla="*/ 9 h 62"/>
                <a:gd name="T72" fmla="*/ 20 w 58"/>
                <a:gd name="T73" fmla="*/ 11 h 62"/>
                <a:gd name="T74" fmla="*/ 18 w 58"/>
                <a:gd name="T75" fmla="*/ 10 h 62"/>
                <a:gd name="T76" fmla="*/ 15 w 58"/>
                <a:gd name="T77" fmla="*/ 15 h 62"/>
                <a:gd name="T78" fmla="*/ 15 w 58"/>
                <a:gd name="T79" fmla="*/ 18 h 62"/>
                <a:gd name="T80" fmla="*/ 11 w 58"/>
                <a:gd name="T81" fmla="*/ 22 h 62"/>
                <a:gd name="T82" fmla="*/ 12 w 58"/>
                <a:gd name="T83" fmla="*/ 23 h 62"/>
                <a:gd name="T84" fmla="*/ 10 w 58"/>
                <a:gd name="T85" fmla="*/ 24 h 62"/>
                <a:gd name="T86" fmla="*/ 7 w 58"/>
                <a:gd name="T87" fmla="*/ 28 h 62"/>
                <a:gd name="T88" fmla="*/ 7 w 58"/>
                <a:gd name="T89" fmla="*/ 31 h 62"/>
                <a:gd name="T90" fmla="*/ 4 w 58"/>
                <a:gd name="T91" fmla="*/ 32 h 62"/>
                <a:gd name="T92" fmla="*/ 3 w 58"/>
                <a:gd name="T93" fmla="*/ 40 h 62"/>
                <a:gd name="T94" fmla="*/ 15 w 58"/>
                <a:gd name="T95" fmla="*/ 51 h 62"/>
                <a:gd name="T96" fmla="*/ 34 w 58"/>
                <a:gd name="T97" fmla="*/ 62 h 62"/>
                <a:gd name="T98" fmla="*/ 39 w 58"/>
                <a:gd name="T99" fmla="*/ 57 h 62"/>
                <a:gd name="T100" fmla="*/ 56 w 58"/>
                <a:gd name="T101" fmla="*/ 21 h 62"/>
                <a:gd name="T102" fmla="*/ 27 w 58"/>
                <a:gd name="T10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8" h="62">
                  <a:moveTo>
                    <a:pt x="34" y="61"/>
                  </a:moveTo>
                  <a:cubicBezTo>
                    <a:pt x="32" y="59"/>
                    <a:pt x="28" y="57"/>
                    <a:pt x="25" y="56"/>
                  </a:cubicBezTo>
                  <a:cubicBezTo>
                    <a:pt x="24" y="55"/>
                    <a:pt x="22" y="54"/>
                    <a:pt x="21" y="54"/>
                  </a:cubicBezTo>
                  <a:cubicBezTo>
                    <a:pt x="19" y="53"/>
                    <a:pt x="17" y="52"/>
                    <a:pt x="15" y="50"/>
                  </a:cubicBezTo>
                  <a:cubicBezTo>
                    <a:pt x="2" y="42"/>
                    <a:pt x="2" y="42"/>
                    <a:pt x="2" y="42"/>
                  </a:cubicBezTo>
                  <a:cubicBezTo>
                    <a:pt x="2" y="41"/>
                    <a:pt x="3" y="41"/>
                    <a:pt x="3" y="40"/>
                  </a:cubicBezTo>
                  <a:cubicBezTo>
                    <a:pt x="14" y="47"/>
                    <a:pt x="14" y="47"/>
                    <a:pt x="14" y="47"/>
                  </a:cubicBezTo>
                  <a:cubicBezTo>
                    <a:pt x="16" y="48"/>
                    <a:pt x="18" y="49"/>
                    <a:pt x="20" y="50"/>
                  </a:cubicBezTo>
                  <a:cubicBezTo>
                    <a:pt x="21" y="51"/>
                    <a:pt x="22" y="52"/>
                    <a:pt x="24" y="52"/>
                  </a:cubicBezTo>
                  <a:cubicBezTo>
                    <a:pt x="27" y="54"/>
                    <a:pt x="30" y="55"/>
                    <a:pt x="33" y="58"/>
                  </a:cubicBezTo>
                  <a:cubicBezTo>
                    <a:pt x="33" y="58"/>
                    <a:pt x="33" y="58"/>
                    <a:pt x="33" y="58"/>
                  </a:cubicBezTo>
                  <a:cubicBezTo>
                    <a:pt x="34" y="58"/>
                    <a:pt x="34" y="58"/>
                    <a:pt x="34" y="58"/>
                  </a:cubicBezTo>
                  <a:cubicBezTo>
                    <a:pt x="34" y="57"/>
                    <a:pt x="35" y="55"/>
                    <a:pt x="36" y="54"/>
                  </a:cubicBezTo>
                  <a:cubicBezTo>
                    <a:pt x="36" y="55"/>
                    <a:pt x="37" y="55"/>
                    <a:pt x="37" y="55"/>
                  </a:cubicBezTo>
                  <a:cubicBezTo>
                    <a:pt x="36" y="57"/>
                    <a:pt x="35" y="59"/>
                    <a:pt x="34" y="61"/>
                  </a:cubicBezTo>
                  <a:moveTo>
                    <a:pt x="19" y="11"/>
                  </a:moveTo>
                  <a:cubicBezTo>
                    <a:pt x="20" y="11"/>
                    <a:pt x="20" y="11"/>
                    <a:pt x="20" y="11"/>
                  </a:cubicBezTo>
                  <a:cubicBezTo>
                    <a:pt x="21" y="11"/>
                    <a:pt x="21" y="10"/>
                    <a:pt x="21" y="10"/>
                  </a:cubicBezTo>
                  <a:cubicBezTo>
                    <a:pt x="21" y="9"/>
                    <a:pt x="21" y="9"/>
                    <a:pt x="21" y="9"/>
                  </a:cubicBezTo>
                  <a:cubicBezTo>
                    <a:pt x="21" y="9"/>
                    <a:pt x="20" y="9"/>
                    <a:pt x="20" y="8"/>
                  </a:cubicBezTo>
                  <a:cubicBezTo>
                    <a:pt x="20" y="8"/>
                    <a:pt x="20" y="8"/>
                    <a:pt x="20" y="8"/>
                  </a:cubicBezTo>
                  <a:cubicBezTo>
                    <a:pt x="21" y="7"/>
                    <a:pt x="21" y="6"/>
                    <a:pt x="22" y="5"/>
                  </a:cubicBezTo>
                  <a:cubicBezTo>
                    <a:pt x="22" y="4"/>
                    <a:pt x="22" y="4"/>
                    <a:pt x="23" y="2"/>
                  </a:cubicBezTo>
                  <a:cubicBezTo>
                    <a:pt x="24" y="2"/>
                    <a:pt x="24" y="2"/>
                    <a:pt x="24" y="2"/>
                  </a:cubicBezTo>
                  <a:cubicBezTo>
                    <a:pt x="25" y="3"/>
                    <a:pt x="25" y="3"/>
                    <a:pt x="25" y="3"/>
                  </a:cubicBezTo>
                  <a:cubicBezTo>
                    <a:pt x="25" y="3"/>
                    <a:pt x="24" y="4"/>
                    <a:pt x="24" y="4"/>
                  </a:cubicBezTo>
                  <a:cubicBezTo>
                    <a:pt x="24" y="5"/>
                    <a:pt x="23" y="6"/>
                    <a:pt x="22" y="8"/>
                  </a:cubicBezTo>
                  <a:cubicBezTo>
                    <a:pt x="22" y="9"/>
                    <a:pt x="22" y="9"/>
                    <a:pt x="22" y="9"/>
                  </a:cubicBezTo>
                  <a:cubicBezTo>
                    <a:pt x="23" y="9"/>
                    <a:pt x="23" y="9"/>
                    <a:pt x="23" y="9"/>
                  </a:cubicBezTo>
                  <a:cubicBezTo>
                    <a:pt x="24" y="9"/>
                    <a:pt x="24" y="9"/>
                    <a:pt x="24" y="9"/>
                  </a:cubicBezTo>
                  <a:cubicBezTo>
                    <a:pt x="24" y="10"/>
                    <a:pt x="24" y="10"/>
                    <a:pt x="24" y="10"/>
                  </a:cubicBezTo>
                  <a:cubicBezTo>
                    <a:pt x="24" y="10"/>
                    <a:pt x="23" y="10"/>
                    <a:pt x="23" y="10"/>
                  </a:cubicBezTo>
                  <a:cubicBezTo>
                    <a:pt x="23" y="10"/>
                    <a:pt x="22" y="10"/>
                    <a:pt x="22" y="10"/>
                  </a:cubicBezTo>
                  <a:cubicBezTo>
                    <a:pt x="22" y="10"/>
                    <a:pt x="22" y="10"/>
                    <a:pt x="22" y="10"/>
                  </a:cubicBezTo>
                  <a:cubicBezTo>
                    <a:pt x="22" y="10"/>
                    <a:pt x="22" y="10"/>
                    <a:pt x="22" y="10"/>
                  </a:cubicBezTo>
                  <a:cubicBezTo>
                    <a:pt x="21" y="11"/>
                    <a:pt x="21" y="11"/>
                    <a:pt x="20" y="12"/>
                  </a:cubicBezTo>
                  <a:cubicBezTo>
                    <a:pt x="20" y="13"/>
                    <a:pt x="19" y="14"/>
                    <a:pt x="19" y="15"/>
                  </a:cubicBezTo>
                  <a:cubicBezTo>
                    <a:pt x="19" y="15"/>
                    <a:pt x="19" y="15"/>
                    <a:pt x="19" y="15"/>
                  </a:cubicBezTo>
                  <a:cubicBezTo>
                    <a:pt x="19" y="15"/>
                    <a:pt x="19" y="15"/>
                    <a:pt x="19" y="15"/>
                  </a:cubicBezTo>
                  <a:cubicBezTo>
                    <a:pt x="19" y="15"/>
                    <a:pt x="19" y="15"/>
                    <a:pt x="19" y="15"/>
                  </a:cubicBezTo>
                  <a:cubicBezTo>
                    <a:pt x="20" y="15"/>
                    <a:pt x="20" y="15"/>
                    <a:pt x="20" y="16"/>
                  </a:cubicBezTo>
                  <a:cubicBezTo>
                    <a:pt x="21" y="16"/>
                    <a:pt x="21" y="17"/>
                    <a:pt x="20" y="17"/>
                  </a:cubicBezTo>
                  <a:cubicBezTo>
                    <a:pt x="20" y="17"/>
                    <a:pt x="20" y="17"/>
                    <a:pt x="19" y="17"/>
                  </a:cubicBezTo>
                  <a:cubicBezTo>
                    <a:pt x="19" y="17"/>
                    <a:pt x="19" y="17"/>
                    <a:pt x="18" y="17"/>
                  </a:cubicBezTo>
                  <a:cubicBezTo>
                    <a:pt x="18" y="17"/>
                    <a:pt x="18" y="17"/>
                    <a:pt x="18" y="17"/>
                  </a:cubicBezTo>
                  <a:cubicBezTo>
                    <a:pt x="18" y="17"/>
                    <a:pt x="18" y="17"/>
                    <a:pt x="18" y="17"/>
                  </a:cubicBezTo>
                  <a:cubicBezTo>
                    <a:pt x="17" y="18"/>
                    <a:pt x="16" y="20"/>
                    <a:pt x="15" y="21"/>
                  </a:cubicBezTo>
                  <a:cubicBezTo>
                    <a:pt x="15" y="22"/>
                    <a:pt x="15" y="22"/>
                    <a:pt x="15" y="22"/>
                  </a:cubicBezTo>
                  <a:cubicBezTo>
                    <a:pt x="16" y="22"/>
                    <a:pt x="16" y="22"/>
                    <a:pt x="16" y="22"/>
                  </a:cubicBezTo>
                  <a:cubicBezTo>
                    <a:pt x="16" y="23"/>
                    <a:pt x="16" y="23"/>
                    <a:pt x="16" y="23"/>
                  </a:cubicBezTo>
                  <a:cubicBezTo>
                    <a:pt x="16" y="23"/>
                    <a:pt x="16" y="23"/>
                    <a:pt x="16" y="23"/>
                  </a:cubicBezTo>
                  <a:cubicBezTo>
                    <a:pt x="16" y="24"/>
                    <a:pt x="16" y="24"/>
                    <a:pt x="15" y="24"/>
                  </a:cubicBezTo>
                  <a:cubicBezTo>
                    <a:pt x="14" y="24"/>
                    <a:pt x="14" y="24"/>
                    <a:pt x="14" y="24"/>
                  </a:cubicBezTo>
                  <a:cubicBezTo>
                    <a:pt x="14" y="24"/>
                    <a:pt x="14" y="24"/>
                    <a:pt x="14" y="24"/>
                  </a:cubicBezTo>
                  <a:cubicBezTo>
                    <a:pt x="13" y="25"/>
                    <a:pt x="13" y="25"/>
                    <a:pt x="13" y="26"/>
                  </a:cubicBezTo>
                  <a:cubicBezTo>
                    <a:pt x="12" y="27"/>
                    <a:pt x="12" y="27"/>
                    <a:pt x="11" y="28"/>
                  </a:cubicBezTo>
                  <a:cubicBezTo>
                    <a:pt x="11" y="28"/>
                    <a:pt x="11" y="28"/>
                    <a:pt x="11" y="28"/>
                  </a:cubicBezTo>
                  <a:cubicBezTo>
                    <a:pt x="12" y="28"/>
                    <a:pt x="12" y="28"/>
                    <a:pt x="12" y="28"/>
                  </a:cubicBezTo>
                  <a:cubicBezTo>
                    <a:pt x="12" y="29"/>
                    <a:pt x="12" y="29"/>
                    <a:pt x="13" y="29"/>
                  </a:cubicBezTo>
                  <a:cubicBezTo>
                    <a:pt x="13" y="30"/>
                    <a:pt x="13" y="30"/>
                    <a:pt x="13" y="31"/>
                  </a:cubicBezTo>
                  <a:cubicBezTo>
                    <a:pt x="12" y="31"/>
                    <a:pt x="12" y="31"/>
                    <a:pt x="11" y="31"/>
                  </a:cubicBezTo>
                  <a:cubicBezTo>
                    <a:pt x="11" y="31"/>
                    <a:pt x="10" y="31"/>
                    <a:pt x="10" y="31"/>
                  </a:cubicBezTo>
                  <a:cubicBezTo>
                    <a:pt x="10" y="31"/>
                    <a:pt x="10" y="31"/>
                    <a:pt x="10" y="31"/>
                  </a:cubicBezTo>
                  <a:cubicBezTo>
                    <a:pt x="10" y="31"/>
                    <a:pt x="10" y="31"/>
                    <a:pt x="10" y="31"/>
                  </a:cubicBezTo>
                  <a:cubicBezTo>
                    <a:pt x="9" y="32"/>
                    <a:pt x="9" y="32"/>
                    <a:pt x="9" y="32"/>
                  </a:cubicBezTo>
                  <a:cubicBezTo>
                    <a:pt x="8" y="35"/>
                    <a:pt x="8" y="35"/>
                    <a:pt x="5" y="38"/>
                  </a:cubicBezTo>
                  <a:cubicBezTo>
                    <a:pt x="5" y="38"/>
                    <a:pt x="5" y="38"/>
                    <a:pt x="5" y="38"/>
                  </a:cubicBezTo>
                  <a:cubicBezTo>
                    <a:pt x="5" y="38"/>
                    <a:pt x="5" y="38"/>
                    <a:pt x="5" y="38"/>
                  </a:cubicBezTo>
                  <a:cubicBezTo>
                    <a:pt x="20" y="47"/>
                    <a:pt x="20" y="47"/>
                    <a:pt x="20" y="47"/>
                  </a:cubicBezTo>
                  <a:cubicBezTo>
                    <a:pt x="21" y="48"/>
                    <a:pt x="23" y="49"/>
                    <a:pt x="25" y="50"/>
                  </a:cubicBezTo>
                  <a:cubicBezTo>
                    <a:pt x="27" y="50"/>
                    <a:pt x="28" y="51"/>
                    <a:pt x="29" y="51"/>
                  </a:cubicBezTo>
                  <a:cubicBezTo>
                    <a:pt x="31" y="52"/>
                    <a:pt x="33" y="53"/>
                    <a:pt x="35" y="54"/>
                  </a:cubicBezTo>
                  <a:cubicBezTo>
                    <a:pt x="34" y="55"/>
                    <a:pt x="34" y="56"/>
                    <a:pt x="33" y="57"/>
                  </a:cubicBezTo>
                  <a:cubicBezTo>
                    <a:pt x="31" y="55"/>
                    <a:pt x="27" y="53"/>
                    <a:pt x="24" y="52"/>
                  </a:cubicBezTo>
                  <a:cubicBezTo>
                    <a:pt x="23" y="51"/>
                    <a:pt x="21" y="50"/>
                    <a:pt x="20" y="50"/>
                  </a:cubicBezTo>
                  <a:cubicBezTo>
                    <a:pt x="18" y="49"/>
                    <a:pt x="16" y="47"/>
                    <a:pt x="14" y="46"/>
                  </a:cubicBezTo>
                  <a:cubicBezTo>
                    <a:pt x="1" y="38"/>
                    <a:pt x="1" y="38"/>
                    <a:pt x="1" y="38"/>
                  </a:cubicBezTo>
                  <a:cubicBezTo>
                    <a:pt x="3" y="35"/>
                    <a:pt x="3" y="35"/>
                    <a:pt x="5" y="32"/>
                  </a:cubicBezTo>
                  <a:cubicBezTo>
                    <a:pt x="5" y="31"/>
                    <a:pt x="5" y="31"/>
                    <a:pt x="5" y="31"/>
                  </a:cubicBezTo>
                  <a:cubicBezTo>
                    <a:pt x="6" y="32"/>
                    <a:pt x="6" y="32"/>
                    <a:pt x="7" y="32"/>
                  </a:cubicBezTo>
                  <a:cubicBezTo>
                    <a:pt x="7" y="32"/>
                    <a:pt x="8" y="32"/>
                    <a:pt x="9" y="31"/>
                  </a:cubicBezTo>
                  <a:cubicBezTo>
                    <a:pt x="9" y="31"/>
                    <a:pt x="9" y="30"/>
                    <a:pt x="9" y="29"/>
                  </a:cubicBezTo>
                  <a:cubicBezTo>
                    <a:pt x="9" y="29"/>
                    <a:pt x="8" y="28"/>
                    <a:pt x="8" y="28"/>
                  </a:cubicBezTo>
                  <a:cubicBezTo>
                    <a:pt x="8" y="27"/>
                    <a:pt x="9" y="27"/>
                    <a:pt x="9" y="26"/>
                  </a:cubicBezTo>
                  <a:cubicBezTo>
                    <a:pt x="9" y="26"/>
                    <a:pt x="10" y="25"/>
                    <a:pt x="10" y="25"/>
                  </a:cubicBezTo>
                  <a:cubicBezTo>
                    <a:pt x="10" y="25"/>
                    <a:pt x="11" y="25"/>
                    <a:pt x="11" y="25"/>
                  </a:cubicBezTo>
                  <a:cubicBezTo>
                    <a:pt x="11" y="25"/>
                    <a:pt x="11" y="25"/>
                    <a:pt x="12" y="25"/>
                  </a:cubicBezTo>
                  <a:cubicBezTo>
                    <a:pt x="12" y="25"/>
                    <a:pt x="13" y="25"/>
                    <a:pt x="13" y="24"/>
                  </a:cubicBezTo>
                  <a:cubicBezTo>
                    <a:pt x="13" y="23"/>
                    <a:pt x="13" y="23"/>
                    <a:pt x="13" y="22"/>
                  </a:cubicBezTo>
                  <a:cubicBezTo>
                    <a:pt x="12" y="22"/>
                    <a:pt x="12" y="22"/>
                    <a:pt x="12" y="22"/>
                  </a:cubicBezTo>
                  <a:cubicBezTo>
                    <a:pt x="13" y="21"/>
                    <a:pt x="14" y="19"/>
                    <a:pt x="14" y="18"/>
                  </a:cubicBezTo>
                  <a:cubicBezTo>
                    <a:pt x="14" y="18"/>
                    <a:pt x="15" y="19"/>
                    <a:pt x="15" y="19"/>
                  </a:cubicBezTo>
                  <a:cubicBezTo>
                    <a:pt x="16" y="19"/>
                    <a:pt x="17" y="18"/>
                    <a:pt x="17" y="18"/>
                  </a:cubicBezTo>
                  <a:cubicBezTo>
                    <a:pt x="17" y="17"/>
                    <a:pt x="17" y="16"/>
                    <a:pt x="17" y="16"/>
                  </a:cubicBezTo>
                  <a:cubicBezTo>
                    <a:pt x="17" y="15"/>
                    <a:pt x="16" y="15"/>
                    <a:pt x="16" y="15"/>
                  </a:cubicBezTo>
                  <a:cubicBezTo>
                    <a:pt x="16" y="14"/>
                    <a:pt x="17" y="14"/>
                    <a:pt x="17" y="13"/>
                  </a:cubicBezTo>
                  <a:cubicBezTo>
                    <a:pt x="18" y="12"/>
                    <a:pt x="18" y="12"/>
                    <a:pt x="18" y="11"/>
                  </a:cubicBezTo>
                  <a:cubicBezTo>
                    <a:pt x="19" y="11"/>
                    <a:pt x="19" y="11"/>
                    <a:pt x="19" y="11"/>
                  </a:cubicBezTo>
                  <a:moveTo>
                    <a:pt x="23" y="11"/>
                  </a:moveTo>
                  <a:cubicBezTo>
                    <a:pt x="24" y="11"/>
                    <a:pt x="24" y="11"/>
                    <a:pt x="25" y="10"/>
                  </a:cubicBezTo>
                  <a:cubicBezTo>
                    <a:pt x="25" y="10"/>
                    <a:pt x="25" y="9"/>
                    <a:pt x="24" y="9"/>
                  </a:cubicBezTo>
                  <a:cubicBezTo>
                    <a:pt x="24" y="8"/>
                    <a:pt x="24" y="8"/>
                    <a:pt x="23" y="8"/>
                  </a:cubicBezTo>
                  <a:cubicBezTo>
                    <a:pt x="24" y="6"/>
                    <a:pt x="25" y="5"/>
                    <a:pt x="25" y="5"/>
                  </a:cubicBezTo>
                  <a:cubicBezTo>
                    <a:pt x="25" y="4"/>
                    <a:pt x="25" y="4"/>
                    <a:pt x="26" y="3"/>
                  </a:cubicBezTo>
                  <a:cubicBezTo>
                    <a:pt x="26" y="3"/>
                    <a:pt x="26" y="3"/>
                    <a:pt x="26" y="3"/>
                  </a:cubicBezTo>
                  <a:cubicBezTo>
                    <a:pt x="26" y="2"/>
                    <a:pt x="26" y="2"/>
                    <a:pt x="26" y="2"/>
                  </a:cubicBezTo>
                  <a:cubicBezTo>
                    <a:pt x="26" y="2"/>
                    <a:pt x="26" y="2"/>
                    <a:pt x="27" y="1"/>
                  </a:cubicBezTo>
                  <a:cubicBezTo>
                    <a:pt x="37" y="5"/>
                    <a:pt x="47" y="11"/>
                    <a:pt x="57" y="16"/>
                  </a:cubicBezTo>
                  <a:cubicBezTo>
                    <a:pt x="56" y="18"/>
                    <a:pt x="56" y="19"/>
                    <a:pt x="55" y="21"/>
                  </a:cubicBezTo>
                  <a:cubicBezTo>
                    <a:pt x="55" y="22"/>
                    <a:pt x="55" y="22"/>
                    <a:pt x="54" y="24"/>
                  </a:cubicBezTo>
                  <a:cubicBezTo>
                    <a:pt x="49" y="37"/>
                    <a:pt x="45" y="44"/>
                    <a:pt x="39" y="56"/>
                  </a:cubicBezTo>
                  <a:cubicBezTo>
                    <a:pt x="36" y="53"/>
                    <a:pt x="33" y="52"/>
                    <a:pt x="30" y="51"/>
                  </a:cubicBezTo>
                  <a:cubicBezTo>
                    <a:pt x="28" y="50"/>
                    <a:pt x="27" y="50"/>
                    <a:pt x="26" y="49"/>
                  </a:cubicBezTo>
                  <a:cubicBezTo>
                    <a:pt x="24" y="48"/>
                    <a:pt x="22" y="47"/>
                    <a:pt x="20" y="46"/>
                  </a:cubicBezTo>
                  <a:cubicBezTo>
                    <a:pt x="6" y="38"/>
                    <a:pt x="6" y="38"/>
                    <a:pt x="6" y="38"/>
                  </a:cubicBezTo>
                  <a:cubicBezTo>
                    <a:pt x="8" y="35"/>
                    <a:pt x="8" y="35"/>
                    <a:pt x="10" y="32"/>
                  </a:cubicBezTo>
                  <a:cubicBezTo>
                    <a:pt x="10" y="32"/>
                    <a:pt x="10" y="32"/>
                    <a:pt x="10" y="32"/>
                  </a:cubicBezTo>
                  <a:cubicBezTo>
                    <a:pt x="10" y="32"/>
                    <a:pt x="11" y="32"/>
                    <a:pt x="11" y="32"/>
                  </a:cubicBezTo>
                  <a:cubicBezTo>
                    <a:pt x="12" y="32"/>
                    <a:pt x="13" y="32"/>
                    <a:pt x="13" y="31"/>
                  </a:cubicBezTo>
                  <a:cubicBezTo>
                    <a:pt x="14" y="31"/>
                    <a:pt x="14" y="30"/>
                    <a:pt x="13" y="29"/>
                  </a:cubicBezTo>
                  <a:cubicBezTo>
                    <a:pt x="13" y="29"/>
                    <a:pt x="13" y="28"/>
                    <a:pt x="12" y="28"/>
                  </a:cubicBezTo>
                  <a:cubicBezTo>
                    <a:pt x="13" y="27"/>
                    <a:pt x="13" y="27"/>
                    <a:pt x="13" y="26"/>
                  </a:cubicBezTo>
                  <a:cubicBezTo>
                    <a:pt x="14" y="26"/>
                    <a:pt x="14" y="25"/>
                    <a:pt x="14" y="25"/>
                  </a:cubicBezTo>
                  <a:cubicBezTo>
                    <a:pt x="15" y="25"/>
                    <a:pt x="15" y="25"/>
                    <a:pt x="15" y="25"/>
                  </a:cubicBezTo>
                  <a:cubicBezTo>
                    <a:pt x="16" y="25"/>
                    <a:pt x="17" y="24"/>
                    <a:pt x="17" y="24"/>
                  </a:cubicBezTo>
                  <a:cubicBezTo>
                    <a:pt x="17" y="23"/>
                    <a:pt x="17" y="23"/>
                    <a:pt x="17" y="22"/>
                  </a:cubicBezTo>
                  <a:cubicBezTo>
                    <a:pt x="17" y="22"/>
                    <a:pt x="16" y="21"/>
                    <a:pt x="16" y="21"/>
                  </a:cubicBezTo>
                  <a:cubicBezTo>
                    <a:pt x="17" y="20"/>
                    <a:pt x="18" y="19"/>
                    <a:pt x="18" y="18"/>
                  </a:cubicBezTo>
                  <a:cubicBezTo>
                    <a:pt x="18" y="18"/>
                    <a:pt x="19" y="18"/>
                    <a:pt x="19" y="18"/>
                  </a:cubicBezTo>
                  <a:cubicBezTo>
                    <a:pt x="20" y="18"/>
                    <a:pt x="21" y="18"/>
                    <a:pt x="21" y="17"/>
                  </a:cubicBezTo>
                  <a:cubicBezTo>
                    <a:pt x="21" y="17"/>
                    <a:pt x="21" y="16"/>
                    <a:pt x="21" y="15"/>
                  </a:cubicBezTo>
                  <a:cubicBezTo>
                    <a:pt x="21" y="15"/>
                    <a:pt x="20" y="15"/>
                    <a:pt x="20" y="14"/>
                  </a:cubicBezTo>
                  <a:cubicBezTo>
                    <a:pt x="20" y="14"/>
                    <a:pt x="20" y="13"/>
                    <a:pt x="21" y="13"/>
                  </a:cubicBezTo>
                  <a:cubicBezTo>
                    <a:pt x="21" y="12"/>
                    <a:pt x="22" y="11"/>
                    <a:pt x="22" y="11"/>
                  </a:cubicBezTo>
                  <a:cubicBezTo>
                    <a:pt x="22" y="11"/>
                    <a:pt x="23" y="11"/>
                    <a:pt x="23" y="11"/>
                  </a:cubicBezTo>
                  <a:moveTo>
                    <a:pt x="27" y="0"/>
                  </a:moveTo>
                  <a:cubicBezTo>
                    <a:pt x="26" y="1"/>
                    <a:pt x="26" y="1"/>
                    <a:pt x="26" y="1"/>
                  </a:cubicBezTo>
                  <a:cubicBezTo>
                    <a:pt x="26" y="1"/>
                    <a:pt x="25" y="2"/>
                    <a:pt x="25" y="2"/>
                  </a:cubicBezTo>
                  <a:cubicBezTo>
                    <a:pt x="25" y="2"/>
                    <a:pt x="25" y="2"/>
                    <a:pt x="25" y="2"/>
                  </a:cubicBezTo>
                  <a:cubicBezTo>
                    <a:pt x="24" y="1"/>
                    <a:pt x="24" y="1"/>
                    <a:pt x="23" y="1"/>
                  </a:cubicBezTo>
                  <a:cubicBezTo>
                    <a:pt x="23" y="1"/>
                    <a:pt x="23" y="1"/>
                    <a:pt x="23" y="1"/>
                  </a:cubicBezTo>
                  <a:cubicBezTo>
                    <a:pt x="22" y="3"/>
                    <a:pt x="21" y="4"/>
                    <a:pt x="21" y="5"/>
                  </a:cubicBezTo>
                  <a:cubicBezTo>
                    <a:pt x="20" y="6"/>
                    <a:pt x="20" y="7"/>
                    <a:pt x="19" y="9"/>
                  </a:cubicBezTo>
                  <a:cubicBezTo>
                    <a:pt x="19" y="9"/>
                    <a:pt x="19" y="9"/>
                    <a:pt x="19" y="9"/>
                  </a:cubicBezTo>
                  <a:cubicBezTo>
                    <a:pt x="19" y="9"/>
                    <a:pt x="19" y="9"/>
                    <a:pt x="19" y="9"/>
                  </a:cubicBezTo>
                  <a:cubicBezTo>
                    <a:pt x="20" y="9"/>
                    <a:pt x="20" y="9"/>
                    <a:pt x="20" y="9"/>
                  </a:cubicBezTo>
                  <a:cubicBezTo>
                    <a:pt x="20" y="10"/>
                    <a:pt x="20" y="10"/>
                    <a:pt x="20" y="10"/>
                  </a:cubicBezTo>
                  <a:cubicBezTo>
                    <a:pt x="20" y="10"/>
                    <a:pt x="20" y="11"/>
                    <a:pt x="20" y="11"/>
                  </a:cubicBezTo>
                  <a:cubicBezTo>
                    <a:pt x="20" y="11"/>
                    <a:pt x="20" y="11"/>
                    <a:pt x="19" y="11"/>
                  </a:cubicBezTo>
                  <a:cubicBezTo>
                    <a:pt x="19" y="11"/>
                    <a:pt x="19" y="11"/>
                    <a:pt x="19" y="10"/>
                  </a:cubicBezTo>
                  <a:cubicBezTo>
                    <a:pt x="18" y="10"/>
                    <a:pt x="18" y="10"/>
                    <a:pt x="18" y="10"/>
                  </a:cubicBezTo>
                  <a:cubicBezTo>
                    <a:pt x="18" y="10"/>
                    <a:pt x="18" y="10"/>
                    <a:pt x="18" y="10"/>
                  </a:cubicBezTo>
                  <a:cubicBezTo>
                    <a:pt x="18" y="11"/>
                    <a:pt x="17" y="12"/>
                    <a:pt x="16" y="13"/>
                  </a:cubicBezTo>
                  <a:cubicBezTo>
                    <a:pt x="16" y="14"/>
                    <a:pt x="15" y="14"/>
                    <a:pt x="15" y="15"/>
                  </a:cubicBezTo>
                  <a:cubicBezTo>
                    <a:pt x="15" y="15"/>
                    <a:pt x="15" y="15"/>
                    <a:pt x="15" y="15"/>
                  </a:cubicBezTo>
                  <a:cubicBezTo>
                    <a:pt x="15" y="15"/>
                    <a:pt x="15" y="15"/>
                    <a:pt x="15" y="15"/>
                  </a:cubicBezTo>
                  <a:cubicBezTo>
                    <a:pt x="16" y="15"/>
                    <a:pt x="16" y="16"/>
                    <a:pt x="16" y="16"/>
                  </a:cubicBezTo>
                  <a:cubicBezTo>
                    <a:pt x="17" y="16"/>
                    <a:pt x="17" y="17"/>
                    <a:pt x="16" y="17"/>
                  </a:cubicBezTo>
                  <a:cubicBezTo>
                    <a:pt x="16" y="18"/>
                    <a:pt x="16" y="18"/>
                    <a:pt x="15" y="18"/>
                  </a:cubicBezTo>
                  <a:cubicBezTo>
                    <a:pt x="15" y="18"/>
                    <a:pt x="15" y="18"/>
                    <a:pt x="15" y="18"/>
                  </a:cubicBezTo>
                  <a:cubicBezTo>
                    <a:pt x="15" y="18"/>
                    <a:pt x="15" y="18"/>
                    <a:pt x="14" y="17"/>
                  </a:cubicBezTo>
                  <a:cubicBezTo>
                    <a:pt x="14" y="17"/>
                    <a:pt x="14" y="17"/>
                    <a:pt x="14" y="17"/>
                  </a:cubicBezTo>
                  <a:cubicBezTo>
                    <a:pt x="14" y="17"/>
                    <a:pt x="14" y="17"/>
                    <a:pt x="14" y="17"/>
                  </a:cubicBezTo>
                  <a:cubicBezTo>
                    <a:pt x="13" y="19"/>
                    <a:pt x="12" y="21"/>
                    <a:pt x="11" y="22"/>
                  </a:cubicBezTo>
                  <a:cubicBezTo>
                    <a:pt x="11" y="22"/>
                    <a:pt x="11" y="22"/>
                    <a:pt x="11" y="22"/>
                  </a:cubicBezTo>
                  <a:cubicBezTo>
                    <a:pt x="11" y="22"/>
                    <a:pt x="11" y="22"/>
                    <a:pt x="11" y="22"/>
                  </a:cubicBezTo>
                  <a:cubicBezTo>
                    <a:pt x="11" y="22"/>
                    <a:pt x="11" y="22"/>
                    <a:pt x="11" y="22"/>
                  </a:cubicBezTo>
                  <a:cubicBezTo>
                    <a:pt x="12" y="22"/>
                    <a:pt x="12" y="22"/>
                    <a:pt x="12" y="23"/>
                  </a:cubicBezTo>
                  <a:cubicBezTo>
                    <a:pt x="12" y="24"/>
                    <a:pt x="12" y="24"/>
                    <a:pt x="12" y="24"/>
                  </a:cubicBezTo>
                  <a:cubicBezTo>
                    <a:pt x="11" y="24"/>
                    <a:pt x="11" y="24"/>
                    <a:pt x="11" y="24"/>
                  </a:cubicBezTo>
                  <a:cubicBezTo>
                    <a:pt x="11" y="24"/>
                    <a:pt x="11" y="24"/>
                    <a:pt x="11" y="24"/>
                  </a:cubicBezTo>
                  <a:cubicBezTo>
                    <a:pt x="11" y="24"/>
                    <a:pt x="10" y="24"/>
                    <a:pt x="10" y="24"/>
                  </a:cubicBezTo>
                  <a:cubicBezTo>
                    <a:pt x="9" y="24"/>
                    <a:pt x="9" y="24"/>
                    <a:pt x="9" y="24"/>
                  </a:cubicBezTo>
                  <a:cubicBezTo>
                    <a:pt x="9" y="25"/>
                    <a:pt x="9" y="25"/>
                    <a:pt x="8" y="26"/>
                  </a:cubicBezTo>
                  <a:cubicBezTo>
                    <a:pt x="8" y="27"/>
                    <a:pt x="7" y="27"/>
                    <a:pt x="7" y="28"/>
                  </a:cubicBezTo>
                  <a:cubicBezTo>
                    <a:pt x="7" y="28"/>
                    <a:pt x="7" y="28"/>
                    <a:pt x="7" y="28"/>
                  </a:cubicBezTo>
                  <a:cubicBezTo>
                    <a:pt x="7" y="28"/>
                    <a:pt x="7" y="28"/>
                    <a:pt x="7" y="28"/>
                  </a:cubicBezTo>
                  <a:cubicBezTo>
                    <a:pt x="8" y="28"/>
                    <a:pt x="8" y="29"/>
                    <a:pt x="8" y="29"/>
                  </a:cubicBezTo>
                  <a:cubicBezTo>
                    <a:pt x="8" y="30"/>
                    <a:pt x="8" y="30"/>
                    <a:pt x="8" y="31"/>
                  </a:cubicBezTo>
                  <a:cubicBezTo>
                    <a:pt x="8" y="31"/>
                    <a:pt x="7" y="31"/>
                    <a:pt x="7" y="31"/>
                  </a:cubicBezTo>
                  <a:cubicBezTo>
                    <a:pt x="6" y="31"/>
                    <a:pt x="6" y="31"/>
                    <a:pt x="6" y="31"/>
                  </a:cubicBezTo>
                  <a:cubicBezTo>
                    <a:pt x="5" y="30"/>
                    <a:pt x="5" y="30"/>
                    <a:pt x="5" y="30"/>
                  </a:cubicBezTo>
                  <a:cubicBezTo>
                    <a:pt x="5" y="31"/>
                    <a:pt x="5" y="31"/>
                    <a:pt x="5" y="31"/>
                  </a:cubicBezTo>
                  <a:cubicBezTo>
                    <a:pt x="4" y="32"/>
                    <a:pt x="4" y="32"/>
                    <a:pt x="4" y="32"/>
                  </a:cubicBezTo>
                  <a:cubicBezTo>
                    <a:pt x="3" y="35"/>
                    <a:pt x="3" y="35"/>
                    <a:pt x="0" y="37"/>
                  </a:cubicBezTo>
                  <a:cubicBezTo>
                    <a:pt x="0" y="38"/>
                    <a:pt x="0" y="38"/>
                    <a:pt x="0" y="38"/>
                  </a:cubicBezTo>
                  <a:cubicBezTo>
                    <a:pt x="0" y="38"/>
                    <a:pt x="0" y="38"/>
                    <a:pt x="0" y="38"/>
                  </a:cubicBezTo>
                  <a:cubicBezTo>
                    <a:pt x="3" y="40"/>
                    <a:pt x="3" y="40"/>
                    <a:pt x="3" y="40"/>
                  </a:cubicBezTo>
                  <a:cubicBezTo>
                    <a:pt x="2" y="40"/>
                    <a:pt x="2" y="41"/>
                    <a:pt x="1" y="42"/>
                  </a:cubicBezTo>
                  <a:cubicBezTo>
                    <a:pt x="1" y="42"/>
                    <a:pt x="1" y="42"/>
                    <a:pt x="1" y="42"/>
                  </a:cubicBezTo>
                  <a:cubicBezTo>
                    <a:pt x="1" y="42"/>
                    <a:pt x="1" y="42"/>
                    <a:pt x="1" y="42"/>
                  </a:cubicBezTo>
                  <a:cubicBezTo>
                    <a:pt x="15" y="51"/>
                    <a:pt x="15" y="51"/>
                    <a:pt x="15" y="51"/>
                  </a:cubicBezTo>
                  <a:cubicBezTo>
                    <a:pt x="17" y="52"/>
                    <a:pt x="19" y="53"/>
                    <a:pt x="21" y="54"/>
                  </a:cubicBezTo>
                  <a:cubicBezTo>
                    <a:pt x="22" y="55"/>
                    <a:pt x="23" y="56"/>
                    <a:pt x="25" y="56"/>
                  </a:cubicBezTo>
                  <a:cubicBezTo>
                    <a:pt x="28" y="58"/>
                    <a:pt x="31" y="59"/>
                    <a:pt x="34" y="62"/>
                  </a:cubicBezTo>
                  <a:cubicBezTo>
                    <a:pt x="34" y="62"/>
                    <a:pt x="34" y="62"/>
                    <a:pt x="34" y="62"/>
                  </a:cubicBezTo>
                  <a:cubicBezTo>
                    <a:pt x="35" y="62"/>
                    <a:pt x="35" y="62"/>
                    <a:pt x="35" y="62"/>
                  </a:cubicBezTo>
                  <a:cubicBezTo>
                    <a:pt x="36" y="60"/>
                    <a:pt x="37" y="58"/>
                    <a:pt x="38" y="56"/>
                  </a:cubicBezTo>
                  <a:cubicBezTo>
                    <a:pt x="39" y="57"/>
                    <a:pt x="39" y="57"/>
                    <a:pt x="39" y="57"/>
                  </a:cubicBezTo>
                  <a:cubicBezTo>
                    <a:pt x="39" y="57"/>
                    <a:pt x="39" y="57"/>
                    <a:pt x="39" y="57"/>
                  </a:cubicBezTo>
                  <a:cubicBezTo>
                    <a:pt x="39" y="57"/>
                    <a:pt x="39" y="57"/>
                    <a:pt x="39" y="57"/>
                  </a:cubicBezTo>
                  <a:cubicBezTo>
                    <a:pt x="40" y="56"/>
                    <a:pt x="40" y="56"/>
                    <a:pt x="40" y="56"/>
                  </a:cubicBezTo>
                  <a:cubicBezTo>
                    <a:pt x="46" y="45"/>
                    <a:pt x="49" y="37"/>
                    <a:pt x="55" y="24"/>
                  </a:cubicBezTo>
                  <a:cubicBezTo>
                    <a:pt x="55" y="23"/>
                    <a:pt x="56" y="22"/>
                    <a:pt x="56" y="21"/>
                  </a:cubicBezTo>
                  <a:cubicBezTo>
                    <a:pt x="56" y="20"/>
                    <a:pt x="57" y="19"/>
                    <a:pt x="58" y="16"/>
                  </a:cubicBezTo>
                  <a:cubicBezTo>
                    <a:pt x="58" y="16"/>
                    <a:pt x="58" y="16"/>
                    <a:pt x="58" y="16"/>
                  </a:cubicBezTo>
                  <a:cubicBezTo>
                    <a:pt x="58" y="16"/>
                    <a:pt x="58" y="16"/>
                    <a:pt x="58" y="16"/>
                  </a:cubicBezTo>
                  <a:cubicBezTo>
                    <a:pt x="48" y="10"/>
                    <a:pt x="37" y="5"/>
                    <a:pt x="2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3" name="Freeform 129"/>
            <p:cNvSpPr/>
            <p:nvPr/>
          </p:nvSpPr>
          <p:spPr bwMode="auto">
            <a:xfrm>
              <a:off x="3510" y="2436"/>
              <a:ext cx="50" cy="29"/>
            </a:xfrm>
            <a:custGeom>
              <a:avLst/>
              <a:gdLst>
                <a:gd name="T0" fmla="*/ 1 w 21"/>
                <a:gd name="T1" fmla="*/ 0 h 12"/>
                <a:gd name="T2" fmla="*/ 0 w 21"/>
                <a:gd name="T3" fmla="*/ 0 h 12"/>
                <a:gd name="T4" fmla="*/ 1 w 21"/>
                <a:gd name="T5" fmla="*/ 1 h 12"/>
                <a:gd name="T6" fmla="*/ 6 w 21"/>
                <a:gd name="T7" fmla="*/ 4 h 12"/>
                <a:gd name="T8" fmla="*/ 21 w 21"/>
                <a:gd name="T9" fmla="*/ 12 h 12"/>
                <a:gd name="T10" fmla="*/ 21 w 21"/>
                <a:gd name="T11" fmla="*/ 12 h 12"/>
                <a:gd name="T12" fmla="*/ 21 w 21"/>
                <a:gd name="T13" fmla="*/ 12 h 12"/>
                <a:gd name="T14" fmla="*/ 21 w 21"/>
                <a:gd name="T15" fmla="*/ 12 h 12"/>
                <a:gd name="T16" fmla="*/ 7 w 21"/>
                <a:gd name="T17" fmla="*/ 3 h 12"/>
                <a:gd name="T18" fmla="*/ 1 w 21"/>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2">
                  <a:moveTo>
                    <a:pt x="1" y="0"/>
                  </a:moveTo>
                  <a:cubicBezTo>
                    <a:pt x="0" y="0"/>
                    <a:pt x="0" y="0"/>
                    <a:pt x="0" y="0"/>
                  </a:cubicBezTo>
                  <a:cubicBezTo>
                    <a:pt x="1" y="1"/>
                    <a:pt x="1" y="1"/>
                    <a:pt x="1" y="1"/>
                  </a:cubicBezTo>
                  <a:cubicBezTo>
                    <a:pt x="6" y="4"/>
                    <a:pt x="6" y="4"/>
                    <a:pt x="6" y="4"/>
                  </a:cubicBezTo>
                  <a:cubicBezTo>
                    <a:pt x="11" y="6"/>
                    <a:pt x="16" y="9"/>
                    <a:pt x="21" y="12"/>
                  </a:cubicBezTo>
                  <a:cubicBezTo>
                    <a:pt x="21" y="12"/>
                    <a:pt x="21" y="12"/>
                    <a:pt x="21" y="12"/>
                  </a:cubicBezTo>
                  <a:cubicBezTo>
                    <a:pt x="21" y="12"/>
                    <a:pt x="21" y="12"/>
                    <a:pt x="21" y="12"/>
                  </a:cubicBezTo>
                  <a:cubicBezTo>
                    <a:pt x="21" y="12"/>
                    <a:pt x="21" y="12"/>
                    <a:pt x="21" y="12"/>
                  </a:cubicBezTo>
                  <a:cubicBezTo>
                    <a:pt x="17" y="8"/>
                    <a:pt x="12" y="6"/>
                    <a:pt x="7" y="3"/>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4" name="Freeform 130"/>
            <p:cNvSpPr/>
            <p:nvPr/>
          </p:nvSpPr>
          <p:spPr bwMode="auto">
            <a:xfrm>
              <a:off x="3506" y="2448"/>
              <a:ext cx="47" cy="26"/>
            </a:xfrm>
            <a:custGeom>
              <a:avLst/>
              <a:gdLst>
                <a:gd name="T0" fmla="*/ 1 w 20"/>
                <a:gd name="T1" fmla="*/ 0 h 11"/>
                <a:gd name="T2" fmla="*/ 0 w 20"/>
                <a:gd name="T3" fmla="*/ 0 h 11"/>
                <a:gd name="T4" fmla="*/ 1 w 20"/>
                <a:gd name="T5" fmla="*/ 1 h 11"/>
                <a:gd name="T6" fmla="*/ 19 w 20"/>
                <a:gd name="T7" fmla="*/ 11 h 11"/>
                <a:gd name="T8" fmla="*/ 19 w 20"/>
                <a:gd name="T9" fmla="*/ 11 h 11"/>
                <a:gd name="T10" fmla="*/ 20 w 20"/>
                <a:gd name="T11" fmla="*/ 11 h 11"/>
                <a:gd name="T12" fmla="*/ 19 w 20"/>
                <a:gd name="T13" fmla="*/ 11 h 11"/>
                <a:gd name="T14" fmla="*/ 1 w 20"/>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1">
                  <a:moveTo>
                    <a:pt x="1" y="0"/>
                  </a:moveTo>
                  <a:cubicBezTo>
                    <a:pt x="0" y="0"/>
                    <a:pt x="0" y="0"/>
                    <a:pt x="0" y="0"/>
                  </a:cubicBezTo>
                  <a:cubicBezTo>
                    <a:pt x="1" y="1"/>
                    <a:pt x="1" y="1"/>
                    <a:pt x="1" y="1"/>
                  </a:cubicBezTo>
                  <a:cubicBezTo>
                    <a:pt x="7" y="4"/>
                    <a:pt x="13" y="8"/>
                    <a:pt x="19" y="11"/>
                  </a:cubicBezTo>
                  <a:cubicBezTo>
                    <a:pt x="19" y="11"/>
                    <a:pt x="19" y="11"/>
                    <a:pt x="19" y="11"/>
                  </a:cubicBezTo>
                  <a:cubicBezTo>
                    <a:pt x="20" y="11"/>
                    <a:pt x="20" y="11"/>
                    <a:pt x="20" y="11"/>
                  </a:cubicBezTo>
                  <a:cubicBezTo>
                    <a:pt x="19" y="11"/>
                    <a:pt x="19" y="11"/>
                    <a:pt x="19" y="11"/>
                  </a:cubicBezTo>
                  <a:cubicBezTo>
                    <a:pt x="13" y="7"/>
                    <a:pt x="7" y="3"/>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5" name="Freeform 131"/>
            <p:cNvSpPr/>
            <p:nvPr/>
          </p:nvSpPr>
          <p:spPr bwMode="auto">
            <a:xfrm>
              <a:off x="3501" y="2460"/>
              <a:ext cx="50" cy="26"/>
            </a:xfrm>
            <a:custGeom>
              <a:avLst/>
              <a:gdLst>
                <a:gd name="T0" fmla="*/ 0 w 21"/>
                <a:gd name="T1" fmla="*/ 0 h 11"/>
                <a:gd name="T2" fmla="*/ 0 w 21"/>
                <a:gd name="T3" fmla="*/ 0 h 11"/>
                <a:gd name="T4" fmla="*/ 0 w 21"/>
                <a:gd name="T5" fmla="*/ 0 h 11"/>
                <a:gd name="T6" fmla="*/ 13 w 21"/>
                <a:gd name="T7" fmla="*/ 8 h 11"/>
                <a:gd name="T8" fmla="*/ 20 w 21"/>
                <a:gd name="T9" fmla="*/ 11 h 11"/>
                <a:gd name="T10" fmla="*/ 20 w 21"/>
                <a:gd name="T11" fmla="*/ 11 h 11"/>
                <a:gd name="T12" fmla="*/ 21 w 21"/>
                <a:gd name="T13" fmla="*/ 11 h 11"/>
                <a:gd name="T14" fmla="*/ 20 w 21"/>
                <a:gd name="T15" fmla="*/ 10 h 11"/>
                <a:gd name="T16" fmla="*/ 14 w 21"/>
                <a:gd name="T17" fmla="*/ 7 h 11"/>
                <a:gd name="T18" fmla="*/ 0 w 21"/>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1">
                  <a:moveTo>
                    <a:pt x="0" y="0"/>
                  </a:moveTo>
                  <a:cubicBezTo>
                    <a:pt x="0" y="0"/>
                    <a:pt x="0" y="0"/>
                    <a:pt x="0" y="0"/>
                  </a:cubicBezTo>
                  <a:cubicBezTo>
                    <a:pt x="0" y="0"/>
                    <a:pt x="0" y="0"/>
                    <a:pt x="0" y="0"/>
                  </a:cubicBezTo>
                  <a:cubicBezTo>
                    <a:pt x="4" y="4"/>
                    <a:pt x="9" y="6"/>
                    <a:pt x="13" y="8"/>
                  </a:cubicBezTo>
                  <a:cubicBezTo>
                    <a:pt x="20" y="11"/>
                    <a:pt x="20" y="11"/>
                    <a:pt x="20" y="11"/>
                  </a:cubicBezTo>
                  <a:cubicBezTo>
                    <a:pt x="20" y="11"/>
                    <a:pt x="20" y="11"/>
                    <a:pt x="20" y="11"/>
                  </a:cubicBezTo>
                  <a:cubicBezTo>
                    <a:pt x="21" y="11"/>
                    <a:pt x="21" y="11"/>
                    <a:pt x="21" y="11"/>
                  </a:cubicBezTo>
                  <a:cubicBezTo>
                    <a:pt x="20" y="10"/>
                    <a:pt x="20" y="10"/>
                    <a:pt x="20" y="10"/>
                  </a:cubicBezTo>
                  <a:cubicBezTo>
                    <a:pt x="14" y="7"/>
                    <a:pt x="14" y="7"/>
                    <a:pt x="14" y="7"/>
                  </a:cubicBezTo>
                  <a:cubicBezTo>
                    <a:pt x="9" y="5"/>
                    <a:pt x="4" y="3"/>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6" name="Freeform 132"/>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7" name="Freeform 133"/>
            <p:cNvSpPr/>
            <p:nvPr/>
          </p:nvSpPr>
          <p:spPr bwMode="auto">
            <a:xfrm>
              <a:off x="3491" y="2474"/>
              <a:ext cx="50" cy="24"/>
            </a:xfrm>
            <a:custGeom>
              <a:avLst/>
              <a:gdLst>
                <a:gd name="T0" fmla="*/ 3 w 50"/>
                <a:gd name="T1" fmla="*/ 0 h 24"/>
                <a:gd name="T2" fmla="*/ 0 w 50"/>
                <a:gd name="T3" fmla="*/ 0 h 24"/>
                <a:gd name="T4" fmla="*/ 3 w 50"/>
                <a:gd name="T5" fmla="*/ 3 h 24"/>
                <a:gd name="T6" fmla="*/ 50 w 50"/>
                <a:gd name="T7" fmla="*/ 24 h 24"/>
                <a:gd name="T8" fmla="*/ 50 w 50"/>
                <a:gd name="T9" fmla="*/ 24 h 24"/>
                <a:gd name="T10" fmla="*/ 50 w 50"/>
                <a:gd name="T11" fmla="*/ 24 h 24"/>
                <a:gd name="T12" fmla="*/ 50 w 50"/>
                <a:gd name="T13" fmla="*/ 22 h 24"/>
                <a:gd name="T14" fmla="*/ 3 w 50"/>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4">
                  <a:moveTo>
                    <a:pt x="3" y="0"/>
                  </a:moveTo>
                  <a:lnTo>
                    <a:pt x="0" y="0"/>
                  </a:lnTo>
                  <a:lnTo>
                    <a:pt x="3" y="3"/>
                  </a:lnTo>
                  <a:lnTo>
                    <a:pt x="50" y="24"/>
                  </a:lnTo>
                  <a:lnTo>
                    <a:pt x="50" y="24"/>
                  </a:lnTo>
                  <a:lnTo>
                    <a:pt x="50" y="24"/>
                  </a:lnTo>
                  <a:lnTo>
                    <a:pt x="50" y="22"/>
                  </a:lnTo>
                  <a:lnTo>
                    <a:pt x="3"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8" name="Freeform 134"/>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49" name="Freeform 135"/>
            <p:cNvSpPr/>
            <p:nvPr/>
          </p:nvSpPr>
          <p:spPr bwMode="auto">
            <a:xfrm>
              <a:off x="3487" y="2484"/>
              <a:ext cx="50" cy="26"/>
            </a:xfrm>
            <a:custGeom>
              <a:avLst/>
              <a:gdLst>
                <a:gd name="T0" fmla="*/ 0 w 50"/>
                <a:gd name="T1" fmla="*/ 0 h 26"/>
                <a:gd name="T2" fmla="*/ 0 w 50"/>
                <a:gd name="T3" fmla="*/ 2 h 26"/>
                <a:gd name="T4" fmla="*/ 0 w 50"/>
                <a:gd name="T5" fmla="*/ 2 h 26"/>
                <a:gd name="T6" fmla="*/ 50 w 50"/>
                <a:gd name="T7" fmla="*/ 26 h 26"/>
                <a:gd name="T8" fmla="*/ 50 w 50"/>
                <a:gd name="T9" fmla="*/ 26 h 26"/>
                <a:gd name="T10" fmla="*/ 50 w 50"/>
                <a:gd name="T11" fmla="*/ 26 h 26"/>
                <a:gd name="T12" fmla="*/ 50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2"/>
                  </a:lnTo>
                  <a:lnTo>
                    <a:pt x="0" y="2"/>
                  </a:lnTo>
                  <a:lnTo>
                    <a:pt x="50" y="26"/>
                  </a:lnTo>
                  <a:lnTo>
                    <a:pt x="50" y="26"/>
                  </a:lnTo>
                  <a:lnTo>
                    <a:pt x="50" y="26"/>
                  </a:lnTo>
                  <a:lnTo>
                    <a:pt x="50" y="23"/>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50" name="Freeform 136"/>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51" name="Freeform 137"/>
            <p:cNvSpPr/>
            <p:nvPr/>
          </p:nvSpPr>
          <p:spPr bwMode="auto">
            <a:xfrm>
              <a:off x="3482" y="2496"/>
              <a:ext cx="50" cy="26"/>
            </a:xfrm>
            <a:custGeom>
              <a:avLst/>
              <a:gdLst>
                <a:gd name="T0" fmla="*/ 0 w 50"/>
                <a:gd name="T1" fmla="*/ 0 h 26"/>
                <a:gd name="T2" fmla="*/ 0 w 50"/>
                <a:gd name="T3" fmla="*/ 0 h 26"/>
                <a:gd name="T4" fmla="*/ 0 w 50"/>
                <a:gd name="T5" fmla="*/ 2 h 26"/>
                <a:gd name="T6" fmla="*/ 48 w 50"/>
                <a:gd name="T7" fmla="*/ 23 h 26"/>
                <a:gd name="T8" fmla="*/ 48 w 50"/>
                <a:gd name="T9" fmla="*/ 26 h 26"/>
                <a:gd name="T10" fmla="*/ 50 w 50"/>
                <a:gd name="T11" fmla="*/ 23 h 26"/>
                <a:gd name="T12" fmla="*/ 48 w 50"/>
                <a:gd name="T13" fmla="*/ 23 h 26"/>
                <a:gd name="T14" fmla="*/ 0 w 50"/>
                <a:gd name="T15" fmla="*/ 0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26">
                  <a:moveTo>
                    <a:pt x="0" y="0"/>
                  </a:moveTo>
                  <a:lnTo>
                    <a:pt x="0" y="0"/>
                  </a:lnTo>
                  <a:lnTo>
                    <a:pt x="0" y="2"/>
                  </a:lnTo>
                  <a:lnTo>
                    <a:pt x="48" y="23"/>
                  </a:lnTo>
                  <a:lnTo>
                    <a:pt x="48" y="26"/>
                  </a:lnTo>
                  <a:lnTo>
                    <a:pt x="50" y="23"/>
                  </a:lnTo>
                  <a:lnTo>
                    <a:pt x="48" y="23"/>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52" name="Freeform 138"/>
            <p:cNvSpPr>
              <a:spLocks noEditPoints="1"/>
            </p:cNvSpPr>
            <p:nvPr/>
          </p:nvSpPr>
          <p:spPr bwMode="auto">
            <a:xfrm>
              <a:off x="3584" y="2022"/>
              <a:ext cx="53" cy="53"/>
            </a:xfrm>
            <a:custGeom>
              <a:avLst/>
              <a:gdLst>
                <a:gd name="T0" fmla="*/ 2 w 22"/>
                <a:gd name="T1" fmla="*/ 19 h 22"/>
                <a:gd name="T2" fmla="*/ 6 w 22"/>
                <a:gd name="T3" fmla="*/ 5 h 22"/>
                <a:gd name="T4" fmla="*/ 6 w 22"/>
                <a:gd name="T5" fmla="*/ 3 h 22"/>
                <a:gd name="T6" fmla="*/ 11 w 22"/>
                <a:gd name="T7" fmla="*/ 4 h 22"/>
                <a:gd name="T8" fmla="*/ 10 w 22"/>
                <a:gd name="T9" fmla="*/ 6 h 22"/>
                <a:gd name="T10" fmla="*/ 10 w 22"/>
                <a:gd name="T11" fmla="*/ 7 h 22"/>
                <a:gd name="T12" fmla="*/ 10 w 22"/>
                <a:gd name="T13" fmla="*/ 7 h 22"/>
                <a:gd name="T14" fmla="*/ 13 w 22"/>
                <a:gd name="T15" fmla="*/ 7 h 22"/>
                <a:gd name="T16" fmla="*/ 14 w 22"/>
                <a:gd name="T17" fmla="*/ 7 h 22"/>
                <a:gd name="T18" fmla="*/ 14 w 22"/>
                <a:gd name="T19" fmla="*/ 7 h 22"/>
                <a:gd name="T20" fmla="*/ 15 w 22"/>
                <a:gd name="T21" fmla="*/ 7 h 22"/>
                <a:gd name="T22" fmla="*/ 16 w 22"/>
                <a:gd name="T23" fmla="*/ 4 h 22"/>
                <a:gd name="T24" fmla="*/ 21 w 22"/>
                <a:gd name="T25" fmla="*/ 5 h 22"/>
                <a:gd name="T26" fmla="*/ 21 w 22"/>
                <a:gd name="T27" fmla="*/ 9 h 22"/>
                <a:gd name="T28" fmla="*/ 17 w 22"/>
                <a:gd name="T29" fmla="*/ 20 h 22"/>
                <a:gd name="T30" fmla="*/ 17 w 22"/>
                <a:gd name="T31" fmla="*/ 20 h 22"/>
                <a:gd name="T32" fmla="*/ 17 w 22"/>
                <a:gd name="T33" fmla="*/ 21 h 22"/>
                <a:gd name="T34" fmla="*/ 17 w 22"/>
                <a:gd name="T35" fmla="*/ 21 h 22"/>
                <a:gd name="T36" fmla="*/ 7 w 22"/>
                <a:gd name="T37" fmla="*/ 19 h 22"/>
                <a:gd name="T38" fmla="*/ 2 w 22"/>
                <a:gd name="T39" fmla="*/ 19 h 22"/>
                <a:gd name="T40" fmla="*/ 2 w 22"/>
                <a:gd name="T41" fmla="*/ 19 h 22"/>
                <a:gd name="T42" fmla="*/ 14 w 22"/>
                <a:gd name="T43" fmla="*/ 6 h 22"/>
                <a:gd name="T44" fmla="*/ 14 w 22"/>
                <a:gd name="T45" fmla="*/ 6 h 22"/>
                <a:gd name="T46" fmla="*/ 11 w 22"/>
                <a:gd name="T47" fmla="*/ 6 h 22"/>
                <a:gd name="T48" fmla="*/ 13 w 22"/>
                <a:gd name="T49" fmla="*/ 1 h 22"/>
                <a:gd name="T50" fmla="*/ 16 w 22"/>
                <a:gd name="T51" fmla="*/ 1 h 22"/>
                <a:gd name="T52" fmla="*/ 14 w 22"/>
                <a:gd name="T53" fmla="*/ 6 h 22"/>
                <a:gd name="T54" fmla="*/ 14 w 22"/>
                <a:gd name="T55" fmla="*/ 6 h 22"/>
                <a:gd name="T56" fmla="*/ 13 w 22"/>
                <a:gd name="T57" fmla="*/ 0 h 22"/>
                <a:gd name="T58" fmla="*/ 13 w 22"/>
                <a:gd name="T59" fmla="*/ 0 h 22"/>
                <a:gd name="T60" fmla="*/ 11 w 22"/>
                <a:gd name="T61" fmla="*/ 3 h 22"/>
                <a:gd name="T62" fmla="*/ 6 w 22"/>
                <a:gd name="T63" fmla="*/ 2 h 22"/>
                <a:gd name="T64" fmla="*/ 5 w 22"/>
                <a:gd name="T65" fmla="*/ 2 h 22"/>
                <a:gd name="T66" fmla="*/ 5 w 22"/>
                <a:gd name="T67" fmla="*/ 3 h 22"/>
                <a:gd name="T68" fmla="*/ 5 w 22"/>
                <a:gd name="T69" fmla="*/ 5 h 22"/>
                <a:gd name="T70" fmla="*/ 0 w 22"/>
                <a:gd name="T71" fmla="*/ 19 h 22"/>
                <a:gd name="T72" fmla="*/ 0 w 22"/>
                <a:gd name="T73" fmla="*/ 20 h 22"/>
                <a:gd name="T74" fmla="*/ 1 w 22"/>
                <a:gd name="T75" fmla="*/ 20 h 22"/>
                <a:gd name="T76" fmla="*/ 2 w 22"/>
                <a:gd name="T77" fmla="*/ 20 h 22"/>
                <a:gd name="T78" fmla="*/ 7 w 22"/>
                <a:gd name="T79" fmla="*/ 20 h 22"/>
                <a:gd name="T80" fmla="*/ 17 w 22"/>
                <a:gd name="T81" fmla="*/ 22 h 22"/>
                <a:gd name="T82" fmla="*/ 17 w 22"/>
                <a:gd name="T83" fmla="*/ 22 h 22"/>
                <a:gd name="T84" fmla="*/ 17 w 22"/>
                <a:gd name="T85" fmla="*/ 22 h 22"/>
                <a:gd name="T86" fmla="*/ 18 w 22"/>
                <a:gd name="T87" fmla="*/ 21 h 22"/>
                <a:gd name="T88" fmla="*/ 18 w 22"/>
                <a:gd name="T89" fmla="*/ 20 h 22"/>
                <a:gd name="T90" fmla="*/ 22 w 22"/>
                <a:gd name="T91" fmla="*/ 9 h 22"/>
                <a:gd name="T92" fmla="*/ 22 w 22"/>
                <a:gd name="T93" fmla="*/ 4 h 22"/>
                <a:gd name="T94" fmla="*/ 22 w 22"/>
                <a:gd name="T95" fmla="*/ 4 h 22"/>
                <a:gd name="T96" fmla="*/ 22 w 22"/>
                <a:gd name="T97" fmla="*/ 4 h 22"/>
                <a:gd name="T98" fmla="*/ 16 w 22"/>
                <a:gd name="T99" fmla="*/ 3 h 22"/>
                <a:gd name="T100" fmla="*/ 17 w 22"/>
                <a:gd name="T101" fmla="*/ 1 h 22"/>
                <a:gd name="T102" fmla="*/ 17 w 22"/>
                <a:gd name="T103" fmla="*/ 1 h 22"/>
                <a:gd name="T104" fmla="*/ 17 w 22"/>
                <a:gd name="T105" fmla="*/ 0 h 22"/>
                <a:gd name="T106" fmla="*/ 13 w 22"/>
                <a:gd name="T10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 h="22">
                  <a:moveTo>
                    <a:pt x="2" y="19"/>
                  </a:moveTo>
                  <a:cubicBezTo>
                    <a:pt x="4" y="15"/>
                    <a:pt x="5" y="9"/>
                    <a:pt x="6" y="5"/>
                  </a:cubicBezTo>
                  <a:cubicBezTo>
                    <a:pt x="6" y="5"/>
                    <a:pt x="6" y="4"/>
                    <a:pt x="6" y="3"/>
                  </a:cubicBezTo>
                  <a:cubicBezTo>
                    <a:pt x="7" y="4"/>
                    <a:pt x="9" y="4"/>
                    <a:pt x="11" y="4"/>
                  </a:cubicBezTo>
                  <a:cubicBezTo>
                    <a:pt x="10" y="5"/>
                    <a:pt x="10" y="5"/>
                    <a:pt x="10" y="6"/>
                  </a:cubicBezTo>
                  <a:cubicBezTo>
                    <a:pt x="10" y="7"/>
                    <a:pt x="10" y="7"/>
                    <a:pt x="10" y="7"/>
                  </a:cubicBezTo>
                  <a:cubicBezTo>
                    <a:pt x="10" y="7"/>
                    <a:pt x="10" y="7"/>
                    <a:pt x="10" y="7"/>
                  </a:cubicBezTo>
                  <a:cubicBezTo>
                    <a:pt x="13" y="7"/>
                    <a:pt x="13" y="7"/>
                    <a:pt x="13" y="7"/>
                  </a:cubicBezTo>
                  <a:cubicBezTo>
                    <a:pt x="14" y="7"/>
                    <a:pt x="14" y="7"/>
                    <a:pt x="14" y="7"/>
                  </a:cubicBezTo>
                  <a:cubicBezTo>
                    <a:pt x="14" y="7"/>
                    <a:pt x="14" y="7"/>
                    <a:pt x="14" y="7"/>
                  </a:cubicBezTo>
                  <a:cubicBezTo>
                    <a:pt x="15" y="7"/>
                    <a:pt x="15" y="7"/>
                    <a:pt x="15" y="7"/>
                  </a:cubicBezTo>
                  <a:cubicBezTo>
                    <a:pt x="16" y="4"/>
                    <a:pt x="16" y="4"/>
                    <a:pt x="16" y="4"/>
                  </a:cubicBezTo>
                  <a:cubicBezTo>
                    <a:pt x="18" y="4"/>
                    <a:pt x="19" y="4"/>
                    <a:pt x="21" y="5"/>
                  </a:cubicBezTo>
                  <a:cubicBezTo>
                    <a:pt x="21" y="6"/>
                    <a:pt x="21" y="7"/>
                    <a:pt x="21" y="9"/>
                  </a:cubicBezTo>
                  <a:cubicBezTo>
                    <a:pt x="20" y="13"/>
                    <a:pt x="19" y="17"/>
                    <a:pt x="17" y="20"/>
                  </a:cubicBezTo>
                  <a:cubicBezTo>
                    <a:pt x="17" y="20"/>
                    <a:pt x="17" y="20"/>
                    <a:pt x="17" y="20"/>
                  </a:cubicBezTo>
                  <a:cubicBezTo>
                    <a:pt x="17" y="21"/>
                    <a:pt x="17" y="21"/>
                    <a:pt x="17" y="21"/>
                  </a:cubicBezTo>
                  <a:cubicBezTo>
                    <a:pt x="17" y="21"/>
                    <a:pt x="17" y="21"/>
                    <a:pt x="17" y="21"/>
                  </a:cubicBezTo>
                  <a:cubicBezTo>
                    <a:pt x="7" y="19"/>
                    <a:pt x="7" y="19"/>
                    <a:pt x="7" y="19"/>
                  </a:cubicBezTo>
                  <a:cubicBezTo>
                    <a:pt x="5" y="19"/>
                    <a:pt x="4" y="19"/>
                    <a:pt x="2" y="19"/>
                  </a:cubicBezTo>
                  <a:cubicBezTo>
                    <a:pt x="2" y="19"/>
                    <a:pt x="2" y="19"/>
                    <a:pt x="2" y="19"/>
                  </a:cubicBezTo>
                  <a:moveTo>
                    <a:pt x="14" y="6"/>
                  </a:moveTo>
                  <a:cubicBezTo>
                    <a:pt x="14" y="6"/>
                    <a:pt x="14" y="6"/>
                    <a:pt x="14" y="6"/>
                  </a:cubicBezTo>
                  <a:cubicBezTo>
                    <a:pt x="11" y="6"/>
                    <a:pt x="11" y="6"/>
                    <a:pt x="11" y="6"/>
                  </a:cubicBezTo>
                  <a:cubicBezTo>
                    <a:pt x="12" y="4"/>
                    <a:pt x="13" y="2"/>
                    <a:pt x="13" y="1"/>
                  </a:cubicBezTo>
                  <a:cubicBezTo>
                    <a:pt x="14" y="1"/>
                    <a:pt x="15" y="1"/>
                    <a:pt x="16" y="1"/>
                  </a:cubicBezTo>
                  <a:cubicBezTo>
                    <a:pt x="14" y="6"/>
                    <a:pt x="14" y="6"/>
                    <a:pt x="14" y="6"/>
                  </a:cubicBezTo>
                  <a:cubicBezTo>
                    <a:pt x="14" y="6"/>
                    <a:pt x="14" y="6"/>
                    <a:pt x="14" y="6"/>
                  </a:cubicBezTo>
                  <a:moveTo>
                    <a:pt x="13" y="0"/>
                  </a:moveTo>
                  <a:cubicBezTo>
                    <a:pt x="13" y="0"/>
                    <a:pt x="13" y="0"/>
                    <a:pt x="13" y="0"/>
                  </a:cubicBezTo>
                  <a:cubicBezTo>
                    <a:pt x="12" y="1"/>
                    <a:pt x="12" y="2"/>
                    <a:pt x="11" y="3"/>
                  </a:cubicBezTo>
                  <a:cubicBezTo>
                    <a:pt x="9" y="3"/>
                    <a:pt x="7" y="3"/>
                    <a:pt x="6" y="2"/>
                  </a:cubicBezTo>
                  <a:cubicBezTo>
                    <a:pt x="5" y="2"/>
                    <a:pt x="5" y="2"/>
                    <a:pt x="5" y="2"/>
                  </a:cubicBezTo>
                  <a:cubicBezTo>
                    <a:pt x="5" y="3"/>
                    <a:pt x="5" y="3"/>
                    <a:pt x="5" y="3"/>
                  </a:cubicBezTo>
                  <a:cubicBezTo>
                    <a:pt x="5" y="3"/>
                    <a:pt x="5" y="4"/>
                    <a:pt x="5" y="5"/>
                  </a:cubicBezTo>
                  <a:cubicBezTo>
                    <a:pt x="4" y="9"/>
                    <a:pt x="3" y="15"/>
                    <a:pt x="0" y="19"/>
                  </a:cubicBezTo>
                  <a:cubicBezTo>
                    <a:pt x="0" y="20"/>
                    <a:pt x="0" y="20"/>
                    <a:pt x="0" y="20"/>
                  </a:cubicBezTo>
                  <a:cubicBezTo>
                    <a:pt x="1" y="20"/>
                    <a:pt x="1" y="20"/>
                    <a:pt x="1" y="20"/>
                  </a:cubicBezTo>
                  <a:cubicBezTo>
                    <a:pt x="1" y="20"/>
                    <a:pt x="2" y="20"/>
                    <a:pt x="2" y="20"/>
                  </a:cubicBezTo>
                  <a:cubicBezTo>
                    <a:pt x="4" y="20"/>
                    <a:pt x="5" y="20"/>
                    <a:pt x="7" y="20"/>
                  </a:cubicBezTo>
                  <a:cubicBezTo>
                    <a:pt x="17" y="22"/>
                    <a:pt x="17" y="22"/>
                    <a:pt x="17" y="22"/>
                  </a:cubicBezTo>
                  <a:cubicBezTo>
                    <a:pt x="17" y="22"/>
                    <a:pt x="17" y="22"/>
                    <a:pt x="17" y="22"/>
                  </a:cubicBezTo>
                  <a:cubicBezTo>
                    <a:pt x="17" y="22"/>
                    <a:pt x="17" y="22"/>
                    <a:pt x="17" y="22"/>
                  </a:cubicBezTo>
                  <a:cubicBezTo>
                    <a:pt x="18" y="21"/>
                    <a:pt x="18" y="21"/>
                    <a:pt x="18" y="21"/>
                  </a:cubicBezTo>
                  <a:cubicBezTo>
                    <a:pt x="18" y="20"/>
                    <a:pt x="18" y="20"/>
                    <a:pt x="18" y="20"/>
                  </a:cubicBezTo>
                  <a:cubicBezTo>
                    <a:pt x="20" y="17"/>
                    <a:pt x="21" y="13"/>
                    <a:pt x="22" y="9"/>
                  </a:cubicBezTo>
                  <a:cubicBezTo>
                    <a:pt x="22" y="7"/>
                    <a:pt x="22" y="6"/>
                    <a:pt x="22" y="4"/>
                  </a:cubicBezTo>
                  <a:cubicBezTo>
                    <a:pt x="22" y="4"/>
                    <a:pt x="22" y="4"/>
                    <a:pt x="22" y="4"/>
                  </a:cubicBezTo>
                  <a:cubicBezTo>
                    <a:pt x="22" y="4"/>
                    <a:pt x="22" y="4"/>
                    <a:pt x="22" y="4"/>
                  </a:cubicBezTo>
                  <a:cubicBezTo>
                    <a:pt x="20" y="3"/>
                    <a:pt x="18" y="3"/>
                    <a:pt x="16" y="3"/>
                  </a:cubicBezTo>
                  <a:cubicBezTo>
                    <a:pt x="17" y="1"/>
                    <a:pt x="17" y="1"/>
                    <a:pt x="17" y="1"/>
                  </a:cubicBezTo>
                  <a:cubicBezTo>
                    <a:pt x="17" y="1"/>
                    <a:pt x="17" y="1"/>
                    <a:pt x="17" y="1"/>
                  </a:cubicBezTo>
                  <a:cubicBezTo>
                    <a:pt x="17" y="0"/>
                    <a:pt x="17" y="0"/>
                    <a:pt x="17" y="0"/>
                  </a:cubicBezTo>
                  <a:cubicBezTo>
                    <a:pt x="16" y="0"/>
                    <a:pt x="14"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53" name="Freeform 139"/>
            <p:cNvSpPr/>
            <p:nvPr/>
          </p:nvSpPr>
          <p:spPr bwMode="auto">
            <a:xfrm>
              <a:off x="3601" y="2044"/>
              <a:ext cx="26" cy="4"/>
            </a:xfrm>
            <a:custGeom>
              <a:avLst/>
              <a:gdLst>
                <a:gd name="T0" fmla="*/ 1 w 11"/>
                <a:gd name="T1" fmla="*/ 0 h 2"/>
                <a:gd name="T2" fmla="*/ 0 w 11"/>
                <a:gd name="T3" fmla="*/ 0 h 2"/>
                <a:gd name="T4" fmla="*/ 1 w 11"/>
                <a:gd name="T5" fmla="*/ 1 h 2"/>
                <a:gd name="T6" fmla="*/ 10 w 11"/>
                <a:gd name="T7" fmla="*/ 2 h 2"/>
                <a:gd name="T8" fmla="*/ 11 w 11"/>
                <a:gd name="T9" fmla="*/ 1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1" y="1"/>
                    <a:pt x="1" y="1"/>
                    <a:pt x="1" y="1"/>
                  </a:cubicBezTo>
                  <a:cubicBezTo>
                    <a:pt x="4" y="1"/>
                    <a:pt x="7" y="2"/>
                    <a:pt x="10" y="2"/>
                  </a:cubicBezTo>
                  <a:cubicBezTo>
                    <a:pt x="11" y="1"/>
                    <a:pt x="11" y="1"/>
                    <a:pt x="11" y="1"/>
                  </a:cubicBezTo>
                  <a:cubicBezTo>
                    <a:pt x="10" y="1"/>
                    <a:pt x="10" y="1"/>
                    <a:pt x="10" y="1"/>
                  </a:cubicBezTo>
                  <a:cubicBezTo>
                    <a:pt x="7" y="1"/>
                    <a:pt x="4"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54" name="Freeform 140"/>
            <p:cNvSpPr/>
            <p:nvPr/>
          </p:nvSpPr>
          <p:spPr bwMode="auto">
            <a:xfrm>
              <a:off x="3599" y="2051"/>
              <a:ext cx="26" cy="5"/>
            </a:xfrm>
            <a:custGeom>
              <a:avLst/>
              <a:gdLst>
                <a:gd name="T0" fmla="*/ 1 w 11"/>
                <a:gd name="T1" fmla="*/ 0 h 2"/>
                <a:gd name="T2" fmla="*/ 0 w 11"/>
                <a:gd name="T3" fmla="*/ 0 h 2"/>
                <a:gd name="T4" fmla="*/ 0 w 11"/>
                <a:gd name="T5" fmla="*/ 1 h 2"/>
                <a:gd name="T6" fmla="*/ 10 w 11"/>
                <a:gd name="T7" fmla="*/ 2 h 2"/>
                <a:gd name="T8" fmla="*/ 11 w 11"/>
                <a:gd name="T9" fmla="*/ 2 h 2"/>
                <a:gd name="T10" fmla="*/ 10 w 11"/>
                <a:gd name="T11" fmla="*/ 1 h 2"/>
                <a:gd name="T12" fmla="*/ 1 w 11"/>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1" h="2">
                  <a:moveTo>
                    <a:pt x="1" y="0"/>
                  </a:moveTo>
                  <a:cubicBezTo>
                    <a:pt x="0" y="0"/>
                    <a:pt x="0" y="0"/>
                    <a:pt x="0" y="0"/>
                  </a:cubicBezTo>
                  <a:cubicBezTo>
                    <a:pt x="0" y="1"/>
                    <a:pt x="0" y="1"/>
                    <a:pt x="0" y="1"/>
                  </a:cubicBezTo>
                  <a:cubicBezTo>
                    <a:pt x="4" y="2"/>
                    <a:pt x="7" y="2"/>
                    <a:pt x="10" y="2"/>
                  </a:cubicBezTo>
                  <a:cubicBezTo>
                    <a:pt x="11" y="2"/>
                    <a:pt x="11" y="2"/>
                    <a:pt x="11" y="2"/>
                  </a:cubicBezTo>
                  <a:cubicBezTo>
                    <a:pt x="10" y="1"/>
                    <a:pt x="10" y="1"/>
                    <a:pt x="10" y="1"/>
                  </a:cubicBezTo>
                  <a:cubicBezTo>
                    <a:pt x="7" y="1"/>
                    <a:pt x="4" y="1"/>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55" name="Freeform 141"/>
            <p:cNvSpPr/>
            <p:nvPr/>
          </p:nvSpPr>
          <p:spPr bwMode="auto">
            <a:xfrm>
              <a:off x="3599" y="2058"/>
              <a:ext cx="7" cy="2"/>
            </a:xfrm>
            <a:custGeom>
              <a:avLst/>
              <a:gdLst>
                <a:gd name="T0" fmla="*/ 1 w 3"/>
                <a:gd name="T1" fmla="*/ 0 h 1"/>
                <a:gd name="T2" fmla="*/ 0 w 3"/>
                <a:gd name="T3" fmla="*/ 0 h 1"/>
                <a:gd name="T4" fmla="*/ 0 w 3"/>
                <a:gd name="T5" fmla="*/ 0 h 1"/>
                <a:gd name="T6" fmla="*/ 0 w 3"/>
                <a:gd name="T7" fmla="*/ 1 h 1"/>
                <a:gd name="T8" fmla="*/ 1 w 3"/>
                <a:gd name="T9" fmla="*/ 1 h 1"/>
                <a:gd name="T10" fmla="*/ 3 w 3"/>
                <a:gd name="T11" fmla="*/ 1 h 1"/>
                <a:gd name="T12" fmla="*/ 3 w 3"/>
                <a:gd name="T13" fmla="*/ 1 h 1"/>
                <a:gd name="T14" fmla="*/ 3 w 3"/>
                <a:gd name="T15" fmla="*/ 1 h 1"/>
                <a:gd name="T16" fmla="*/ 3 w 3"/>
                <a:gd name="T17" fmla="*/ 0 h 1"/>
                <a:gd name="T18" fmla="*/ 1 w 3"/>
                <a:gd name="T19"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1">
                  <a:moveTo>
                    <a:pt x="1" y="0"/>
                  </a:moveTo>
                  <a:cubicBezTo>
                    <a:pt x="0" y="0"/>
                    <a:pt x="0" y="0"/>
                    <a:pt x="0" y="0"/>
                  </a:cubicBezTo>
                  <a:cubicBezTo>
                    <a:pt x="0" y="0"/>
                    <a:pt x="0" y="0"/>
                    <a:pt x="0" y="0"/>
                  </a:cubicBezTo>
                  <a:cubicBezTo>
                    <a:pt x="0" y="1"/>
                    <a:pt x="0" y="1"/>
                    <a:pt x="0" y="1"/>
                  </a:cubicBezTo>
                  <a:cubicBezTo>
                    <a:pt x="0" y="1"/>
                    <a:pt x="1" y="1"/>
                    <a:pt x="1" y="1"/>
                  </a:cubicBezTo>
                  <a:cubicBezTo>
                    <a:pt x="1" y="1"/>
                    <a:pt x="2" y="1"/>
                    <a:pt x="3" y="1"/>
                  </a:cubicBezTo>
                  <a:cubicBezTo>
                    <a:pt x="3" y="1"/>
                    <a:pt x="3" y="1"/>
                    <a:pt x="3" y="1"/>
                  </a:cubicBezTo>
                  <a:cubicBezTo>
                    <a:pt x="3" y="1"/>
                    <a:pt x="3" y="1"/>
                    <a:pt x="3" y="1"/>
                  </a:cubicBezTo>
                  <a:cubicBezTo>
                    <a:pt x="3" y="0"/>
                    <a:pt x="3" y="0"/>
                    <a:pt x="3" y="0"/>
                  </a:cubicBezTo>
                  <a:cubicBezTo>
                    <a:pt x="3" y="0"/>
                    <a:pt x="2"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56" name="Freeform 142"/>
            <p:cNvSpPr/>
            <p:nvPr/>
          </p:nvSpPr>
          <p:spPr bwMode="auto">
            <a:xfrm>
              <a:off x="3520" y="2044"/>
              <a:ext cx="33" cy="12"/>
            </a:xfrm>
            <a:custGeom>
              <a:avLst/>
              <a:gdLst>
                <a:gd name="T0" fmla="*/ 13 w 14"/>
                <a:gd name="T1" fmla="*/ 0 h 5"/>
                <a:gd name="T2" fmla="*/ 0 w 14"/>
                <a:gd name="T3" fmla="*/ 4 h 5"/>
                <a:gd name="T4" fmla="*/ 0 w 14"/>
                <a:gd name="T5" fmla="*/ 5 h 5"/>
                <a:gd name="T6" fmla="*/ 1 w 14"/>
                <a:gd name="T7" fmla="*/ 5 h 5"/>
                <a:gd name="T8" fmla="*/ 13 w 14"/>
                <a:gd name="T9" fmla="*/ 1 h 5"/>
                <a:gd name="T10" fmla="*/ 14 w 14"/>
                <a:gd name="T11" fmla="*/ 0 h 5"/>
                <a:gd name="T12" fmla="*/ 13 w 1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14" h="5">
                  <a:moveTo>
                    <a:pt x="13" y="0"/>
                  </a:moveTo>
                  <a:cubicBezTo>
                    <a:pt x="12" y="1"/>
                    <a:pt x="3" y="4"/>
                    <a:pt x="0" y="4"/>
                  </a:cubicBezTo>
                  <a:cubicBezTo>
                    <a:pt x="0" y="5"/>
                    <a:pt x="0" y="5"/>
                    <a:pt x="0" y="5"/>
                  </a:cubicBezTo>
                  <a:cubicBezTo>
                    <a:pt x="1" y="5"/>
                    <a:pt x="1" y="5"/>
                    <a:pt x="1" y="5"/>
                  </a:cubicBezTo>
                  <a:cubicBezTo>
                    <a:pt x="3" y="5"/>
                    <a:pt x="13" y="1"/>
                    <a:pt x="13" y="1"/>
                  </a:cubicBezTo>
                  <a:cubicBezTo>
                    <a:pt x="14" y="0"/>
                    <a:pt x="14" y="0"/>
                    <a:pt x="14" y="0"/>
                  </a:cubicBezTo>
                  <a:cubicBezTo>
                    <a:pt x="13" y="0"/>
                    <a:pt x="13" y="0"/>
                    <a:pt x="1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57" name="Freeform 143"/>
            <p:cNvSpPr/>
            <p:nvPr/>
          </p:nvSpPr>
          <p:spPr bwMode="auto">
            <a:xfrm>
              <a:off x="3522" y="2053"/>
              <a:ext cx="31" cy="10"/>
            </a:xfrm>
            <a:custGeom>
              <a:avLst/>
              <a:gdLst>
                <a:gd name="T0" fmla="*/ 12 w 13"/>
                <a:gd name="T1" fmla="*/ 0 h 4"/>
                <a:gd name="T2" fmla="*/ 5 w 13"/>
                <a:gd name="T3" fmla="*/ 2 h 4"/>
                <a:gd name="T4" fmla="*/ 0 w 13"/>
                <a:gd name="T5" fmla="*/ 3 h 4"/>
                <a:gd name="T6" fmla="*/ 0 w 13"/>
                <a:gd name="T7" fmla="*/ 4 h 4"/>
                <a:gd name="T8" fmla="*/ 0 w 13"/>
                <a:gd name="T9" fmla="*/ 4 h 4"/>
                <a:gd name="T10" fmla="*/ 1 w 13"/>
                <a:gd name="T11" fmla="*/ 4 h 4"/>
                <a:gd name="T12" fmla="*/ 6 w 13"/>
                <a:gd name="T13" fmla="*/ 3 h 4"/>
                <a:gd name="T14" fmla="*/ 12 w 13"/>
                <a:gd name="T15" fmla="*/ 1 h 4"/>
                <a:gd name="T16" fmla="*/ 13 w 13"/>
                <a:gd name="T17" fmla="*/ 0 h 4"/>
                <a:gd name="T18" fmla="*/ 12 w 13"/>
                <a:gd name="T19" fmla="*/ 0 h 4"/>
                <a:gd name="T20" fmla="*/ 12 w 1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4">
                  <a:moveTo>
                    <a:pt x="12" y="0"/>
                  </a:moveTo>
                  <a:cubicBezTo>
                    <a:pt x="11" y="0"/>
                    <a:pt x="10" y="0"/>
                    <a:pt x="5" y="2"/>
                  </a:cubicBezTo>
                  <a:cubicBezTo>
                    <a:pt x="3" y="2"/>
                    <a:pt x="1" y="3"/>
                    <a:pt x="0" y="3"/>
                  </a:cubicBezTo>
                  <a:cubicBezTo>
                    <a:pt x="0" y="4"/>
                    <a:pt x="0" y="4"/>
                    <a:pt x="0" y="4"/>
                  </a:cubicBezTo>
                  <a:cubicBezTo>
                    <a:pt x="0" y="4"/>
                    <a:pt x="0" y="4"/>
                    <a:pt x="0" y="4"/>
                  </a:cubicBezTo>
                  <a:cubicBezTo>
                    <a:pt x="1" y="4"/>
                    <a:pt x="1" y="4"/>
                    <a:pt x="1" y="4"/>
                  </a:cubicBezTo>
                  <a:cubicBezTo>
                    <a:pt x="1" y="4"/>
                    <a:pt x="3" y="3"/>
                    <a:pt x="6" y="3"/>
                  </a:cubicBezTo>
                  <a:cubicBezTo>
                    <a:pt x="8" y="2"/>
                    <a:pt x="12" y="1"/>
                    <a:pt x="12" y="1"/>
                  </a:cubicBezTo>
                  <a:cubicBezTo>
                    <a:pt x="13" y="0"/>
                    <a:pt x="13" y="0"/>
                    <a:pt x="13" y="0"/>
                  </a:cubicBezTo>
                  <a:cubicBezTo>
                    <a:pt x="12" y="0"/>
                    <a:pt x="12" y="0"/>
                    <a:pt x="12" y="0"/>
                  </a:cubicBezTo>
                  <a:cubicBezTo>
                    <a:pt x="12" y="0"/>
                    <a:pt x="12" y="0"/>
                    <a:pt x="1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58" name="Freeform 144"/>
            <p:cNvSpPr/>
            <p:nvPr/>
          </p:nvSpPr>
          <p:spPr bwMode="auto">
            <a:xfrm>
              <a:off x="3522" y="2065"/>
              <a:ext cx="10" cy="5"/>
            </a:xfrm>
            <a:custGeom>
              <a:avLst/>
              <a:gdLst>
                <a:gd name="T0" fmla="*/ 3 w 4"/>
                <a:gd name="T1" fmla="*/ 0 h 2"/>
                <a:gd name="T2" fmla="*/ 2 w 4"/>
                <a:gd name="T3" fmla="*/ 1 h 2"/>
                <a:gd name="T4" fmla="*/ 1 w 4"/>
                <a:gd name="T5" fmla="*/ 1 h 2"/>
                <a:gd name="T6" fmla="*/ 1 w 4"/>
                <a:gd name="T7" fmla="*/ 1 h 2"/>
                <a:gd name="T8" fmla="*/ 0 w 4"/>
                <a:gd name="T9" fmla="*/ 1 h 2"/>
                <a:gd name="T10" fmla="*/ 1 w 4"/>
                <a:gd name="T11" fmla="*/ 2 h 2"/>
                <a:gd name="T12" fmla="*/ 1 w 4"/>
                <a:gd name="T13" fmla="*/ 2 h 2"/>
                <a:gd name="T14" fmla="*/ 2 w 4"/>
                <a:gd name="T15" fmla="*/ 1 h 2"/>
                <a:gd name="T16" fmla="*/ 3 w 4"/>
                <a:gd name="T17" fmla="*/ 1 h 2"/>
                <a:gd name="T18" fmla="*/ 3 w 4"/>
                <a:gd name="T19" fmla="*/ 1 h 2"/>
                <a:gd name="T20" fmla="*/ 4 w 4"/>
                <a:gd name="T21" fmla="*/ 1 h 2"/>
                <a:gd name="T22" fmla="*/ 4 w 4"/>
                <a:gd name="T23" fmla="*/ 0 h 2"/>
                <a:gd name="T24" fmla="*/ 3 w 4"/>
                <a:gd name="T25"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2">
                  <a:moveTo>
                    <a:pt x="3" y="0"/>
                  </a:moveTo>
                  <a:cubicBezTo>
                    <a:pt x="3" y="0"/>
                    <a:pt x="2" y="0"/>
                    <a:pt x="2" y="1"/>
                  </a:cubicBezTo>
                  <a:cubicBezTo>
                    <a:pt x="2" y="1"/>
                    <a:pt x="1" y="1"/>
                    <a:pt x="1" y="1"/>
                  </a:cubicBezTo>
                  <a:cubicBezTo>
                    <a:pt x="1" y="1"/>
                    <a:pt x="1" y="1"/>
                    <a:pt x="1" y="1"/>
                  </a:cubicBezTo>
                  <a:cubicBezTo>
                    <a:pt x="0" y="1"/>
                    <a:pt x="0" y="1"/>
                    <a:pt x="0" y="1"/>
                  </a:cubicBezTo>
                  <a:cubicBezTo>
                    <a:pt x="1" y="2"/>
                    <a:pt x="1" y="2"/>
                    <a:pt x="1" y="2"/>
                  </a:cubicBezTo>
                  <a:cubicBezTo>
                    <a:pt x="1" y="2"/>
                    <a:pt x="1" y="2"/>
                    <a:pt x="1" y="2"/>
                  </a:cubicBezTo>
                  <a:cubicBezTo>
                    <a:pt x="2" y="2"/>
                    <a:pt x="2" y="2"/>
                    <a:pt x="2" y="1"/>
                  </a:cubicBezTo>
                  <a:cubicBezTo>
                    <a:pt x="3" y="1"/>
                    <a:pt x="3" y="1"/>
                    <a:pt x="3" y="1"/>
                  </a:cubicBezTo>
                  <a:cubicBezTo>
                    <a:pt x="3" y="1"/>
                    <a:pt x="3" y="1"/>
                    <a:pt x="3" y="1"/>
                  </a:cubicBezTo>
                  <a:cubicBezTo>
                    <a:pt x="4" y="1"/>
                    <a:pt x="4" y="1"/>
                    <a:pt x="4" y="1"/>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59" name="Freeform 145"/>
            <p:cNvSpPr>
              <a:spLocks noEditPoints="1"/>
            </p:cNvSpPr>
            <p:nvPr/>
          </p:nvSpPr>
          <p:spPr bwMode="auto">
            <a:xfrm>
              <a:off x="3510" y="2017"/>
              <a:ext cx="62" cy="74"/>
            </a:xfrm>
            <a:custGeom>
              <a:avLst/>
              <a:gdLst>
                <a:gd name="T0" fmla="*/ 7 w 26"/>
                <a:gd name="T1" fmla="*/ 27 h 31"/>
                <a:gd name="T2" fmla="*/ 25 w 26"/>
                <a:gd name="T3" fmla="*/ 25 h 31"/>
                <a:gd name="T4" fmla="*/ 24 w 26"/>
                <a:gd name="T5" fmla="*/ 25 h 31"/>
                <a:gd name="T6" fmla="*/ 24 w 26"/>
                <a:gd name="T7" fmla="*/ 25 h 31"/>
                <a:gd name="T8" fmla="*/ 23 w 26"/>
                <a:gd name="T9" fmla="*/ 26 h 31"/>
                <a:gd name="T10" fmla="*/ 7 w 26"/>
                <a:gd name="T11" fmla="*/ 29 h 31"/>
                <a:gd name="T12" fmla="*/ 21 w 26"/>
                <a:gd name="T13" fmla="*/ 4 h 31"/>
                <a:gd name="T14" fmla="*/ 23 w 26"/>
                <a:gd name="T15" fmla="*/ 10 h 31"/>
                <a:gd name="T16" fmla="*/ 8 w 26"/>
                <a:gd name="T17" fmla="*/ 9 h 31"/>
                <a:gd name="T18" fmla="*/ 7 w 26"/>
                <a:gd name="T19" fmla="*/ 3 h 31"/>
                <a:gd name="T20" fmla="*/ 10 w 26"/>
                <a:gd name="T21" fmla="*/ 1 h 31"/>
                <a:gd name="T22" fmla="*/ 12 w 26"/>
                <a:gd name="T23" fmla="*/ 7 h 31"/>
                <a:gd name="T24" fmla="*/ 8 w 26"/>
                <a:gd name="T25" fmla="*/ 10 h 31"/>
                <a:gd name="T26" fmla="*/ 12 w 26"/>
                <a:gd name="T27" fmla="*/ 4 h 31"/>
                <a:gd name="T28" fmla="*/ 19 w 26"/>
                <a:gd name="T29" fmla="*/ 1 h 31"/>
                <a:gd name="T30" fmla="*/ 7 w 26"/>
                <a:gd name="T31" fmla="*/ 26 h 31"/>
                <a:gd name="T32" fmla="*/ 6 w 26"/>
                <a:gd name="T33" fmla="*/ 26 h 31"/>
                <a:gd name="T34" fmla="*/ 1 w 26"/>
                <a:gd name="T35" fmla="*/ 8 h 31"/>
                <a:gd name="T36" fmla="*/ 6 w 26"/>
                <a:gd name="T37" fmla="*/ 6 h 31"/>
                <a:gd name="T38" fmla="*/ 7 w 26"/>
                <a:gd name="T39" fmla="*/ 10 h 31"/>
                <a:gd name="T40" fmla="*/ 20 w 26"/>
                <a:gd name="T41" fmla="*/ 0 h 31"/>
                <a:gd name="T42" fmla="*/ 19 w 26"/>
                <a:gd name="T43" fmla="*/ 0 h 31"/>
                <a:gd name="T44" fmla="*/ 18 w 26"/>
                <a:gd name="T45" fmla="*/ 0 h 31"/>
                <a:gd name="T46" fmla="*/ 11 w 26"/>
                <a:gd name="T47" fmla="*/ 0 h 31"/>
                <a:gd name="T48" fmla="*/ 10 w 26"/>
                <a:gd name="T49" fmla="*/ 0 h 31"/>
                <a:gd name="T50" fmla="*/ 6 w 26"/>
                <a:gd name="T51" fmla="*/ 2 h 31"/>
                <a:gd name="T52" fmla="*/ 6 w 26"/>
                <a:gd name="T53" fmla="*/ 5 h 31"/>
                <a:gd name="T54" fmla="*/ 1 w 26"/>
                <a:gd name="T55" fmla="*/ 7 h 31"/>
                <a:gd name="T56" fmla="*/ 0 w 26"/>
                <a:gd name="T57" fmla="*/ 7 h 31"/>
                <a:gd name="T58" fmla="*/ 2 w 26"/>
                <a:gd name="T59" fmla="*/ 29 h 31"/>
                <a:gd name="T60" fmla="*/ 2 w 26"/>
                <a:gd name="T61" fmla="*/ 29 h 31"/>
                <a:gd name="T62" fmla="*/ 6 w 26"/>
                <a:gd name="T63" fmla="*/ 30 h 31"/>
                <a:gd name="T64" fmla="*/ 6 w 26"/>
                <a:gd name="T65" fmla="*/ 31 h 31"/>
                <a:gd name="T66" fmla="*/ 11 w 26"/>
                <a:gd name="T67" fmla="*/ 29 h 31"/>
                <a:gd name="T68" fmla="*/ 24 w 26"/>
                <a:gd name="T69" fmla="*/ 27 h 31"/>
                <a:gd name="T70" fmla="*/ 26 w 26"/>
                <a:gd name="T71" fmla="*/ 26 h 31"/>
                <a:gd name="T72" fmla="*/ 24 w 26"/>
                <a:gd name="T73" fmla="*/ 3 h 31"/>
                <a:gd name="T74" fmla="*/ 23 w 26"/>
                <a:gd name="T75" fmla="*/ 2 h 31"/>
                <a:gd name="T76" fmla="*/ 20 w 26"/>
                <a:gd name="T77" fmla="*/ 1 h 31"/>
                <a:gd name="T78" fmla="*/ 20 w 26"/>
                <a:gd name="T79"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 h="31">
                  <a:moveTo>
                    <a:pt x="7" y="29"/>
                  </a:moveTo>
                  <a:cubicBezTo>
                    <a:pt x="7" y="27"/>
                    <a:pt x="7" y="27"/>
                    <a:pt x="7" y="27"/>
                  </a:cubicBezTo>
                  <a:cubicBezTo>
                    <a:pt x="13" y="25"/>
                    <a:pt x="19" y="24"/>
                    <a:pt x="25" y="23"/>
                  </a:cubicBezTo>
                  <a:cubicBezTo>
                    <a:pt x="25" y="25"/>
                    <a:pt x="25" y="25"/>
                    <a:pt x="25" y="25"/>
                  </a:cubicBezTo>
                  <a:cubicBezTo>
                    <a:pt x="25" y="25"/>
                    <a:pt x="25" y="25"/>
                    <a:pt x="25" y="25"/>
                  </a:cubicBezTo>
                  <a:cubicBezTo>
                    <a:pt x="24" y="25"/>
                    <a:pt x="24" y="25"/>
                    <a:pt x="24" y="25"/>
                  </a:cubicBezTo>
                  <a:cubicBezTo>
                    <a:pt x="24" y="25"/>
                    <a:pt x="24" y="25"/>
                    <a:pt x="24" y="25"/>
                  </a:cubicBezTo>
                  <a:cubicBezTo>
                    <a:pt x="24" y="25"/>
                    <a:pt x="24" y="25"/>
                    <a:pt x="24" y="25"/>
                  </a:cubicBezTo>
                  <a:cubicBezTo>
                    <a:pt x="23" y="25"/>
                    <a:pt x="23" y="25"/>
                    <a:pt x="23" y="25"/>
                  </a:cubicBezTo>
                  <a:cubicBezTo>
                    <a:pt x="23" y="26"/>
                    <a:pt x="23" y="26"/>
                    <a:pt x="23" y="26"/>
                  </a:cubicBezTo>
                  <a:cubicBezTo>
                    <a:pt x="11" y="28"/>
                    <a:pt x="11" y="28"/>
                    <a:pt x="11" y="28"/>
                  </a:cubicBezTo>
                  <a:cubicBezTo>
                    <a:pt x="9" y="28"/>
                    <a:pt x="8" y="29"/>
                    <a:pt x="7" y="29"/>
                  </a:cubicBezTo>
                  <a:moveTo>
                    <a:pt x="24" y="19"/>
                  </a:moveTo>
                  <a:cubicBezTo>
                    <a:pt x="23" y="14"/>
                    <a:pt x="21" y="9"/>
                    <a:pt x="21" y="4"/>
                  </a:cubicBezTo>
                  <a:cubicBezTo>
                    <a:pt x="21" y="4"/>
                    <a:pt x="22" y="4"/>
                    <a:pt x="23" y="3"/>
                  </a:cubicBezTo>
                  <a:cubicBezTo>
                    <a:pt x="23" y="5"/>
                    <a:pt x="23" y="8"/>
                    <a:pt x="23" y="10"/>
                  </a:cubicBezTo>
                  <a:cubicBezTo>
                    <a:pt x="24" y="19"/>
                    <a:pt x="24" y="19"/>
                    <a:pt x="24" y="19"/>
                  </a:cubicBezTo>
                  <a:moveTo>
                    <a:pt x="8" y="9"/>
                  </a:moveTo>
                  <a:cubicBezTo>
                    <a:pt x="8" y="7"/>
                    <a:pt x="7" y="4"/>
                    <a:pt x="7" y="3"/>
                  </a:cubicBezTo>
                  <a:cubicBezTo>
                    <a:pt x="7" y="3"/>
                    <a:pt x="7" y="3"/>
                    <a:pt x="7" y="3"/>
                  </a:cubicBezTo>
                  <a:cubicBezTo>
                    <a:pt x="7" y="2"/>
                    <a:pt x="7" y="2"/>
                    <a:pt x="7" y="2"/>
                  </a:cubicBezTo>
                  <a:cubicBezTo>
                    <a:pt x="10" y="1"/>
                    <a:pt x="10" y="1"/>
                    <a:pt x="10" y="1"/>
                  </a:cubicBezTo>
                  <a:cubicBezTo>
                    <a:pt x="10" y="2"/>
                    <a:pt x="11" y="3"/>
                    <a:pt x="11" y="4"/>
                  </a:cubicBezTo>
                  <a:cubicBezTo>
                    <a:pt x="11" y="5"/>
                    <a:pt x="12" y="7"/>
                    <a:pt x="12" y="7"/>
                  </a:cubicBezTo>
                  <a:cubicBezTo>
                    <a:pt x="12" y="8"/>
                    <a:pt x="9" y="9"/>
                    <a:pt x="8" y="9"/>
                  </a:cubicBezTo>
                  <a:moveTo>
                    <a:pt x="8" y="10"/>
                  </a:moveTo>
                  <a:cubicBezTo>
                    <a:pt x="9" y="10"/>
                    <a:pt x="13" y="9"/>
                    <a:pt x="13" y="7"/>
                  </a:cubicBezTo>
                  <a:cubicBezTo>
                    <a:pt x="13" y="7"/>
                    <a:pt x="13" y="6"/>
                    <a:pt x="12" y="4"/>
                  </a:cubicBezTo>
                  <a:cubicBezTo>
                    <a:pt x="14" y="3"/>
                    <a:pt x="17" y="2"/>
                    <a:pt x="19" y="1"/>
                  </a:cubicBezTo>
                  <a:cubicBezTo>
                    <a:pt x="19" y="1"/>
                    <a:pt x="19" y="1"/>
                    <a:pt x="19" y="1"/>
                  </a:cubicBezTo>
                  <a:cubicBezTo>
                    <a:pt x="20" y="8"/>
                    <a:pt x="22" y="15"/>
                    <a:pt x="24" y="22"/>
                  </a:cubicBezTo>
                  <a:cubicBezTo>
                    <a:pt x="18" y="23"/>
                    <a:pt x="12" y="24"/>
                    <a:pt x="7" y="26"/>
                  </a:cubicBezTo>
                  <a:cubicBezTo>
                    <a:pt x="6" y="26"/>
                    <a:pt x="6" y="26"/>
                    <a:pt x="6" y="26"/>
                  </a:cubicBezTo>
                  <a:cubicBezTo>
                    <a:pt x="6" y="26"/>
                    <a:pt x="6" y="26"/>
                    <a:pt x="6" y="26"/>
                  </a:cubicBezTo>
                  <a:cubicBezTo>
                    <a:pt x="5" y="27"/>
                    <a:pt x="4" y="27"/>
                    <a:pt x="2" y="28"/>
                  </a:cubicBezTo>
                  <a:cubicBezTo>
                    <a:pt x="3" y="21"/>
                    <a:pt x="2" y="14"/>
                    <a:pt x="1" y="8"/>
                  </a:cubicBezTo>
                  <a:cubicBezTo>
                    <a:pt x="1" y="8"/>
                    <a:pt x="1" y="8"/>
                    <a:pt x="1" y="8"/>
                  </a:cubicBezTo>
                  <a:cubicBezTo>
                    <a:pt x="3" y="7"/>
                    <a:pt x="5" y="7"/>
                    <a:pt x="6" y="6"/>
                  </a:cubicBezTo>
                  <a:cubicBezTo>
                    <a:pt x="7" y="7"/>
                    <a:pt x="7" y="8"/>
                    <a:pt x="7" y="9"/>
                  </a:cubicBezTo>
                  <a:cubicBezTo>
                    <a:pt x="7" y="10"/>
                    <a:pt x="7" y="10"/>
                    <a:pt x="7" y="10"/>
                  </a:cubicBezTo>
                  <a:cubicBezTo>
                    <a:pt x="8" y="10"/>
                    <a:pt x="8" y="10"/>
                    <a:pt x="8" y="10"/>
                  </a:cubicBezTo>
                  <a:moveTo>
                    <a:pt x="20" y="0"/>
                  </a:moveTo>
                  <a:cubicBezTo>
                    <a:pt x="19" y="0"/>
                    <a:pt x="19" y="0"/>
                    <a:pt x="19" y="0"/>
                  </a:cubicBezTo>
                  <a:cubicBezTo>
                    <a:pt x="19" y="0"/>
                    <a:pt x="19" y="0"/>
                    <a:pt x="19" y="0"/>
                  </a:cubicBezTo>
                  <a:cubicBezTo>
                    <a:pt x="19" y="0"/>
                    <a:pt x="19" y="0"/>
                    <a:pt x="19" y="0"/>
                  </a:cubicBezTo>
                  <a:cubicBezTo>
                    <a:pt x="18" y="0"/>
                    <a:pt x="18" y="0"/>
                    <a:pt x="18" y="0"/>
                  </a:cubicBezTo>
                  <a:cubicBezTo>
                    <a:pt x="16" y="1"/>
                    <a:pt x="14" y="2"/>
                    <a:pt x="12" y="3"/>
                  </a:cubicBezTo>
                  <a:cubicBezTo>
                    <a:pt x="11" y="2"/>
                    <a:pt x="11" y="1"/>
                    <a:pt x="11" y="0"/>
                  </a:cubicBezTo>
                  <a:cubicBezTo>
                    <a:pt x="11" y="0"/>
                    <a:pt x="11" y="0"/>
                    <a:pt x="11" y="0"/>
                  </a:cubicBezTo>
                  <a:cubicBezTo>
                    <a:pt x="10" y="0"/>
                    <a:pt x="10" y="0"/>
                    <a:pt x="10" y="0"/>
                  </a:cubicBezTo>
                  <a:cubicBezTo>
                    <a:pt x="7" y="1"/>
                    <a:pt x="7" y="1"/>
                    <a:pt x="7" y="1"/>
                  </a:cubicBezTo>
                  <a:cubicBezTo>
                    <a:pt x="7" y="1"/>
                    <a:pt x="6" y="2"/>
                    <a:pt x="6" y="2"/>
                  </a:cubicBezTo>
                  <a:cubicBezTo>
                    <a:pt x="6" y="3"/>
                    <a:pt x="6" y="3"/>
                    <a:pt x="6" y="3"/>
                  </a:cubicBezTo>
                  <a:cubicBezTo>
                    <a:pt x="6" y="4"/>
                    <a:pt x="6" y="5"/>
                    <a:pt x="6" y="5"/>
                  </a:cubicBezTo>
                  <a:cubicBezTo>
                    <a:pt x="5" y="6"/>
                    <a:pt x="3" y="6"/>
                    <a:pt x="1" y="7"/>
                  </a:cubicBezTo>
                  <a:cubicBezTo>
                    <a:pt x="1" y="7"/>
                    <a:pt x="1" y="7"/>
                    <a:pt x="1" y="7"/>
                  </a:cubicBezTo>
                  <a:cubicBezTo>
                    <a:pt x="1" y="7"/>
                    <a:pt x="1" y="7"/>
                    <a:pt x="1" y="7"/>
                  </a:cubicBezTo>
                  <a:cubicBezTo>
                    <a:pt x="0" y="7"/>
                    <a:pt x="0" y="7"/>
                    <a:pt x="0" y="7"/>
                  </a:cubicBezTo>
                  <a:cubicBezTo>
                    <a:pt x="1" y="14"/>
                    <a:pt x="2" y="21"/>
                    <a:pt x="1" y="28"/>
                  </a:cubicBezTo>
                  <a:cubicBezTo>
                    <a:pt x="2" y="29"/>
                    <a:pt x="2" y="29"/>
                    <a:pt x="2" y="29"/>
                  </a:cubicBezTo>
                  <a:cubicBezTo>
                    <a:pt x="2" y="29"/>
                    <a:pt x="2" y="29"/>
                    <a:pt x="2" y="29"/>
                  </a:cubicBezTo>
                  <a:cubicBezTo>
                    <a:pt x="2" y="29"/>
                    <a:pt x="2" y="29"/>
                    <a:pt x="2" y="29"/>
                  </a:cubicBezTo>
                  <a:cubicBezTo>
                    <a:pt x="3" y="28"/>
                    <a:pt x="5" y="28"/>
                    <a:pt x="6" y="28"/>
                  </a:cubicBezTo>
                  <a:cubicBezTo>
                    <a:pt x="6" y="30"/>
                    <a:pt x="6" y="30"/>
                    <a:pt x="6" y="30"/>
                  </a:cubicBezTo>
                  <a:cubicBezTo>
                    <a:pt x="6" y="31"/>
                    <a:pt x="6" y="31"/>
                    <a:pt x="6" y="31"/>
                  </a:cubicBezTo>
                  <a:cubicBezTo>
                    <a:pt x="6" y="31"/>
                    <a:pt x="6" y="31"/>
                    <a:pt x="6" y="31"/>
                  </a:cubicBezTo>
                  <a:cubicBezTo>
                    <a:pt x="7" y="31"/>
                    <a:pt x="7" y="31"/>
                    <a:pt x="7" y="31"/>
                  </a:cubicBezTo>
                  <a:cubicBezTo>
                    <a:pt x="8" y="30"/>
                    <a:pt x="9" y="29"/>
                    <a:pt x="11" y="29"/>
                  </a:cubicBezTo>
                  <a:cubicBezTo>
                    <a:pt x="24" y="26"/>
                    <a:pt x="24" y="26"/>
                    <a:pt x="24" y="26"/>
                  </a:cubicBezTo>
                  <a:cubicBezTo>
                    <a:pt x="24" y="27"/>
                    <a:pt x="24" y="27"/>
                    <a:pt x="24" y="27"/>
                  </a:cubicBezTo>
                  <a:cubicBezTo>
                    <a:pt x="25" y="27"/>
                    <a:pt x="26" y="26"/>
                    <a:pt x="26" y="26"/>
                  </a:cubicBezTo>
                  <a:cubicBezTo>
                    <a:pt x="26" y="26"/>
                    <a:pt x="26" y="26"/>
                    <a:pt x="26" y="26"/>
                  </a:cubicBezTo>
                  <a:cubicBezTo>
                    <a:pt x="24" y="10"/>
                    <a:pt x="24" y="10"/>
                    <a:pt x="24" y="10"/>
                  </a:cubicBezTo>
                  <a:cubicBezTo>
                    <a:pt x="24" y="7"/>
                    <a:pt x="24" y="5"/>
                    <a:pt x="24" y="3"/>
                  </a:cubicBezTo>
                  <a:cubicBezTo>
                    <a:pt x="24" y="2"/>
                    <a:pt x="24" y="2"/>
                    <a:pt x="24" y="2"/>
                  </a:cubicBezTo>
                  <a:cubicBezTo>
                    <a:pt x="23" y="2"/>
                    <a:pt x="23" y="2"/>
                    <a:pt x="23" y="2"/>
                  </a:cubicBezTo>
                  <a:cubicBezTo>
                    <a:pt x="22" y="2"/>
                    <a:pt x="21" y="3"/>
                    <a:pt x="20" y="3"/>
                  </a:cubicBezTo>
                  <a:cubicBezTo>
                    <a:pt x="20" y="2"/>
                    <a:pt x="20" y="1"/>
                    <a:pt x="20" y="1"/>
                  </a:cubicBezTo>
                  <a:cubicBezTo>
                    <a:pt x="20" y="1"/>
                    <a:pt x="20" y="1"/>
                    <a:pt x="20" y="1"/>
                  </a:cubicBezTo>
                  <a:cubicBezTo>
                    <a:pt x="20" y="0"/>
                    <a:pt x="20" y="0"/>
                    <a:pt x="20" y="0"/>
                  </a:cubicBezTo>
                  <a:cubicBezTo>
                    <a:pt x="20" y="0"/>
                    <a:pt x="20" y="0"/>
                    <a:pt x="2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60" name="Freeform 146"/>
            <p:cNvSpPr>
              <a:spLocks noEditPoints="1"/>
            </p:cNvSpPr>
            <p:nvPr/>
          </p:nvSpPr>
          <p:spPr bwMode="auto">
            <a:xfrm>
              <a:off x="4191" y="1922"/>
              <a:ext cx="83" cy="76"/>
            </a:xfrm>
            <a:custGeom>
              <a:avLst/>
              <a:gdLst>
                <a:gd name="T0" fmla="*/ 7 w 35"/>
                <a:gd name="T1" fmla="*/ 22 h 32"/>
                <a:gd name="T2" fmla="*/ 5 w 35"/>
                <a:gd name="T3" fmla="*/ 19 h 32"/>
                <a:gd name="T4" fmla="*/ 19 w 35"/>
                <a:gd name="T5" fmla="*/ 31 h 32"/>
                <a:gd name="T6" fmla="*/ 18 w 35"/>
                <a:gd name="T7" fmla="*/ 30 h 32"/>
                <a:gd name="T8" fmla="*/ 18 w 35"/>
                <a:gd name="T9" fmla="*/ 30 h 32"/>
                <a:gd name="T10" fmla="*/ 17 w 35"/>
                <a:gd name="T11" fmla="*/ 30 h 32"/>
                <a:gd name="T12" fmla="*/ 32 w 35"/>
                <a:gd name="T13" fmla="*/ 13 h 32"/>
                <a:gd name="T14" fmla="*/ 29 w 35"/>
                <a:gd name="T15" fmla="*/ 19 h 32"/>
                <a:gd name="T16" fmla="*/ 23 w 35"/>
                <a:gd name="T17" fmla="*/ 9 h 32"/>
                <a:gd name="T18" fmla="*/ 23 w 35"/>
                <a:gd name="T19" fmla="*/ 2 h 32"/>
                <a:gd name="T20" fmla="*/ 24 w 35"/>
                <a:gd name="T21" fmla="*/ 2 h 32"/>
                <a:gd name="T22" fmla="*/ 25 w 35"/>
                <a:gd name="T23" fmla="*/ 6 h 32"/>
                <a:gd name="T24" fmla="*/ 23 w 35"/>
                <a:gd name="T25" fmla="*/ 9 h 32"/>
                <a:gd name="T26" fmla="*/ 6 w 35"/>
                <a:gd name="T27" fmla="*/ 18 h 32"/>
                <a:gd name="T28" fmla="*/ 5 w 35"/>
                <a:gd name="T29" fmla="*/ 18 h 32"/>
                <a:gd name="T30" fmla="*/ 15 w 35"/>
                <a:gd name="T31" fmla="*/ 2 h 32"/>
                <a:gd name="T32" fmla="*/ 20 w 35"/>
                <a:gd name="T33" fmla="*/ 4 h 32"/>
                <a:gd name="T34" fmla="*/ 18 w 35"/>
                <a:gd name="T35" fmla="*/ 7 h 32"/>
                <a:gd name="T36" fmla="*/ 24 w 35"/>
                <a:gd name="T37" fmla="*/ 10 h 32"/>
                <a:gd name="T38" fmla="*/ 32 w 35"/>
                <a:gd name="T39" fmla="*/ 10 h 32"/>
                <a:gd name="T40" fmla="*/ 21 w 35"/>
                <a:gd name="T41" fmla="*/ 28 h 32"/>
                <a:gd name="T42" fmla="*/ 15 w 35"/>
                <a:gd name="T43" fmla="*/ 0 h 32"/>
                <a:gd name="T44" fmla="*/ 0 w 35"/>
                <a:gd name="T45" fmla="*/ 16 h 32"/>
                <a:gd name="T46" fmla="*/ 4 w 35"/>
                <a:gd name="T47" fmla="*/ 18 h 32"/>
                <a:gd name="T48" fmla="*/ 2 w 35"/>
                <a:gd name="T49" fmla="*/ 21 h 32"/>
                <a:gd name="T50" fmla="*/ 6 w 35"/>
                <a:gd name="T51" fmla="*/ 23 h 32"/>
                <a:gd name="T52" fmla="*/ 19 w 35"/>
                <a:gd name="T53" fmla="*/ 32 h 32"/>
                <a:gd name="T54" fmla="*/ 19 w 35"/>
                <a:gd name="T55" fmla="*/ 32 h 32"/>
                <a:gd name="T56" fmla="*/ 35 w 35"/>
                <a:gd name="T57" fmla="*/ 15 h 32"/>
                <a:gd name="T58" fmla="*/ 35 w 35"/>
                <a:gd name="T59" fmla="*/ 14 h 32"/>
                <a:gd name="T60" fmla="*/ 33 w 35"/>
                <a:gd name="T61" fmla="*/ 11 h 32"/>
                <a:gd name="T62" fmla="*/ 34 w 35"/>
                <a:gd name="T63" fmla="*/ 10 h 32"/>
                <a:gd name="T64" fmla="*/ 34 w 35"/>
                <a:gd name="T65" fmla="*/ 10 h 32"/>
                <a:gd name="T66" fmla="*/ 33 w 35"/>
                <a:gd name="T67" fmla="*/ 9 h 32"/>
                <a:gd name="T68" fmla="*/ 33 w 35"/>
                <a:gd name="T69" fmla="*/ 9 h 32"/>
                <a:gd name="T70" fmla="*/ 27 w 35"/>
                <a:gd name="T71" fmla="*/ 4 h 32"/>
                <a:gd name="T72" fmla="*/ 27 w 35"/>
                <a:gd name="T73" fmla="*/ 3 h 32"/>
                <a:gd name="T74" fmla="*/ 23 w 35"/>
                <a:gd name="T75" fmla="*/ 1 h 32"/>
                <a:gd name="T76" fmla="*/ 22 w 35"/>
                <a:gd name="T77" fmla="*/ 2 h 32"/>
                <a:gd name="T78" fmla="*/ 16 w 35"/>
                <a:gd name="T79" fmla="*/ 1 h 32"/>
                <a:gd name="T80" fmla="*/ 16 w 35"/>
                <a:gd name="T8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2">
                  <a:moveTo>
                    <a:pt x="17" y="30"/>
                  </a:moveTo>
                  <a:cubicBezTo>
                    <a:pt x="7" y="22"/>
                    <a:pt x="7" y="22"/>
                    <a:pt x="7" y="22"/>
                  </a:cubicBezTo>
                  <a:cubicBezTo>
                    <a:pt x="6" y="21"/>
                    <a:pt x="5" y="21"/>
                    <a:pt x="3" y="20"/>
                  </a:cubicBezTo>
                  <a:cubicBezTo>
                    <a:pt x="5" y="19"/>
                    <a:pt x="5" y="19"/>
                    <a:pt x="5" y="19"/>
                  </a:cubicBezTo>
                  <a:cubicBezTo>
                    <a:pt x="10" y="22"/>
                    <a:pt x="16" y="25"/>
                    <a:pt x="20" y="29"/>
                  </a:cubicBezTo>
                  <a:cubicBezTo>
                    <a:pt x="19" y="31"/>
                    <a:pt x="19" y="31"/>
                    <a:pt x="19" y="31"/>
                  </a:cubicBezTo>
                  <a:cubicBezTo>
                    <a:pt x="19" y="31"/>
                    <a:pt x="19" y="31"/>
                    <a:pt x="19" y="31"/>
                  </a:cubicBezTo>
                  <a:cubicBezTo>
                    <a:pt x="18" y="30"/>
                    <a:pt x="18" y="30"/>
                    <a:pt x="18" y="30"/>
                  </a:cubicBezTo>
                  <a:cubicBezTo>
                    <a:pt x="18" y="30"/>
                    <a:pt x="18" y="30"/>
                    <a:pt x="18" y="30"/>
                  </a:cubicBezTo>
                  <a:cubicBezTo>
                    <a:pt x="18" y="30"/>
                    <a:pt x="18" y="30"/>
                    <a:pt x="18" y="30"/>
                  </a:cubicBezTo>
                  <a:cubicBezTo>
                    <a:pt x="17" y="30"/>
                    <a:pt x="17" y="30"/>
                    <a:pt x="17" y="30"/>
                  </a:cubicBezTo>
                  <a:cubicBezTo>
                    <a:pt x="17" y="30"/>
                    <a:pt x="17" y="30"/>
                    <a:pt x="17" y="30"/>
                  </a:cubicBezTo>
                  <a:moveTo>
                    <a:pt x="23" y="26"/>
                  </a:moveTo>
                  <a:cubicBezTo>
                    <a:pt x="25" y="22"/>
                    <a:pt x="28" y="17"/>
                    <a:pt x="32" y="13"/>
                  </a:cubicBezTo>
                  <a:cubicBezTo>
                    <a:pt x="32" y="13"/>
                    <a:pt x="33" y="14"/>
                    <a:pt x="33" y="14"/>
                  </a:cubicBezTo>
                  <a:cubicBezTo>
                    <a:pt x="32" y="16"/>
                    <a:pt x="30" y="17"/>
                    <a:pt x="29" y="19"/>
                  </a:cubicBezTo>
                  <a:cubicBezTo>
                    <a:pt x="23" y="26"/>
                    <a:pt x="23" y="26"/>
                    <a:pt x="23" y="26"/>
                  </a:cubicBezTo>
                  <a:moveTo>
                    <a:pt x="23" y="9"/>
                  </a:moveTo>
                  <a:cubicBezTo>
                    <a:pt x="22" y="9"/>
                    <a:pt x="20" y="8"/>
                    <a:pt x="19" y="7"/>
                  </a:cubicBezTo>
                  <a:cubicBezTo>
                    <a:pt x="21" y="6"/>
                    <a:pt x="22" y="4"/>
                    <a:pt x="23" y="2"/>
                  </a:cubicBezTo>
                  <a:cubicBezTo>
                    <a:pt x="23" y="2"/>
                    <a:pt x="23" y="2"/>
                    <a:pt x="23" y="2"/>
                  </a:cubicBezTo>
                  <a:cubicBezTo>
                    <a:pt x="24" y="2"/>
                    <a:pt x="24" y="2"/>
                    <a:pt x="24" y="2"/>
                  </a:cubicBezTo>
                  <a:cubicBezTo>
                    <a:pt x="26" y="3"/>
                    <a:pt x="26" y="3"/>
                    <a:pt x="26" y="3"/>
                  </a:cubicBezTo>
                  <a:cubicBezTo>
                    <a:pt x="26" y="4"/>
                    <a:pt x="25" y="5"/>
                    <a:pt x="25" y="6"/>
                  </a:cubicBezTo>
                  <a:cubicBezTo>
                    <a:pt x="24" y="7"/>
                    <a:pt x="23" y="9"/>
                    <a:pt x="23" y="9"/>
                  </a:cubicBezTo>
                  <a:cubicBezTo>
                    <a:pt x="23" y="9"/>
                    <a:pt x="23" y="9"/>
                    <a:pt x="23" y="9"/>
                  </a:cubicBezTo>
                  <a:moveTo>
                    <a:pt x="21" y="28"/>
                  </a:moveTo>
                  <a:cubicBezTo>
                    <a:pt x="16" y="24"/>
                    <a:pt x="11" y="21"/>
                    <a:pt x="6" y="18"/>
                  </a:cubicBezTo>
                  <a:cubicBezTo>
                    <a:pt x="5" y="18"/>
                    <a:pt x="5" y="18"/>
                    <a:pt x="5" y="18"/>
                  </a:cubicBezTo>
                  <a:cubicBezTo>
                    <a:pt x="5" y="18"/>
                    <a:pt x="5" y="18"/>
                    <a:pt x="5" y="18"/>
                  </a:cubicBezTo>
                  <a:cubicBezTo>
                    <a:pt x="4" y="17"/>
                    <a:pt x="3" y="16"/>
                    <a:pt x="2" y="16"/>
                  </a:cubicBezTo>
                  <a:cubicBezTo>
                    <a:pt x="7" y="12"/>
                    <a:pt x="11" y="7"/>
                    <a:pt x="15" y="2"/>
                  </a:cubicBezTo>
                  <a:cubicBezTo>
                    <a:pt x="15" y="2"/>
                    <a:pt x="15" y="2"/>
                    <a:pt x="15" y="2"/>
                  </a:cubicBezTo>
                  <a:cubicBezTo>
                    <a:pt x="17" y="3"/>
                    <a:pt x="18" y="4"/>
                    <a:pt x="20" y="4"/>
                  </a:cubicBezTo>
                  <a:cubicBezTo>
                    <a:pt x="19" y="5"/>
                    <a:pt x="19" y="6"/>
                    <a:pt x="18" y="7"/>
                  </a:cubicBezTo>
                  <a:cubicBezTo>
                    <a:pt x="18" y="7"/>
                    <a:pt x="18" y="7"/>
                    <a:pt x="18" y="7"/>
                  </a:cubicBezTo>
                  <a:cubicBezTo>
                    <a:pt x="19" y="8"/>
                    <a:pt x="21" y="10"/>
                    <a:pt x="23" y="10"/>
                  </a:cubicBezTo>
                  <a:cubicBezTo>
                    <a:pt x="24" y="10"/>
                    <a:pt x="24" y="10"/>
                    <a:pt x="24" y="10"/>
                  </a:cubicBezTo>
                  <a:cubicBezTo>
                    <a:pt x="24" y="9"/>
                    <a:pt x="25" y="8"/>
                    <a:pt x="25" y="7"/>
                  </a:cubicBezTo>
                  <a:cubicBezTo>
                    <a:pt x="28" y="8"/>
                    <a:pt x="30" y="9"/>
                    <a:pt x="32" y="10"/>
                  </a:cubicBezTo>
                  <a:cubicBezTo>
                    <a:pt x="33" y="10"/>
                    <a:pt x="33" y="10"/>
                    <a:pt x="33" y="10"/>
                  </a:cubicBezTo>
                  <a:cubicBezTo>
                    <a:pt x="28" y="15"/>
                    <a:pt x="24" y="22"/>
                    <a:pt x="21" y="28"/>
                  </a:cubicBezTo>
                  <a:moveTo>
                    <a:pt x="16" y="0"/>
                  </a:moveTo>
                  <a:cubicBezTo>
                    <a:pt x="15" y="0"/>
                    <a:pt x="15" y="0"/>
                    <a:pt x="15" y="0"/>
                  </a:cubicBezTo>
                  <a:cubicBezTo>
                    <a:pt x="11" y="6"/>
                    <a:pt x="6" y="11"/>
                    <a:pt x="0" y="16"/>
                  </a:cubicBezTo>
                  <a:cubicBezTo>
                    <a:pt x="0" y="16"/>
                    <a:pt x="0" y="16"/>
                    <a:pt x="0" y="16"/>
                  </a:cubicBezTo>
                  <a:cubicBezTo>
                    <a:pt x="1" y="17"/>
                    <a:pt x="1" y="17"/>
                    <a:pt x="1" y="17"/>
                  </a:cubicBezTo>
                  <a:cubicBezTo>
                    <a:pt x="2" y="17"/>
                    <a:pt x="3" y="18"/>
                    <a:pt x="4" y="18"/>
                  </a:cubicBezTo>
                  <a:cubicBezTo>
                    <a:pt x="2" y="20"/>
                    <a:pt x="2" y="20"/>
                    <a:pt x="2" y="20"/>
                  </a:cubicBezTo>
                  <a:cubicBezTo>
                    <a:pt x="2" y="21"/>
                    <a:pt x="2" y="21"/>
                    <a:pt x="2" y="21"/>
                  </a:cubicBezTo>
                  <a:cubicBezTo>
                    <a:pt x="2" y="21"/>
                    <a:pt x="2" y="21"/>
                    <a:pt x="2" y="21"/>
                  </a:cubicBezTo>
                  <a:cubicBezTo>
                    <a:pt x="4" y="21"/>
                    <a:pt x="5" y="22"/>
                    <a:pt x="6" y="23"/>
                  </a:cubicBezTo>
                  <a:cubicBezTo>
                    <a:pt x="17" y="31"/>
                    <a:pt x="17" y="31"/>
                    <a:pt x="17" y="31"/>
                  </a:cubicBezTo>
                  <a:cubicBezTo>
                    <a:pt x="18" y="32"/>
                    <a:pt x="18" y="32"/>
                    <a:pt x="19" y="32"/>
                  </a:cubicBezTo>
                  <a:cubicBezTo>
                    <a:pt x="19" y="32"/>
                    <a:pt x="19" y="32"/>
                    <a:pt x="19" y="32"/>
                  </a:cubicBezTo>
                  <a:cubicBezTo>
                    <a:pt x="19" y="32"/>
                    <a:pt x="19" y="32"/>
                    <a:pt x="19" y="32"/>
                  </a:cubicBezTo>
                  <a:cubicBezTo>
                    <a:pt x="30" y="19"/>
                    <a:pt x="30" y="19"/>
                    <a:pt x="30" y="19"/>
                  </a:cubicBezTo>
                  <a:cubicBezTo>
                    <a:pt x="31" y="18"/>
                    <a:pt x="33" y="16"/>
                    <a:pt x="35" y="15"/>
                  </a:cubicBezTo>
                  <a:cubicBezTo>
                    <a:pt x="35" y="14"/>
                    <a:pt x="35" y="14"/>
                    <a:pt x="35" y="14"/>
                  </a:cubicBezTo>
                  <a:cubicBezTo>
                    <a:pt x="35" y="14"/>
                    <a:pt x="35" y="14"/>
                    <a:pt x="35" y="14"/>
                  </a:cubicBezTo>
                  <a:cubicBezTo>
                    <a:pt x="34" y="13"/>
                    <a:pt x="33" y="13"/>
                    <a:pt x="32" y="12"/>
                  </a:cubicBezTo>
                  <a:cubicBezTo>
                    <a:pt x="33" y="12"/>
                    <a:pt x="33" y="11"/>
                    <a:pt x="33" y="11"/>
                  </a:cubicBezTo>
                  <a:cubicBezTo>
                    <a:pt x="33" y="10"/>
                    <a:pt x="33" y="10"/>
                    <a:pt x="33" y="10"/>
                  </a:cubicBezTo>
                  <a:cubicBezTo>
                    <a:pt x="34" y="10"/>
                    <a:pt x="34" y="10"/>
                    <a:pt x="34" y="10"/>
                  </a:cubicBezTo>
                  <a:cubicBezTo>
                    <a:pt x="34" y="10"/>
                    <a:pt x="34" y="10"/>
                    <a:pt x="34" y="10"/>
                  </a:cubicBezTo>
                  <a:cubicBezTo>
                    <a:pt x="34" y="10"/>
                    <a:pt x="34" y="10"/>
                    <a:pt x="34" y="10"/>
                  </a:cubicBezTo>
                  <a:cubicBezTo>
                    <a:pt x="34" y="9"/>
                    <a:pt x="34" y="9"/>
                    <a:pt x="34" y="9"/>
                  </a:cubicBezTo>
                  <a:cubicBezTo>
                    <a:pt x="33" y="9"/>
                    <a:pt x="33" y="9"/>
                    <a:pt x="33" y="9"/>
                  </a:cubicBezTo>
                  <a:cubicBezTo>
                    <a:pt x="33" y="9"/>
                    <a:pt x="33" y="9"/>
                    <a:pt x="33" y="9"/>
                  </a:cubicBezTo>
                  <a:cubicBezTo>
                    <a:pt x="33" y="9"/>
                    <a:pt x="33" y="9"/>
                    <a:pt x="33" y="9"/>
                  </a:cubicBezTo>
                  <a:cubicBezTo>
                    <a:pt x="30" y="8"/>
                    <a:pt x="28" y="7"/>
                    <a:pt x="26" y="6"/>
                  </a:cubicBezTo>
                  <a:cubicBezTo>
                    <a:pt x="26" y="5"/>
                    <a:pt x="27" y="4"/>
                    <a:pt x="27" y="4"/>
                  </a:cubicBezTo>
                  <a:cubicBezTo>
                    <a:pt x="27" y="3"/>
                    <a:pt x="27" y="3"/>
                    <a:pt x="27" y="3"/>
                  </a:cubicBezTo>
                  <a:cubicBezTo>
                    <a:pt x="27" y="3"/>
                    <a:pt x="27" y="3"/>
                    <a:pt x="27" y="3"/>
                  </a:cubicBezTo>
                  <a:cubicBezTo>
                    <a:pt x="24" y="1"/>
                    <a:pt x="24" y="1"/>
                    <a:pt x="24" y="1"/>
                  </a:cubicBezTo>
                  <a:cubicBezTo>
                    <a:pt x="24" y="1"/>
                    <a:pt x="23" y="1"/>
                    <a:pt x="23" y="1"/>
                  </a:cubicBezTo>
                  <a:cubicBezTo>
                    <a:pt x="23" y="1"/>
                    <a:pt x="23" y="1"/>
                    <a:pt x="23" y="1"/>
                  </a:cubicBezTo>
                  <a:cubicBezTo>
                    <a:pt x="22" y="1"/>
                    <a:pt x="22" y="1"/>
                    <a:pt x="22" y="2"/>
                  </a:cubicBezTo>
                  <a:cubicBezTo>
                    <a:pt x="21" y="2"/>
                    <a:pt x="21" y="3"/>
                    <a:pt x="21" y="4"/>
                  </a:cubicBezTo>
                  <a:cubicBezTo>
                    <a:pt x="19" y="3"/>
                    <a:pt x="18" y="2"/>
                    <a:pt x="16" y="1"/>
                  </a:cubicBezTo>
                  <a:cubicBezTo>
                    <a:pt x="16" y="1"/>
                    <a:pt x="16" y="1"/>
                    <a:pt x="16" y="1"/>
                  </a:cubicBezTo>
                  <a:cubicBezTo>
                    <a:pt x="16" y="0"/>
                    <a:pt x="16" y="0"/>
                    <a:pt x="1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61" name="Freeform 147"/>
            <p:cNvSpPr/>
            <p:nvPr/>
          </p:nvSpPr>
          <p:spPr bwMode="auto">
            <a:xfrm>
              <a:off x="4217" y="1944"/>
              <a:ext cx="31" cy="16"/>
            </a:xfrm>
            <a:custGeom>
              <a:avLst/>
              <a:gdLst>
                <a:gd name="T0" fmla="*/ 0 w 13"/>
                <a:gd name="T1" fmla="*/ 0 h 7"/>
                <a:gd name="T2" fmla="*/ 0 w 13"/>
                <a:gd name="T3" fmla="*/ 1 h 7"/>
                <a:gd name="T4" fmla="*/ 12 w 13"/>
                <a:gd name="T5" fmla="*/ 7 h 7"/>
                <a:gd name="T6" fmla="*/ 13 w 13"/>
                <a:gd name="T7" fmla="*/ 7 h 7"/>
                <a:gd name="T8" fmla="*/ 13 w 13"/>
                <a:gd name="T9" fmla="*/ 7 h 7"/>
                <a:gd name="T10" fmla="*/ 13 w 13"/>
                <a:gd name="T11" fmla="*/ 6 h 7"/>
                <a:gd name="T12" fmla="*/ 1 w 13"/>
                <a:gd name="T13" fmla="*/ 0 h 7"/>
                <a:gd name="T14" fmla="*/ 0 w 13"/>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0" y="0"/>
                  </a:moveTo>
                  <a:cubicBezTo>
                    <a:pt x="0" y="1"/>
                    <a:pt x="0" y="1"/>
                    <a:pt x="0" y="1"/>
                  </a:cubicBezTo>
                  <a:cubicBezTo>
                    <a:pt x="2" y="3"/>
                    <a:pt x="12" y="7"/>
                    <a:pt x="12" y="7"/>
                  </a:cubicBezTo>
                  <a:cubicBezTo>
                    <a:pt x="13" y="7"/>
                    <a:pt x="13" y="7"/>
                    <a:pt x="13" y="7"/>
                  </a:cubicBezTo>
                  <a:cubicBezTo>
                    <a:pt x="13" y="7"/>
                    <a:pt x="13" y="7"/>
                    <a:pt x="13" y="7"/>
                  </a:cubicBezTo>
                  <a:cubicBezTo>
                    <a:pt x="13" y="6"/>
                    <a:pt x="13" y="6"/>
                    <a:pt x="13" y="6"/>
                  </a:cubicBezTo>
                  <a:cubicBezTo>
                    <a:pt x="12" y="6"/>
                    <a:pt x="3" y="2"/>
                    <a:pt x="1" y="0"/>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62" name="Freeform 148"/>
            <p:cNvSpPr/>
            <p:nvPr/>
          </p:nvSpPr>
          <p:spPr bwMode="auto">
            <a:xfrm>
              <a:off x="4215" y="1951"/>
              <a:ext cx="26" cy="17"/>
            </a:xfrm>
            <a:custGeom>
              <a:avLst/>
              <a:gdLst>
                <a:gd name="T0" fmla="*/ 1 w 11"/>
                <a:gd name="T1" fmla="*/ 0 h 7"/>
                <a:gd name="T2" fmla="*/ 0 w 11"/>
                <a:gd name="T3" fmla="*/ 0 h 7"/>
                <a:gd name="T4" fmla="*/ 0 w 11"/>
                <a:gd name="T5" fmla="*/ 0 h 7"/>
                <a:gd name="T6" fmla="*/ 5 w 11"/>
                <a:gd name="T7" fmla="*/ 3 h 7"/>
                <a:gd name="T8" fmla="*/ 10 w 11"/>
                <a:gd name="T9" fmla="*/ 6 h 7"/>
                <a:gd name="T10" fmla="*/ 11 w 11"/>
                <a:gd name="T11" fmla="*/ 7 h 7"/>
                <a:gd name="T12" fmla="*/ 11 w 11"/>
                <a:gd name="T13" fmla="*/ 7 h 7"/>
                <a:gd name="T14" fmla="*/ 11 w 11"/>
                <a:gd name="T15" fmla="*/ 6 h 7"/>
                <a:gd name="T16" fmla="*/ 5 w 11"/>
                <a:gd name="T17" fmla="*/ 2 h 7"/>
                <a:gd name="T18" fmla="*/ 1 w 11"/>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7">
                  <a:moveTo>
                    <a:pt x="1" y="0"/>
                  </a:moveTo>
                  <a:cubicBezTo>
                    <a:pt x="0" y="0"/>
                    <a:pt x="0" y="0"/>
                    <a:pt x="0" y="0"/>
                  </a:cubicBezTo>
                  <a:cubicBezTo>
                    <a:pt x="0" y="0"/>
                    <a:pt x="0" y="0"/>
                    <a:pt x="0" y="0"/>
                  </a:cubicBezTo>
                  <a:cubicBezTo>
                    <a:pt x="1" y="1"/>
                    <a:pt x="3" y="2"/>
                    <a:pt x="5" y="3"/>
                  </a:cubicBezTo>
                  <a:cubicBezTo>
                    <a:pt x="7" y="4"/>
                    <a:pt x="10" y="6"/>
                    <a:pt x="10" y="6"/>
                  </a:cubicBezTo>
                  <a:cubicBezTo>
                    <a:pt x="11" y="7"/>
                    <a:pt x="11" y="7"/>
                    <a:pt x="11" y="7"/>
                  </a:cubicBezTo>
                  <a:cubicBezTo>
                    <a:pt x="11" y="7"/>
                    <a:pt x="11" y="7"/>
                    <a:pt x="11" y="7"/>
                  </a:cubicBezTo>
                  <a:cubicBezTo>
                    <a:pt x="11" y="6"/>
                    <a:pt x="11" y="6"/>
                    <a:pt x="11" y="6"/>
                  </a:cubicBezTo>
                  <a:cubicBezTo>
                    <a:pt x="11" y="6"/>
                    <a:pt x="10" y="5"/>
                    <a:pt x="5" y="2"/>
                  </a:cubicBezTo>
                  <a:cubicBezTo>
                    <a:pt x="3" y="1"/>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63" name="Freeform 149"/>
            <p:cNvSpPr/>
            <p:nvPr/>
          </p:nvSpPr>
          <p:spPr bwMode="auto">
            <a:xfrm>
              <a:off x="4210" y="1956"/>
              <a:ext cx="7" cy="4"/>
            </a:xfrm>
            <a:custGeom>
              <a:avLst/>
              <a:gdLst>
                <a:gd name="T0" fmla="*/ 1 w 3"/>
                <a:gd name="T1" fmla="*/ 0 h 2"/>
                <a:gd name="T2" fmla="*/ 0 w 3"/>
                <a:gd name="T3" fmla="*/ 0 h 2"/>
                <a:gd name="T4" fmla="*/ 2 w 3"/>
                <a:gd name="T5" fmla="*/ 1 h 2"/>
                <a:gd name="T6" fmla="*/ 2 w 3"/>
                <a:gd name="T7" fmla="*/ 2 h 2"/>
                <a:gd name="T8" fmla="*/ 3 w 3"/>
                <a:gd name="T9" fmla="*/ 2 h 2"/>
                <a:gd name="T10" fmla="*/ 3 w 3"/>
                <a:gd name="T11" fmla="*/ 2 h 2"/>
                <a:gd name="T12" fmla="*/ 3 w 3"/>
                <a:gd name="T13" fmla="*/ 2 h 2"/>
                <a:gd name="T14" fmla="*/ 2 w 3"/>
                <a:gd name="T15" fmla="*/ 0 h 2"/>
                <a:gd name="T16" fmla="*/ 1 w 3"/>
                <a:gd name="T17" fmla="*/ 0 h 2"/>
                <a:gd name="T18" fmla="*/ 1 w 3"/>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0"/>
                  </a:moveTo>
                  <a:cubicBezTo>
                    <a:pt x="0" y="0"/>
                    <a:pt x="0" y="0"/>
                    <a:pt x="0" y="0"/>
                  </a:cubicBezTo>
                  <a:cubicBezTo>
                    <a:pt x="0" y="1"/>
                    <a:pt x="1" y="1"/>
                    <a:pt x="2" y="1"/>
                  </a:cubicBezTo>
                  <a:cubicBezTo>
                    <a:pt x="2" y="1"/>
                    <a:pt x="2" y="2"/>
                    <a:pt x="2" y="2"/>
                  </a:cubicBezTo>
                  <a:cubicBezTo>
                    <a:pt x="3" y="2"/>
                    <a:pt x="3" y="2"/>
                    <a:pt x="3" y="2"/>
                  </a:cubicBezTo>
                  <a:cubicBezTo>
                    <a:pt x="3" y="2"/>
                    <a:pt x="3" y="2"/>
                    <a:pt x="3" y="2"/>
                  </a:cubicBezTo>
                  <a:cubicBezTo>
                    <a:pt x="3" y="2"/>
                    <a:pt x="3" y="2"/>
                    <a:pt x="3" y="2"/>
                  </a:cubicBezTo>
                  <a:cubicBezTo>
                    <a:pt x="3" y="1"/>
                    <a:pt x="2" y="1"/>
                    <a:pt x="2"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64" name="Freeform 150"/>
            <p:cNvSpPr/>
            <p:nvPr/>
          </p:nvSpPr>
          <p:spPr bwMode="auto">
            <a:xfrm>
              <a:off x="4153" y="2491"/>
              <a:ext cx="40" cy="9"/>
            </a:xfrm>
            <a:custGeom>
              <a:avLst/>
              <a:gdLst>
                <a:gd name="T0" fmla="*/ 1 w 17"/>
                <a:gd name="T1" fmla="*/ 0 h 4"/>
                <a:gd name="T2" fmla="*/ 0 w 17"/>
                <a:gd name="T3" fmla="*/ 1 h 4"/>
                <a:gd name="T4" fmla="*/ 1 w 17"/>
                <a:gd name="T5" fmla="*/ 1 h 4"/>
                <a:gd name="T6" fmla="*/ 16 w 17"/>
                <a:gd name="T7" fmla="*/ 4 h 4"/>
                <a:gd name="T8" fmla="*/ 17 w 17"/>
                <a:gd name="T9" fmla="*/ 4 h 4"/>
                <a:gd name="T10" fmla="*/ 16 w 17"/>
                <a:gd name="T11" fmla="*/ 3 h 4"/>
                <a:gd name="T12" fmla="*/ 16 w 17"/>
                <a:gd name="T13" fmla="*/ 3 h 4"/>
                <a:gd name="T14" fmla="*/ 1 w 1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4">
                  <a:moveTo>
                    <a:pt x="1" y="0"/>
                  </a:moveTo>
                  <a:cubicBezTo>
                    <a:pt x="0" y="1"/>
                    <a:pt x="0" y="1"/>
                    <a:pt x="0" y="1"/>
                  </a:cubicBezTo>
                  <a:cubicBezTo>
                    <a:pt x="1" y="1"/>
                    <a:pt x="1" y="1"/>
                    <a:pt x="1" y="1"/>
                  </a:cubicBezTo>
                  <a:cubicBezTo>
                    <a:pt x="3" y="3"/>
                    <a:pt x="15" y="4"/>
                    <a:pt x="16" y="4"/>
                  </a:cubicBezTo>
                  <a:cubicBezTo>
                    <a:pt x="17" y="4"/>
                    <a:pt x="17" y="4"/>
                    <a:pt x="17" y="4"/>
                  </a:cubicBezTo>
                  <a:cubicBezTo>
                    <a:pt x="16" y="3"/>
                    <a:pt x="16" y="3"/>
                    <a:pt x="16" y="3"/>
                  </a:cubicBezTo>
                  <a:cubicBezTo>
                    <a:pt x="16" y="3"/>
                    <a:pt x="16" y="3"/>
                    <a:pt x="16" y="3"/>
                  </a:cubicBezTo>
                  <a:cubicBezTo>
                    <a:pt x="14" y="3"/>
                    <a:pt x="4" y="2"/>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65" name="Freeform 151"/>
            <p:cNvSpPr/>
            <p:nvPr/>
          </p:nvSpPr>
          <p:spPr bwMode="auto">
            <a:xfrm>
              <a:off x="4153" y="2500"/>
              <a:ext cx="33" cy="10"/>
            </a:xfrm>
            <a:custGeom>
              <a:avLst/>
              <a:gdLst>
                <a:gd name="T0" fmla="*/ 1 w 14"/>
                <a:gd name="T1" fmla="*/ 0 h 4"/>
                <a:gd name="T2" fmla="*/ 0 w 14"/>
                <a:gd name="T3" fmla="*/ 0 h 4"/>
                <a:gd name="T4" fmla="*/ 0 w 14"/>
                <a:gd name="T5" fmla="*/ 1 h 4"/>
                <a:gd name="T6" fmla="*/ 6 w 14"/>
                <a:gd name="T7" fmla="*/ 2 h 4"/>
                <a:gd name="T8" fmla="*/ 13 w 14"/>
                <a:gd name="T9" fmla="*/ 4 h 4"/>
                <a:gd name="T10" fmla="*/ 14 w 14"/>
                <a:gd name="T11" fmla="*/ 4 h 4"/>
                <a:gd name="T12" fmla="*/ 14 w 14"/>
                <a:gd name="T13" fmla="*/ 4 h 4"/>
                <a:gd name="T14" fmla="*/ 14 w 14"/>
                <a:gd name="T15" fmla="*/ 3 h 4"/>
                <a:gd name="T16" fmla="*/ 6 w 14"/>
                <a:gd name="T17" fmla="*/ 1 h 4"/>
                <a:gd name="T18" fmla="*/ 1 w 14"/>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4">
                  <a:moveTo>
                    <a:pt x="1" y="0"/>
                  </a:moveTo>
                  <a:cubicBezTo>
                    <a:pt x="0" y="0"/>
                    <a:pt x="0" y="0"/>
                    <a:pt x="0" y="0"/>
                  </a:cubicBezTo>
                  <a:cubicBezTo>
                    <a:pt x="0" y="1"/>
                    <a:pt x="0" y="1"/>
                    <a:pt x="0" y="1"/>
                  </a:cubicBezTo>
                  <a:cubicBezTo>
                    <a:pt x="1" y="1"/>
                    <a:pt x="4" y="1"/>
                    <a:pt x="6" y="2"/>
                  </a:cubicBezTo>
                  <a:cubicBezTo>
                    <a:pt x="9" y="3"/>
                    <a:pt x="13" y="4"/>
                    <a:pt x="13" y="4"/>
                  </a:cubicBezTo>
                  <a:cubicBezTo>
                    <a:pt x="14" y="4"/>
                    <a:pt x="14" y="4"/>
                    <a:pt x="14" y="4"/>
                  </a:cubicBezTo>
                  <a:cubicBezTo>
                    <a:pt x="14" y="4"/>
                    <a:pt x="14" y="4"/>
                    <a:pt x="14" y="4"/>
                  </a:cubicBezTo>
                  <a:cubicBezTo>
                    <a:pt x="14" y="3"/>
                    <a:pt x="14" y="3"/>
                    <a:pt x="14" y="3"/>
                  </a:cubicBezTo>
                  <a:cubicBezTo>
                    <a:pt x="14" y="3"/>
                    <a:pt x="13" y="2"/>
                    <a:pt x="6" y="1"/>
                  </a:cubicBezTo>
                  <a:cubicBezTo>
                    <a:pt x="4"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66" name="Freeform 152"/>
            <p:cNvSpPr/>
            <p:nvPr/>
          </p:nvSpPr>
          <p:spPr bwMode="auto">
            <a:xfrm>
              <a:off x="4150" y="2505"/>
              <a:ext cx="10" cy="7"/>
            </a:xfrm>
            <a:custGeom>
              <a:avLst/>
              <a:gdLst>
                <a:gd name="T0" fmla="*/ 0 w 4"/>
                <a:gd name="T1" fmla="*/ 0 h 3"/>
                <a:gd name="T2" fmla="*/ 0 w 4"/>
                <a:gd name="T3" fmla="*/ 1 h 3"/>
                <a:gd name="T4" fmla="*/ 2 w 4"/>
                <a:gd name="T5" fmla="*/ 2 h 3"/>
                <a:gd name="T6" fmla="*/ 3 w 4"/>
                <a:gd name="T7" fmla="*/ 2 h 3"/>
                <a:gd name="T8" fmla="*/ 3 w 4"/>
                <a:gd name="T9" fmla="*/ 3 h 3"/>
                <a:gd name="T10" fmla="*/ 3 w 4"/>
                <a:gd name="T11" fmla="*/ 2 h 3"/>
                <a:gd name="T12" fmla="*/ 4 w 4"/>
                <a:gd name="T13" fmla="*/ 2 h 3"/>
                <a:gd name="T14" fmla="*/ 2 w 4"/>
                <a:gd name="T15" fmla="*/ 1 h 3"/>
                <a:gd name="T16" fmla="*/ 1 w 4"/>
                <a:gd name="T17" fmla="*/ 1 h 3"/>
                <a:gd name="T18" fmla="*/ 0 w 4"/>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3">
                  <a:moveTo>
                    <a:pt x="0" y="0"/>
                  </a:moveTo>
                  <a:cubicBezTo>
                    <a:pt x="0" y="1"/>
                    <a:pt x="0" y="1"/>
                    <a:pt x="0" y="1"/>
                  </a:cubicBezTo>
                  <a:cubicBezTo>
                    <a:pt x="0" y="2"/>
                    <a:pt x="1" y="2"/>
                    <a:pt x="2" y="2"/>
                  </a:cubicBezTo>
                  <a:cubicBezTo>
                    <a:pt x="2" y="2"/>
                    <a:pt x="2" y="2"/>
                    <a:pt x="3" y="2"/>
                  </a:cubicBezTo>
                  <a:cubicBezTo>
                    <a:pt x="3" y="3"/>
                    <a:pt x="3" y="3"/>
                    <a:pt x="3" y="3"/>
                  </a:cubicBezTo>
                  <a:cubicBezTo>
                    <a:pt x="3" y="2"/>
                    <a:pt x="3" y="2"/>
                    <a:pt x="3" y="2"/>
                  </a:cubicBezTo>
                  <a:cubicBezTo>
                    <a:pt x="4" y="2"/>
                    <a:pt x="4" y="2"/>
                    <a:pt x="4" y="2"/>
                  </a:cubicBezTo>
                  <a:cubicBezTo>
                    <a:pt x="3" y="1"/>
                    <a:pt x="2" y="1"/>
                    <a:pt x="2" y="1"/>
                  </a:cubicBezTo>
                  <a:cubicBezTo>
                    <a:pt x="1" y="1"/>
                    <a:pt x="1" y="1"/>
                    <a:pt x="1" y="1"/>
                  </a:cubicBezTo>
                  <a:cubicBezTo>
                    <a:pt x="0" y="0"/>
                    <a:pt x="0" y="0"/>
                    <a:pt x="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67" name="Freeform 153"/>
            <p:cNvSpPr>
              <a:spLocks noEditPoints="1"/>
            </p:cNvSpPr>
            <p:nvPr/>
          </p:nvSpPr>
          <p:spPr bwMode="auto">
            <a:xfrm>
              <a:off x="4131" y="2462"/>
              <a:ext cx="88" cy="86"/>
            </a:xfrm>
            <a:custGeom>
              <a:avLst/>
              <a:gdLst>
                <a:gd name="T0" fmla="*/ 9 w 37"/>
                <a:gd name="T1" fmla="*/ 28 h 36"/>
                <a:gd name="T2" fmla="*/ 6 w 37"/>
                <a:gd name="T3" fmla="*/ 25 h 36"/>
                <a:gd name="T4" fmla="*/ 25 w 37"/>
                <a:gd name="T5" fmla="*/ 34 h 36"/>
                <a:gd name="T6" fmla="*/ 24 w 37"/>
                <a:gd name="T7" fmla="*/ 34 h 36"/>
                <a:gd name="T8" fmla="*/ 24 w 37"/>
                <a:gd name="T9" fmla="*/ 34 h 36"/>
                <a:gd name="T10" fmla="*/ 23 w 37"/>
                <a:gd name="T11" fmla="*/ 33 h 36"/>
                <a:gd name="T12" fmla="*/ 33 w 37"/>
                <a:gd name="T13" fmla="*/ 10 h 36"/>
                <a:gd name="T14" fmla="*/ 32 w 37"/>
                <a:gd name="T15" fmla="*/ 18 h 36"/>
                <a:gd name="T16" fmla="*/ 5 w 37"/>
                <a:gd name="T17" fmla="*/ 24 h 36"/>
                <a:gd name="T18" fmla="*/ 11 w 37"/>
                <a:gd name="T19" fmla="*/ 3 h 36"/>
                <a:gd name="T20" fmla="*/ 17 w 37"/>
                <a:gd name="T21" fmla="*/ 5 h 36"/>
                <a:gd name="T22" fmla="*/ 16 w 37"/>
                <a:gd name="T23" fmla="*/ 9 h 36"/>
                <a:gd name="T24" fmla="*/ 23 w 37"/>
                <a:gd name="T25" fmla="*/ 9 h 36"/>
                <a:gd name="T26" fmla="*/ 33 w 37"/>
                <a:gd name="T27" fmla="*/ 7 h 36"/>
                <a:gd name="T28" fmla="*/ 26 w 37"/>
                <a:gd name="T29" fmla="*/ 30 h 36"/>
                <a:gd name="T30" fmla="*/ 6 w 37"/>
                <a:gd name="T31" fmla="*/ 24 h 36"/>
                <a:gd name="T32" fmla="*/ 21 w 37"/>
                <a:gd name="T33" fmla="*/ 9 h 36"/>
                <a:gd name="T34" fmla="*/ 19 w 37"/>
                <a:gd name="T35" fmla="*/ 1 h 36"/>
                <a:gd name="T36" fmla="*/ 21 w 37"/>
                <a:gd name="T37" fmla="*/ 1 h 36"/>
                <a:gd name="T38" fmla="*/ 23 w 37"/>
                <a:gd name="T39" fmla="*/ 5 h 36"/>
                <a:gd name="T40" fmla="*/ 21 w 37"/>
                <a:gd name="T41" fmla="*/ 9 h 36"/>
                <a:gd name="T42" fmla="*/ 19 w 37"/>
                <a:gd name="T43" fmla="*/ 0 h 36"/>
                <a:gd name="T44" fmla="*/ 18 w 37"/>
                <a:gd name="T45" fmla="*/ 4 h 36"/>
                <a:gd name="T46" fmla="*/ 12 w 37"/>
                <a:gd name="T47" fmla="*/ 2 h 36"/>
                <a:gd name="T48" fmla="*/ 11 w 37"/>
                <a:gd name="T49" fmla="*/ 2 h 36"/>
                <a:gd name="T50" fmla="*/ 0 w 37"/>
                <a:gd name="T51" fmla="*/ 24 h 36"/>
                <a:gd name="T52" fmla="*/ 5 w 37"/>
                <a:gd name="T53" fmla="*/ 25 h 36"/>
                <a:gd name="T54" fmla="*/ 3 w 37"/>
                <a:gd name="T55" fmla="*/ 28 h 36"/>
                <a:gd name="T56" fmla="*/ 5 w 37"/>
                <a:gd name="T57" fmla="*/ 29 h 36"/>
                <a:gd name="T58" fmla="*/ 23 w 37"/>
                <a:gd name="T59" fmla="*/ 35 h 36"/>
                <a:gd name="T60" fmla="*/ 25 w 37"/>
                <a:gd name="T61" fmla="*/ 36 h 36"/>
                <a:gd name="T62" fmla="*/ 33 w 37"/>
                <a:gd name="T63" fmla="*/ 18 h 36"/>
                <a:gd name="T64" fmla="*/ 37 w 37"/>
                <a:gd name="T65" fmla="*/ 11 h 36"/>
                <a:gd name="T66" fmla="*/ 33 w 37"/>
                <a:gd name="T67" fmla="*/ 9 h 36"/>
                <a:gd name="T68" fmla="*/ 34 w 37"/>
                <a:gd name="T69" fmla="*/ 7 h 36"/>
                <a:gd name="T70" fmla="*/ 35 w 37"/>
                <a:gd name="T71" fmla="*/ 6 h 36"/>
                <a:gd name="T72" fmla="*/ 34 w 37"/>
                <a:gd name="T73" fmla="*/ 6 h 36"/>
                <a:gd name="T74" fmla="*/ 33 w 37"/>
                <a:gd name="T75" fmla="*/ 5 h 36"/>
                <a:gd name="T76" fmla="*/ 25 w 37"/>
                <a:gd name="T77" fmla="*/ 1 h 36"/>
                <a:gd name="T78" fmla="*/ 25 w 37"/>
                <a:gd name="T79" fmla="*/ 1 h 36"/>
                <a:gd name="T80" fmla="*/ 20 w 37"/>
                <a:gd name="T8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 h="36">
                  <a:moveTo>
                    <a:pt x="23" y="33"/>
                  </a:moveTo>
                  <a:cubicBezTo>
                    <a:pt x="9" y="28"/>
                    <a:pt x="9" y="28"/>
                    <a:pt x="9" y="28"/>
                  </a:cubicBezTo>
                  <a:cubicBezTo>
                    <a:pt x="8" y="28"/>
                    <a:pt x="6" y="27"/>
                    <a:pt x="4" y="27"/>
                  </a:cubicBezTo>
                  <a:cubicBezTo>
                    <a:pt x="6" y="25"/>
                    <a:pt x="6" y="25"/>
                    <a:pt x="6" y="25"/>
                  </a:cubicBezTo>
                  <a:cubicBezTo>
                    <a:pt x="13" y="27"/>
                    <a:pt x="19" y="29"/>
                    <a:pt x="26" y="32"/>
                  </a:cubicBezTo>
                  <a:cubicBezTo>
                    <a:pt x="25" y="34"/>
                    <a:pt x="25" y="34"/>
                    <a:pt x="25" y="34"/>
                  </a:cubicBezTo>
                  <a:cubicBezTo>
                    <a:pt x="25" y="34"/>
                    <a:pt x="25" y="34"/>
                    <a:pt x="25" y="34"/>
                  </a:cubicBezTo>
                  <a:cubicBezTo>
                    <a:pt x="24" y="34"/>
                    <a:pt x="24" y="34"/>
                    <a:pt x="24" y="34"/>
                  </a:cubicBezTo>
                  <a:cubicBezTo>
                    <a:pt x="24" y="34"/>
                    <a:pt x="24" y="34"/>
                    <a:pt x="24" y="34"/>
                  </a:cubicBezTo>
                  <a:cubicBezTo>
                    <a:pt x="24" y="34"/>
                    <a:pt x="24" y="34"/>
                    <a:pt x="24" y="34"/>
                  </a:cubicBezTo>
                  <a:cubicBezTo>
                    <a:pt x="23" y="33"/>
                    <a:pt x="23" y="33"/>
                    <a:pt x="23" y="33"/>
                  </a:cubicBezTo>
                  <a:cubicBezTo>
                    <a:pt x="23" y="33"/>
                    <a:pt x="23" y="33"/>
                    <a:pt x="23" y="33"/>
                  </a:cubicBezTo>
                  <a:moveTo>
                    <a:pt x="28" y="28"/>
                  </a:moveTo>
                  <a:cubicBezTo>
                    <a:pt x="29" y="22"/>
                    <a:pt x="31" y="16"/>
                    <a:pt x="33" y="10"/>
                  </a:cubicBezTo>
                  <a:cubicBezTo>
                    <a:pt x="34" y="11"/>
                    <a:pt x="35" y="11"/>
                    <a:pt x="35" y="11"/>
                  </a:cubicBezTo>
                  <a:cubicBezTo>
                    <a:pt x="34" y="13"/>
                    <a:pt x="33" y="15"/>
                    <a:pt x="32" y="18"/>
                  </a:cubicBezTo>
                  <a:cubicBezTo>
                    <a:pt x="28" y="28"/>
                    <a:pt x="28" y="28"/>
                    <a:pt x="28" y="28"/>
                  </a:cubicBezTo>
                  <a:moveTo>
                    <a:pt x="5" y="24"/>
                  </a:moveTo>
                  <a:cubicBezTo>
                    <a:pt x="4" y="24"/>
                    <a:pt x="2" y="24"/>
                    <a:pt x="1" y="23"/>
                  </a:cubicBezTo>
                  <a:cubicBezTo>
                    <a:pt x="5" y="17"/>
                    <a:pt x="9" y="10"/>
                    <a:pt x="11" y="3"/>
                  </a:cubicBezTo>
                  <a:cubicBezTo>
                    <a:pt x="11" y="3"/>
                    <a:pt x="11" y="3"/>
                    <a:pt x="11" y="3"/>
                  </a:cubicBezTo>
                  <a:cubicBezTo>
                    <a:pt x="14" y="4"/>
                    <a:pt x="16" y="4"/>
                    <a:pt x="17" y="5"/>
                  </a:cubicBezTo>
                  <a:cubicBezTo>
                    <a:pt x="17" y="6"/>
                    <a:pt x="17" y="7"/>
                    <a:pt x="16" y="8"/>
                  </a:cubicBezTo>
                  <a:cubicBezTo>
                    <a:pt x="16" y="9"/>
                    <a:pt x="16" y="9"/>
                    <a:pt x="16" y="9"/>
                  </a:cubicBezTo>
                  <a:cubicBezTo>
                    <a:pt x="17" y="9"/>
                    <a:pt x="20" y="10"/>
                    <a:pt x="21" y="10"/>
                  </a:cubicBezTo>
                  <a:cubicBezTo>
                    <a:pt x="22" y="10"/>
                    <a:pt x="23" y="10"/>
                    <a:pt x="23" y="9"/>
                  </a:cubicBezTo>
                  <a:cubicBezTo>
                    <a:pt x="24" y="9"/>
                    <a:pt x="24" y="8"/>
                    <a:pt x="24" y="6"/>
                  </a:cubicBezTo>
                  <a:cubicBezTo>
                    <a:pt x="27" y="6"/>
                    <a:pt x="30" y="6"/>
                    <a:pt x="33" y="7"/>
                  </a:cubicBezTo>
                  <a:cubicBezTo>
                    <a:pt x="33" y="7"/>
                    <a:pt x="33" y="7"/>
                    <a:pt x="33" y="7"/>
                  </a:cubicBezTo>
                  <a:cubicBezTo>
                    <a:pt x="30" y="14"/>
                    <a:pt x="27" y="22"/>
                    <a:pt x="26" y="30"/>
                  </a:cubicBezTo>
                  <a:cubicBezTo>
                    <a:pt x="20" y="28"/>
                    <a:pt x="13" y="26"/>
                    <a:pt x="6" y="24"/>
                  </a:cubicBezTo>
                  <a:cubicBezTo>
                    <a:pt x="6" y="24"/>
                    <a:pt x="6" y="24"/>
                    <a:pt x="6" y="24"/>
                  </a:cubicBezTo>
                  <a:cubicBezTo>
                    <a:pt x="5" y="24"/>
                    <a:pt x="5" y="24"/>
                    <a:pt x="5" y="24"/>
                  </a:cubicBezTo>
                  <a:moveTo>
                    <a:pt x="21" y="9"/>
                  </a:moveTo>
                  <a:cubicBezTo>
                    <a:pt x="20" y="9"/>
                    <a:pt x="18" y="8"/>
                    <a:pt x="17" y="8"/>
                  </a:cubicBezTo>
                  <a:cubicBezTo>
                    <a:pt x="18" y="6"/>
                    <a:pt x="19" y="3"/>
                    <a:pt x="19" y="1"/>
                  </a:cubicBezTo>
                  <a:cubicBezTo>
                    <a:pt x="20" y="1"/>
                    <a:pt x="20" y="1"/>
                    <a:pt x="20" y="1"/>
                  </a:cubicBezTo>
                  <a:cubicBezTo>
                    <a:pt x="21" y="1"/>
                    <a:pt x="21" y="1"/>
                    <a:pt x="21" y="1"/>
                  </a:cubicBezTo>
                  <a:cubicBezTo>
                    <a:pt x="24" y="2"/>
                    <a:pt x="24" y="2"/>
                    <a:pt x="24" y="2"/>
                  </a:cubicBezTo>
                  <a:cubicBezTo>
                    <a:pt x="24" y="2"/>
                    <a:pt x="23" y="4"/>
                    <a:pt x="23" y="5"/>
                  </a:cubicBezTo>
                  <a:cubicBezTo>
                    <a:pt x="23" y="6"/>
                    <a:pt x="23" y="8"/>
                    <a:pt x="22" y="9"/>
                  </a:cubicBezTo>
                  <a:cubicBezTo>
                    <a:pt x="22" y="9"/>
                    <a:pt x="22" y="9"/>
                    <a:pt x="21" y="9"/>
                  </a:cubicBezTo>
                  <a:moveTo>
                    <a:pt x="20" y="0"/>
                  </a:moveTo>
                  <a:cubicBezTo>
                    <a:pt x="20" y="0"/>
                    <a:pt x="19" y="0"/>
                    <a:pt x="19" y="0"/>
                  </a:cubicBezTo>
                  <a:cubicBezTo>
                    <a:pt x="19" y="0"/>
                    <a:pt x="18" y="1"/>
                    <a:pt x="18" y="1"/>
                  </a:cubicBezTo>
                  <a:cubicBezTo>
                    <a:pt x="18" y="2"/>
                    <a:pt x="18" y="3"/>
                    <a:pt x="18" y="4"/>
                  </a:cubicBezTo>
                  <a:cubicBezTo>
                    <a:pt x="16" y="3"/>
                    <a:pt x="14" y="3"/>
                    <a:pt x="12" y="2"/>
                  </a:cubicBezTo>
                  <a:cubicBezTo>
                    <a:pt x="12" y="2"/>
                    <a:pt x="12" y="2"/>
                    <a:pt x="12" y="2"/>
                  </a:cubicBezTo>
                  <a:cubicBezTo>
                    <a:pt x="11" y="2"/>
                    <a:pt x="11" y="2"/>
                    <a:pt x="11" y="2"/>
                  </a:cubicBezTo>
                  <a:cubicBezTo>
                    <a:pt x="11" y="2"/>
                    <a:pt x="11" y="2"/>
                    <a:pt x="11" y="2"/>
                  </a:cubicBezTo>
                  <a:cubicBezTo>
                    <a:pt x="8" y="10"/>
                    <a:pt x="4" y="17"/>
                    <a:pt x="0" y="23"/>
                  </a:cubicBezTo>
                  <a:cubicBezTo>
                    <a:pt x="0" y="24"/>
                    <a:pt x="0" y="24"/>
                    <a:pt x="0" y="24"/>
                  </a:cubicBezTo>
                  <a:cubicBezTo>
                    <a:pt x="0" y="24"/>
                    <a:pt x="0" y="24"/>
                    <a:pt x="0" y="24"/>
                  </a:cubicBezTo>
                  <a:cubicBezTo>
                    <a:pt x="2" y="25"/>
                    <a:pt x="3" y="25"/>
                    <a:pt x="5" y="25"/>
                  </a:cubicBezTo>
                  <a:cubicBezTo>
                    <a:pt x="3" y="28"/>
                    <a:pt x="3" y="28"/>
                    <a:pt x="3" y="28"/>
                  </a:cubicBezTo>
                  <a:cubicBezTo>
                    <a:pt x="3" y="28"/>
                    <a:pt x="3" y="28"/>
                    <a:pt x="3" y="28"/>
                  </a:cubicBezTo>
                  <a:cubicBezTo>
                    <a:pt x="4" y="29"/>
                    <a:pt x="4" y="29"/>
                    <a:pt x="4" y="29"/>
                  </a:cubicBezTo>
                  <a:cubicBezTo>
                    <a:pt x="4" y="29"/>
                    <a:pt x="4" y="29"/>
                    <a:pt x="5" y="29"/>
                  </a:cubicBezTo>
                  <a:cubicBezTo>
                    <a:pt x="6" y="29"/>
                    <a:pt x="7" y="29"/>
                    <a:pt x="9" y="29"/>
                  </a:cubicBezTo>
                  <a:cubicBezTo>
                    <a:pt x="23" y="35"/>
                    <a:pt x="23" y="35"/>
                    <a:pt x="23" y="35"/>
                  </a:cubicBezTo>
                  <a:cubicBezTo>
                    <a:pt x="24" y="35"/>
                    <a:pt x="25" y="35"/>
                    <a:pt x="25" y="36"/>
                  </a:cubicBezTo>
                  <a:cubicBezTo>
                    <a:pt x="25" y="36"/>
                    <a:pt x="25" y="36"/>
                    <a:pt x="25" y="36"/>
                  </a:cubicBezTo>
                  <a:cubicBezTo>
                    <a:pt x="26" y="35"/>
                    <a:pt x="26" y="35"/>
                    <a:pt x="26" y="35"/>
                  </a:cubicBezTo>
                  <a:cubicBezTo>
                    <a:pt x="33" y="18"/>
                    <a:pt x="33" y="18"/>
                    <a:pt x="33" y="18"/>
                  </a:cubicBezTo>
                  <a:cubicBezTo>
                    <a:pt x="34" y="16"/>
                    <a:pt x="35" y="13"/>
                    <a:pt x="37" y="11"/>
                  </a:cubicBezTo>
                  <a:cubicBezTo>
                    <a:pt x="37" y="11"/>
                    <a:pt x="37" y="11"/>
                    <a:pt x="37" y="11"/>
                  </a:cubicBezTo>
                  <a:cubicBezTo>
                    <a:pt x="37" y="10"/>
                    <a:pt x="37" y="10"/>
                    <a:pt x="37" y="10"/>
                  </a:cubicBezTo>
                  <a:cubicBezTo>
                    <a:pt x="35" y="10"/>
                    <a:pt x="34" y="10"/>
                    <a:pt x="33" y="9"/>
                  </a:cubicBezTo>
                  <a:cubicBezTo>
                    <a:pt x="34" y="8"/>
                    <a:pt x="34" y="8"/>
                    <a:pt x="34" y="7"/>
                  </a:cubicBezTo>
                  <a:cubicBezTo>
                    <a:pt x="34" y="7"/>
                    <a:pt x="34" y="7"/>
                    <a:pt x="34" y="7"/>
                  </a:cubicBezTo>
                  <a:cubicBezTo>
                    <a:pt x="35" y="7"/>
                    <a:pt x="35" y="7"/>
                    <a:pt x="35" y="7"/>
                  </a:cubicBezTo>
                  <a:cubicBezTo>
                    <a:pt x="35" y="6"/>
                    <a:pt x="35" y="6"/>
                    <a:pt x="35" y="6"/>
                  </a:cubicBezTo>
                  <a:cubicBezTo>
                    <a:pt x="34" y="6"/>
                    <a:pt x="34" y="6"/>
                    <a:pt x="34" y="6"/>
                  </a:cubicBezTo>
                  <a:cubicBezTo>
                    <a:pt x="34" y="6"/>
                    <a:pt x="34" y="6"/>
                    <a:pt x="34" y="6"/>
                  </a:cubicBezTo>
                  <a:cubicBezTo>
                    <a:pt x="34" y="6"/>
                    <a:pt x="34" y="6"/>
                    <a:pt x="34" y="6"/>
                  </a:cubicBezTo>
                  <a:cubicBezTo>
                    <a:pt x="33" y="5"/>
                    <a:pt x="33" y="5"/>
                    <a:pt x="33" y="5"/>
                  </a:cubicBezTo>
                  <a:cubicBezTo>
                    <a:pt x="30" y="5"/>
                    <a:pt x="27" y="5"/>
                    <a:pt x="24" y="5"/>
                  </a:cubicBezTo>
                  <a:cubicBezTo>
                    <a:pt x="25" y="3"/>
                    <a:pt x="25" y="2"/>
                    <a:pt x="25" y="1"/>
                  </a:cubicBezTo>
                  <a:cubicBezTo>
                    <a:pt x="25" y="1"/>
                    <a:pt x="25" y="1"/>
                    <a:pt x="25" y="1"/>
                  </a:cubicBezTo>
                  <a:cubicBezTo>
                    <a:pt x="25" y="1"/>
                    <a:pt x="25" y="1"/>
                    <a:pt x="25" y="1"/>
                  </a:cubicBezTo>
                  <a:cubicBezTo>
                    <a:pt x="21" y="0"/>
                    <a:pt x="21" y="0"/>
                    <a:pt x="21" y="0"/>
                  </a:cubicBezTo>
                  <a:cubicBezTo>
                    <a:pt x="21" y="0"/>
                    <a:pt x="20" y="0"/>
                    <a:pt x="20"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68" name="Freeform 154"/>
            <p:cNvSpPr>
              <a:spLocks noEditPoints="1"/>
            </p:cNvSpPr>
            <p:nvPr/>
          </p:nvSpPr>
          <p:spPr bwMode="auto">
            <a:xfrm>
              <a:off x="3917" y="2320"/>
              <a:ext cx="115" cy="104"/>
            </a:xfrm>
            <a:custGeom>
              <a:avLst/>
              <a:gdLst>
                <a:gd name="T0" fmla="*/ 47 w 48"/>
                <a:gd name="T1" fmla="*/ 29 h 44"/>
                <a:gd name="T2" fmla="*/ 42 w 48"/>
                <a:gd name="T3" fmla="*/ 42 h 44"/>
                <a:gd name="T4" fmla="*/ 41 w 48"/>
                <a:gd name="T5" fmla="*/ 32 h 44"/>
                <a:gd name="T6" fmla="*/ 39 w 48"/>
                <a:gd name="T7" fmla="*/ 28 h 44"/>
                <a:gd name="T8" fmla="*/ 34 w 48"/>
                <a:gd name="T9" fmla="*/ 32 h 44"/>
                <a:gd name="T10" fmla="*/ 39 w 48"/>
                <a:gd name="T11" fmla="*/ 22 h 44"/>
                <a:gd name="T12" fmla="*/ 39 w 48"/>
                <a:gd name="T13" fmla="*/ 28 h 44"/>
                <a:gd name="T14" fmla="*/ 30 w 48"/>
                <a:gd name="T15" fmla="*/ 23 h 44"/>
                <a:gd name="T16" fmla="*/ 35 w 48"/>
                <a:gd name="T17" fmla="*/ 24 h 44"/>
                <a:gd name="T18" fmla="*/ 26 w 48"/>
                <a:gd name="T19" fmla="*/ 25 h 44"/>
                <a:gd name="T20" fmla="*/ 31 w 48"/>
                <a:gd name="T21" fmla="*/ 14 h 44"/>
                <a:gd name="T22" fmla="*/ 26 w 48"/>
                <a:gd name="T23" fmla="*/ 25 h 44"/>
                <a:gd name="T24" fmla="*/ 28 w 48"/>
                <a:gd name="T25" fmla="*/ 14 h 44"/>
                <a:gd name="T26" fmla="*/ 22 w 48"/>
                <a:gd name="T27" fmla="*/ 18 h 44"/>
                <a:gd name="T28" fmla="*/ 18 w 48"/>
                <a:gd name="T29" fmla="*/ 13 h 44"/>
                <a:gd name="T30" fmla="*/ 23 w 48"/>
                <a:gd name="T31" fmla="*/ 14 h 44"/>
                <a:gd name="T32" fmla="*/ 22 w 48"/>
                <a:gd name="T33" fmla="*/ 8 h 44"/>
                <a:gd name="T34" fmla="*/ 17 w 48"/>
                <a:gd name="T35" fmla="*/ 12 h 44"/>
                <a:gd name="T36" fmla="*/ 16 w 48"/>
                <a:gd name="T37" fmla="*/ 8 h 44"/>
                <a:gd name="T38" fmla="*/ 2 w 48"/>
                <a:gd name="T39" fmla="*/ 6 h 44"/>
                <a:gd name="T40" fmla="*/ 9 w 48"/>
                <a:gd name="T41" fmla="*/ 8 h 44"/>
                <a:gd name="T42" fmla="*/ 10 w 48"/>
                <a:gd name="T43" fmla="*/ 13 h 44"/>
                <a:gd name="T44" fmla="*/ 17 w 48"/>
                <a:gd name="T45" fmla="*/ 18 h 44"/>
                <a:gd name="T46" fmla="*/ 17 w 48"/>
                <a:gd name="T47" fmla="*/ 19 h 44"/>
                <a:gd name="T48" fmla="*/ 18 w 48"/>
                <a:gd name="T49" fmla="*/ 19 h 44"/>
                <a:gd name="T50" fmla="*/ 25 w 48"/>
                <a:gd name="T51" fmla="*/ 22 h 44"/>
                <a:gd name="T52" fmla="*/ 30 w 48"/>
                <a:gd name="T53" fmla="*/ 26 h 44"/>
                <a:gd name="T54" fmla="*/ 33 w 48"/>
                <a:gd name="T55" fmla="*/ 33 h 44"/>
                <a:gd name="T56" fmla="*/ 41 w 48"/>
                <a:gd name="T57" fmla="*/ 33 h 44"/>
                <a:gd name="T58" fmla="*/ 10 w 48"/>
                <a:gd name="T59" fmla="*/ 11 h 44"/>
                <a:gd name="T60" fmla="*/ 16 w 48"/>
                <a:gd name="T61" fmla="*/ 4 h 44"/>
                <a:gd name="T62" fmla="*/ 2 w 48"/>
                <a:gd name="T63" fmla="*/ 5 h 44"/>
                <a:gd name="T64" fmla="*/ 14 w 48"/>
                <a:gd name="T65" fmla="*/ 1 h 44"/>
                <a:gd name="T66" fmla="*/ 2 w 48"/>
                <a:gd name="T67" fmla="*/ 5 h 44"/>
                <a:gd name="T68" fmla="*/ 13 w 48"/>
                <a:gd name="T69" fmla="*/ 0 h 44"/>
                <a:gd name="T70" fmla="*/ 1 w 48"/>
                <a:gd name="T71" fmla="*/ 5 h 44"/>
                <a:gd name="T72" fmla="*/ 1 w 48"/>
                <a:gd name="T73" fmla="*/ 24 h 44"/>
                <a:gd name="T74" fmla="*/ 23 w 48"/>
                <a:gd name="T75" fmla="*/ 43 h 44"/>
                <a:gd name="T76" fmla="*/ 42 w 48"/>
                <a:gd name="T77" fmla="*/ 44 h 44"/>
                <a:gd name="T78" fmla="*/ 43 w 48"/>
                <a:gd name="T79" fmla="*/ 43 h 44"/>
                <a:gd name="T80" fmla="*/ 48 w 48"/>
                <a:gd name="T81" fmla="*/ 36 h 44"/>
                <a:gd name="T82" fmla="*/ 48 w 48"/>
                <a:gd name="T83" fmla="*/ 27 h 44"/>
                <a:gd name="T84" fmla="*/ 47 w 48"/>
                <a:gd name="T85" fmla="*/ 27 h 44"/>
                <a:gd name="T86" fmla="*/ 40 w 48"/>
                <a:gd name="T87" fmla="*/ 27 h 44"/>
                <a:gd name="T88" fmla="*/ 40 w 48"/>
                <a:gd name="T89" fmla="*/ 20 h 44"/>
                <a:gd name="T90" fmla="*/ 39 w 48"/>
                <a:gd name="T91" fmla="*/ 20 h 44"/>
                <a:gd name="T92" fmla="*/ 32 w 48"/>
                <a:gd name="T93" fmla="*/ 13 h 44"/>
                <a:gd name="T94" fmla="*/ 31 w 48"/>
                <a:gd name="T95" fmla="*/ 13 h 44"/>
                <a:gd name="T96" fmla="*/ 24 w 48"/>
                <a:gd name="T97" fmla="*/ 13 h 44"/>
                <a:gd name="T98" fmla="*/ 24 w 48"/>
                <a:gd name="T99" fmla="*/ 7 h 44"/>
                <a:gd name="T100" fmla="*/ 24 w 48"/>
                <a:gd name="T101" fmla="*/ 7 h 44"/>
                <a:gd name="T102" fmla="*/ 17 w 48"/>
                <a:gd name="T103" fmla="*/ 7 h 44"/>
                <a:gd name="T104" fmla="*/ 17 w 48"/>
                <a:gd name="T105"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 h="44">
                  <a:moveTo>
                    <a:pt x="42" y="42"/>
                  </a:moveTo>
                  <a:cubicBezTo>
                    <a:pt x="42" y="33"/>
                    <a:pt x="42" y="33"/>
                    <a:pt x="42" y="33"/>
                  </a:cubicBezTo>
                  <a:cubicBezTo>
                    <a:pt x="42" y="32"/>
                    <a:pt x="43" y="32"/>
                    <a:pt x="43" y="31"/>
                  </a:cubicBezTo>
                  <a:cubicBezTo>
                    <a:pt x="44" y="30"/>
                    <a:pt x="45" y="29"/>
                    <a:pt x="47" y="29"/>
                  </a:cubicBezTo>
                  <a:cubicBezTo>
                    <a:pt x="47" y="30"/>
                    <a:pt x="47" y="31"/>
                    <a:pt x="47" y="32"/>
                  </a:cubicBezTo>
                  <a:cubicBezTo>
                    <a:pt x="47" y="34"/>
                    <a:pt x="47" y="35"/>
                    <a:pt x="47" y="36"/>
                  </a:cubicBezTo>
                  <a:cubicBezTo>
                    <a:pt x="47" y="37"/>
                    <a:pt x="47" y="37"/>
                    <a:pt x="47" y="37"/>
                  </a:cubicBezTo>
                  <a:cubicBezTo>
                    <a:pt x="45" y="39"/>
                    <a:pt x="44" y="41"/>
                    <a:pt x="42" y="42"/>
                  </a:cubicBezTo>
                  <a:moveTo>
                    <a:pt x="42" y="28"/>
                  </a:moveTo>
                  <a:cubicBezTo>
                    <a:pt x="43" y="28"/>
                    <a:pt x="44" y="28"/>
                    <a:pt x="45" y="28"/>
                  </a:cubicBezTo>
                  <a:cubicBezTo>
                    <a:pt x="44" y="29"/>
                    <a:pt x="44" y="30"/>
                    <a:pt x="43" y="31"/>
                  </a:cubicBezTo>
                  <a:cubicBezTo>
                    <a:pt x="42" y="31"/>
                    <a:pt x="42" y="32"/>
                    <a:pt x="41" y="32"/>
                  </a:cubicBezTo>
                  <a:cubicBezTo>
                    <a:pt x="39" y="33"/>
                    <a:pt x="38" y="33"/>
                    <a:pt x="36" y="33"/>
                  </a:cubicBezTo>
                  <a:cubicBezTo>
                    <a:pt x="36" y="33"/>
                    <a:pt x="36" y="33"/>
                    <a:pt x="35" y="33"/>
                  </a:cubicBezTo>
                  <a:cubicBezTo>
                    <a:pt x="36" y="32"/>
                    <a:pt x="38" y="30"/>
                    <a:pt x="39" y="29"/>
                  </a:cubicBezTo>
                  <a:cubicBezTo>
                    <a:pt x="39" y="28"/>
                    <a:pt x="39" y="28"/>
                    <a:pt x="39" y="28"/>
                  </a:cubicBezTo>
                  <a:cubicBezTo>
                    <a:pt x="40" y="28"/>
                    <a:pt x="40" y="28"/>
                    <a:pt x="40" y="28"/>
                  </a:cubicBezTo>
                  <a:cubicBezTo>
                    <a:pt x="41" y="28"/>
                    <a:pt x="41" y="28"/>
                    <a:pt x="41" y="28"/>
                  </a:cubicBezTo>
                  <a:cubicBezTo>
                    <a:pt x="41" y="28"/>
                    <a:pt x="42" y="28"/>
                    <a:pt x="42" y="28"/>
                  </a:cubicBezTo>
                  <a:moveTo>
                    <a:pt x="34" y="32"/>
                  </a:moveTo>
                  <a:cubicBezTo>
                    <a:pt x="34" y="30"/>
                    <a:pt x="34" y="30"/>
                    <a:pt x="34" y="28"/>
                  </a:cubicBezTo>
                  <a:cubicBezTo>
                    <a:pt x="34" y="28"/>
                    <a:pt x="34" y="27"/>
                    <a:pt x="34" y="26"/>
                  </a:cubicBezTo>
                  <a:cubicBezTo>
                    <a:pt x="35" y="26"/>
                    <a:pt x="35" y="25"/>
                    <a:pt x="36" y="24"/>
                  </a:cubicBezTo>
                  <a:cubicBezTo>
                    <a:pt x="37" y="23"/>
                    <a:pt x="38" y="23"/>
                    <a:pt x="39" y="22"/>
                  </a:cubicBezTo>
                  <a:cubicBezTo>
                    <a:pt x="39" y="23"/>
                    <a:pt x="39" y="23"/>
                    <a:pt x="39" y="24"/>
                  </a:cubicBezTo>
                  <a:cubicBezTo>
                    <a:pt x="39" y="25"/>
                    <a:pt x="39" y="26"/>
                    <a:pt x="39" y="28"/>
                  </a:cubicBezTo>
                  <a:cubicBezTo>
                    <a:pt x="39" y="28"/>
                    <a:pt x="39" y="28"/>
                    <a:pt x="39" y="28"/>
                  </a:cubicBezTo>
                  <a:cubicBezTo>
                    <a:pt x="39" y="28"/>
                    <a:pt x="39" y="28"/>
                    <a:pt x="39" y="28"/>
                  </a:cubicBezTo>
                  <a:cubicBezTo>
                    <a:pt x="38" y="29"/>
                    <a:pt x="38" y="29"/>
                    <a:pt x="38" y="29"/>
                  </a:cubicBezTo>
                  <a:cubicBezTo>
                    <a:pt x="37" y="30"/>
                    <a:pt x="36" y="31"/>
                    <a:pt x="34" y="32"/>
                  </a:cubicBezTo>
                  <a:moveTo>
                    <a:pt x="27" y="25"/>
                  </a:moveTo>
                  <a:cubicBezTo>
                    <a:pt x="28" y="25"/>
                    <a:pt x="29" y="24"/>
                    <a:pt x="30" y="23"/>
                  </a:cubicBezTo>
                  <a:cubicBezTo>
                    <a:pt x="31" y="22"/>
                    <a:pt x="32" y="22"/>
                    <a:pt x="32" y="21"/>
                  </a:cubicBezTo>
                  <a:cubicBezTo>
                    <a:pt x="33" y="21"/>
                    <a:pt x="34" y="21"/>
                    <a:pt x="36" y="21"/>
                  </a:cubicBezTo>
                  <a:cubicBezTo>
                    <a:pt x="36" y="21"/>
                    <a:pt x="37" y="21"/>
                    <a:pt x="38" y="21"/>
                  </a:cubicBezTo>
                  <a:cubicBezTo>
                    <a:pt x="37" y="22"/>
                    <a:pt x="36" y="23"/>
                    <a:pt x="35" y="24"/>
                  </a:cubicBezTo>
                  <a:cubicBezTo>
                    <a:pt x="34" y="24"/>
                    <a:pt x="34" y="25"/>
                    <a:pt x="33" y="25"/>
                  </a:cubicBezTo>
                  <a:cubicBezTo>
                    <a:pt x="32" y="25"/>
                    <a:pt x="31" y="25"/>
                    <a:pt x="30" y="25"/>
                  </a:cubicBezTo>
                  <a:cubicBezTo>
                    <a:pt x="29" y="25"/>
                    <a:pt x="28" y="25"/>
                    <a:pt x="27" y="25"/>
                  </a:cubicBezTo>
                  <a:moveTo>
                    <a:pt x="26" y="25"/>
                  </a:moveTo>
                  <a:cubicBezTo>
                    <a:pt x="26" y="24"/>
                    <a:pt x="26" y="23"/>
                    <a:pt x="26" y="22"/>
                  </a:cubicBezTo>
                  <a:cubicBezTo>
                    <a:pt x="26" y="21"/>
                    <a:pt x="26" y="20"/>
                    <a:pt x="26" y="19"/>
                  </a:cubicBezTo>
                  <a:cubicBezTo>
                    <a:pt x="26" y="18"/>
                    <a:pt x="27" y="18"/>
                    <a:pt x="27" y="17"/>
                  </a:cubicBezTo>
                  <a:cubicBezTo>
                    <a:pt x="28" y="16"/>
                    <a:pt x="29" y="15"/>
                    <a:pt x="31" y="14"/>
                  </a:cubicBezTo>
                  <a:cubicBezTo>
                    <a:pt x="31" y="15"/>
                    <a:pt x="31" y="16"/>
                    <a:pt x="31" y="17"/>
                  </a:cubicBezTo>
                  <a:cubicBezTo>
                    <a:pt x="31" y="19"/>
                    <a:pt x="31" y="20"/>
                    <a:pt x="31" y="21"/>
                  </a:cubicBezTo>
                  <a:cubicBezTo>
                    <a:pt x="30" y="21"/>
                    <a:pt x="30" y="22"/>
                    <a:pt x="29" y="22"/>
                  </a:cubicBezTo>
                  <a:cubicBezTo>
                    <a:pt x="28" y="23"/>
                    <a:pt x="27" y="24"/>
                    <a:pt x="26" y="25"/>
                  </a:cubicBezTo>
                  <a:moveTo>
                    <a:pt x="20" y="18"/>
                  </a:moveTo>
                  <a:cubicBezTo>
                    <a:pt x="21" y="17"/>
                    <a:pt x="23" y="15"/>
                    <a:pt x="23" y="15"/>
                  </a:cubicBezTo>
                  <a:cubicBezTo>
                    <a:pt x="24" y="15"/>
                    <a:pt x="24" y="15"/>
                    <a:pt x="24" y="14"/>
                  </a:cubicBezTo>
                  <a:cubicBezTo>
                    <a:pt x="25" y="14"/>
                    <a:pt x="27" y="14"/>
                    <a:pt x="28" y="14"/>
                  </a:cubicBezTo>
                  <a:cubicBezTo>
                    <a:pt x="29" y="14"/>
                    <a:pt x="29" y="14"/>
                    <a:pt x="29" y="14"/>
                  </a:cubicBezTo>
                  <a:cubicBezTo>
                    <a:pt x="28" y="15"/>
                    <a:pt x="28" y="16"/>
                    <a:pt x="27" y="16"/>
                  </a:cubicBezTo>
                  <a:cubicBezTo>
                    <a:pt x="26" y="17"/>
                    <a:pt x="25" y="18"/>
                    <a:pt x="25" y="18"/>
                  </a:cubicBezTo>
                  <a:cubicBezTo>
                    <a:pt x="24" y="18"/>
                    <a:pt x="23" y="18"/>
                    <a:pt x="22" y="18"/>
                  </a:cubicBezTo>
                  <a:cubicBezTo>
                    <a:pt x="21" y="18"/>
                    <a:pt x="21" y="18"/>
                    <a:pt x="20" y="18"/>
                  </a:cubicBezTo>
                  <a:moveTo>
                    <a:pt x="18" y="18"/>
                  </a:moveTo>
                  <a:cubicBezTo>
                    <a:pt x="18" y="16"/>
                    <a:pt x="18" y="15"/>
                    <a:pt x="18" y="13"/>
                  </a:cubicBezTo>
                  <a:cubicBezTo>
                    <a:pt x="18" y="13"/>
                    <a:pt x="18" y="13"/>
                    <a:pt x="18" y="13"/>
                  </a:cubicBezTo>
                  <a:cubicBezTo>
                    <a:pt x="19" y="12"/>
                    <a:pt x="19" y="12"/>
                    <a:pt x="20" y="11"/>
                  </a:cubicBezTo>
                  <a:cubicBezTo>
                    <a:pt x="21" y="10"/>
                    <a:pt x="22" y="9"/>
                    <a:pt x="23" y="8"/>
                  </a:cubicBezTo>
                  <a:cubicBezTo>
                    <a:pt x="23" y="9"/>
                    <a:pt x="23" y="10"/>
                    <a:pt x="23" y="11"/>
                  </a:cubicBezTo>
                  <a:cubicBezTo>
                    <a:pt x="23" y="12"/>
                    <a:pt x="23" y="13"/>
                    <a:pt x="23" y="14"/>
                  </a:cubicBezTo>
                  <a:cubicBezTo>
                    <a:pt x="22" y="14"/>
                    <a:pt x="22" y="14"/>
                    <a:pt x="22" y="14"/>
                  </a:cubicBezTo>
                  <a:cubicBezTo>
                    <a:pt x="21" y="15"/>
                    <a:pt x="20" y="17"/>
                    <a:pt x="18" y="18"/>
                  </a:cubicBezTo>
                  <a:moveTo>
                    <a:pt x="17" y="8"/>
                  </a:moveTo>
                  <a:cubicBezTo>
                    <a:pt x="18" y="8"/>
                    <a:pt x="20" y="8"/>
                    <a:pt x="22" y="8"/>
                  </a:cubicBezTo>
                  <a:cubicBezTo>
                    <a:pt x="22" y="8"/>
                    <a:pt x="22" y="8"/>
                    <a:pt x="22" y="8"/>
                  </a:cubicBezTo>
                  <a:cubicBezTo>
                    <a:pt x="21" y="9"/>
                    <a:pt x="20" y="9"/>
                    <a:pt x="19" y="10"/>
                  </a:cubicBezTo>
                  <a:cubicBezTo>
                    <a:pt x="19" y="11"/>
                    <a:pt x="18" y="11"/>
                    <a:pt x="17" y="12"/>
                  </a:cubicBezTo>
                  <a:cubicBezTo>
                    <a:pt x="17" y="12"/>
                    <a:pt x="17" y="12"/>
                    <a:pt x="17" y="12"/>
                  </a:cubicBezTo>
                  <a:cubicBezTo>
                    <a:pt x="16" y="12"/>
                    <a:pt x="14" y="11"/>
                    <a:pt x="13" y="11"/>
                  </a:cubicBezTo>
                  <a:cubicBezTo>
                    <a:pt x="12" y="11"/>
                    <a:pt x="12" y="11"/>
                    <a:pt x="11" y="12"/>
                  </a:cubicBezTo>
                  <a:cubicBezTo>
                    <a:pt x="12" y="11"/>
                    <a:pt x="14" y="10"/>
                    <a:pt x="15" y="9"/>
                  </a:cubicBezTo>
                  <a:cubicBezTo>
                    <a:pt x="15" y="9"/>
                    <a:pt x="16" y="8"/>
                    <a:pt x="16" y="8"/>
                  </a:cubicBezTo>
                  <a:cubicBezTo>
                    <a:pt x="16" y="8"/>
                    <a:pt x="17" y="8"/>
                    <a:pt x="17" y="8"/>
                  </a:cubicBezTo>
                  <a:moveTo>
                    <a:pt x="2" y="43"/>
                  </a:moveTo>
                  <a:cubicBezTo>
                    <a:pt x="2" y="35"/>
                    <a:pt x="2" y="30"/>
                    <a:pt x="2" y="24"/>
                  </a:cubicBezTo>
                  <a:cubicBezTo>
                    <a:pt x="1" y="19"/>
                    <a:pt x="1" y="14"/>
                    <a:pt x="2" y="6"/>
                  </a:cubicBezTo>
                  <a:cubicBezTo>
                    <a:pt x="2" y="6"/>
                    <a:pt x="3" y="6"/>
                    <a:pt x="4" y="6"/>
                  </a:cubicBezTo>
                  <a:cubicBezTo>
                    <a:pt x="5" y="6"/>
                    <a:pt x="6" y="6"/>
                    <a:pt x="7" y="6"/>
                  </a:cubicBezTo>
                  <a:cubicBezTo>
                    <a:pt x="8" y="6"/>
                    <a:pt x="8" y="6"/>
                    <a:pt x="9" y="6"/>
                  </a:cubicBezTo>
                  <a:cubicBezTo>
                    <a:pt x="9" y="7"/>
                    <a:pt x="9" y="7"/>
                    <a:pt x="9" y="8"/>
                  </a:cubicBezTo>
                  <a:cubicBezTo>
                    <a:pt x="9" y="9"/>
                    <a:pt x="9" y="10"/>
                    <a:pt x="10" y="12"/>
                  </a:cubicBezTo>
                  <a:cubicBezTo>
                    <a:pt x="10" y="12"/>
                    <a:pt x="10" y="12"/>
                    <a:pt x="10" y="12"/>
                  </a:cubicBezTo>
                  <a:cubicBezTo>
                    <a:pt x="10" y="13"/>
                    <a:pt x="10" y="13"/>
                    <a:pt x="10" y="13"/>
                  </a:cubicBezTo>
                  <a:cubicBezTo>
                    <a:pt x="10" y="13"/>
                    <a:pt x="10" y="13"/>
                    <a:pt x="10" y="13"/>
                  </a:cubicBezTo>
                  <a:cubicBezTo>
                    <a:pt x="10" y="13"/>
                    <a:pt x="10" y="13"/>
                    <a:pt x="10" y="13"/>
                  </a:cubicBezTo>
                  <a:cubicBezTo>
                    <a:pt x="11" y="12"/>
                    <a:pt x="12" y="12"/>
                    <a:pt x="13" y="12"/>
                  </a:cubicBezTo>
                  <a:cubicBezTo>
                    <a:pt x="14" y="12"/>
                    <a:pt x="15" y="13"/>
                    <a:pt x="17" y="13"/>
                  </a:cubicBezTo>
                  <a:cubicBezTo>
                    <a:pt x="17" y="15"/>
                    <a:pt x="17" y="16"/>
                    <a:pt x="17" y="18"/>
                  </a:cubicBezTo>
                  <a:cubicBezTo>
                    <a:pt x="17" y="19"/>
                    <a:pt x="17" y="19"/>
                    <a:pt x="17" y="19"/>
                  </a:cubicBezTo>
                  <a:cubicBezTo>
                    <a:pt x="17" y="19"/>
                    <a:pt x="17" y="19"/>
                    <a:pt x="17" y="19"/>
                  </a:cubicBezTo>
                  <a:cubicBezTo>
                    <a:pt x="17" y="19"/>
                    <a:pt x="17" y="19"/>
                    <a:pt x="17" y="19"/>
                  </a:cubicBezTo>
                  <a:cubicBezTo>
                    <a:pt x="17" y="19"/>
                    <a:pt x="17" y="19"/>
                    <a:pt x="17" y="19"/>
                  </a:cubicBezTo>
                  <a:cubicBezTo>
                    <a:pt x="17" y="19"/>
                    <a:pt x="17" y="19"/>
                    <a:pt x="17" y="19"/>
                  </a:cubicBezTo>
                  <a:cubicBezTo>
                    <a:pt x="18" y="19"/>
                    <a:pt x="18" y="19"/>
                    <a:pt x="18" y="19"/>
                  </a:cubicBezTo>
                  <a:cubicBezTo>
                    <a:pt x="18" y="19"/>
                    <a:pt x="18" y="19"/>
                    <a:pt x="18" y="19"/>
                  </a:cubicBezTo>
                  <a:cubicBezTo>
                    <a:pt x="18" y="19"/>
                    <a:pt x="18" y="19"/>
                    <a:pt x="18" y="19"/>
                  </a:cubicBezTo>
                  <a:cubicBezTo>
                    <a:pt x="18" y="19"/>
                    <a:pt x="18" y="19"/>
                    <a:pt x="18" y="19"/>
                  </a:cubicBezTo>
                  <a:cubicBezTo>
                    <a:pt x="19" y="19"/>
                    <a:pt x="21" y="19"/>
                    <a:pt x="22" y="19"/>
                  </a:cubicBezTo>
                  <a:cubicBezTo>
                    <a:pt x="23" y="19"/>
                    <a:pt x="24" y="19"/>
                    <a:pt x="25" y="19"/>
                  </a:cubicBezTo>
                  <a:cubicBezTo>
                    <a:pt x="25" y="20"/>
                    <a:pt x="25" y="21"/>
                    <a:pt x="25" y="22"/>
                  </a:cubicBezTo>
                  <a:cubicBezTo>
                    <a:pt x="25" y="23"/>
                    <a:pt x="25" y="24"/>
                    <a:pt x="25" y="26"/>
                  </a:cubicBezTo>
                  <a:cubicBezTo>
                    <a:pt x="25" y="26"/>
                    <a:pt x="25" y="26"/>
                    <a:pt x="25" y="26"/>
                  </a:cubicBezTo>
                  <a:cubicBezTo>
                    <a:pt x="26" y="26"/>
                    <a:pt x="26" y="26"/>
                    <a:pt x="26" y="26"/>
                  </a:cubicBezTo>
                  <a:cubicBezTo>
                    <a:pt x="27" y="26"/>
                    <a:pt x="28" y="26"/>
                    <a:pt x="30" y="26"/>
                  </a:cubicBezTo>
                  <a:cubicBezTo>
                    <a:pt x="31" y="26"/>
                    <a:pt x="32" y="26"/>
                    <a:pt x="33" y="26"/>
                  </a:cubicBezTo>
                  <a:cubicBezTo>
                    <a:pt x="33" y="27"/>
                    <a:pt x="33" y="28"/>
                    <a:pt x="33" y="29"/>
                  </a:cubicBezTo>
                  <a:cubicBezTo>
                    <a:pt x="33" y="30"/>
                    <a:pt x="33" y="31"/>
                    <a:pt x="33" y="33"/>
                  </a:cubicBezTo>
                  <a:cubicBezTo>
                    <a:pt x="33" y="33"/>
                    <a:pt x="33" y="33"/>
                    <a:pt x="33" y="33"/>
                  </a:cubicBezTo>
                  <a:cubicBezTo>
                    <a:pt x="34" y="33"/>
                    <a:pt x="34" y="33"/>
                    <a:pt x="34" y="33"/>
                  </a:cubicBezTo>
                  <a:cubicBezTo>
                    <a:pt x="34" y="34"/>
                    <a:pt x="34" y="34"/>
                    <a:pt x="34" y="34"/>
                  </a:cubicBezTo>
                  <a:cubicBezTo>
                    <a:pt x="35" y="34"/>
                    <a:pt x="36" y="34"/>
                    <a:pt x="36" y="34"/>
                  </a:cubicBezTo>
                  <a:cubicBezTo>
                    <a:pt x="38" y="34"/>
                    <a:pt x="39" y="34"/>
                    <a:pt x="41" y="33"/>
                  </a:cubicBezTo>
                  <a:cubicBezTo>
                    <a:pt x="41" y="43"/>
                    <a:pt x="41" y="43"/>
                    <a:pt x="41" y="43"/>
                  </a:cubicBezTo>
                  <a:cubicBezTo>
                    <a:pt x="35" y="42"/>
                    <a:pt x="29" y="42"/>
                    <a:pt x="23" y="42"/>
                  </a:cubicBezTo>
                  <a:cubicBezTo>
                    <a:pt x="17" y="42"/>
                    <a:pt x="10" y="42"/>
                    <a:pt x="2" y="43"/>
                  </a:cubicBezTo>
                  <a:moveTo>
                    <a:pt x="10" y="11"/>
                  </a:moveTo>
                  <a:cubicBezTo>
                    <a:pt x="10" y="10"/>
                    <a:pt x="10" y="9"/>
                    <a:pt x="10" y="8"/>
                  </a:cubicBezTo>
                  <a:cubicBezTo>
                    <a:pt x="10" y="7"/>
                    <a:pt x="10" y="7"/>
                    <a:pt x="10" y="6"/>
                  </a:cubicBezTo>
                  <a:cubicBezTo>
                    <a:pt x="11" y="5"/>
                    <a:pt x="13" y="3"/>
                    <a:pt x="16" y="1"/>
                  </a:cubicBezTo>
                  <a:cubicBezTo>
                    <a:pt x="16" y="2"/>
                    <a:pt x="16" y="3"/>
                    <a:pt x="16" y="4"/>
                  </a:cubicBezTo>
                  <a:cubicBezTo>
                    <a:pt x="16" y="5"/>
                    <a:pt x="16" y="6"/>
                    <a:pt x="16" y="7"/>
                  </a:cubicBezTo>
                  <a:cubicBezTo>
                    <a:pt x="15" y="8"/>
                    <a:pt x="15" y="8"/>
                    <a:pt x="14" y="8"/>
                  </a:cubicBezTo>
                  <a:cubicBezTo>
                    <a:pt x="13" y="9"/>
                    <a:pt x="12" y="10"/>
                    <a:pt x="10" y="11"/>
                  </a:cubicBezTo>
                  <a:moveTo>
                    <a:pt x="2" y="5"/>
                  </a:moveTo>
                  <a:cubicBezTo>
                    <a:pt x="7" y="2"/>
                    <a:pt x="7" y="2"/>
                    <a:pt x="7" y="2"/>
                  </a:cubicBezTo>
                  <a:cubicBezTo>
                    <a:pt x="7" y="2"/>
                    <a:pt x="8" y="2"/>
                    <a:pt x="8" y="2"/>
                  </a:cubicBezTo>
                  <a:cubicBezTo>
                    <a:pt x="9" y="1"/>
                    <a:pt x="11" y="1"/>
                    <a:pt x="13" y="1"/>
                  </a:cubicBezTo>
                  <a:cubicBezTo>
                    <a:pt x="13" y="1"/>
                    <a:pt x="14" y="1"/>
                    <a:pt x="14" y="1"/>
                  </a:cubicBezTo>
                  <a:cubicBezTo>
                    <a:pt x="12" y="3"/>
                    <a:pt x="10" y="4"/>
                    <a:pt x="9" y="5"/>
                  </a:cubicBezTo>
                  <a:cubicBezTo>
                    <a:pt x="8" y="5"/>
                    <a:pt x="7" y="5"/>
                    <a:pt x="6" y="5"/>
                  </a:cubicBezTo>
                  <a:cubicBezTo>
                    <a:pt x="6" y="5"/>
                    <a:pt x="5" y="5"/>
                    <a:pt x="4" y="5"/>
                  </a:cubicBezTo>
                  <a:cubicBezTo>
                    <a:pt x="4" y="5"/>
                    <a:pt x="3" y="5"/>
                    <a:pt x="2" y="5"/>
                  </a:cubicBezTo>
                  <a:moveTo>
                    <a:pt x="16" y="0"/>
                  </a:moveTo>
                  <a:cubicBezTo>
                    <a:pt x="16" y="0"/>
                    <a:pt x="16" y="0"/>
                    <a:pt x="16" y="0"/>
                  </a:cubicBezTo>
                  <a:cubicBezTo>
                    <a:pt x="16" y="0"/>
                    <a:pt x="16" y="0"/>
                    <a:pt x="16" y="0"/>
                  </a:cubicBezTo>
                  <a:cubicBezTo>
                    <a:pt x="15" y="0"/>
                    <a:pt x="14" y="0"/>
                    <a:pt x="13" y="0"/>
                  </a:cubicBezTo>
                  <a:cubicBezTo>
                    <a:pt x="11" y="0"/>
                    <a:pt x="9" y="0"/>
                    <a:pt x="8" y="1"/>
                  </a:cubicBezTo>
                  <a:cubicBezTo>
                    <a:pt x="7" y="1"/>
                    <a:pt x="7" y="1"/>
                    <a:pt x="6" y="2"/>
                  </a:cubicBezTo>
                  <a:cubicBezTo>
                    <a:pt x="1" y="5"/>
                    <a:pt x="1" y="5"/>
                    <a:pt x="1" y="5"/>
                  </a:cubicBezTo>
                  <a:cubicBezTo>
                    <a:pt x="1" y="5"/>
                    <a:pt x="1" y="5"/>
                    <a:pt x="1" y="5"/>
                  </a:cubicBezTo>
                  <a:cubicBezTo>
                    <a:pt x="1" y="5"/>
                    <a:pt x="1" y="5"/>
                    <a:pt x="1" y="5"/>
                  </a:cubicBezTo>
                  <a:cubicBezTo>
                    <a:pt x="1" y="6"/>
                    <a:pt x="1" y="6"/>
                    <a:pt x="1" y="6"/>
                  </a:cubicBezTo>
                  <a:cubicBezTo>
                    <a:pt x="1" y="6"/>
                    <a:pt x="1" y="6"/>
                    <a:pt x="1" y="6"/>
                  </a:cubicBezTo>
                  <a:cubicBezTo>
                    <a:pt x="0" y="14"/>
                    <a:pt x="0" y="19"/>
                    <a:pt x="1" y="24"/>
                  </a:cubicBezTo>
                  <a:cubicBezTo>
                    <a:pt x="1" y="30"/>
                    <a:pt x="1" y="35"/>
                    <a:pt x="1" y="43"/>
                  </a:cubicBezTo>
                  <a:cubicBezTo>
                    <a:pt x="0" y="43"/>
                    <a:pt x="0" y="43"/>
                    <a:pt x="0" y="43"/>
                  </a:cubicBezTo>
                  <a:cubicBezTo>
                    <a:pt x="1" y="44"/>
                    <a:pt x="1" y="44"/>
                    <a:pt x="1" y="44"/>
                  </a:cubicBezTo>
                  <a:cubicBezTo>
                    <a:pt x="9" y="43"/>
                    <a:pt x="16" y="43"/>
                    <a:pt x="23" y="43"/>
                  </a:cubicBezTo>
                  <a:cubicBezTo>
                    <a:pt x="29" y="43"/>
                    <a:pt x="35" y="43"/>
                    <a:pt x="41" y="44"/>
                  </a:cubicBezTo>
                  <a:cubicBezTo>
                    <a:pt x="42" y="44"/>
                    <a:pt x="42" y="44"/>
                    <a:pt x="42" y="44"/>
                  </a:cubicBezTo>
                  <a:cubicBezTo>
                    <a:pt x="42" y="44"/>
                    <a:pt x="42" y="44"/>
                    <a:pt x="42" y="44"/>
                  </a:cubicBezTo>
                  <a:cubicBezTo>
                    <a:pt x="42" y="44"/>
                    <a:pt x="42" y="44"/>
                    <a:pt x="42" y="44"/>
                  </a:cubicBezTo>
                  <a:cubicBezTo>
                    <a:pt x="42" y="44"/>
                    <a:pt x="42" y="44"/>
                    <a:pt x="42" y="44"/>
                  </a:cubicBezTo>
                  <a:cubicBezTo>
                    <a:pt x="43" y="44"/>
                    <a:pt x="43" y="44"/>
                    <a:pt x="43" y="44"/>
                  </a:cubicBezTo>
                  <a:cubicBezTo>
                    <a:pt x="43" y="43"/>
                    <a:pt x="43" y="43"/>
                    <a:pt x="43" y="43"/>
                  </a:cubicBezTo>
                  <a:cubicBezTo>
                    <a:pt x="43" y="43"/>
                    <a:pt x="43" y="43"/>
                    <a:pt x="43" y="43"/>
                  </a:cubicBezTo>
                  <a:cubicBezTo>
                    <a:pt x="45" y="41"/>
                    <a:pt x="46" y="39"/>
                    <a:pt x="48" y="37"/>
                  </a:cubicBezTo>
                  <a:cubicBezTo>
                    <a:pt x="48" y="36"/>
                    <a:pt x="48" y="36"/>
                    <a:pt x="48" y="36"/>
                  </a:cubicBezTo>
                  <a:cubicBezTo>
                    <a:pt x="48" y="36"/>
                    <a:pt x="48" y="36"/>
                    <a:pt x="48" y="36"/>
                  </a:cubicBezTo>
                  <a:cubicBezTo>
                    <a:pt x="48" y="36"/>
                    <a:pt x="48" y="36"/>
                    <a:pt x="48" y="36"/>
                  </a:cubicBezTo>
                  <a:cubicBezTo>
                    <a:pt x="48" y="35"/>
                    <a:pt x="48" y="34"/>
                    <a:pt x="48" y="32"/>
                  </a:cubicBezTo>
                  <a:cubicBezTo>
                    <a:pt x="48" y="31"/>
                    <a:pt x="48" y="29"/>
                    <a:pt x="48" y="28"/>
                  </a:cubicBezTo>
                  <a:cubicBezTo>
                    <a:pt x="48" y="28"/>
                    <a:pt x="48" y="28"/>
                    <a:pt x="48" y="28"/>
                  </a:cubicBezTo>
                  <a:cubicBezTo>
                    <a:pt x="48" y="27"/>
                    <a:pt x="48" y="27"/>
                    <a:pt x="48" y="27"/>
                  </a:cubicBezTo>
                  <a:cubicBezTo>
                    <a:pt x="48" y="27"/>
                    <a:pt x="48" y="27"/>
                    <a:pt x="48" y="27"/>
                  </a:cubicBezTo>
                  <a:cubicBezTo>
                    <a:pt x="47" y="27"/>
                    <a:pt x="47" y="27"/>
                    <a:pt x="47" y="27"/>
                  </a:cubicBezTo>
                  <a:cubicBezTo>
                    <a:pt x="47" y="27"/>
                    <a:pt x="47" y="27"/>
                    <a:pt x="47" y="27"/>
                  </a:cubicBezTo>
                  <a:cubicBezTo>
                    <a:pt x="47" y="27"/>
                    <a:pt x="47" y="27"/>
                    <a:pt x="47" y="27"/>
                  </a:cubicBezTo>
                  <a:cubicBezTo>
                    <a:pt x="46" y="27"/>
                    <a:pt x="44" y="27"/>
                    <a:pt x="42" y="27"/>
                  </a:cubicBezTo>
                  <a:cubicBezTo>
                    <a:pt x="42" y="27"/>
                    <a:pt x="41" y="27"/>
                    <a:pt x="41" y="27"/>
                  </a:cubicBezTo>
                  <a:cubicBezTo>
                    <a:pt x="40" y="27"/>
                    <a:pt x="40" y="27"/>
                    <a:pt x="40" y="27"/>
                  </a:cubicBezTo>
                  <a:cubicBezTo>
                    <a:pt x="40" y="27"/>
                    <a:pt x="40" y="27"/>
                    <a:pt x="40" y="27"/>
                  </a:cubicBezTo>
                  <a:cubicBezTo>
                    <a:pt x="40" y="26"/>
                    <a:pt x="40" y="25"/>
                    <a:pt x="40" y="24"/>
                  </a:cubicBezTo>
                  <a:cubicBezTo>
                    <a:pt x="40" y="23"/>
                    <a:pt x="40" y="22"/>
                    <a:pt x="40" y="21"/>
                  </a:cubicBezTo>
                  <a:cubicBezTo>
                    <a:pt x="40" y="21"/>
                    <a:pt x="40" y="21"/>
                    <a:pt x="40" y="21"/>
                  </a:cubicBezTo>
                  <a:cubicBezTo>
                    <a:pt x="40" y="20"/>
                    <a:pt x="40" y="20"/>
                    <a:pt x="40"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7" y="20"/>
                    <a:pt x="36" y="20"/>
                  </a:cubicBezTo>
                  <a:cubicBezTo>
                    <a:pt x="34" y="20"/>
                    <a:pt x="33" y="20"/>
                    <a:pt x="32" y="20"/>
                  </a:cubicBezTo>
                  <a:cubicBezTo>
                    <a:pt x="32" y="19"/>
                    <a:pt x="32" y="18"/>
                    <a:pt x="32" y="17"/>
                  </a:cubicBezTo>
                  <a:cubicBezTo>
                    <a:pt x="32" y="16"/>
                    <a:pt x="32" y="14"/>
                    <a:pt x="32" y="13"/>
                  </a:cubicBezTo>
                  <a:cubicBezTo>
                    <a:pt x="32" y="13"/>
                    <a:pt x="32" y="13"/>
                    <a:pt x="32" y="13"/>
                  </a:cubicBezTo>
                  <a:cubicBezTo>
                    <a:pt x="32" y="13"/>
                    <a:pt x="32" y="13"/>
                    <a:pt x="32" y="13"/>
                  </a:cubicBezTo>
                  <a:cubicBezTo>
                    <a:pt x="32" y="13"/>
                    <a:pt x="32" y="13"/>
                    <a:pt x="32" y="13"/>
                  </a:cubicBezTo>
                  <a:cubicBezTo>
                    <a:pt x="31" y="13"/>
                    <a:pt x="31" y="13"/>
                    <a:pt x="31" y="13"/>
                  </a:cubicBezTo>
                  <a:cubicBezTo>
                    <a:pt x="31" y="13"/>
                    <a:pt x="31" y="13"/>
                    <a:pt x="31" y="13"/>
                  </a:cubicBezTo>
                  <a:cubicBezTo>
                    <a:pt x="31" y="13"/>
                    <a:pt x="31" y="13"/>
                    <a:pt x="31" y="13"/>
                  </a:cubicBezTo>
                  <a:cubicBezTo>
                    <a:pt x="30" y="13"/>
                    <a:pt x="29" y="13"/>
                    <a:pt x="28" y="13"/>
                  </a:cubicBezTo>
                  <a:cubicBezTo>
                    <a:pt x="27" y="13"/>
                    <a:pt x="25" y="13"/>
                    <a:pt x="24" y="13"/>
                  </a:cubicBezTo>
                  <a:cubicBezTo>
                    <a:pt x="24" y="13"/>
                    <a:pt x="24" y="12"/>
                    <a:pt x="24" y="11"/>
                  </a:cubicBezTo>
                  <a:cubicBezTo>
                    <a:pt x="24" y="10"/>
                    <a:pt x="24" y="8"/>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4" y="7"/>
                    <a:pt x="24" y="7"/>
                    <a:pt x="24" y="7"/>
                  </a:cubicBezTo>
                  <a:cubicBezTo>
                    <a:pt x="23" y="7"/>
                    <a:pt x="22" y="7"/>
                    <a:pt x="22" y="7"/>
                  </a:cubicBezTo>
                  <a:cubicBezTo>
                    <a:pt x="20" y="7"/>
                    <a:pt x="18" y="7"/>
                    <a:pt x="17" y="7"/>
                  </a:cubicBezTo>
                  <a:cubicBezTo>
                    <a:pt x="17" y="7"/>
                    <a:pt x="17" y="7"/>
                    <a:pt x="17" y="7"/>
                  </a:cubicBezTo>
                  <a:cubicBezTo>
                    <a:pt x="17" y="6"/>
                    <a:pt x="17" y="5"/>
                    <a:pt x="17" y="4"/>
                  </a:cubicBezTo>
                  <a:cubicBezTo>
                    <a:pt x="17" y="3"/>
                    <a:pt x="17" y="2"/>
                    <a:pt x="17" y="1"/>
                  </a:cubicBezTo>
                  <a:cubicBezTo>
                    <a:pt x="17" y="0"/>
                    <a:pt x="17" y="0"/>
                    <a:pt x="17" y="0"/>
                  </a:cubicBezTo>
                  <a:cubicBezTo>
                    <a:pt x="17" y="0"/>
                    <a:pt x="17" y="0"/>
                    <a:pt x="17" y="0"/>
                  </a:cubicBezTo>
                  <a:cubicBezTo>
                    <a:pt x="17" y="0"/>
                    <a:pt x="17" y="0"/>
                    <a:pt x="17" y="0"/>
                  </a:cubicBezTo>
                  <a:cubicBezTo>
                    <a:pt x="16" y="0"/>
                    <a:pt x="16" y="0"/>
                    <a:pt x="1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69" name="Freeform 155"/>
            <p:cNvSpPr>
              <a:spLocks noEditPoints="1"/>
            </p:cNvSpPr>
            <p:nvPr/>
          </p:nvSpPr>
          <p:spPr bwMode="auto">
            <a:xfrm>
              <a:off x="3998" y="2400"/>
              <a:ext cx="14" cy="19"/>
            </a:xfrm>
            <a:custGeom>
              <a:avLst/>
              <a:gdLst>
                <a:gd name="T0" fmla="*/ 2 w 6"/>
                <a:gd name="T1" fmla="*/ 4 h 8"/>
                <a:gd name="T2" fmla="*/ 2 w 6"/>
                <a:gd name="T3" fmla="*/ 1 h 8"/>
                <a:gd name="T4" fmla="*/ 3 w 6"/>
                <a:gd name="T5" fmla="*/ 1 h 8"/>
                <a:gd name="T6" fmla="*/ 4 w 6"/>
                <a:gd name="T7" fmla="*/ 1 h 8"/>
                <a:gd name="T8" fmla="*/ 5 w 6"/>
                <a:gd name="T9" fmla="*/ 1 h 8"/>
                <a:gd name="T10" fmla="*/ 5 w 6"/>
                <a:gd name="T11" fmla="*/ 1 h 8"/>
                <a:gd name="T12" fmla="*/ 5 w 6"/>
                <a:gd name="T13" fmla="*/ 2 h 8"/>
                <a:gd name="T14" fmla="*/ 3 w 6"/>
                <a:gd name="T15" fmla="*/ 2 h 8"/>
                <a:gd name="T16" fmla="*/ 3 w 6"/>
                <a:gd name="T17" fmla="*/ 3 h 8"/>
                <a:gd name="T18" fmla="*/ 3 w 6"/>
                <a:gd name="T19" fmla="*/ 3 h 8"/>
                <a:gd name="T20" fmla="*/ 4 w 6"/>
                <a:gd name="T21" fmla="*/ 7 h 8"/>
                <a:gd name="T22" fmla="*/ 3 w 6"/>
                <a:gd name="T23" fmla="*/ 7 h 8"/>
                <a:gd name="T24" fmla="*/ 1 w 6"/>
                <a:gd name="T25" fmla="*/ 7 h 8"/>
                <a:gd name="T26" fmla="*/ 1 w 6"/>
                <a:gd name="T27" fmla="*/ 6 h 8"/>
                <a:gd name="T28" fmla="*/ 2 w 6"/>
                <a:gd name="T29" fmla="*/ 6 h 8"/>
                <a:gd name="T30" fmla="*/ 3 w 6"/>
                <a:gd name="T31" fmla="*/ 6 h 8"/>
                <a:gd name="T32" fmla="*/ 4 w 6"/>
                <a:gd name="T33" fmla="*/ 4 h 8"/>
                <a:gd name="T34" fmla="*/ 2 w 6"/>
                <a:gd name="T35" fmla="*/ 4 h 8"/>
                <a:gd name="T36" fmla="*/ 2 w 6"/>
                <a:gd name="T37" fmla="*/ 4 h 8"/>
                <a:gd name="T38" fmla="*/ 3 w 6"/>
                <a:gd name="T39" fmla="*/ 0 h 8"/>
                <a:gd name="T40" fmla="*/ 1 w 6"/>
                <a:gd name="T41" fmla="*/ 1 h 8"/>
                <a:gd name="T42" fmla="*/ 1 w 6"/>
                <a:gd name="T43" fmla="*/ 4 h 8"/>
                <a:gd name="T44" fmla="*/ 1 w 6"/>
                <a:gd name="T45" fmla="*/ 5 h 8"/>
                <a:gd name="T46" fmla="*/ 2 w 6"/>
                <a:gd name="T47" fmla="*/ 5 h 8"/>
                <a:gd name="T48" fmla="*/ 2 w 6"/>
                <a:gd name="T49" fmla="*/ 5 h 8"/>
                <a:gd name="T50" fmla="*/ 3 w 6"/>
                <a:gd name="T51" fmla="*/ 5 h 8"/>
                <a:gd name="T52" fmla="*/ 3 w 6"/>
                <a:gd name="T53" fmla="*/ 5 h 8"/>
                <a:gd name="T54" fmla="*/ 2 w 6"/>
                <a:gd name="T55" fmla="*/ 5 h 8"/>
                <a:gd name="T56" fmla="*/ 2 w 6"/>
                <a:gd name="T57" fmla="*/ 5 h 8"/>
                <a:gd name="T58" fmla="*/ 1 w 6"/>
                <a:gd name="T59" fmla="*/ 6 h 8"/>
                <a:gd name="T60" fmla="*/ 1 w 6"/>
                <a:gd name="T61" fmla="*/ 6 h 8"/>
                <a:gd name="T62" fmla="*/ 0 w 6"/>
                <a:gd name="T63" fmla="*/ 7 h 8"/>
                <a:gd name="T64" fmla="*/ 1 w 6"/>
                <a:gd name="T65" fmla="*/ 7 h 8"/>
                <a:gd name="T66" fmla="*/ 3 w 6"/>
                <a:gd name="T67" fmla="*/ 8 h 8"/>
                <a:gd name="T68" fmla="*/ 4 w 6"/>
                <a:gd name="T69" fmla="*/ 7 h 8"/>
                <a:gd name="T70" fmla="*/ 6 w 6"/>
                <a:gd name="T71" fmla="*/ 4 h 8"/>
                <a:gd name="T72" fmla="*/ 5 w 6"/>
                <a:gd name="T73" fmla="*/ 3 h 8"/>
                <a:gd name="T74" fmla="*/ 6 w 6"/>
                <a:gd name="T75" fmla="*/ 2 h 8"/>
                <a:gd name="T76" fmla="*/ 6 w 6"/>
                <a:gd name="T77" fmla="*/ 2 h 8"/>
                <a:gd name="T78" fmla="*/ 6 w 6"/>
                <a:gd name="T79" fmla="*/ 1 h 8"/>
                <a:gd name="T80" fmla="*/ 5 w 6"/>
                <a:gd name="T81" fmla="*/ 0 h 8"/>
                <a:gd name="T82" fmla="*/ 5 w 6"/>
                <a:gd name="T83" fmla="*/ 0 h 8"/>
                <a:gd name="T84" fmla="*/ 4 w 6"/>
                <a:gd name="T85" fmla="*/ 0 h 8"/>
                <a:gd name="T86" fmla="*/ 4 w 6"/>
                <a:gd name="T87" fmla="*/ 0 h 8"/>
                <a:gd name="T88" fmla="*/ 3 w 6"/>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 h="8">
                  <a:moveTo>
                    <a:pt x="2" y="4"/>
                  </a:moveTo>
                  <a:cubicBezTo>
                    <a:pt x="2" y="3"/>
                    <a:pt x="2" y="2"/>
                    <a:pt x="2" y="1"/>
                  </a:cubicBezTo>
                  <a:cubicBezTo>
                    <a:pt x="2" y="1"/>
                    <a:pt x="2" y="1"/>
                    <a:pt x="3" y="1"/>
                  </a:cubicBezTo>
                  <a:cubicBezTo>
                    <a:pt x="3" y="1"/>
                    <a:pt x="4" y="1"/>
                    <a:pt x="4" y="1"/>
                  </a:cubicBezTo>
                  <a:cubicBezTo>
                    <a:pt x="5" y="1"/>
                    <a:pt x="5" y="1"/>
                    <a:pt x="5" y="1"/>
                  </a:cubicBezTo>
                  <a:cubicBezTo>
                    <a:pt x="5" y="1"/>
                    <a:pt x="5" y="1"/>
                    <a:pt x="5" y="1"/>
                  </a:cubicBezTo>
                  <a:cubicBezTo>
                    <a:pt x="5" y="2"/>
                    <a:pt x="5" y="2"/>
                    <a:pt x="5" y="2"/>
                  </a:cubicBezTo>
                  <a:cubicBezTo>
                    <a:pt x="4" y="2"/>
                    <a:pt x="4" y="2"/>
                    <a:pt x="3" y="2"/>
                  </a:cubicBezTo>
                  <a:cubicBezTo>
                    <a:pt x="3" y="2"/>
                    <a:pt x="3" y="2"/>
                    <a:pt x="3" y="3"/>
                  </a:cubicBezTo>
                  <a:cubicBezTo>
                    <a:pt x="3" y="3"/>
                    <a:pt x="3" y="3"/>
                    <a:pt x="3" y="3"/>
                  </a:cubicBezTo>
                  <a:cubicBezTo>
                    <a:pt x="5" y="3"/>
                    <a:pt x="6" y="6"/>
                    <a:pt x="4" y="7"/>
                  </a:cubicBezTo>
                  <a:cubicBezTo>
                    <a:pt x="4" y="7"/>
                    <a:pt x="3" y="7"/>
                    <a:pt x="3" y="7"/>
                  </a:cubicBezTo>
                  <a:cubicBezTo>
                    <a:pt x="2" y="7"/>
                    <a:pt x="2" y="7"/>
                    <a:pt x="1" y="7"/>
                  </a:cubicBezTo>
                  <a:cubicBezTo>
                    <a:pt x="1" y="6"/>
                    <a:pt x="1" y="6"/>
                    <a:pt x="1" y="6"/>
                  </a:cubicBezTo>
                  <a:cubicBezTo>
                    <a:pt x="2" y="6"/>
                    <a:pt x="2" y="6"/>
                    <a:pt x="2" y="6"/>
                  </a:cubicBezTo>
                  <a:cubicBezTo>
                    <a:pt x="3" y="6"/>
                    <a:pt x="3" y="6"/>
                    <a:pt x="3" y="6"/>
                  </a:cubicBezTo>
                  <a:cubicBezTo>
                    <a:pt x="4" y="6"/>
                    <a:pt x="5" y="5"/>
                    <a:pt x="4" y="4"/>
                  </a:cubicBezTo>
                  <a:cubicBezTo>
                    <a:pt x="3" y="4"/>
                    <a:pt x="3" y="4"/>
                    <a:pt x="2" y="4"/>
                  </a:cubicBezTo>
                  <a:cubicBezTo>
                    <a:pt x="2" y="4"/>
                    <a:pt x="2" y="4"/>
                    <a:pt x="2" y="4"/>
                  </a:cubicBezTo>
                  <a:moveTo>
                    <a:pt x="3" y="0"/>
                  </a:moveTo>
                  <a:cubicBezTo>
                    <a:pt x="1" y="0"/>
                    <a:pt x="1" y="1"/>
                    <a:pt x="1" y="1"/>
                  </a:cubicBezTo>
                  <a:cubicBezTo>
                    <a:pt x="1" y="4"/>
                    <a:pt x="1" y="4"/>
                    <a:pt x="1" y="4"/>
                  </a:cubicBezTo>
                  <a:cubicBezTo>
                    <a:pt x="1" y="5"/>
                    <a:pt x="1" y="5"/>
                    <a:pt x="1" y="5"/>
                  </a:cubicBezTo>
                  <a:cubicBezTo>
                    <a:pt x="2" y="5"/>
                    <a:pt x="2" y="5"/>
                    <a:pt x="2" y="5"/>
                  </a:cubicBezTo>
                  <a:cubicBezTo>
                    <a:pt x="2" y="5"/>
                    <a:pt x="2" y="5"/>
                    <a:pt x="2" y="5"/>
                  </a:cubicBezTo>
                  <a:cubicBezTo>
                    <a:pt x="3" y="5"/>
                    <a:pt x="3" y="5"/>
                    <a:pt x="3" y="5"/>
                  </a:cubicBezTo>
                  <a:cubicBezTo>
                    <a:pt x="3" y="5"/>
                    <a:pt x="3" y="5"/>
                    <a:pt x="3" y="5"/>
                  </a:cubicBezTo>
                  <a:cubicBezTo>
                    <a:pt x="2" y="5"/>
                    <a:pt x="2" y="5"/>
                    <a:pt x="2" y="5"/>
                  </a:cubicBezTo>
                  <a:cubicBezTo>
                    <a:pt x="2" y="5"/>
                    <a:pt x="2" y="5"/>
                    <a:pt x="2" y="5"/>
                  </a:cubicBezTo>
                  <a:cubicBezTo>
                    <a:pt x="1" y="5"/>
                    <a:pt x="1" y="5"/>
                    <a:pt x="1" y="6"/>
                  </a:cubicBezTo>
                  <a:cubicBezTo>
                    <a:pt x="1" y="6"/>
                    <a:pt x="1" y="6"/>
                    <a:pt x="1" y="6"/>
                  </a:cubicBezTo>
                  <a:cubicBezTo>
                    <a:pt x="0" y="6"/>
                    <a:pt x="0" y="7"/>
                    <a:pt x="0" y="7"/>
                  </a:cubicBezTo>
                  <a:cubicBezTo>
                    <a:pt x="1" y="7"/>
                    <a:pt x="1" y="7"/>
                    <a:pt x="1" y="7"/>
                  </a:cubicBezTo>
                  <a:cubicBezTo>
                    <a:pt x="1" y="8"/>
                    <a:pt x="2" y="8"/>
                    <a:pt x="3" y="8"/>
                  </a:cubicBezTo>
                  <a:cubicBezTo>
                    <a:pt x="3" y="8"/>
                    <a:pt x="4" y="8"/>
                    <a:pt x="4" y="7"/>
                  </a:cubicBezTo>
                  <a:cubicBezTo>
                    <a:pt x="6" y="7"/>
                    <a:pt x="6" y="6"/>
                    <a:pt x="6" y="4"/>
                  </a:cubicBezTo>
                  <a:cubicBezTo>
                    <a:pt x="6" y="4"/>
                    <a:pt x="5" y="3"/>
                    <a:pt x="5" y="3"/>
                  </a:cubicBezTo>
                  <a:cubicBezTo>
                    <a:pt x="6" y="2"/>
                    <a:pt x="6" y="2"/>
                    <a:pt x="6" y="2"/>
                  </a:cubicBezTo>
                  <a:cubicBezTo>
                    <a:pt x="6" y="2"/>
                    <a:pt x="6" y="2"/>
                    <a:pt x="6" y="2"/>
                  </a:cubicBezTo>
                  <a:cubicBezTo>
                    <a:pt x="6" y="1"/>
                    <a:pt x="6" y="1"/>
                    <a:pt x="6" y="1"/>
                  </a:cubicBezTo>
                  <a:cubicBezTo>
                    <a:pt x="6" y="0"/>
                    <a:pt x="5" y="0"/>
                    <a:pt x="5" y="0"/>
                  </a:cubicBezTo>
                  <a:cubicBezTo>
                    <a:pt x="5" y="0"/>
                    <a:pt x="5" y="0"/>
                    <a:pt x="5" y="0"/>
                  </a:cubicBezTo>
                  <a:cubicBezTo>
                    <a:pt x="4" y="0"/>
                    <a:pt x="4" y="0"/>
                    <a:pt x="4" y="0"/>
                  </a:cubicBezTo>
                  <a:cubicBezTo>
                    <a:pt x="4" y="0"/>
                    <a:pt x="4" y="0"/>
                    <a:pt x="4" y="0"/>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70" name="Freeform 156"/>
            <p:cNvSpPr>
              <a:spLocks noEditPoints="1"/>
            </p:cNvSpPr>
            <p:nvPr/>
          </p:nvSpPr>
          <p:spPr bwMode="auto">
            <a:xfrm>
              <a:off x="3924" y="2343"/>
              <a:ext cx="17" cy="19"/>
            </a:xfrm>
            <a:custGeom>
              <a:avLst/>
              <a:gdLst>
                <a:gd name="T0" fmla="*/ 1 w 7"/>
                <a:gd name="T1" fmla="*/ 3 h 8"/>
                <a:gd name="T2" fmla="*/ 1 w 7"/>
                <a:gd name="T3" fmla="*/ 3 h 8"/>
                <a:gd name="T4" fmla="*/ 1 w 7"/>
                <a:gd name="T5" fmla="*/ 2 h 8"/>
                <a:gd name="T6" fmla="*/ 4 w 7"/>
                <a:gd name="T7" fmla="*/ 0 h 8"/>
                <a:gd name="T8" fmla="*/ 4 w 7"/>
                <a:gd name="T9" fmla="*/ 0 h 8"/>
                <a:gd name="T10" fmla="*/ 4 w 7"/>
                <a:gd name="T11" fmla="*/ 1 h 8"/>
                <a:gd name="T12" fmla="*/ 4 w 7"/>
                <a:gd name="T13" fmla="*/ 6 h 8"/>
                <a:gd name="T14" fmla="*/ 5 w 7"/>
                <a:gd name="T15" fmla="*/ 6 h 8"/>
                <a:gd name="T16" fmla="*/ 6 w 7"/>
                <a:gd name="T17" fmla="*/ 6 h 8"/>
                <a:gd name="T18" fmla="*/ 6 w 7"/>
                <a:gd name="T19" fmla="*/ 7 h 8"/>
                <a:gd name="T20" fmla="*/ 6 w 7"/>
                <a:gd name="T21" fmla="*/ 7 h 8"/>
                <a:gd name="T22" fmla="*/ 6 w 7"/>
                <a:gd name="T23" fmla="*/ 8 h 8"/>
                <a:gd name="T24" fmla="*/ 1 w 7"/>
                <a:gd name="T25" fmla="*/ 7 h 8"/>
                <a:gd name="T26" fmla="*/ 1 w 7"/>
                <a:gd name="T27" fmla="*/ 6 h 8"/>
                <a:gd name="T28" fmla="*/ 1 w 7"/>
                <a:gd name="T29" fmla="*/ 6 h 8"/>
                <a:gd name="T30" fmla="*/ 3 w 7"/>
                <a:gd name="T31" fmla="*/ 6 h 8"/>
                <a:gd name="T32" fmla="*/ 3 w 7"/>
                <a:gd name="T33" fmla="*/ 2 h 8"/>
                <a:gd name="T34" fmla="*/ 1 w 7"/>
                <a:gd name="T35" fmla="*/ 3 h 8"/>
                <a:gd name="T36" fmla="*/ 1 w 7"/>
                <a:gd name="T37" fmla="*/ 3 h 8"/>
                <a:gd name="T38" fmla="*/ 4 w 7"/>
                <a:gd name="T39" fmla="*/ 0 h 8"/>
                <a:gd name="T40" fmla="*/ 3 w 7"/>
                <a:gd name="T41" fmla="*/ 0 h 8"/>
                <a:gd name="T42" fmla="*/ 0 w 7"/>
                <a:gd name="T43" fmla="*/ 1 h 8"/>
                <a:gd name="T44" fmla="*/ 0 w 7"/>
                <a:gd name="T45" fmla="*/ 2 h 8"/>
                <a:gd name="T46" fmla="*/ 0 w 7"/>
                <a:gd name="T47" fmla="*/ 2 h 8"/>
                <a:gd name="T48" fmla="*/ 1 w 7"/>
                <a:gd name="T49" fmla="*/ 4 h 8"/>
                <a:gd name="T50" fmla="*/ 1 w 7"/>
                <a:gd name="T51" fmla="*/ 4 h 8"/>
                <a:gd name="T52" fmla="*/ 1 w 7"/>
                <a:gd name="T53" fmla="*/ 4 h 8"/>
                <a:gd name="T54" fmla="*/ 2 w 7"/>
                <a:gd name="T55" fmla="*/ 4 h 8"/>
                <a:gd name="T56" fmla="*/ 2 w 7"/>
                <a:gd name="T57" fmla="*/ 4 h 8"/>
                <a:gd name="T58" fmla="*/ 2 w 7"/>
                <a:gd name="T59" fmla="*/ 4 h 8"/>
                <a:gd name="T60" fmla="*/ 2 w 7"/>
                <a:gd name="T61" fmla="*/ 5 h 8"/>
                <a:gd name="T62" fmla="*/ 1 w 7"/>
                <a:gd name="T63" fmla="*/ 5 h 8"/>
                <a:gd name="T64" fmla="*/ 1 w 7"/>
                <a:gd name="T65" fmla="*/ 5 h 8"/>
                <a:gd name="T66" fmla="*/ 0 w 7"/>
                <a:gd name="T67" fmla="*/ 6 h 8"/>
                <a:gd name="T68" fmla="*/ 0 w 7"/>
                <a:gd name="T69" fmla="*/ 7 h 8"/>
                <a:gd name="T70" fmla="*/ 1 w 7"/>
                <a:gd name="T71" fmla="*/ 8 h 8"/>
                <a:gd name="T72" fmla="*/ 3 w 7"/>
                <a:gd name="T73" fmla="*/ 8 h 8"/>
                <a:gd name="T74" fmla="*/ 6 w 7"/>
                <a:gd name="T75" fmla="*/ 8 h 8"/>
                <a:gd name="T76" fmla="*/ 6 w 7"/>
                <a:gd name="T77" fmla="*/ 8 h 8"/>
                <a:gd name="T78" fmla="*/ 7 w 7"/>
                <a:gd name="T79" fmla="*/ 7 h 8"/>
                <a:gd name="T80" fmla="*/ 7 w 7"/>
                <a:gd name="T81" fmla="*/ 7 h 8"/>
                <a:gd name="T82" fmla="*/ 7 w 7"/>
                <a:gd name="T83" fmla="*/ 6 h 8"/>
                <a:gd name="T84" fmla="*/ 6 w 7"/>
                <a:gd name="T85" fmla="*/ 5 h 8"/>
                <a:gd name="T86" fmla="*/ 5 w 7"/>
                <a:gd name="T87" fmla="*/ 5 h 8"/>
                <a:gd name="T88" fmla="*/ 5 w 7"/>
                <a:gd name="T89" fmla="*/ 1 h 8"/>
                <a:gd name="T90" fmla="*/ 5 w 7"/>
                <a:gd name="T91" fmla="*/ 0 h 8"/>
                <a:gd name="T92" fmla="*/ 4 w 7"/>
                <a:gd name="T93" fmla="*/ 0 h 8"/>
                <a:gd name="T94" fmla="*/ 4 w 7"/>
                <a:gd name="T95" fmla="*/ 0 h 8"/>
                <a:gd name="T96" fmla="*/ 4 w 7"/>
                <a:gd name="T97" fmla="*/ 0 h 8"/>
                <a:gd name="T98" fmla="*/ 4 w 7"/>
                <a:gd name="T9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 h="8">
                  <a:moveTo>
                    <a:pt x="1" y="3"/>
                  </a:moveTo>
                  <a:cubicBezTo>
                    <a:pt x="1" y="3"/>
                    <a:pt x="1" y="3"/>
                    <a:pt x="1" y="3"/>
                  </a:cubicBezTo>
                  <a:cubicBezTo>
                    <a:pt x="1" y="3"/>
                    <a:pt x="1" y="2"/>
                    <a:pt x="1" y="2"/>
                  </a:cubicBezTo>
                  <a:cubicBezTo>
                    <a:pt x="2" y="2"/>
                    <a:pt x="4" y="0"/>
                    <a:pt x="4" y="0"/>
                  </a:cubicBezTo>
                  <a:cubicBezTo>
                    <a:pt x="4" y="0"/>
                    <a:pt x="4" y="0"/>
                    <a:pt x="4" y="0"/>
                  </a:cubicBezTo>
                  <a:cubicBezTo>
                    <a:pt x="4" y="1"/>
                    <a:pt x="4" y="1"/>
                    <a:pt x="4" y="1"/>
                  </a:cubicBezTo>
                  <a:cubicBezTo>
                    <a:pt x="4" y="3"/>
                    <a:pt x="4" y="4"/>
                    <a:pt x="4" y="6"/>
                  </a:cubicBezTo>
                  <a:cubicBezTo>
                    <a:pt x="5" y="6"/>
                    <a:pt x="5" y="6"/>
                    <a:pt x="5" y="6"/>
                  </a:cubicBezTo>
                  <a:cubicBezTo>
                    <a:pt x="6" y="6"/>
                    <a:pt x="6" y="6"/>
                    <a:pt x="6" y="6"/>
                  </a:cubicBezTo>
                  <a:cubicBezTo>
                    <a:pt x="6" y="7"/>
                    <a:pt x="6" y="7"/>
                    <a:pt x="6" y="7"/>
                  </a:cubicBezTo>
                  <a:cubicBezTo>
                    <a:pt x="6" y="7"/>
                    <a:pt x="6" y="7"/>
                    <a:pt x="6" y="7"/>
                  </a:cubicBezTo>
                  <a:cubicBezTo>
                    <a:pt x="6" y="8"/>
                    <a:pt x="6" y="8"/>
                    <a:pt x="6" y="8"/>
                  </a:cubicBezTo>
                  <a:cubicBezTo>
                    <a:pt x="4" y="8"/>
                    <a:pt x="3" y="7"/>
                    <a:pt x="1" y="7"/>
                  </a:cubicBezTo>
                  <a:cubicBezTo>
                    <a:pt x="1" y="6"/>
                    <a:pt x="1" y="6"/>
                    <a:pt x="1" y="6"/>
                  </a:cubicBezTo>
                  <a:cubicBezTo>
                    <a:pt x="1" y="6"/>
                    <a:pt x="1" y="6"/>
                    <a:pt x="1" y="6"/>
                  </a:cubicBezTo>
                  <a:cubicBezTo>
                    <a:pt x="2" y="6"/>
                    <a:pt x="2" y="6"/>
                    <a:pt x="3" y="6"/>
                  </a:cubicBezTo>
                  <a:cubicBezTo>
                    <a:pt x="3" y="5"/>
                    <a:pt x="3" y="4"/>
                    <a:pt x="3" y="2"/>
                  </a:cubicBezTo>
                  <a:cubicBezTo>
                    <a:pt x="2" y="3"/>
                    <a:pt x="2" y="3"/>
                    <a:pt x="1" y="3"/>
                  </a:cubicBezTo>
                  <a:cubicBezTo>
                    <a:pt x="1" y="3"/>
                    <a:pt x="1" y="3"/>
                    <a:pt x="1" y="3"/>
                  </a:cubicBezTo>
                  <a:moveTo>
                    <a:pt x="4" y="0"/>
                  </a:moveTo>
                  <a:cubicBezTo>
                    <a:pt x="3" y="0"/>
                    <a:pt x="3" y="0"/>
                    <a:pt x="3" y="0"/>
                  </a:cubicBezTo>
                  <a:cubicBezTo>
                    <a:pt x="2" y="0"/>
                    <a:pt x="1" y="1"/>
                    <a:pt x="0" y="1"/>
                  </a:cubicBezTo>
                  <a:cubicBezTo>
                    <a:pt x="0" y="2"/>
                    <a:pt x="0" y="2"/>
                    <a:pt x="0" y="2"/>
                  </a:cubicBezTo>
                  <a:cubicBezTo>
                    <a:pt x="0" y="2"/>
                    <a:pt x="0" y="2"/>
                    <a:pt x="0" y="2"/>
                  </a:cubicBezTo>
                  <a:cubicBezTo>
                    <a:pt x="0" y="3"/>
                    <a:pt x="0" y="3"/>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5"/>
                    <a:pt x="2" y="5"/>
                    <a:pt x="2" y="5"/>
                  </a:cubicBezTo>
                  <a:cubicBezTo>
                    <a:pt x="1" y="5"/>
                    <a:pt x="1" y="5"/>
                    <a:pt x="1" y="5"/>
                  </a:cubicBezTo>
                  <a:cubicBezTo>
                    <a:pt x="1" y="5"/>
                    <a:pt x="1" y="5"/>
                    <a:pt x="1" y="5"/>
                  </a:cubicBezTo>
                  <a:cubicBezTo>
                    <a:pt x="1" y="5"/>
                    <a:pt x="0" y="6"/>
                    <a:pt x="0" y="6"/>
                  </a:cubicBezTo>
                  <a:cubicBezTo>
                    <a:pt x="0" y="7"/>
                    <a:pt x="0" y="7"/>
                    <a:pt x="0" y="7"/>
                  </a:cubicBezTo>
                  <a:cubicBezTo>
                    <a:pt x="0" y="8"/>
                    <a:pt x="1" y="8"/>
                    <a:pt x="1" y="8"/>
                  </a:cubicBezTo>
                  <a:cubicBezTo>
                    <a:pt x="2" y="8"/>
                    <a:pt x="3" y="8"/>
                    <a:pt x="3" y="8"/>
                  </a:cubicBezTo>
                  <a:cubicBezTo>
                    <a:pt x="4" y="8"/>
                    <a:pt x="5" y="8"/>
                    <a:pt x="6" y="8"/>
                  </a:cubicBezTo>
                  <a:cubicBezTo>
                    <a:pt x="6" y="8"/>
                    <a:pt x="6" y="8"/>
                    <a:pt x="6" y="8"/>
                  </a:cubicBezTo>
                  <a:cubicBezTo>
                    <a:pt x="7" y="7"/>
                    <a:pt x="7" y="7"/>
                    <a:pt x="7" y="7"/>
                  </a:cubicBezTo>
                  <a:cubicBezTo>
                    <a:pt x="7" y="7"/>
                    <a:pt x="7" y="7"/>
                    <a:pt x="7" y="7"/>
                  </a:cubicBezTo>
                  <a:cubicBezTo>
                    <a:pt x="7" y="6"/>
                    <a:pt x="7" y="6"/>
                    <a:pt x="7" y="6"/>
                  </a:cubicBezTo>
                  <a:cubicBezTo>
                    <a:pt x="7" y="6"/>
                    <a:pt x="6" y="5"/>
                    <a:pt x="6" y="5"/>
                  </a:cubicBezTo>
                  <a:cubicBezTo>
                    <a:pt x="5" y="5"/>
                    <a:pt x="5" y="5"/>
                    <a:pt x="5" y="5"/>
                  </a:cubicBezTo>
                  <a:cubicBezTo>
                    <a:pt x="5" y="4"/>
                    <a:pt x="5" y="2"/>
                    <a:pt x="5" y="1"/>
                  </a:cubicBezTo>
                  <a:cubicBezTo>
                    <a:pt x="5" y="0"/>
                    <a:pt x="5" y="0"/>
                    <a:pt x="5" y="0"/>
                  </a:cubicBezTo>
                  <a:cubicBezTo>
                    <a:pt x="4" y="0"/>
                    <a:pt x="4" y="0"/>
                    <a:pt x="4" y="0"/>
                  </a:cubicBezTo>
                  <a:cubicBezTo>
                    <a:pt x="4" y="0"/>
                    <a:pt x="4" y="0"/>
                    <a:pt x="4" y="0"/>
                  </a:cubicBezTo>
                  <a:cubicBezTo>
                    <a:pt x="4" y="0"/>
                    <a:pt x="4" y="0"/>
                    <a:pt x="4" y="0"/>
                  </a:cubicBezTo>
                  <a:cubicBezTo>
                    <a:pt x="4" y="0"/>
                    <a:pt x="4" y="0"/>
                    <a:pt x="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71" name="Freeform 157"/>
            <p:cNvSpPr>
              <a:spLocks noEditPoints="1"/>
            </p:cNvSpPr>
            <p:nvPr/>
          </p:nvSpPr>
          <p:spPr bwMode="auto">
            <a:xfrm>
              <a:off x="3941" y="2355"/>
              <a:ext cx="17" cy="19"/>
            </a:xfrm>
            <a:custGeom>
              <a:avLst/>
              <a:gdLst>
                <a:gd name="T0" fmla="*/ 1 w 7"/>
                <a:gd name="T1" fmla="*/ 2 h 8"/>
                <a:gd name="T2" fmla="*/ 1 w 7"/>
                <a:gd name="T3" fmla="*/ 1 h 8"/>
                <a:gd name="T4" fmla="*/ 3 w 7"/>
                <a:gd name="T5" fmla="*/ 1 h 8"/>
                <a:gd name="T6" fmla="*/ 5 w 7"/>
                <a:gd name="T7" fmla="*/ 2 h 8"/>
                <a:gd name="T8" fmla="*/ 3 w 7"/>
                <a:gd name="T9" fmla="*/ 6 h 8"/>
                <a:gd name="T10" fmla="*/ 3 w 7"/>
                <a:gd name="T11" fmla="*/ 6 h 8"/>
                <a:gd name="T12" fmla="*/ 4 w 7"/>
                <a:gd name="T13" fmla="*/ 7 h 8"/>
                <a:gd name="T14" fmla="*/ 6 w 7"/>
                <a:gd name="T15" fmla="*/ 7 h 8"/>
                <a:gd name="T16" fmla="*/ 6 w 7"/>
                <a:gd name="T17" fmla="*/ 8 h 8"/>
                <a:gd name="T18" fmla="*/ 3 w 7"/>
                <a:gd name="T19" fmla="*/ 8 h 8"/>
                <a:gd name="T20" fmla="*/ 2 w 7"/>
                <a:gd name="T21" fmla="*/ 8 h 8"/>
                <a:gd name="T22" fmla="*/ 2 w 7"/>
                <a:gd name="T23" fmla="*/ 7 h 8"/>
                <a:gd name="T24" fmla="*/ 2 w 7"/>
                <a:gd name="T25" fmla="*/ 7 h 8"/>
                <a:gd name="T26" fmla="*/ 2 w 7"/>
                <a:gd name="T27" fmla="*/ 6 h 8"/>
                <a:gd name="T28" fmla="*/ 4 w 7"/>
                <a:gd name="T29" fmla="*/ 4 h 8"/>
                <a:gd name="T30" fmla="*/ 4 w 7"/>
                <a:gd name="T31" fmla="*/ 3 h 8"/>
                <a:gd name="T32" fmla="*/ 3 w 7"/>
                <a:gd name="T33" fmla="*/ 2 h 8"/>
                <a:gd name="T34" fmla="*/ 3 w 7"/>
                <a:gd name="T35" fmla="*/ 2 h 8"/>
                <a:gd name="T36" fmla="*/ 1 w 7"/>
                <a:gd name="T37" fmla="*/ 2 h 8"/>
                <a:gd name="T38" fmla="*/ 3 w 7"/>
                <a:gd name="T39" fmla="*/ 0 h 8"/>
                <a:gd name="T40" fmla="*/ 1 w 7"/>
                <a:gd name="T41" fmla="*/ 1 h 8"/>
                <a:gd name="T42" fmla="*/ 0 w 7"/>
                <a:gd name="T43" fmla="*/ 1 h 8"/>
                <a:gd name="T44" fmla="*/ 1 w 7"/>
                <a:gd name="T45" fmla="*/ 3 h 8"/>
                <a:gd name="T46" fmla="*/ 1 w 7"/>
                <a:gd name="T47" fmla="*/ 3 h 8"/>
                <a:gd name="T48" fmla="*/ 1 w 7"/>
                <a:gd name="T49" fmla="*/ 3 h 8"/>
                <a:gd name="T50" fmla="*/ 3 w 7"/>
                <a:gd name="T51" fmla="*/ 3 h 8"/>
                <a:gd name="T52" fmla="*/ 3 w 7"/>
                <a:gd name="T53" fmla="*/ 3 h 8"/>
                <a:gd name="T54" fmla="*/ 3 w 7"/>
                <a:gd name="T55" fmla="*/ 3 h 8"/>
                <a:gd name="T56" fmla="*/ 3 w 7"/>
                <a:gd name="T57" fmla="*/ 4 h 8"/>
                <a:gd name="T58" fmla="*/ 1 w 7"/>
                <a:gd name="T59" fmla="*/ 6 h 8"/>
                <a:gd name="T60" fmla="*/ 1 w 7"/>
                <a:gd name="T61" fmla="*/ 6 h 8"/>
                <a:gd name="T62" fmla="*/ 1 w 7"/>
                <a:gd name="T63" fmla="*/ 7 h 8"/>
                <a:gd name="T64" fmla="*/ 1 w 7"/>
                <a:gd name="T65" fmla="*/ 8 h 8"/>
                <a:gd name="T66" fmla="*/ 1 w 7"/>
                <a:gd name="T67" fmla="*/ 8 h 8"/>
                <a:gd name="T68" fmla="*/ 1 w 7"/>
                <a:gd name="T69" fmla="*/ 8 h 8"/>
                <a:gd name="T70" fmla="*/ 3 w 7"/>
                <a:gd name="T71" fmla="*/ 8 h 8"/>
                <a:gd name="T72" fmla="*/ 6 w 7"/>
                <a:gd name="T73" fmla="*/ 8 h 8"/>
                <a:gd name="T74" fmla="*/ 7 w 7"/>
                <a:gd name="T75" fmla="*/ 8 h 8"/>
                <a:gd name="T76" fmla="*/ 7 w 7"/>
                <a:gd name="T77" fmla="*/ 8 h 8"/>
                <a:gd name="T78" fmla="*/ 7 w 7"/>
                <a:gd name="T79" fmla="*/ 6 h 8"/>
                <a:gd name="T80" fmla="*/ 6 w 7"/>
                <a:gd name="T81" fmla="*/ 6 h 8"/>
                <a:gd name="T82" fmla="*/ 6 w 7"/>
                <a:gd name="T83" fmla="*/ 6 h 8"/>
                <a:gd name="T84" fmla="*/ 4 w 7"/>
                <a:gd name="T85" fmla="*/ 6 h 8"/>
                <a:gd name="T86" fmla="*/ 6 w 7"/>
                <a:gd name="T87" fmla="*/ 1 h 8"/>
                <a:gd name="T88" fmla="*/ 3 w 7"/>
                <a:gd name="T8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 h="8">
                  <a:moveTo>
                    <a:pt x="1" y="2"/>
                  </a:moveTo>
                  <a:cubicBezTo>
                    <a:pt x="1" y="1"/>
                    <a:pt x="1" y="1"/>
                    <a:pt x="1" y="1"/>
                  </a:cubicBezTo>
                  <a:cubicBezTo>
                    <a:pt x="2" y="1"/>
                    <a:pt x="3" y="1"/>
                    <a:pt x="3" y="1"/>
                  </a:cubicBezTo>
                  <a:cubicBezTo>
                    <a:pt x="4" y="1"/>
                    <a:pt x="5" y="1"/>
                    <a:pt x="5" y="2"/>
                  </a:cubicBezTo>
                  <a:cubicBezTo>
                    <a:pt x="6" y="3"/>
                    <a:pt x="4" y="5"/>
                    <a:pt x="3" y="6"/>
                  </a:cubicBezTo>
                  <a:cubicBezTo>
                    <a:pt x="3" y="6"/>
                    <a:pt x="3" y="6"/>
                    <a:pt x="3" y="6"/>
                  </a:cubicBezTo>
                  <a:cubicBezTo>
                    <a:pt x="4" y="7"/>
                    <a:pt x="4" y="7"/>
                    <a:pt x="4" y="7"/>
                  </a:cubicBezTo>
                  <a:cubicBezTo>
                    <a:pt x="6" y="7"/>
                    <a:pt x="6" y="7"/>
                    <a:pt x="6" y="7"/>
                  </a:cubicBezTo>
                  <a:cubicBezTo>
                    <a:pt x="6" y="8"/>
                    <a:pt x="6" y="8"/>
                    <a:pt x="6" y="8"/>
                  </a:cubicBezTo>
                  <a:cubicBezTo>
                    <a:pt x="5" y="8"/>
                    <a:pt x="4" y="8"/>
                    <a:pt x="3" y="8"/>
                  </a:cubicBezTo>
                  <a:cubicBezTo>
                    <a:pt x="2" y="8"/>
                    <a:pt x="2" y="8"/>
                    <a:pt x="2" y="8"/>
                  </a:cubicBezTo>
                  <a:cubicBezTo>
                    <a:pt x="2" y="7"/>
                    <a:pt x="2" y="7"/>
                    <a:pt x="2" y="7"/>
                  </a:cubicBezTo>
                  <a:cubicBezTo>
                    <a:pt x="2" y="7"/>
                    <a:pt x="2" y="7"/>
                    <a:pt x="2" y="7"/>
                  </a:cubicBezTo>
                  <a:cubicBezTo>
                    <a:pt x="2" y="6"/>
                    <a:pt x="2" y="6"/>
                    <a:pt x="2" y="6"/>
                  </a:cubicBezTo>
                  <a:cubicBezTo>
                    <a:pt x="3" y="6"/>
                    <a:pt x="3" y="5"/>
                    <a:pt x="4" y="4"/>
                  </a:cubicBezTo>
                  <a:cubicBezTo>
                    <a:pt x="4" y="4"/>
                    <a:pt x="4" y="4"/>
                    <a:pt x="4" y="3"/>
                  </a:cubicBezTo>
                  <a:cubicBezTo>
                    <a:pt x="4" y="3"/>
                    <a:pt x="4" y="2"/>
                    <a:pt x="3" y="2"/>
                  </a:cubicBezTo>
                  <a:cubicBezTo>
                    <a:pt x="3" y="2"/>
                    <a:pt x="3" y="2"/>
                    <a:pt x="3" y="2"/>
                  </a:cubicBezTo>
                  <a:cubicBezTo>
                    <a:pt x="2" y="2"/>
                    <a:pt x="2" y="2"/>
                    <a:pt x="1" y="2"/>
                  </a:cubicBezTo>
                  <a:moveTo>
                    <a:pt x="3" y="0"/>
                  </a:moveTo>
                  <a:cubicBezTo>
                    <a:pt x="2" y="0"/>
                    <a:pt x="1" y="0"/>
                    <a:pt x="1" y="1"/>
                  </a:cubicBezTo>
                  <a:cubicBezTo>
                    <a:pt x="0" y="1"/>
                    <a:pt x="0" y="1"/>
                    <a:pt x="0" y="1"/>
                  </a:cubicBezTo>
                  <a:cubicBezTo>
                    <a:pt x="1" y="3"/>
                    <a:pt x="1" y="3"/>
                    <a:pt x="1" y="3"/>
                  </a:cubicBezTo>
                  <a:cubicBezTo>
                    <a:pt x="1" y="3"/>
                    <a:pt x="1" y="3"/>
                    <a:pt x="1" y="3"/>
                  </a:cubicBezTo>
                  <a:cubicBezTo>
                    <a:pt x="1" y="3"/>
                    <a:pt x="1" y="3"/>
                    <a:pt x="1" y="3"/>
                  </a:cubicBezTo>
                  <a:cubicBezTo>
                    <a:pt x="2" y="3"/>
                    <a:pt x="2" y="3"/>
                    <a:pt x="3" y="3"/>
                  </a:cubicBezTo>
                  <a:cubicBezTo>
                    <a:pt x="3" y="3"/>
                    <a:pt x="3" y="3"/>
                    <a:pt x="3" y="3"/>
                  </a:cubicBezTo>
                  <a:cubicBezTo>
                    <a:pt x="3" y="3"/>
                    <a:pt x="3" y="3"/>
                    <a:pt x="3" y="3"/>
                  </a:cubicBezTo>
                  <a:cubicBezTo>
                    <a:pt x="3" y="4"/>
                    <a:pt x="3" y="4"/>
                    <a:pt x="3" y="4"/>
                  </a:cubicBezTo>
                  <a:cubicBezTo>
                    <a:pt x="3" y="5"/>
                    <a:pt x="2" y="5"/>
                    <a:pt x="1" y="6"/>
                  </a:cubicBezTo>
                  <a:cubicBezTo>
                    <a:pt x="1" y="6"/>
                    <a:pt x="1" y="6"/>
                    <a:pt x="1" y="6"/>
                  </a:cubicBezTo>
                  <a:cubicBezTo>
                    <a:pt x="1" y="7"/>
                    <a:pt x="1" y="7"/>
                    <a:pt x="1" y="7"/>
                  </a:cubicBezTo>
                  <a:cubicBezTo>
                    <a:pt x="1" y="8"/>
                    <a:pt x="1" y="8"/>
                    <a:pt x="1" y="8"/>
                  </a:cubicBezTo>
                  <a:cubicBezTo>
                    <a:pt x="1" y="8"/>
                    <a:pt x="1" y="8"/>
                    <a:pt x="1" y="8"/>
                  </a:cubicBezTo>
                  <a:cubicBezTo>
                    <a:pt x="1" y="8"/>
                    <a:pt x="1" y="8"/>
                    <a:pt x="1" y="8"/>
                  </a:cubicBezTo>
                  <a:cubicBezTo>
                    <a:pt x="2" y="8"/>
                    <a:pt x="2" y="8"/>
                    <a:pt x="3" y="8"/>
                  </a:cubicBezTo>
                  <a:cubicBezTo>
                    <a:pt x="4" y="8"/>
                    <a:pt x="5" y="8"/>
                    <a:pt x="6" y="8"/>
                  </a:cubicBezTo>
                  <a:cubicBezTo>
                    <a:pt x="7" y="8"/>
                    <a:pt x="7" y="8"/>
                    <a:pt x="7" y="8"/>
                  </a:cubicBezTo>
                  <a:cubicBezTo>
                    <a:pt x="7" y="8"/>
                    <a:pt x="7" y="8"/>
                    <a:pt x="7" y="8"/>
                  </a:cubicBezTo>
                  <a:cubicBezTo>
                    <a:pt x="7" y="8"/>
                    <a:pt x="7" y="7"/>
                    <a:pt x="7" y="6"/>
                  </a:cubicBezTo>
                  <a:cubicBezTo>
                    <a:pt x="6" y="6"/>
                    <a:pt x="6" y="6"/>
                    <a:pt x="6" y="6"/>
                  </a:cubicBezTo>
                  <a:cubicBezTo>
                    <a:pt x="6" y="6"/>
                    <a:pt x="6" y="6"/>
                    <a:pt x="6" y="6"/>
                  </a:cubicBezTo>
                  <a:cubicBezTo>
                    <a:pt x="4" y="6"/>
                    <a:pt x="4" y="6"/>
                    <a:pt x="4" y="6"/>
                  </a:cubicBezTo>
                  <a:cubicBezTo>
                    <a:pt x="5" y="5"/>
                    <a:pt x="7" y="3"/>
                    <a:pt x="6" y="1"/>
                  </a:cubicBezTo>
                  <a:cubicBezTo>
                    <a:pt x="5"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72" name="Freeform 158"/>
            <p:cNvSpPr>
              <a:spLocks noEditPoints="1"/>
            </p:cNvSpPr>
            <p:nvPr/>
          </p:nvSpPr>
          <p:spPr bwMode="auto">
            <a:xfrm>
              <a:off x="3960" y="2370"/>
              <a:ext cx="14" cy="21"/>
            </a:xfrm>
            <a:custGeom>
              <a:avLst/>
              <a:gdLst>
                <a:gd name="T0" fmla="*/ 1 w 6"/>
                <a:gd name="T1" fmla="*/ 2 h 9"/>
                <a:gd name="T2" fmla="*/ 1 w 6"/>
                <a:gd name="T3" fmla="*/ 1 h 9"/>
                <a:gd name="T4" fmla="*/ 2 w 6"/>
                <a:gd name="T5" fmla="*/ 1 h 9"/>
                <a:gd name="T6" fmla="*/ 3 w 6"/>
                <a:gd name="T7" fmla="*/ 1 h 9"/>
                <a:gd name="T8" fmla="*/ 5 w 6"/>
                <a:gd name="T9" fmla="*/ 1 h 9"/>
                <a:gd name="T10" fmla="*/ 5 w 6"/>
                <a:gd name="T11" fmla="*/ 2 h 9"/>
                <a:gd name="T12" fmla="*/ 4 w 6"/>
                <a:gd name="T13" fmla="*/ 4 h 9"/>
                <a:gd name="T14" fmla="*/ 4 w 6"/>
                <a:gd name="T15" fmla="*/ 4 h 9"/>
                <a:gd name="T16" fmla="*/ 4 w 6"/>
                <a:gd name="T17" fmla="*/ 4 h 9"/>
                <a:gd name="T18" fmla="*/ 6 w 6"/>
                <a:gd name="T19" fmla="*/ 6 h 9"/>
                <a:gd name="T20" fmla="*/ 4 w 6"/>
                <a:gd name="T21" fmla="*/ 8 h 9"/>
                <a:gd name="T22" fmla="*/ 3 w 6"/>
                <a:gd name="T23" fmla="*/ 8 h 9"/>
                <a:gd name="T24" fmla="*/ 1 w 6"/>
                <a:gd name="T25" fmla="*/ 8 h 9"/>
                <a:gd name="T26" fmla="*/ 1 w 6"/>
                <a:gd name="T27" fmla="*/ 7 h 9"/>
                <a:gd name="T28" fmla="*/ 3 w 6"/>
                <a:gd name="T29" fmla="*/ 7 h 9"/>
                <a:gd name="T30" fmla="*/ 3 w 6"/>
                <a:gd name="T31" fmla="*/ 7 h 9"/>
                <a:gd name="T32" fmla="*/ 4 w 6"/>
                <a:gd name="T33" fmla="*/ 7 h 9"/>
                <a:gd name="T34" fmla="*/ 4 w 6"/>
                <a:gd name="T35" fmla="*/ 6 h 9"/>
                <a:gd name="T36" fmla="*/ 4 w 6"/>
                <a:gd name="T37" fmla="*/ 5 h 9"/>
                <a:gd name="T38" fmla="*/ 3 w 6"/>
                <a:gd name="T39" fmla="*/ 5 h 9"/>
                <a:gd name="T40" fmla="*/ 2 w 6"/>
                <a:gd name="T41" fmla="*/ 5 h 9"/>
                <a:gd name="T42" fmla="*/ 2 w 6"/>
                <a:gd name="T43" fmla="*/ 4 h 9"/>
                <a:gd name="T44" fmla="*/ 2 w 6"/>
                <a:gd name="T45" fmla="*/ 4 h 9"/>
                <a:gd name="T46" fmla="*/ 4 w 6"/>
                <a:gd name="T47" fmla="*/ 4 h 9"/>
                <a:gd name="T48" fmla="*/ 4 w 6"/>
                <a:gd name="T49" fmla="*/ 3 h 9"/>
                <a:gd name="T50" fmla="*/ 2 w 6"/>
                <a:gd name="T51" fmla="*/ 2 h 9"/>
                <a:gd name="T52" fmla="*/ 1 w 6"/>
                <a:gd name="T53" fmla="*/ 2 h 9"/>
                <a:gd name="T54" fmla="*/ 3 w 6"/>
                <a:gd name="T55" fmla="*/ 0 h 9"/>
                <a:gd name="T56" fmla="*/ 1 w 6"/>
                <a:gd name="T57" fmla="*/ 0 h 9"/>
                <a:gd name="T58" fmla="*/ 1 w 6"/>
                <a:gd name="T59" fmla="*/ 1 h 9"/>
                <a:gd name="T60" fmla="*/ 1 w 6"/>
                <a:gd name="T61" fmla="*/ 1 h 9"/>
                <a:gd name="T62" fmla="*/ 1 w 6"/>
                <a:gd name="T63" fmla="*/ 2 h 9"/>
                <a:gd name="T64" fmla="*/ 1 w 6"/>
                <a:gd name="T65" fmla="*/ 3 h 9"/>
                <a:gd name="T66" fmla="*/ 1 w 6"/>
                <a:gd name="T67" fmla="*/ 3 h 9"/>
                <a:gd name="T68" fmla="*/ 1 w 6"/>
                <a:gd name="T69" fmla="*/ 3 h 9"/>
                <a:gd name="T70" fmla="*/ 2 w 6"/>
                <a:gd name="T71" fmla="*/ 2 h 9"/>
                <a:gd name="T72" fmla="*/ 3 w 6"/>
                <a:gd name="T73" fmla="*/ 3 h 9"/>
                <a:gd name="T74" fmla="*/ 3 w 6"/>
                <a:gd name="T75" fmla="*/ 3 h 9"/>
                <a:gd name="T76" fmla="*/ 2 w 6"/>
                <a:gd name="T77" fmla="*/ 3 h 9"/>
                <a:gd name="T78" fmla="*/ 2 w 6"/>
                <a:gd name="T79" fmla="*/ 3 h 9"/>
                <a:gd name="T80" fmla="*/ 2 w 6"/>
                <a:gd name="T81" fmla="*/ 3 h 9"/>
                <a:gd name="T82" fmla="*/ 1 w 6"/>
                <a:gd name="T83" fmla="*/ 4 h 9"/>
                <a:gd name="T84" fmla="*/ 1 w 6"/>
                <a:gd name="T85" fmla="*/ 4 h 9"/>
                <a:gd name="T86" fmla="*/ 1 w 6"/>
                <a:gd name="T87" fmla="*/ 5 h 9"/>
                <a:gd name="T88" fmla="*/ 2 w 6"/>
                <a:gd name="T89" fmla="*/ 5 h 9"/>
                <a:gd name="T90" fmla="*/ 2 w 6"/>
                <a:gd name="T91" fmla="*/ 6 h 9"/>
                <a:gd name="T92" fmla="*/ 3 w 6"/>
                <a:gd name="T93" fmla="*/ 5 h 9"/>
                <a:gd name="T94" fmla="*/ 3 w 6"/>
                <a:gd name="T95" fmla="*/ 6 h 9"/>
                <a:gd name="T96" fmla="*/ 4 w 6"/>
                <a:gd name="T97" fmla="*/ 6 h 9"/>
                <a:gd name="T98" fmla="*/ 4 w 6"/>
                <a:gd name="T99" fmla="*/ 6 h 9"/>
                <a:gd name="T100" fmla="*/ 3 w 6"/>
                <a:gd name="T101" fmla="*/ 6 h 9"/>
                <a:gd name="T102" fmla="*/ 3 w 6"/>
                <a:gd name="T103" fmla="*/ 6 h 9"/>
                <a:gd name="T104" fmla="*/ 2 w 6"/>
                <a:gd name="T105" fmla="*/ 6 h 9"/>
                <a:gd name="T106" fmla="*/ 1 w 6"/>
                <a:gd name="T107" fmla="*/ 6 h 9"/>
                <a:gd name="T108" fmla="*/ 0 w 6"/>
                <a:gd name="T109" fmla="*/ 8 h 9"/>
                <a:gd name="T110" fmla="*/ 0 w 6"/>
                <a:gd name="T111" fmla="*/ 8 h 9"/>
                <a:gd name="T112" fmla="*/ 3 w 6"/>
                <a:gd name="T113" fmla="*/ 9 h 9"/>
                <a:gd name="T114" fmla="*/ 4 w 6"/>
                <a:gd name="T115" fmla="*/ 9 h 9"/>
                <a:gd name="T116" fmla="*/ 6 w 6"/>
                <a:gd name="T117" fmla="*/ 6 h 9"/>
                <a:gd name="T118" fmla="*/ 5 w 6"/>
                <a:gd name="T119" fmla="*/ 4 h 9"/>
                <a:gd name="T120" fmla="*/ 6 w 6"/>
                <a:gd name="T121" fmla="*/ 2 h 9"/>
                <a:gd name="T122" fmla="*/ 5 w 6"/>
                <a:gd name="T123" fmla="*/ 1 h 9"/>
                <a:gd name="T124" fmla="*/ 3 w 6"/>
                <a:gd name="T1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 h="9">
                  <a:moveTo>
                    <a:pt x="1" y="2"/>
                  </a:moveTo>
                  <a:cubicBezTo>
                    <a:pt x="1" y="1"/>
                    <a:pt x="1" y="1"/>
                    <a:pt x="1" y="1"/>
                  </a:cubicBezTo>
                  <a:cubicBezTo>
                    <a:pt x="2" y="1"/>
                    <a:pt x="2" y="1"/>
                    <a:pt x="2" y="1"/>
                  </a:cubicBezTo>
                  <a:cubicBezTo>
                    <a:pt x="2" y="1"/>
                    <a:pt x="3" y="1"/>
                    <a:pt x="3" y="1"/>
                  </a:cubicBezTo>
                  <a:cubicBezTo>
                    <a:pt x="4" y="1"/>
                    <a:pt x="4" y="1"/>
                    <a:pt x="5" y="1"/>
                  </a:cubicBezTo>
                  <a:cubicBezTo>
                    <a:pt x="5" y="2"/>
                    <a:pt x="5" y="2"/>
                    <a:pt x="5" y="2"/>
                  </a:cubicBezTo>
                  <a:cubicBezTo>
                    <a:pt x="5" y="3"/>
                    <a:pt x="4" y="3"/>
                    <a:pt x="4" y="4"/>
                  </a:cubicBezTo>
                  <a:cubicBezTo>
                    <a:pt x="4" y="4"/>
                    <a:pt x="4" y="4"/>
                    <a:pt x="4" y="4"/>
                  </a:cubicBezTo>
                  <a:cubicBezTo>
                    <a:pt x="4" y="4"/>
                    <a:pt x="4" y="4"/>
                    <a:pt x="4" y="4"/>
                  </a:cubicBezTo>
                  <a:cubicBezTo>
                    <a:pt x="5" y="5"/>
                    <a:pt x="6" y="6"/>
                    <a:pt x="6" y="6"/>
                  </a:cubicBezTo>
                  <a:cubicBezTo>
                    <a:pt x="6" y="7"/>
                    <a:pt x="5" y="8"/>
                    <a:pt x="4" y="8"/>
                  </a:cubicBezTo>
                  <a:cubicBezTo>
                    <a:pt x="4" y="8"/>
                    <a:pt x="4" y="8"/>
                    <a:pt x="3" y="8"/>
                  </a:cubicBezTo>
                  <a:cubicBezTo>
                    <a:pt x="2" y="8"/>
                    <a:pt x="2" y="8"/>
                    <a:pt x="1" y="8"/>
                  </a:cubicBezTo>
                  <a:cubicBezTo>
                    <a:pt x="1" y="7"/>
                    <a:pt x="1" y="7"/>
                    <a:pt x="1" y="7"/>
                  </a:cubicBezTo>
                  <a:cubicBezTo>
                    <a:pt x="2" y="7"/>
                    <a:pt x="2" y="7"/>
                    <a:pt x="3" y="7"/>
                  </a:cubicBezTo>
                  <a:cubicBezTo>
                    <a:pt x="3" y="7"/>
                    <a:pt x="3" y="7"/>
                    <a:pt x="3" y="7"/>
                  </a:cubicBezTo>
                  <a:cubicBezTo>
                    <a:pt x="4" y="7"/>
                    <a:pt x="4" y="7"/>
                    <a:pt x="4" y="7"/>
                  </a:cubicBezTo>
                  <a:cubicBezTo>
                    <a:pt x="4" y="6"/>
                    <a:pt x="4" y="6"/>
                    <a:pt x="4" y="6"/>
                  </a:cubicBezTo>
                  <a:cubicBezTo>
                    <a:pt x="4" y="5"/>
                    <a:pt x="4" y="5"/>
                    <a:pt x="4" y="5"/>
                  </a:cubicBezTo>
                  <a:cubicBezTo>
                    <a:pt x="3" y="5"/>
                    <a:pt x="3" y="5"/>
                    <a:pt x="3" y="5"/>
                  </a:cubicBezTo>
                  <a:cubicBezTo>
                    <a:pt x="3" y="5"/>
                    <a:pt x="2" y="5"/>
                    <a:pt x="2" y="5"/>
                  </a:cubicBezTo>
                  <a:cubicBezTo>
                    <a:pt x="2" y="4"/>
                    <a:pt x="2" y="4"/>
                    <a:pt x="2" y="4"/>
                  </a:cubicBezTo>
                  <a:cubicBezTo>
                    <a:pt x="2" y="4"/>
                    <a:pt x="2" y="4"/>
                    <a:pt x="2" y="4"/>
                  </a:cubicBezTo>
                  <a:cubicBezTo>
                    <a:pt x="3" y="4"/>
                    <a:pt x="3" y="4"/>
                    <a:pt x="4" y="4"/>
                  </a:cubicBezTo>
                  <a:cubicBezTo>
                    <a:pt x="4" y="3"/>
                    <a:pt x="4" y="3"/>
                    <a:pt x="4" y="3"/>
                  </a:cubicBezTo>
                  <a:cubicBezTo>
                    <a:pt x="4" y="2"/>
                    <a:pt x="3" y="2"/>
                    <a:pt x="2" y="2"/>
                  </a:cubicBezTo>
                  <a:cubicBezTo>
                    <a:pt x="1" y="2"/>
                    <a:pt x="1" y="2"/>
                    <a:pt x="1" y="2"/>
                  </a:cubicBezTo>
                  <a:moveTo>
                    <a:pt x="3" y="0"/>
                  </a:moveTo>
                  <a:cubicBezTo>
                    <a:pt x="3" y="0"/>
                    <a:pt x="2" y="0"/>
                    <a:pt x="1" y="0"/>
                  </a:cubicBezTo>
                  <a:cubicBezTo>
                    <a:pt x="1" y="1"/>
                    <a:pt x="1" y="1"/>
                    <a:pt x="1" y="1"/>
                  </a:cubicBezTo>
                  <a:cubicBezTo>
                    <a:pt x="1" y="1"/>
                    <a:pt x="1" y="1"/>
                    <a:pt x="1" y="1"/>
                  </a:cubicBezTo>
                  <a:cubicBezTo>
                    <a:pt x="1" y="2"/>
                    <a:pt x="1" y="2"/>
                    <a:pt x="1" y="2"/>
                  </a:cubicBezTo>
                  <a:cubicBezTo>
                    <a:pt x="1" y="3"/>
                    <a:pt x="1" y="3"/>
                    <a:pt x="1" y="3"/>
                  </a:cubicBezTo>
                  <a:cubicBezTo>
                    <a:pt x="1" y="3"/>
                    <a:pt x="1" y="3"/>
                    <a:pt x="1" y="3"/>
                  </a:cubicBezTo>
                  <a:cubicBezTo>
                    <a:pt x="1" y="3"/>
                    <a:pt x="1" y="3"/>
                    <a:pt x="1" y="3"/>
                  </a:cubicBezTo>
                  <a:cubicBezTo>
                    <a:pt x="2" y="2"/>
                    <a:pt x="2" y="2"/>
                    <a:pt x="2" y="2"/>
                  </a:cubicBezTo>
                  <a:cubicBezTo>
                    <a:pt x="3" y="2"/>
                    <a:pt x="3" y="3"/>
                    <a:pt x="3" y="3"/>
                  </a:cubicBezTo>
                  <a:cubicBezTo>
                    <a:pt x="3" y="3"/>
                    <a:pt x="3" y="3"/>
                    <a:pt x="3" y="3"/>
                  </a:cubicBezTo>
                  <a:cubicBezTo>
                    <a:pt x="2" y="3"/>
                    <a:pt x="2" y="3"/>
                    <a:pt x="2" y="3"/>
                  </a:cubicBezTo>
                  <a:cubicBezTo>
                    <a:pt x="2" y="3"/>
                    <a:pt x="2" y="3"/>
                    <a:pt x="2" y="3"/>
                  </a:cubicBezTo>
                  <a:cubicBezTo>
                    <a:pt x="2" y="3"/>
                    <a:pt x="2" y="3"/>
                    <a:pt x="2" y="3"/>
                  </a:cubicBezTo>
                  <a:cubicBezTo>
                    <a:pt x="1" y="4"/>
                    <a:pt x="1" y="4"/>
                    <a:pt x="1" y="4"/>
                  </a:cubicBezTo>
                  <a:cubicBezTo>
                    <a:pt x="1" y="4"/>
                    <a:pt x="1" y="4"/>
                    <a:pt x="1" y="4"/>
                  </a:cubicBezTo>
                  <a:cubicBezTo>
                    <a:pt x="1" y="5"/>
                    <a:pt x="1" y="5"/>
                    <a:pt x="1" y="5"/>
                  </a:cubicBezTo>
                  <a:cubicBezTo>
                    <a:pt x="2" y="5"/>
                    <a:pt x="2" y="5"/>
                    <a:pt x="2" y="5"/>
                  </a:cubicBezTo>
                  <a:cubicBezTo>
                    <a:pt x="2" y="6"/>
                    <a:pt x="2" y="6"/>
                    <a:pt x="2" y="6"/>
                  </a:cubicBezTo>
                  <a:cubicBezTo>
                    <a:pt x="2" y="5"/>
                    <a:pt x="3" y="5"/>
                    <a:pt x="3" y="5"/>
                  </a:cubicBezTo>
                  <a:cubicBezTo>
                    <a:pt x="3" y="5"/>
                    <a:pt x="3" y="5"/>
                    <a:pt x="3" y="6"/>
                  </a:cubicBezTo>
                  <a:cubicBezTo>
                    <a:pt x="4" y="6"/>
                    <a:pt x="4" y="6"/>
                    <a:pt x="4" y="6"/>
                  </a:cubicBezTo>
                  <a:cubicBezTo>
                    <a:pt x="4" y="6"/>
                    <a:pt x="4" y="6"/>
                    <a:pt x="4" y="6"/>
                  </a:cubicBezTo>
                  <a:cubicBezTo>
                    <a:pt x="3" y="6"/>
                    <a:pt x="3" y="6"/>
                    <a:pt x="3" y="6"/>
                  </a:cubicBezTo>
                  <a:cubicBezTo>
                    <a:pt x="3" y="6"/>
                    <a:pt x="3" y="6"/>
                    <a:pt x="3" y="6"/>
                  </a:cubicBezTo>
                  <a:cubicBezTo>
                    <a:pt x="2" y="6"/>
                    <a:pt x="2" y="6"/>
                    <a:pt x="2" y="6"/>
                  </a:cubicBezTo>
                  <a:cubicBezTo>
                    <a:pt x="1" y="6"/>
                    <a:pt x="1" y="6"/>
                    <a:pt x="1" y="6"/>
                  </a:cubicBezTo>
                  <a:cubicBezTo>
                    <a:pt x="1" y="7"/>
                    <a:pt x="0" y="7"/>
                    <a:pt x="0" y="8"/>
                  </a:cubicBezTo>
                  <a:cubicBezTo>
                    <a:pt x="0" y="8"/>
                    <a:pt x="0" y="8"/>
                    <a:pt x="0" y="8"/>
                  </a:cubicBezTo>
                  <a:cubicBezTo>
                    <a:pt x="1" y="9"/>
                    <a:pt x="3" y="9"/>
                    <a:pt x="3" y="9"/>
                  </a:cubicBezTo>
                  <a:cubicBezTo>
                    <a:pt x="4" y="9"/>
                    <a:pt x="4" y="9"/>
                    <a:pt x="4" y="9"/>
                  </a:cubicBezTo>
                  <a:cubicBezTo>
                    <a:pt x="5" y="9"/>
                    <a:pt x="6" y="8"/>
                    <a:pt x="6" y="6"/>
                  </a:cubicBezTo>
                  <a:cubicBezTo>
                    <a:pt x="6" y="6"/>
                    <a:pt x="6" y="4"/>
                    <a:pt x="5" y="4"/>
                  </a:cubicBezTo>
                  <a:cubicBezTo>
                    <a:pt x="5" y="3"/>
                    <a:pt x="6" y="3"/>
                    <a:pt x="6" y="2"/>
                  </a:cubicBezTo>
                  <a:cubicBezTo>
                    <a:pt x="6" y="2"/>
                    <a:pt x="6" y="1"/>
                    <a:pt x="5" y="1"/>
                  </a:cubicBezTo>
                  <a:cubicBezTo>
                    <a:pt x="5"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73" name="Freeform 159"/>
            <p:cNvSpPr>
              <a:spLocks noEditPoints="1"/>
            </p:cNvSpPr>
            <p:nvPr/>
          </p:nvSpPr>
          <p:spPr bwMode="auto">
            <a:xfrm>
              <a:off x="3982" y="2389"/>
              <a:ext cx="7" cy="7"/>
            </a:xfrm>
            <a:custGeom>
              <a:avLst/>
              <a:gdLst>
                <a:gd name="T0" fmla="*/ 2 w 3"/>
                <a:gd name="T1" fmla="*/ 2 h 3"/>
                <a:gd name="T2" fmla="*/ 1 w 3"/>
                <a:gd name="T3" fmla="*/ 2 h 3"/>
                <a:gd name="T4" fmla="*/ 2 w 3"/>
                <a:gd name="T5" fmla="*/ 2 h 3"/>
                <a:gd name="T6" fmla="*/ 2 w 3"/>
                <a:gd name="T7" fmla="*/ 2 h 3"/>
                <a:gd name="T8" fmla="*/ 3 w 3"/>
                <a:gd name="T9" fmla="*/ 0 h 3"/>
                <a:gd name="T10" fmla="*/ 2 w 3"/>
                <a:gd name="T11" fmla="*/ 1 h 3"/>
                <a:gd name="T12" fmla="*/ 0 w 3"/>
                <a:gd name="T13" fmla="*/ 3 h 3"/>
                <a:gd name="T14" fmla="*/ 0 w 3"/>
                <a:gd name="T15" fmla="*/ 3 h 3"/>
                <a:gd name="T16" fmla="*/ 0 w 3"/>
                <a:gd name="T17" fmla="*/ 3 h 3"/>
                <a:gd name="T18" fmla="*/ 1 w 3"/>
                <a:gd name="T19" fmla="*/ 3 h 3"/>
                <a:gd name="T20" fmla="*/ 2 w 3"/>
                <a:gd name="T21" fmla="*/ 3 h 3"/>
                <a:gd name="T22" fmla="*/ 3 w 3"/>
                <a:gd name="T23" fmla="*/ 3 h 3"/>
                <a:gd name="T24" fmla="*/ 3 w 3"/>
                <a:gd name="T25" fmla="*/ 2 h 3"/>
                <a:gd name="T26" fmla="*/ 3 w 3"/>
                <a:gd name="T27" fmla="*/ 1 h 3"/>
                <a:gd name="T28" fmla="*/ 3 w 3"/>
                <a:gd name="T2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3">
                  <a:moveTo>
                    <a:pt x="2" y="2"/>
                  </a:moveTo>
                  <a:cubicBezTo>
                    <a:pt x="1" y="2"/>
                    <a:pt x="1" y="2"/>
                    <a:pt x="1" y="2"/>
                  </a:cubicBezTo>
                  <a:cubicBezTo>
                    <a:pt x="2" y="2"/>
                    <a:pt x="2" y="2"/>
                    <a:pt x="2" y="2"/>
                  </a:cubicBezTo>
                  <a:cubicBezTo>
                    <a:pt x="2" y="2"/>
                    <a:pt x="2" y="2"/>
                    <a:pt x="2" y="2"/>
                  </a:cubicBezTo>
                  <a:moveTo>
                    <a:pt x="3" y="0"/>
                  </a:moveTo>
                  <a:cubicBezTo>
                    <a:pt x="2" y="1"/>
                    <a:pt x="2" y="1"/>
                    <a:pt x="2" y="1"/>
                  </a:cubicBezTo>
                  <a:cubicBezTo>
                    <a:pt x="1" y="1"/>
                    <a:pt x="1" y="2"/>
                    <a:pt x="0" y="3"/>
                  </a:cubicBezTo>
                  <a:cubicBezTo>
                    <a:pt x="0" y="3"/>
                    <a:pt x="0" y="3"/>
                    <a:pt x="0" y="3"/>
                  </a:cubicBezTo>
                  <a:cubicBezTo>
                    <a:pt x="0" y="3"/>
                    <a:pt x="0" y="3"/>
                    <a:pt x="0" y="3"/>
                  </a:cubicBezTo>
                  <a:cubicBezTo>
                    <a:pt x="1" y="3"/>
                    <a:pt x="1" y="3"/>
                    <a:pt x="1" y="3"/>
                  </a:cubicBezTo>
                  <a:cubicBezTo>
                    <a:pt x="2" y="3"/>
                    <a:pt x="2" y="3"/>
                    <a:pt x="2" y="3"/>
                  </a:cubicBezTo>
                  <a:cubicBezTo>
                    <a:pt x="3" y="3"/>
                    <a:pt x="3" y="3"/>
                    <a:pt x="3" y="3"/>
                  </a:cubicBezTo>
                  <a:cubicBezTo>
                    <a:pt x="3" y="3"/>
                    <a:pt x="3" y="2"/>
                    <a:pt x="3" y="2"/>
                  </a:cubicBezTo>
                  <a:cubicBezTo>
                    <a:pt x="3" y="1"/>
                    <a:pt x="3" y="1"/>
                    <a:pt x="3" y="1"/>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74" name="Freeform 160"/>
            <p:cNvSpPr>
              <a:spLocks noEditPoints="1"/>
            </p:cNvSpPr>
            <p:nvPr/>
          </p:nvSpPr>
          <p:spPr bwMode="auto">
            <a:xfrm>
              <a:off x="3977" y="2384"/>
              <a:ext cx="19" cy="21"/>
            </a:xfrm>
            <a:custGeom>
              <a:avLst/>
              <a:gdLst>
                <a:gd name="T0" fmla="*/ 5 w 8"/>
                <a:gd name="T1" fmla="*/ 1 h 9"/>
                <a:gd name="T2" fmla="*/ 6 w 8"/>
                <a:gd name="T3" fmla="*/ 1 h 9"/>
                <a:gd name="T4" fmla="*/ 5 w 8"/>
                <a:gd name="T5" fmla="*/ 2 h 9"/>
                <a:gd name="T6" fmla="*/ 5 w 8"/>
                <a:gd name="T7" fmla="*/ 5 h 9"/>
                <a:gd name="T8" fmla="*/ 6 w 8"/>
                <a:gd name="T9" fmla="*/ 5 h 9"/>
                <a:gd name="T10" fmla="*/ 6 w 8"/>
                <a:gd name="T11" fmla="*/ 5 h 9"/>
                <a:gd name="T12" fmla="*/ 7 w 8"/>
                <a:gd name="T13" fmla="*/ 5 h 9"/>
                <a:gd name="T14" fmla="*/ 7 w 8"/>
                <a:gd name="T15" fmla="*/ 6 h 9"/>
                <a:gd name="T16" fmla="*/ 7 w 8"/>
                <a:gd name="T17" fmla="*/ 6 h 9"/>
                <a:gd name="T18" fmla="*/ 6 w 8"/>
                <a:gd name="T19" fmla="*/ 6 h 9"/>
                <a:gd name="T20" fmla="*/ 5 w 8"/>
                <a:gd name="T21" fmla="*/ 6 h 9"/>
                <a:gd name="T22" fmla="*/ 5 w 8"/>
                <a:gd name="T23" fmla="*/ 6 h 9"/>
                <a:gd name="T24" fmla="*/ 5 w 8"/>
                <a:gd name="T25" fmla="*/ 8 h 9"/>
                <a:gd name="T26" fmla="*/ 5 w 8"/>
                <a:gd name="T27" fmla="*/ 9 h 9"/>
                <a:gd name="T28" fmla="*/ 5 w 8"/>
                <a:gd name="T29" fmla="*/ 9 h 9"/>
                <a:gd name="T30" fmla="*/ 5 w 8"/>
                <a:gd name="T31" fmla="*/ 7 h 9"/>
                <a:gd name="T32" fmla="*/ 5 w 8"/>
                <a:gd name="T33" fmla="*/ 7 h 9"/>
                <a:gd name="T34" fmla="*/ 5 w 8"/>
                <a:gd name="T35" fmla="*/ 6 h 9"/>
                <a:gd name="T36" fmla="*/ 4 w 8"/>
                <a:gd name="T37" fmla="*/ 6 h 9"/>
                <a:gd name="T38" fmla="*/ 4 w 8"/>
                <a:gd name="T39" fmla="*/ 6 h 9"/>
                <a:gd name="T40" fmla="*/ 4 w 8"/>
                <a:gd name="T41" fmla="*/ 6 h 9"/>
                <a:gd name="T42" fmla="*/ 3 w 8"/>
                <a:gd name="T43" fmla="*/ 6 h 9"/>
                <a:gd name="T44" fmla="*/ 2 w 8"/>
                <a:gd name="T45" fmla="*/ 6 h 9"/>
                <a:gd name="T46" fmla="*/ 1 w 8"/>
                <a:gd name="T47" fmla="*/ 6 h 9"/>
                <a:gd name="T48" fmla="*/ 1 w 8"/>
                <a:gd name="T49" fmla="*/ 5 h 9"/>
                <a:gd name="T50" fmla="*/ 4 w 8"/>
                <a:gd name="T51" fmla="*/ 1 h 9"/>
                <a:gd name="T52" fmla="*/ 4 w 8"/>
                <a:gd name="T53" fmla="*/ 1 h 9"/>
                <a:gd name="T54" fmla="*/ 5 w 8"/>
                <a:gd name="T55" fmla="*/ 1 h 9"/>
                <a:gd name="T56" fmla="*/ 6 w 8"/>
                <a:gd name="T57" fmla="*/ 0 h 9"/>
                <a:gd name="T58" fmla="*/ 5 w 8"/>
                <a:gd name="T59" fmla="*/ 1 h 9"/>
                <a:gd name="T60" fmla="*/ 4 w 8"/>
                <a:gd name="T61" fmla="*/ 1 h 9"/>
                <a:gd name="T62" fmla="*/ 4 w 8"/>
                <a:gd name="T63" fmla="*/ 1 h 9"/>
                <a:gd name="T64" fmla="*/ 0 w 8"/>
                <a:gd name="T65" fmla="*/ 5 h 9"/>
                <a:gd name="T66" fmla="*/ 0 w 8"/>
                <a:gd name="T67" fmla="*/ 7 h 9"/>
                <a:gd name="T68" fmla="*/ 1 w 8"/>
                <a:gd name="T69" fmla="*/ 7 h 9"/>
                <a:gd name="T70" fmla="*/ 2 w 8"/>
                <a:gd name="T71" fmla="*/ 7 h 9"/>
                <a:gd name="T72" fmla="*/ 3 w 8"/>
                <a:gd name="T73" fmla="*/ 7 h 9"/>
                <a:gd name="T74" fmla="*/ 4 w 8"/>
                <a:gd name="T75" fmla="*/ 7 h 9"/>
                <a:gd name="T76" fmla="*/ 4 w 8"/>
                <a:gd name="T77" fmla="*/ 7 h 9"/>
                <a:gd name="T78" fmla="*/ 4 w 8"/>
                <a:gd name="T79" fmla="*/ 9 h 9"/>
                <a:gd name="T80" fmla="*/ 4 w 8"/>
                <a:gd name="T81" fmla="*/ 9 h 9"/>
                <a:gd name="T82" fmla="*/ 4 w 8"/>
                <a:gd name="T83" fmla="*/ 9 h 9"/>
                <a:gd name="T84" fmla="*/ 6 w 8"/>
                <a:gd name="T85" fmla="*/ 9 h 9"/>
                <a:gd name="T86" fmla="*/ 6 w 8"/>
                <a:gd name="T87" fmla="*/ 9 h 9"/>
                <a:gd name="T88" fmla="*/ 6 w 8"/>
                <a:gd name="T89" fmla="*/ 8 h 9"/>
                <a:gd name="T90" fmla="*/ 6 w 8"/>
                <a:gd name="T91" fmla="*/ 7 h 9"/>
                <a:gd name="T92" fmla="*/ 7 w 8"/>
                <a:gd name="T93" fmla="*/ 7 h 9"/>
                <a:gd name="T94" fmla="*/ 7 w 8"/>
                <a:gd name="T95" fmla="*/ 7 h 9"/>
                <a:gd name="T96" fmla="*/ 8 w 8"/>
                <a:gd name="T97" fmla="*/ 6 h 9"/>
                <a:gd name="T98" fmla="*/ 8 w 8"/>
                <a:gd name="T99" fmla="*/ 5 h 9"/>
                <a:gd name="T100" fmla="*/ 8 w 8"/>
                <a:gd name="T101" fmla="*/ 5 h 9"/>
                <a:gd name="T102" fmla="*/ 7 w 8"/>
                <a:gd name="T103" fmla="*/ 5 h 9"/>
                <a:gd name="T104" fmla="*/ 7 w 8"/>
                <a:gd name="T105" fmla="*/ 5 h 9"/>
                <a:gd name="T106" fmla="*/ 6 w 8"/>
                <a:gd name="T107" fmla="*/ 5 h 9"/>
                <a:gd name="T108" fmla="*/ 6 w 8"/>
                <a:gd name="T109" fmla="*/ 2 h 9"/>
                <a:gd name="T110" fmla="*/ 6 w 8"/>
                <a:gd name="T111" fmla="*/ 1 h 9"/>
                <a:gd name="T112" fmla="*/ 6 w 8"/>
                <a:gd name="T113" fmla="*/ 1 h 9"/>
                <a:gd name="T114" fmla="*/ 6 w 8"/>
                <a:gd name="T11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9">
                  <a:moveTo>
                    <a:pt x="5" y="1"/>
                  </a:moveTo>
                  <a:cubicBezTo>
                    <a:pt x="6" y="1"/>
                    <a:pt x="6" y="1"/>
                    <a:pt x="6" y="1"/>
                  </a:cubicBezTo>
                  <a:cubicBezTo>
                    <a:pt x="6" y="2"/>
                    <a:pt x="6" y="2"/>
                    <a:pt x="5" y="2"/>
                  </a:cubicBezTo>
                  <a:cubicBezTo>
                    <a:pt x="5" y="3"/>
                    <a:pt x="5" y="4"/>
                    <a:pt x="5" y="5"/>
                  </a:cubicBezTo>
                  <a:cubicBezTo>
                    <a:pt x="6" y="5"/>
                    <a:pt x="6" y="5"/>
                    <a:pt x="6" y="5"/>
                  </a:cubicBezTo>
                  <a:cubicBezTo>
                    <a:pt x="6" y="5"/>
                    <a:pt x="6" y="5"/>
                    <a:pt x="6" y="5"/>
                  </a:cubicBezTo>
                  <a:cubicBezTo>
                    <a:pt x="7" y="5"/>
                    <a:pt x="7" y="5"/>
                    <a:pt x="7" y="5"/>
                  </a:cubicBezTo>
                  <a:cubicBezTo>
                    <a:pt x="7" y="6"/>
                    <a:pt x="7" y="6"/>
                    <a:pt x="7" y="6"/>
                  </a:cubicBezTo>
                  <a:cubicBezTo>
                    <a:pt x="7" y="6"/>
                    <a:pt x="7" y="6"/>
                    <a:pt x="7" y="6"/>
                  </a:cubicBezTo>
                  <a:cubicBezTo>
                    <a:pt x="6" y="6"/>
                    <a:pt x="6" y="6"/>
                    <a:pt x="6" y="6"/>
                  </a:cubicBezTo>
                  <a:cubicBezTo>
                    <a:pt x="5" y="6"/>
                    <a:pt x="5" y="6"/>
                    <a:pt x="5" y="6"/>
                  </a:cubicBezTo>
                  <a:cubicBezTo>
                    <a:pt x="5" y="6"/>
                    <a:pt x="5" y="6"/>
                    <a:pt x="5" y="6"/>
                  </a:cubicBezTo>
                  <a:cubicBezTo>
                    <a:pt x="5" y="7"/>
                    <a:pt x="5" y="8"/>
                    <a:pt x="5" y="8"/>
                  </a:cubicBezTo>
                  <a:cubicBezTo>
                    <a:pt x="5" y="9"/>
                    <a:pt x="5" y="9"/>
                    <a:pt x="5" y="9"/>
                  </a:cubicBezTo>
                  <a:cubicBezTo>
                    <a:pt x="5" y="9"/>
                    <a:pt x="5" y="9"/>
                    <a:pt x="5" y="9"/>
                  </a:cubicBezTo>
                  <a:cubicBezTo>
                    <a:pt x="5" y="8"/>
                    <a:pt x="5" y="8"/>
                    <a:pt x="5" y="7"/>
                  </a:cubicBezTo>
                  <a:cubicBezTo>
                    <a:pt x="5" y="7"/>
                    <a:pt x="5" y="7"/>
                    <a:pt x="5" y="7"/>
                  </a:cubicBezTo>
                  <a:cubicBezTo>
                    <a:pt x="5" y="6"/>
                    <a:pt x="5" y="6"/>
                    <a:pt x="5" y="6"/>
                  </a:cubicBezTo>
                  <a:cubicBezTo>
                    <a:pt x="4" y="6"/>
                    <a:pt x="4" y="6"/>
                    <a:pt x="4" y="6"/>
                  </a:cubicBezTo>
                  <a:cubicBezTo>
                    <a:pt x="4" y="6"/>
                    <a:pt x="4" y="6"/>
                    <a:pt x="4" y="6"/>
                  </a:cubicBezTo>
                  <a:cubicBezTo>
                    <a:pt x="4" y="6"/>
                    <a:pt x="4" y="6"/>
                    <a:pt x="4" y="6"/>
                  </a:cubicBezTo>
                  <a:cubicBezTo>
                    <a:pt x="3" y="6"/>
                    <a:pt x="3" y="6"/>
                    <a:pt x="3" y="6"/>
                  </a:cubicBezTo>
                  <a:cubicBezTo>
                    <a:pt x="3" y="6"/>
                    <a:pt x="2" y="6"/>
                    <a:pt x="2" y="6"/>
                  </a:cubicBezTo>
                  <a:cubicBezTo>
                    <a:pt x="2" y="6"/>
                    <a:pt x="1" y="6"/>
                    <a:pt x="1" y="6"/>
                  </a:cubicBezTo>
                  <a:cubicBezTo>
                    <a:pt x="1" y="5"/>
                    <a:pt x="1" y="5"/>
                    <a:pt x="1" y="5"/>
                  </a:cubicBezTo>
                  <a:cubicBezTo>
                    <a:pt x="1" y="5"/>
                    <a:pt x="3" y="3"/>
                    <a:pt x="4" y="1"/>
                  </a:cubicBezTo>
                  <a:cubicBezTo>
                    <a:pt x="4" y="1"/>
                    <a:pt x="4" y="1"/>
                    <a:pt x="4" y="1"/>
                  </a:cubicBezTo>
                  <a:cubicBezTo>
                    <a:pt x="5" y="1"/>
                    <a:pt x="5" y="1"/>
                    <a:pt x="5" y="1"/>
                  </a:cubicBezTo>
                  <a:moveTo>
                    <a:pt x="6" y="0"/>
                  </a:moveTo>
                  <a:cubicBezTo>
                    <a:pt x="5" y="1"/>
                    <a:pt x="5" y="1"/>
                    <a:pt x="5" y="1"/>
                  </a:cubicBezTo>
                  <a:cubicBezTo>
                    <a:pt x="4" y="1"/>
                    <a:pt x="4" y="1"/>
                    <a:pt x="4" y="1"/>
                  </a:cubicBezTo>
                  <a:cubicBezTo>
                    <a:pt x="4" y="1"/>
                    <a:pt x="4" y="1"/>
                    <a:pt x="4" y="1"/>
                  </a:cubicBezTo>
                  <a:cubicBezTo>
                    <a:pt x="3" y="2"/>
                    <a:pt x="1" y="5"/>
                    <a:pt x="0" y="5"/>
                  </a:cubicBezTo>
                  <a:cubicBezTo>
                    <a:pt x="0" y="6"/>
                    <a:pt x="0" y="6"/>
                    <a:pt x="0" y="7"/>
                  </a:cubicBezTo>
                  <a:cubicBezTo>
                    <a:pt x="1" y="7"/>
                    <a:pt x="1" y="7"/>
                    <a:pt x="1" y="7"/>
                  </a:cubicBezTo>
                  <a:cubicBezTo>
                    <a:pt x="1" y="7"/>
                    <a:pt x="2" y="7"/>
                    <a:pt x="2" y="7"/>
                  </a:cubicBezTo>
                  <a:cubicBezTo>
                    <a:pt x="2" y="7"/>
                    <a:pt x="3" y="7"/>
                    <a:pt x="3" y="7"/>
                  </a:cubicBezTo>
                  <a:cubicBezTo>
                    <a:pt x="4" y="7"/>
                    <a:pt x="4" y="7"/>
                    <a:pt x="4" y="7"/>
                  </a:cubicBezTo>
                  <a:cubicBezTo>
                    <a:pt x="4" y="7"/>
                    <a:pt x="4" y="7"/>
                    <a:pt x="4" y="7"/>
                  </a:cubicBezTo>
                  <a:cubicBezTo>
                    <a:pt x="4" y="8"/>
                    <a:pt x="4" y="8"/>
                    <a:pt x="4" y="9"/>
                  </a:cubicBezTo>
                  <a:cubicBezTo>
                    <a:pt x="4" y="9"/>
                    <a:pt x="4" y="9"/>
                    <a:pt x="4" y="9"/>
                  </a:cubicBezTo>
                  <a:cubicBezTo>
                    <a:pt x="4" y="9"/>
                    <a:pt x="4" y="9"/>
                    <a:pt x="4" y="9"/>
                  </a:cubicBezTo>
                  <a:cubicBezTo>
                    <a:pt x="6" y="9"/>
                    <a:pt x="6" y="9"/>
                    <a:pt x="6" y="9"/>
                  </a:cubicBezTo>
                  <a:cubicBezTo>
                    <a:pt x="6" y="9"/>
                    <a:pt x="6" y="9"/>
                    <a:pt x="6" y="9"/>
                  </a:cubicBezTo>
                  <a:cubicBezTo>
                    <a:pt x="6" y="8"/>
                    <a:pt x="6" y="8"/>
                    <a:pt x="6" y="8"/>
                  </a:cubicBezTo>
                  <a:cubicBezTo>
                    <a:pt x="6" y="8"/>
                    <a:pt x="6" y="8"/>
                    <a:pt x="6" y="7"/>
                  </a:cubicBezTo>
                  <a:cubicBezTo>
                    <a:pt x="6" y="7"/>
                    <a:pt x="7" y="7"/>
                    <a:pt x="7" y="7"/>
                  </a:cubicBezTo>
                  <a:cubicBezTo>
                    <a:pt x="7" y="7"/>
                    <a:pt x="7" y="7"/>
                    <a:pt x="7" y="7"/>
                  </a:cubicBezTo>
                  <a:cubicBezTo>
                    <a:pt x="8" y="6"/>
                    <a:pt x="8" y="6"/>
                    <a:pt x="8" y="6"/>
                  </a:cubicBezTo>
                  <a:cubicBezTo>
                    <a:pt x="8" y="5"/>
                    <a:pt x="8" y="5"/>
                    <a:pt x="8" y="5"/>
                  </a:cubicBezTo>
                  <a:cubicBezTo>
                    <a:pt x="8" y="5"/>
                    <a:pt x="8" y="5"/>
                    <a:pt x="8" y="5"/>
                  </a:cubicBezTo>
                  <a:cubicBezTo>
                    <a:pt x="7" y="5"/>
                    <a:pt x="7" y="5"/>
                    <a:pt x="7" y="5"/>
                  </a:cubicBezTo>
                  <a:cubicBezTo>
                    <a:pt x="7" y="5"/>
                    <a:pt x="7" y="5"/>
                    <a:pt x="7" y="5"/>
                  </a:cubicBezTo>
                  <a:cubicBezTo>
                    <a:pt x="6" y="5"/>
                    <a:pt x="6" y="5"/>
                    <a:pt x="6" y="5"/>
                  </a:cubicBezTo>
                  <a:cubicBezTo>
                    <a:pt x="6" y="4"/>
                    <a:pt x="6" y="3"/>
                    <a:pt x="6" y="2"/>
                  </a:cubicBezTo>
                  <a:cubicBezTo>
                    <a:pt x="6" y="2"/>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75" name="Freeform 161"/>
            <p:cNvSpPr>
              <a:spLocks noEditPoints="1"/>
            </p:cNvSpPr>
            <p:nvPr/>
          </p:nvSpPr>
          <p:spPr bwMode="auto">
            <a:xfrm>
              <a:off x="4074" y="2067"/>
              <a:ext cx="141" cy="79"/>
            </a:xfrm>
            <a:custGeom>
              <a:avLst/>
              <a:gdLst>
                <a:gd name="T0" fmla="*/ 26 w 59"/>
                <a:gd name="T1" fmla="*/ 28 h 33"/>
                <a:gd name="T2" fmla="*/ 23 w 59"/>
                <a:gd name="T3" fmla="*/ 30 h 33"/>
                <a:gd name="T4" fmla="*/ 24 w 59"/>
                <a:gd name="T5" fmla="*/ 25 h 33"/>
                <a:gd name="T6" fmla="*/ 23 w 59"/>
                <a:gd name="T7" fmla="*/ 30 h 33"/>
                <a:gd name="T8" fmla="*/ 20 w 59"/>
                <a:gd name="T9" fmla="*/ 23 h 33"/>
                <a:gd name="T10" fmla="*/ 17 w 59"/>
                <a:gd name="T11" fmla="*/ 26 h 33"/>
                <a:gd name="T12" fmla="*/ 19 w 59"/>
                <a:gd name="T13" fmla="*/ 23 h 33"/>
                <a:gd name="T14" fmla="*/ 9 w 59"/>
                <a:gd name="T15" fmla="*/ 20 h 33"/>
                <a:gd name="T16" fmla="*/ 8 w 59"/>
                <a:gd name="T17" fmla="*/ 21 h 33"/>
                <a:gd name="T18" fmla="*/ 48 w 59"/>
                <a:gd name="T19" fmla="*/ 20 h 33"/>
                <a:gd name="T20" fmla="*/ 7 w 59"/>
                <a:gd name="T21" fmla="*/ 20 h 33"/>
                <a:gd name="T22" fmla="*/ 7 w 59"/>
                <a:gd name="T23" fmla="*/ 20 h 33"/>
                <a:gd name="T24" fmla="*/ 10 w 59"/>
                <a:gd name="T25" fmla="*/ 18 h 33"/>
                <a:gd name="T26" fmla="*/ 17 w 59"/>
                <a:gd name="T27" fmla="*/ 13 h 33"/>
                <a:gd name="T28" fmla="*/ 29 w 59"/>
                <a:gd name="T29" fmla="*/ 10 h 33"/>
                <a:gd name="T30" fmla="*/ 44 w 59"/>
                <a:gd name="T31" fmla="*/ 24 h 33"/>
                <a:gd name="T32" fmla="*/ 41 w 59"/>
                <a:gd name="T33" fmla="*/ 27 h 33"/>
                <a:gd name="T34" fmla="*/ 32 w 59"/>
                <a:gd name="T35" fmla="*/ 23 h 33"/>
                <a:gd name="T36" fmla="*/ 35 w 59"/>
                <a:gd name="T37" fmla="*/ 30 h 33"/>
                <a:gd name="T38" fmla="*/ 33 w 59"/>
                <a:gd name="T39" fmla="*/ 30 h 33"/>
                <a:gd name="T40" fmla="*/ 29 w 59"/>
                <a:gd name="T41" fmla="*/ 28 h 33"/>
                <a:gd name="T42" fmla="*/ 24 w 59"/>
                <a:gd name="T43" fmla="*/ 23 h 33"/>
                <a:gd name="T44" fmla="*/ 16 w 59"/>
                <a:gd name="T45" fmla="*/ 22 h 33"/>
                <a:gd name="T46" fmla="*/ 14 w 59"/>
                <a:gd name="T47" fmla="*/ 6 h 33"/>
                <a:gd name="T48" fmla="*/ 9 w 59"/>
                <a:gd name="T49" fmla="*/ 19 h 33"/>
                <a:gd name="T50" fmla="*/ 21 w 59"/>
                <a:gd name="T51" fmla="*/ 7 h 33"/>
                <a:gd name="T52" fmla="*/ 43 w 59"/>
                <a:gd name="T53" fmla="*/ 7 h 33"/>
                <a:gd name="T54" fmla="*/ 32 w 59"/>
                <a:gd name="T55" fmla="*/ 12 h 33"/>
                <a:gd name="T56" fmla="*/ 19 w 59"/>
                <a:gd name="T57" fmla="*/ 12 h 33"/>
                <a:gd name="T58" fmla="*/ 49 w 59"/>
                <a:gd name="T59" fmla="*/ 18 h 33"/>
                <a:gd name="T60" fmla="*/ 44 w 59"/>
                <a:gd name="T61" fmla="*/ 6 h 33"/>
                <a:gd name="T62" fmla="*/ 43 w 59"/>
                <a:gd name="T63" fmla="*/ 3 h 33"/>
                <a:gd name="T64" fmla="*/ 36 w 59"/>
                <a:gd name="T65" fmla="*/ 6 h 33"/>
                <a:gd name="T66" fmla="*/ 19 w 59"/>
                <a:gd name="T67" fmla="*/ 7 h 33"/>
                <a:gd name="T68" fmla="*/ 8 w 59"/>
                <a:gd name="T69" fmla="*/ 1 h 33"/>
                <a:gd name="T70" fmla="*/ 7 w 59"/>
                <a:gd name="T71" fmla="*/ 18 h 33"/>
                <a:gd name="T72" fmla="*/ 4 w 59"/>
                <a:gd name="T73" fmla="*/ 19 h 33"/>
                <a:gd name="T74" fmla="*/ 5 w 59"/>
                <a:gd name="T75" fmla="*/ 16 h 33"/>
                <a:gd name="T76" fmla="*/ 5 w 59"/>
                <a:gd name="T77" fmla="*/ 15 h 33"/>
                <a:gd name="T78" fmla="*/ 4 w 59"/>
                <a:gd name="T79" fmla="*/ 14 h 33"/>
                <a:gd name="T80" fmla="*/ 1 w 59"/>
                <a:gd name="T81" fmla="*/ 16 h 33"/>
                <a:gd name="T82" fmla="*/ 0 w 59"/>
                <a:gd name="T83" fmla="*/ 17 h 33"/>
                <a:gd name="T84" fmla="*/ 6 w 59"/>
                <a:gd name="T85" fmla="*/ 21 h 33"/>
                <a:gd name="T86" fmla="*/ 17 w 59"/>
                <a:gd name="T87" fmla="*/ 27 h 33"/>
                <a:gd name="T88" fmla="*/ 21 w 59"/>
                <a:gd name="T89" fmla="*/ 29 h 33"/>
                <a:gd name="T90" fmla="*/ 28 w 59"/>
                <a:gd name="T91" fmla="*/ 32 h 33"/>
                <a:gd name="T92" fmla="*/ 35 w 59"/>
                <a:gd name="T93" fmla="*/ 31 h 33"/>
                <a:gd name="T94" fmla="*/ 43 w 59"/>
                <a:gd name="T95" fmla="*/ 25 h 33"/>
                <a:gd name="T96" fmla="*/ 49 w 59"/>
                <a:gd name="T97" fmla="*/ 21 h 33"/>
                <a:gd name="T98" fmla="*/ 57 w 59"/>
                <a:gd name="T99" fmla="*/ 17 h 33"/>
                <a:gd name="T100" fmla="*/ 56 w 59"/>
                <a:gd name="T101" fmla="*/ 16 h 33"/>
                <a:gd name="T102" fmla="*/ 57 w 59"/>
                <a:gd name="T103" fmla="*/ 13 h 33"/>
                <a:gd name="T104" fmla="*/ 52 w 59"/>
                <a:gd name="T105" fmla="*/ 18 h 33"/>
                <a:gd name="T106" fmla="*/ 51 w 59"/>
                <a:gd name="T107" fmla="*/ 19 h 33"/>
                <a:gd name="T108" fmla="*/ 49 w 59"/>
                <a:gd name="T109" fmla="*/ 20 h 33"/>
                <a:gd name="T110" fmla="*/ 51 w 59"/>
                <a:gd name="T111" fmla="*/ 15 h 33"/>
                <a:gd name="T112" fmla="*/ 50 w 59"/>
                <a:gd name="T11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33">
                  <a:moveTo>
                    <a:pt x="26" y="32"/>
                  </a:moveTo>
                  <a:cubicBezTo>
                    <a:pt x="26" y="32"/>
                    <a:pt x="26" y="32"/>
                    <a:pt x="26" y="32"/>
                  </a:cubicBezTo>
                  <a:cubicBezTo>
                    <a:pt x="25" y="31"/>
                    <a:pt x="25" y="31"/>
                    <a:pt x="25" y="30"/>
                  </a:cubicBezTo>
                  <a:cubicBezTo>
                    <a:pt x="25" y="30"/>
                    <a:pt x="25" y="30"/>
                    <a:pt x="25" y="30"/>
                  </a:cubicBezTo>
                  <a:cubicBezTo>
                    <a:pt x="25" y="30"/>
                    <a:pt x="25" y="30"/>
                    <a:pt x="25" y="30"/>
                  </a:cubicBezTo>
                  <a:cubicBezTo>
                    <a:pt x="26" y="29"/>
                    <a:pt x="26" y="29"/>
                    <a:pt x="26" y="28"/>
                  </a:cubicBezTo>
                  <a:cubicBezTo>
                    <a:pt x="26" y="28"/>
                    <a:pt x="26" y="28"/>
                    <a:pt x="26" y="28"/>
                  </a:cubicBezTo>
                  <a:cubicBezTo>
                    <a:pt x="27" y="27"/>
                    <a:pt x="27" y="27"/>
                    <a:pt x="27" y="27"/>
                  </a:cubicBezTo>
                  <a:cubicBezTo>
                    <a:pt x="27" y="27"/>
                    <a:pt x="27" y="27"/>
                    <a:pt x="27" y="27"/>
                  </a:cubicBezTo>
                  <a:cubicBezTo>
                    <a:pt x="28" y="28"/>
                    <a:pt x="28" y="28"/>
                    <a:pt x="28" y="28"/>
                  </a:cubicBezTo>
                  <a:cubicBezTo>
                    <a:pt x="28" y="29"/>
                    <a:pt x="28" y="29"/>
                    <a:pt x="28" y="29"/>
                  </a:cubicBezTo>
                  <a:cubicBezTo>
                    <a:pt x="28" y="30"/>
                    <a:pt x="27" y="31"/>
                    <a:pt x="27" y="31"/>
                  </a:cubicBezTo>
                  <a:cubicBezTo>
                    <a:pt x="26" y="32"/>
                    <a:pt x="26" y="32"/>
                    <a:pt x="26" y="32"/>
                  </a:cubicBezTo>
                  <a:moveTo>
                    <a:pt x="23" y="30"/>
                  </a:moveTo>
                  <a:cubicBezTo>
                    <a:pt x="23" y="30"/>
                    <a:pt x="23" y="30"/>
                    <a:pt x="22" y="30"/>
                  </a:cubicBezTo>
                  <a:cubicBezTo>
                    <a:pt x="22" y="29"/>
                    <a:pt x="22" y="29"/>
                    <a:pt x="22" y="28"/>
                  </a:cubicBezTo>
                  <a:cubicBezTo>
                    <a:pt x="22" y="28"/>
                    <a:pt x="22" y="28"/>
                    <a:pt x="22" y="28"/>
                  </a:cubicBezTo>
                  <a:cubicBezTo>
                    <a:pt x="23" y="27"/>
                    <a:pt x="23" y="27"/>
                    <a:pt x="23" y="26"/>
                  </a:cubicBezTo>
                  <a:cubicBezTo>
                    <a:pt x="23" y="25"/>
                    <a:pt x="23" y="25"/>
                    <a:pt x="23" y="25"/>
                  </a:cubicBezTo>
                  <a:cubicBezTo>
                    <a:pt x="24" y="25"/>
                    <a:pt x="24" y="25"/>
                    <a:pt x="24" y="25"/>
                  </a:cubicBezTo>
                  <a:cubicBezTo>
                    <a:pt x="24" y="25"/>
                    <a:pt x="24" y="25"/>
                    <a:pt x="24" y="25"/>
                  </a:cubicBezTo>
                  <a:cubicBezTo>
                    <a:pt x="24" y="24"/>
                    <a:pt x="24" y="24"/>
                    <a:pt x="25" y="24"/>
                  </a:cubicBezTo>
                  <a:cubicBezTo>
                    <a:pt x="25" y="24"/>
                    <a:pt x="25" y="24"/>
                    <a:pt x="25" y="24"/>
                  </a:cubicBezTo>
                  <a:cubicBezTo>
                    <a:pt x="25" y="24"/>
                    <a:pt x="26" y="24"/>
                    <a:pt x="26" y="25"/>
                  </a:cubicBezTo>
                  <a:cubicBezTo>
                    <a:pt x="26" y="25"/>
                    <a:pt x="26" y="26"/>
                    <a:pt x="25" y="26"/>
                  </a:cubicBezTo>
                  <a:cubicBezTo>
                    <a:pt x="25" y="27"/>
                    <a:pt x="25" y="28"/>
                    <a:pt x="24" y="30"/>
                  </a:cubicBezTo>
                  <a:cubicBezTo>
                    <a:pt x="24" y="30"/>
                    <a:pt x="24" y="30"/>
                    <a:pt x="24" y="30"/>
                  </a:cubicBezTo>
                  <a:cubicBezTo>
                    <a:pt x="24" y="30"/>
                    <a:pt x="24" y="30"/>
                    <a:pt x="23" y="30"/>
                  </a:cubicBezTo>
                  <a:moveTo>
                    <a:pt x="20" y="28"/>
                  </a:moveTo>
                  <a:cubicBezTo>
                    <a:pt x="20" y="28"/>
                    <a:pt x="19" y="28"/>
                    <a:pt x="19" y="28"/>
                  </a:cubicBezTo>
                  <a:cubicBezTo>
                    <a:pt x="19" y="28"/>
                    <a:pt x="19" y="28"/>
                    <a:pt x="19" y="28"/>
                  </a:cubicBezTo>
                  <a:cubicBezTo>
                    <a:pt x="19" y="27"/>
                    <a:pt x="19" y="27"/>
                    <a:pt x="19" y="27"/>
                  </a:cubicBezTo>
                  <a:cubicBezTo>
                    <a:pt x="19" y="26"/>
                    <a:pt x="19" y="25"/>
                    <a:pt x="19" y="25"/>
                  </a:cubicBezTo>
                  <a:cubicBezTo>
                    <a:pt x="20" y="24"/>
                    <a:pt x="20" y="24"/>
                    <a:pt x="20" y="24"/>
                  </a:cubicBezTo>
                  <a:cubicBezTo>
                    <a:pt x="20" y="23"/>
                    <a:pt x="20" y="23"/>
                    <a:pt x="20" y="23"/>
                  </a:cubicBezTo>
                  <a:cubicBezTo>
                    <a:pt x="21" y="22"/>
                    <a:pt x="21" y="22"/>
                    <a:pt x="21" y="22"/>
                  </a:cubicBezTo>
                  <a:cubicBezTo>
                    <a:pt x="22" y="22"/>
                    <a:pt x="22" y="22"/>
                    <a:pt x="22" y="22"/>
                  </a:cubicBezTo>
                  <a:cubicBezTo>
                    <a:pt x="22" y="22"/>
                    <a:pt x="23" y="23"/>
                    <a:pt x="22" y="25"/>
                  </a:cubicBezTo>
                  <a:cubicBezTo>
                    <a:pt x="22" y="26"/>
                    <a:pt x="22" y="26"/>
                    <a:pt x="22" y="26"/>
                  </a:cubicBezTo>
                  <a:cubicBezTo>
                    <a:pt x="22" y="27"/>
                    <a:pt x="21" y="28"/>
                    <a:pt x="20" y="28"/>
                  </a:cubicBezTo>
                  <a:cubicBezTo>
                    <a:pt x="20" y="28"/>
                    <a:pt x="20" y="28"/>
                    <a:pt x="20" y="28"/>
                  </a:cubicBezTo>
                  <a:moveTo>
                    <a:pt x="17" y="26"/>
                  </a:moveTo>
                  <a:cubicBezTo>
                    <a:pt x="16" y="25"/>
                    <a:pt x="16" y="25"/>
                    <a:pt x="16" y="25"/>
                  </a:cubicBezTo>
                  <a:cubicBezTo>
                    <a:pt x="16" y="24"/>
                    <a:pt x="16" y="24"/>
                    <a:pt x="16" y="24"/>
                  </a:cubicBezTo>
                  <a:cubicBezTo>
                    <a:pt x="17" y="24"/>
                    <a:pt x="17" y="23"/>
                    <a:pt x="17" y="22"/>
                  </a:cubicBezTo>
                  <a:cubicBezTo>
                    <a:pt x="17" y="22"/>
                    <a:pt x="18" y="21"/>
                    <a:pt x="18" y="21"/>
                  </a:cubicBezTo>
                  <a:cubicBezTo>
                    <a:pt x="19" y="22"/>
                    <a:pt x="19" y="22"/>
                    <a:pt x="19" y="22"/>
                  </a:cubicBezTo>
                  <a:cubicBezTo>
                    <a:pt x="19" y="22"/>
                    <a:pt x="19" y="23"/>
                    <a:pt x="19" y="23"/>
                  </a:cubicBezTo>
                  <a:cubicBezTo>
                    <a:pt x="19" y="23"/>
                    <a:pt x="19" y="23"/>
                    <a:pt x="19" y="23"/>
                  </a:cubicBezTo>
                  <a:cubicBezTo>
                    <a:pt x="18" y="24"/>
                    <a:pt x="18" y="24"/>
                    <a:pt x="18" y="24"/>
                  </a:cubicBezTo>
                  <a:cubicBezTo>
                    <a:pt x="18" y="25"/>
                    <a:pt x="18" y="25"/>
                    <a:pt x="18" y="25"/>
                  </a:cubicBezTo>
                  <a:cubicBezTo>
                    <a:pt x="18" y="25"/>
                    <a:pt x="18" y="25"/>
                    <a:pt x="18" y="25"/>
                  </a:cubicBezTo>
                  <a:cubicBezTo>
                    <a:pt x="17" y="26"/>
                    <a:pt x="17" y="26"/>
                    <a:pt x="17" y="26"/>
                  </a:cubicBezTo>
                  <a:moveTo>
                    <a:pt x="9" y="21"/>
                  </a:moveTo>
                  <a:cubicBezTo>
                    <a:pt x="9" y="21"/>
                    <a:pt x="9" y="21"/>
                    <a:pt x="9" y="21"/>
                  </a:cubicBezTo>
                  <a:cubicBezTo>
                    <a:pt x="9" y="20"/>
                    <a:pt x="9" y="20"/>
                    <a:pt x="9" y="20"/>
                  </a:cubicBezTo>
                  <a:cubicBezTo>
                    <a:pt x="9" y="21"/>
                    <a:pt x="9" y="21"/>
                    <a:pt x="9" y="21"/>
                  </a:cubicBezTo>
                  <a:moveTo>
                    <a:pt x="8" y="21"/>
                  </a:moveTo>
                  <a:cubicBezTo>
                    <a:pt x="8" y="20"/>
                    <a:pt x="8" y="20"/>
                    <a:pt x="8" y="20"/>
                  </a:cubicBezTo>
                  <a:cubicBezTo>
                    <a:pt x="8" y="20"/>
                    <a:pt x="8" y="20"/>
                    <a:pt x="8" y="20"/>
                  </a:cubicBezTo>
                  <a:cubicBezTo>
                    <a:pt x="8" y="20"/>
                    <a:pt x="8" y="20"/>
                    <a:pt x="8" y="20"/>
                  </a:cubicBezTo>
                  <a:cubicBezTo>
                    <a:pt x="8" y="21"/>
                    <a:pt x="8" y="21"/>
                    <a:pt x="8" y="21"/>
                  </a:cubicBezTo>
                  <a:cubicBezTo>
                    <a:pt x="8" y="21"/>
                    <a:pt x="8" y="21"/>
                    <a:pt x="8" y="21"/>
                  </a:cubicBezTo>
                  <a:cubicBezTo>
                    <a:pt x="8" y="21"/>
                    <a:pt x="8" y="21"/>
                    <a:pt x="8" y="21"/>
                  </a:cubicBezTo>
                  <a:moveTo>
                    <a:pt x="48" y="20"/>
                  </a:moveTo>
                  <a:cubicBezTo>
                    <a:pt x="48" y="20"/>
                    <a:pt x="48" y="20"/>
                    <a:pt x="48" y="20"/>
                  </a:cubicBezTo>
                  <a:cubicBezTo>
                    <a:pt x="48" y="20"/>
                    <a:pt x="48" y="20"/>
                    <a:pt x="48" y="20"/>
                  </a:cubicBezTo>
                  <a:cubicBezTo>
                    <a:pt x="48" y="20"/>
                    <a:pt x="48" y="20"/>
                    <a:pt x="48" y="20"/>
                  </a:cubicBezTo>
                  <a:cubicBezTo>
                    <a:pt x="48" y="20"/>
                    <a:pt x="48" y="20"/>
                    <a:pt x="48" y="20"/>
                  </a:cubicBezTo>
                  <a:cubicBezTo>
                    <a:pt x="48" y="20"/>
                    <a:pt x="48" y="20"/>
                    <a:pt x="48" y="20"/>
                  </a:cubicBezTo>
                  <a:moveTo>
                    <a:pt x="47" y="20"/>
                  </a:moveTo>
                  <a:cubicBezTo>
                    <a:pt x="47" y="19"/>
                    <a:pt x="47" y="19"/>
                    <a:pt x="47" y="19"/>
                  </a:cubicBezTo>
                  <a:cubicBezTo>
                    <a:pt x="47" y="19"/>
                    <a:pt x="47" y="19"/>
                    <a:pt x="47" y="19"/>
                  </a:cubicBezTo>
                  <a:cubicBezTo>
                    <a:pt x="47" y="19"/>
                    <a:pt x="47" y="19"/>
                    <a:pt x="47" y="19"/>
                  </a:cubicBezTo>
                  <a:cubicBezTo>
                    <a:pt x="47" y="19"/>
                    <a:pt x="47" y="19"/>
                    <a:pt x="47" y="19"/>
                  </a:cubicBezTo>
                  <a:cubicBezTo>
                    <a:pt x="47" y="20"/>
                    <a:pt x="47" y="20"/>
                    <a:pt x="47" y="20"/>
                  </a:cubicBezTo>
                  <a:moveTo>
                    <a:pt x="7" y="20"/>
                  </a:moveTo>
                  <a:cubicBezTo>
                    <a:pt x="7" y="20"/>
                    <a:pt x="7" y="20"/>
                    <a:pt x="7" y="20"/>
                  </a:cubicBezTo>
                  <a:cubicBezTo>
                    <a:pt x="7" y="20"/>
                    <a:pt x="7" y="20"/>
                    <a:pt x="7" y="20"/>
                  </a:cubicBezTo>
                  <a:cubicBezTo>
                    <a:pt x="7" y="20"/>
                    <a:pt x="7" y="20"/>
                    <a:pt x="7" y="20"/>
                  </a:cubicBezTo>
                  <a:cubicBezTo>
                    <a:pt x="7" y="19"/>
                    <a:pt x="7" y="19"/>
                    <a:pt x="7" y="19"/>
                  </a:cubicBezTo>
                  <a:cubicBezTo>
                    <a:pt x="7" y="19"/>
                    <a:pt x="7" y="19"/>
                    <a:pt x="7" y="19"/>
                  </a:cubicBezTo>
                  <a:cubicBezTo>
                    <a:pt x="8" y="19"/>
                    <a:pt x="8" y="19"/>
                    <a:pt x="8" y="19"/>
                  </a:cubicBezTo>
                  <a:cubicBezTo>
                    <a:pt x="7" y="20"/>
                    <a:pt x="7" y="20"/>
                    <a:pt x="7" y="20"/>
                  </a:cubicBezTo>
                  <a:moveTo>
                    <a:pt x="47" y="19"/>
                  </a:moveTo>
                  <a:cubicBezTo>
                    <a:pt x="46" y="19"/>
                    <a:pt x="46" y="19"/>
                    <a:pt x="46" y="19"/>
                  </a:cubicBezTo>
                  <a:cubicBezTo>
                    <a:pt x="47" y="19"/>
                    <a:pt x="47" y="19"/>
                    <a:pt x="47" y="19"/>
                  </a:cubicBezTo>
                  <a:cubicBezTo>
                    <a:pt x="47" y="19"/>
                    <a:pt x="47" y="19"/>
                    <a:pt x="47" y="19"/>
                  </a:cubicBezTo>
                  <a:cubicBezTo>
                    <a:pt x="47" y="19"/>
                    <a:pt x="47" y="19"/>
                    <a:pt x="47" y="19"/>
                  </a:cubicBezTo>
                  <a:moveTo>
                    <a:pt x="16" y="22"/>
                  </a:moveTo>
                  <a:cubicBezTo>
                    <a:pt x="15" y="20"/>
                    <a:pt x="13" y="18"/>
                    <a:pt x="10" y="18"/>
                  </a:cubicBezTo>
                  <a:cubicBezTo>
                    <a:pt x="10" y="14"/>
                    <a:pt x="12" y="10"/>
                    <a:pt x="14" y="8"/>
                  </a:cubicBezTo>
                  <a:cubicBezTo>
                    <a:pt x="14" y="7"/>
                    <a:pt x="14" y="7"/>
                    <a:pt x="14" y="7"/>
                  </a:cubicBezTo>
                  <a:cubicBezTo>
                    <a:pt x="14" y="7"/>
                    <a:pt x="14" y="7"/>
                    <a:pt x="14" y="7"/>
                  </a:cubicBezTo>
                  <a:cubicBezTo>
                    <a:pt x="18" y="8"/>
                    <a:pt x="18" y="8"/>
                    <a:pt x="18" y="8"/>
                  </a:cubicBezTo>
                  <a:cubicBezTo>
                    <a:pt x="17" y="9"/>
                    <a:pt x="17" y="9"/>
                    <a:pt x="17" y="9"/>
                  </a:cubicBezTo>
                  <a:cubicBezTo>
                    <a:pt x="16" y="10"/>
                    <a:pt x="16" y="11"/>
                    <a:pt x="16" y="11"/>
                  </a:cubicBezTo>
                  <a:cubicBezTo>
                    <a:pt x="16" y="12"/>
                    <a:pt x="16" y="13"/>
                    <a:pt x="17" y="13"/>
                  </a:cubicBezTo>
                  <a:cubicBezTo>
                    <a:pt x="18" y="13"/>
                    <a:pt x="18" y="13"/>
                    <a:pt x="19" y="13"/>
                  </a:cubicBezTo>
                  <a:cubicBezTo>
                    <a:pt x="20" y="13"/>
                    <a:pt x="20" y="13"/>
                    <a:pt x="20" y="13"/>
                  </a:cubicBezTo>
                  <a:cubicBezTo>
                    <a:pt x="21" y="13"/>
                    <a:pt x="22" y="12"/>
                    <a:pt x="23" y="12"/>
                  </a:cubicBezTo>
                  <a:cubicBezTo>
                    <a:pt x="24" y="11"/>
                    <a:pt x="24" y="11"/>
                    <a:pt x="24" y="11"/>
                  </a:cubicBezTo>
                  <a:cubicBezTo>
                    <a:pt x="25" y="10"/>
                    <a:pt x="27" y="10"/>
                    <a:pt x="28" y="10"/>
                  </a:cubicBezTo>
                  <a:cubicBezTo>
                    <a:pt x="28" y="10"/>
                    <a:pt x="29" y="10"/>
                    <a:pt x="29" y="10"/>
                  </a:cubicBezTo>
                  <a:cubicBezTo>
                    <a:pt x="29" y="10"/>
                    <a:pt x="29" y="10"/>
                    <a:pt x="29" y="10"/>
                  </a:cubicBezTo>
                  <a:cubicBezTo>
                    <a:pt x="30" y="11"/>
                    <a:pt x="30" y="12"/>
                    <a:pt x="31" y="13"/>
                  </a:cubicBezTo>
                  <a:cubicBezTo>
                    <a:pt x="32" y="13"/>
                    <a:pt x="33" y="13"/>
                    <a:pt x="33" y="14"/>
                  </a:cubicBezTo>
                  <a:cubicBezTo>
                    <a:pt x="34" y="14"/>
                    <a:pt x="34" y="14"/>
                    <a:pt x="34" y="14"/>
                  </a:cubicBezTo>
                  <a:cubicBezTo>
                    <a:pt x="37" y="16"/>
                    <a:pt x="41" y="18"/>
                    <a:pt x="44" y="21"/>
                  </a:cubicBezTo>
                  <a:cubicBezTo>
                    <a:pt x="45" y="21"/>
                    <a:pt x="45" y="21"/>
                    <a:pt x="45" y="21"/>
                  </a:cubicBezTo>
                  <a:cubicBezTo>
                    <a:pt x="45" y="22"/>
                    <a:pt x="45" y="23"/>
                    <a:pt x="45" y="23"/>
                  </a:cubicBezTo>
                  <a:cubicBezTo>
                    <a:pt x="45" y="24"/>
                    <a:pt x="44" y="24"/>
                    <a:pt x="44" y="24"/>
                  </a:cubicBezTo>
                  <a:cubicBezTo>
                    <a:pt x="44" y="24"/>
                    <a:pt x="44" y="24"/>
                    <a:pt x="43" y="24"/>
                  </a:cubicBezTo>
                  <a:cubicBezTo>
                    <a:pt x="43" y="24"/>
                    <a:pt x="43" y="24"/>
                    <a:pt x="42" y="24"/>
                  </a:cubicBezTo>
                  <a:cubicBezTo>
                    <a:pt x="39" y="22"/>
                    <a:pt x="36" y="21"/>
                    <a:pt x="33" y="19"/>
                  </a:cubicBezTo>
                  <a:cubicBezTo>
                    <a:pt x="33" y="19"/>
                    <a:pt x="33" y="19"/>
                    <a:pt x="33" y="19"/>
                  </a:cubicBezTo>
                  <a:cubicBezTo>
                    <a:pt x="33" y="20"/>
                    <a:pt x="33" y="20"/>
                    <a:pt x="33" y="20"/>
                  </a:cubicBezTo>
                  <a:cubicBezTo>
                    <a:pt x="36" y="22"/>
                    <a:pt x="39" y="23"/>
                    <a:pt x="42" y="25"/>
                  </a:cubicBezTo>
                  <a:cubicBezTo>
                    <a:pt x="42" y="25"/>
                    <a:pt x="41" y="26"/>
                    <a:pt x="41" y="27"/>
                  </a:cubicBezTo>
                  <a:cubicBezTo>
                    <a:pt x="40" y="27"/>
                    <a:pt x="40" y="27"/>
                    <a:pt x="40" y="27"/>
                  </a:cubicBezTo>
                  <a:cubicBezTo>
                    <a:pt x="39" y="27"/>
                    <a:pt x="39" y="27"/>
                    <a:pt x="38" y="27"/>
                  </a:cubicBezTo>
                  <a:cubicBezTo>
                    <a:pt x="38" y="26"/>
                    <a:pt x="37" y="26"/>
                    <a:pt x="36" y="26"/>
                  </a:cubicBezTo>
                  <a:cubicBezTo>
                    <a:pt x="33" y="23"/>
                    <a:pt x="33" y="23"/>
                    <a:pt x="33" y="23"/>
                  </a:cubicBezTo>
                  <a:cubicBezTo>
                    <a:pt x="33" y="23"/>
                    <a:pt x="33" y="23"/>
                    <a:pt x="33" y="23"/>
                  </a:cubicBezTo>
                  <a:cubicBezTo>
                    <a:pt x="32" y="23"/>
                    <a:pt x="32" y="23"/>
                    <a:pt x="32" y="23"/>
                  </a:cubicBezTo>
                  <a:cubicBezTo>
                    <a:pt x="32" y="23"/>
                    <a:pt x="32" y="23"/>
                    <a:pt x="32" y="23"/>
                  </a:cubicBezTo>
                  <a:cubicBezTo>
                    <a:pt x="31" y="23"/>
                    <a:pt x="31" y="23"/>
                    <a:pt x="31" y="23"/>
                  </a:cubicBezTo>
                  <a:cubicBezTo>
                    <a:pt x="32" y="24"/>
                    <a:pt x="32" y="24"/>
                    <a:pt x="32" y="24"/>
                  </a:cubicBezTo>
                  <a:cubicBezTo>
                    <a:pt x="36" y="26"/>
                    <a:pt x="36" y="26"/>
                    <a:pt x="36" y="26"/>
                  </a:cubicBezTo>
                  <a:cubicBezTo>
                    <a:pt x="36" y="27"/>
                    <a:pt x="37" y="27"/>
                    <a:pt x="38" y="28"/>
                  </a:cubicBezTo>
                  <a:cubicBezTo>
                    <a:pt x="38" y="28"/>
                    <a:pt x="38" y="29"/>
                    <a:pt x="37" y="29"/>
                  </a:cubicBezTo>
                  <a:cubicBezTo>
                    <a:pt x="37" y="29"/>
                    <a:pt x="37" y="30"/>
                    <a:pt x="36" y="30"/>
                  </a:cubicBezTo>
                  <a:cubicBezTo>
                    <a:pt x="36" y="30"/>
                    <a:pt x="36" y="30"/>
                    <a:pt x="35" y="30"/>
                  </a:cubicBezTo>
                  <a:cubicBezTo>
                    <a:pt x="35" y="29"/>
                    <a:pt x="34" y="29"/>
                    <a:pt x="33" y="28"/>
                  </a:cubicBezTo>
                  <a:cubicBezTo>
                    <a:pt x="31" y="27"/>
                    <a:pt x="31" y="27"/>
                    <a:pt x="31" y="27"/>
                  </a:cubicBezTo>
                  <a:cubicBezTo>
                    <a:pt x="30" y="27"/>
                    <a:pt x="30" y="27"/>
                    <a:pt x="30" y="27"/>
                  </a:cubicBezTo>
                  <a:cubicBezTo>
                    <a:pt x="30" y="27"/>
                    <a:pt x="30" y="27"/>
                    <a:pt x="30" y="27"/>
                  </a:cubicBezTo>
                  <a:cubicBezTo>
                    <a:pt x="32" y="29"/>
                    <a:pt x="32" y="29"/>
                    <a:pt x="32" y="29"/>
                  </a:cubicBezTo>
                  <a:cubicBezTo>
                    <a:pt x="33" y="30"/>
                    <a:pt x="33" y="30"/>
                    <a:pt x="33" y="30"/>
                  </a:cubicBezTo>
                  <a:cubicBezTo>
                    <a:pt x="33" y="30"/>
                    <a:pt x="33" y="30"/>
                    <a:pt x="33" y="30"/>
                  </a:cubicBezTo>
                  <a:cubicBezTo>
                    <a:pt x="34" y="30"/>
                    <a:pt x="34" y="31"/>
                    <a:pt x="34" y="31"/>
                  </a:cubicBezTo>
                  <a:cubicBezTo>
                    <a:pt x="34" y="32"/>
                    <a:pt x="33" y="32"/>
                    <a:pt x="32" y="32"/>
                  </a:cubicBezTo>
                  <a:cubicBezTo>
                    <a:pt x="32" y="32"/>
                    <a:pt x="32" y="32"/>
                    <a:pt x="32" y="32"/>
                  </a:cubicBezTo>
                  <a:cubicBezTo>
                    <a:pt x="30" y="31"/>
                    <a:pt x="30" y="31"/>
                    <a:pt x="29" y="30"/>
                  </a:cubicBezTo>
                  <a:cubicBezTo>
                    <a:pt x="28" y="30"/>
                    <a:pt x="28" y="30"/>
                    <a:pt x="28" y="30"/>
                  </a:cubicBezTo>
                  <a:cubicBezTo>
                    <a:pt x="29" y="30"/>
                    <a:pt x="29" y="30"/>
                    <a:pt x="29" y="30"/>
                  </a:cubicBezTo>
                  <a:cubicBezTo>
                    <a:pt x="29" y="29"/>
                    <a:pt x="29" y="29"/>
                    <a:pt x="29" y="28"/>
                  </a:cubicBezTo>
                  <a:cubicBezTo>
                    <a:pt x="29" y="28"/>
                    <a:pt x="29" y="27"/>
                    <a:pt x="28" y="27"/>
                  </a:cubicBezTo>
                  <a:cubicBezTo>
                    <a:pt x="28" y="26"/>
                    <a:pt x="27" y="26"/>
                    <a:pt x="27" y="26"/>
                  </a:cubicBezTo>
                  <a:cubicBezTo>
                    <a:pt x="27" y="26"/>
                    <a:pt x="27" y="26"/>
                    <a:pt x="26" y="26"/>
                  </a:cubicBezTo>
                  <a:cubicBezTo>
                    <a:pt x="27" y="26"/>
                    <a:pt x="27" y="25"/>
                    <a:pt x="27" y="25"/>
                  </a:cubicBezTo>
                  <a:cubicBezTo>
                    <a:pt x="26" y="24"/>
                    <a:pt x="26" y="23"/>
                    <a:pt x="25" y="23"/>
                  </a:cubicBezTo>
                  <a:cubicBezTo>
                    <a:pt x="25" y="23"/>
                    <a:pt x="25" y="23"/>
                    <a:pt x="25" y="23"/>
                  </a:cubicBezTo>
                  <a:cubicBezTo>
                    <a:pt x="24" y="23"/>
                    <a:pt x="24" y="23"/>
                    <a:pt x="24" y="23"/>
                  </a:cubicBezTo>
                  <a:cubicBezTo>
                    <a:pt x="23" y="22"/>
                    <a:pt x="23" y="22"/>
                    <a:pt x="22" y="21"/>
                  </a:cubicBezTo>
                  <a:cubicBezTo>
                    <a:pt x="22" y="21"/>
                    <a:pt x="22" y="21"/>
                    <a:pt x="21" y="21"/>
                  </a:cubicBezTo>
                  <a:cubicBezTo>
                    <a:pt x="21" y="21"/>
                    <a:pt x="20" y="21"/>
                    <a:pt x="20" y="22"/>
                  </a:cubicBezTo>
                  <a:cubicBezTo>
                    <a:pt x="19" y="21"/>
                    <a:pt x="19" y="21"/>
                    <a:pt x="19" y="21"/>
                  </a:cubicBezTo>
                  <a:cubicBezTo>
                    <a:pt x="19" y="20"/>
                    <a:pt x="18" y="20"/>
                    <a:pt x="18" y="20"/>
                  </a:cubicBezTo>
                  <a:cubicBezTo>
                    <a:pt x="18" y="20"/>
                    <a:pt x="18" y="20"/>
                    <a:pt x="18" y="20"/>
                  </a:cubicBezTo>
                  <a:cubicBezTo>
                    <a:pt x="17" y="20"/>
                    <a:pt x="16" y="21"/>
                    <a:pt x="16" y="22"/>
                  </a:cubicBezTo>
                  <a:cubicBezTo>
                    <a:pt x="16" y="22"/>
                    <a:pt x="16" y="22"/>
                    <a:pt x="16" y="22"/>
                  </a:cubicBezTo>
                  <a:moveTo>
                    <a:pt x="9" y="19"/>
                  </a:moveTo>
                  <a:cubicBezTo>
                    <a:pt x="9" y="19"/>
                    <a:pt x="9" y="19"/>
                    <a:pt x="9" y="19"/>
                  </a:cubicBezTo>
                  <a:cubicBezTo>
                    <a:pt x="8" y="15"/>
                    <a:pt x="10" y="10"/>
                    <a:pt x="12" y="6"/>
                  </a:cubicBezTo>
                  <a:cubicBezTo>
                    <a:pt x="12" y="6"/>
                    <a:pt x="13" y="6"/>
                    <a:pt x="13" y="5"/>
                  </a:cubicBezTo>
                  <a:cubicBezTo>
                    <a:pt x="14" y="5"/>
                    <a:pt x="14" y="5"/>
                    <a:pt x="14" y="5"/>
                  </a:cubicBezTo>
                  <a:cubicBezTo>
                    <a:pt x="14" y="6"/>
                    <a:pt x="14" y="6"/>
                    <a:pt x="14" y="6"/>
                  </a:cubicBezTo>
                  <a:cubicBezTo>
                    <a:pt x="14" y="6"/>
                    <a:pt x="14" y="6"/>
                    <a:pt x="14" y="6"/>
                  </a:cubicBezTo>
                  <a:cubicBezTo>
                    <a:pt x="13" y="6"/>
                    <a:pt x="13" y="7"/>
                    <a:pt x="13" y="7"/>
                  </a:cubicBezTo>
                  <a:cubicBezTo>
                    <a:pt x="10" y="10"/>
                    <a:pt x="9" y="14"/>
                    <a:pt x="9" y="18"/>
                  </a:cubicBezTo>
                  <a:cubicBezTo>
                    <a:pt x="10" y="18"/>
                    <a:pt x="10" y="18"/>
                    <a:pt x="10" y="18"/>
                  </a:cubicBezTo>
                  <a:cubicBezTo>
                    <a:pt x="10" y="19"/>
                    <a:pt x="10" y="19"/>
                    <a:pt x="10" y="19"/>
                  </a:cubicBezTo>
                  <a:cubicBezTo>
                    <a:pt x="9" y="19"/>
                    <a:pt x="9" y="19"/>
                    <a:pt x="9" y="19"/>
                  </a:cubicBezTo>
                  <a:cubicBezTo>
                    <a:pt x="9" y="19"/>
                    <a:pt x="9" y="19"/>
                    <a:pt x="9" y="19"/>
                  </a:cubicBezTo>
                  <a:moveTo>
                    <a:pt x="19" y="12"/>
                  </a:moveTo>
                  <a:cubicBezTo>
                    <a:pt x="18" y="12"/>
                    <a:pt x="18" y="12"/>
                    <a:pt x="17" y="12"/>
                  </a:cubicBezTo>
                  <a:cubicBezTo>
                    <a:pt x="17" y="12"/>
                    <a:pt x="17" y="11"/>
                    <a:pt x="17" y="11"/>
                  </a:cubicBezTo>
                  <a:cubicBezTo>
                    <a:pt x="17" y="10"/>
                    <a:pt x="17" y="10"/>
                    <a:pt x="17" y="10"/>
                  </a:cubicBezTo>
                  <a:cubicBezTo>
                    <a:pt x="18" y="10"/>
                    <a:pt x="19" y="9"/>
                    <a:pt x="20" y="8"/>
                  </a:cubicBezTo>
                  <a:cubicBezTo>
                    <a:pt x="20" y="8"/>
                    <a:pt x="20" y="8"/>
                    <a:pt x="20" y="8"/>
                  </a:cubicBezTo>
                  <a:cubicBezTo>
                    <a:pt x="20" y="7"/>
                    <a:pt x="21" y="7"/>
                    <a:pt x="21" y="7"/>
                  </a:cubicBezTo>
                  <a:cubicBezTo>
                    <a:pt x="22" y="7"/>
                    <a:pt x="22" y="6"/>
                    <a:pt x="22" y="6"/>
                  </a:cubicBezTo>
                  <a:cubicBezTo>
                    <a:pt x="24" y="6"/>
                    <a:pt x="26" y="5"/>
                    <a:pt x="28" y="5"/>
                  </a:cubicBezTo>
                  <a:cubicBezTo>
                    <a:pt x="31" y="5"/>
                    <a:pt x="33" y="6"/>
                    <a:pt x="35" y="7"/>
                  </a:cubicBezTo>
                  <a:cubicBezTo>
                    <a:pt x="36" y="7"/>
                    <a:pt x="36" y="7"/>
                    <a:pt x="36" y="7"/>
                  </a:cubicBezTo>
                  <a:cubicBezTo>
                    <a:pt x="37" y="7"/>
                    <a:pt x="38" y="8"/>
                    <a:pt x="39" y="8"/>
                  </a:cubicBezTo>
                  <a:cubicBezTo>
                    <a:pt x="40" y="8"/>
                    <a:pt x="40" y="8"/>
                    <a:pt x="40" y="8"/>
                  </a:cubicBezTo>
                  <a:cubicBezTo>
                    <a:pt x="41" y="8"/>
                    <a:pt x="42" y="7"/>
                    <a:pt x="43" y="7"/>
                  </a:cubicBezTo>
                  <a:cubicBezTo>
                    <a:pt x="43" y="7"/>
                    <a:pt x="43" y="7"/>
                    <a:pt x="43" y="7"/>
                  </a:cubicBezTo>
                  <a:cubicBezTo>
                    <a:pt x="44" y="8"/>
                    <a:pt x="45" y="9"/>
                    <a:pt x="46" y="11"/>
                  </a:cubicBezTo>
                  <a:cubicBezTo>
                    <a:pt x="47" y="13"/>
                    <a:pt x="47" y="15"/>
                    <a:pt x="47" y="17"/>
                  </a:cubicBezTo>
                  <a:cubicBezTo>
                    <a:pt x="46" y="18"/>
                    <a:pt x="45" y="18"/>
                    <a:pt x="43" y="19"/>
                  </a:cubicBezTo>
                  <a:cubicBezTo>
                    <a:pt x="41" y="17"/>
                    <a:pt x="37" y="15"/>
                    <a:pt x="34" y="13"/>
                  </a:cubicBezTo>
                  <a:cubicBezTo>
                    <a:pt x="34" y="13"/>
                    <a:pt x="34" y="13"/>
                    <a:pt x="34" y="13"/>
                  </a:cubicBezTo>
                  <a:cubicBezTo>
                    <a:pt x="33" y="13"/>
                    <a:pt x="32" y="12"/>
                    <a:pt x="32" y="12"/>
                  </a:cubicBezTo>
                  <a:cubicBezTo>
                    <a:pt x="31" y="11"/>
                    <a:pt x="30" y="10"/>
                    <a:pt x="30" y="9"/>
                  </a:cubicBezTo>
                  <a:cubicBezTo>
                    <a:pt x="29" y="9"/>
                    <a:pt x="29" y="9"/>
                    <a:pt x="29" y="9"/>
                  </a:cubicBezTo>
                  <a:cubicBezTo>
                    <a:pt x="29" y="9"/>
                    <a:pt x="28" y="9"/>
                    <a:pt x="28" y="9"/>
                  </a:cubicBezTo>
                  <a:cubicBezTo>
                    <a:pt x="26" y="9"/>
                    <a:pt x="25" y="10"/>
                    <a:pt x="24" y="10"/>
                  </a:cubicBezTo>
                  <a:cubicBezTo>
                    <a:pt x="23" y="10"/>
                    <a:pt x="23" y="10"/>
                    <a:pt x="23" y="11"/>
                  </a:cubicBezTo>
                  <a:cubicBezTo>
                    <a:pt x="22" y="11"/>
                    <a:pt x="21" y="12"/>
                    <a:pt x="20" y="12"/>
                  </a:cubicBezTo>
                  <a:cubicBezTo>
                    <a:pt x="19" y="12"/>
                    <a:pt x="19" y="12"/>
                    <a:pt x="19" y="12"/>
                  </a:cubicBezTo>
                  <a:moveTo>
                    <a:pt x="43" y="6"/>
                  </a:moveTo>
                  <a:cubicBezTo>
                    <a:pt x="43" y="5"/>
                    <a:pt x="43" y="5"/>
                    <a:pt x="43" y="5"/>
                  </a:cubicBezTo>
                  <a:cubicBezTo>
                    <a:pt x="43" y="4"/>
                    <a:pt x="43" y="4"/>
                    <a:pt x="43" y="4"/>
                  </a:cubicBezTo>
                  <a:cubicBezTo>
                    <a:pt x="43" y="4"/>
                    <a:pt x="43" y="4"/>
                    <a:pt x="43" y="4"/>
                  </a:cubicBezTo>
                  <a:cubicBezTo>
                    <a:pt x="44" y="4"/>
                    <a:pt x="47" y="6"/>
                    <a:pt x="49" y="15"/>
                  </a:cubicBezTo>
                  <a:cubicBezTo>
                    <a:pt x="50" y="16"/>
                    <a:pt x="50" y="17"/>
                    <a:pt x="49" y="18"/>
                  </a:cubicBezTo>
                  <a:cubicBezTo>
                    <a:pt x="49" y="18"/>
                    <a:pt x="49" y="18"/>
                    <a:pt x="49" y="18"/>
                  </a:cubicBezTo>
                  <a:cubicBezTo>
                    <a:pt x="48" y="18"/>
                    <a:pt x="48" y="18"/>
                    <a:pt x="48" y="18"/>
                  </a:cubicBezTo>
                  <a:cubicBezTo>
                    <a:pt x="48" y="18"/>
                    <a:pt x="48" y="18"/>
                    <a:pt x="48" y="18"/>
                  </a:cubicBezTo>
                  <a:cubicBezTo>
                    <a:pt x="48" y="18"/>
                    <a:pt x="48" y="18"/>
                    <a:pt x="48" y="18"/>
                  </a:cubicBezTo>
                  <a:cubicBezTo>
                    <a:pt x="48" y="18"/>
                    <a:pt x="48" y="18"/>
                    <a:pt x="48" y="18"/>
                  </a:cubicBezTo>
                  <a:cubicBezTo>
                    <a:pt x="49" y="17"/>
                    <a:pt x="49" y="17"/>
                    <a:pt x="49" y="17"/>
                  </a:cubicBezTo>
                  <a:cubicBezTo>
                    <a:pt x="48" y="15"/>
                    <a:pt x="48" y="13"/>
                    <a:pt x="47" y="11"/>
                  </a:cubicBezTo>
                  <a:cubicBezTo>
                    <a:pt x="46" y="8"/>
                    <a:pt x="45" y="7"/>
                    <a:pt x="44" y="6"/>
                  </a:cubicBezTo>
                  <a:cubicBezTo>
                    <a:pt x="43" y="6"/>
                    <a:pt x="43" y="6"/>
                    <a:pt x="43" y="6"/>
                  </a:cubicBezTo>
                  <a:cubicBezTo>
                    <a:pt x="43" y="6"/>
                    <a:pt x="43" y="6"/>
                    <a:pt x="43" y="6"/>
                  </a:cubicBezTo>
                  <a:cubicBezTo>
                    <a:pt x="43" y="6"/>
                    <a:pt x="43" y="6"/>
                    <a:pt x="43" y="6"/>
                  </a:cubicBezTo>
                  <a:moveTo>
                    <a:pt x="49" y="0"/>
                  </a:moveTo>
                  <a:cubicBezTo>
                    <a:pt x="48" y="1"/>
                    <a:pt x="44" y="3"/>
                    <a:pt x="43" y="3"/>
                  </a:cubicBezTo>
                  <a:cubicBezTo>
                    <a:pt x="43" y="3"/>
                    <a:pt x="43" y="3"/>
                    <a:pt x="43" y="3"/>
                  </a:cubicBezTo>
                  <a:cubicBezTo>
                    <a:pt x="43" y="3"/>
                    <a:pt x="43" y="3"/>
                    <a:pt x="43" y="3"/>
                  </a:cubicBezTo>
                  <a:cubicBezTo>
                    <a:pt x="43" y="3"/>
                    <a:pt x="43" y="3"/>
                    <a:pt x="43" y="3"/>
                  </a:cubicBezTo>
                  <a:cubicBezTo>
                    <a:pt x="42" y="4"/>
                    <a:pt x="42" y="4"/>
                    <a:pt x="42" y="5"/>
                  </a:cubicBezTo>
                  <a:cubicBezTo>
                    <a:pt x="42" y="5"/>
                    <a:pt x="42" y="6"/>
                    <a:pt x="42" y="6"/>
                  </a:cubicBezTo>
                  <a:cubicBezTo>
                    <a:pt x="41" y="7"/>
                    <a:pt x="41" y="7"/>
                    <a:pt x="40" y="7"/>
                  </a:cubicBezTo>
                  <a:cubicBezTo>
                    <a:pt x="40" y="7"/>
                    <a:pt x="40" y="7"/>
                    <a:pt x="39" y="7"/>
                  </a:cubicBezTo>
                  <a:cubicBezTo>
                    <a:pt x="39" y="7"/>
                    <a:pt x="38" y="6"/>
                    <a:pt x="37" y="6"/>
                  </a:cubicBezTo>
                  <a:cubicBezTo>
                    <a:pt x="36" y="6"/>
                    <a:pt x="36" y="6"/>
                    <a:pt x="36" y="6"/>
                  </a:cubicBezTo>
                  <a:cubicBezTo>
                    <a:pt x="33" y="5"/>
                    <a:pt x="31" y="4"/>
                    <a:pt x="28" y="4"/>
                  </a:cubicBezTo>
                  <a:cubicBezTo>
                    <a:pt x="26" y="4"/>
                    <a:pt x="24" y="5"/>
                    <a:pt x="22" y="5"/>
                  </a:cubicBezTo>
                  <a:cubicBezTo>
                    <a:pt x="22" y="5"/>
                    <a:pt x="21" y="6"/>
                    <a:pt x="21" y="6"/>
                  </a:cubicBezTo>
                  <a:cubicBezTo>
                    <a:pt x="20" y="6"/>
                    <a:pt x="20" y="7"/>
                    <a:pt x="19" y="7"/>
                  </a:cubicBezTo>
                  <a:cubicBezTo>
                    <a:pt x="19" y="7"/>
                    <a:pt x="19" y="7"/>
                    <a:pt x="19" y="7"/>
                  </a:cubicBezTo>
                  <a:cubicBezTo>
                    <a:pt x="19" y="7"/>
                    <a:pt x="19" y="7"/>
                    <a:pt x="19" y="7"/>
                  </a:cubicBezTo>
                  <a:cubicBezTo>
                    <a:pt x="19" y="7"/>
                    <a:pt x="19" y="7"/>
                    <a:pt x="19" y="7"/>
                  </a:cubicBezTo>
                  <a:cubicBezTo>
                    <a:pt x="15" y="7"/>
                    <a:pt x="15" y="7"/>
                    <a:pt x="15" y="7"/>
                  </a:cubicBezTo>
                  <a:cubicBezTo>
                    <a:pt x="15" y="6"/>
                    <a:pt x="16" y="5"/>
                    <a:pt x="15" y="5"/>
                  </a:cubicBezTo>
                  <a:cubicBezTo>
                    <a:pt x="15" y="5"/>
                    <a:pt x="15" y="5"/>
                    <a:pt x="15" y="5"/>
                  </a:cubicBezTo>
                  <a:cubicBezTo>
                    <a:pt x="14" y="4"/>
                    <a:pt x="14" y="4"/>
                    <a:pt x="14" y="4"/>
                  </a:cubicBezTo>
                  <a:cubicBezTo>
                    <a:pt x="14" y="4"/>
                    <a:pt x="14" y="4"/>
                    <a:pt x="13" y="3"/>
                  </a:cubicBezTo>
                  <a:cubicBezTo>
                    <a:pt x="12" y="3"/>
                    <a:pt x="10" y="2"/>
                    <a:pt x="9" y="1"/>
                  </a:cubicBezTo>
                  <a:cubicBezTo>
                    <a:pt x="8" y="1"/>
                    <a:pt x="8" y="1"/>
                    <a:pt x="8" y="1"/>
                  </a:cubicBezTo>
                  <a:cubicBezTo>
                    <a:pt x="8" y="2"/>
                    <a:pt x="8" y="2"/>
                    <a:pt x="8" y="2"/>
                  </a:cubicBezTo>
                  <a:cubicBezTo>
                    <a:pt x="8" y="2"/>
                    <a:pt x="8" y="2"/>
                    <a:pt x="8" y="2"/>
                  </a:cubicBezTo>
                  <a:cubicBezTo>
                    <a:pt x="10" y="3"/>
                    <a:pt x="11" y="4"/>
                    <a:pt x="13" y="4"/>
                  </a:cubicBezTo>
                  <a:cubicBezTo>
                    <a:pt x="13" y="4"/>
                    <a:pt x="13" y="4"/>
                    <a:pt x="13" y="4"/>
                  </a:cubicBezTo>
                  <a:cubicBezTo>
                    <a:pt x="12" y="5"/>
                    <a:pt x="12" y="5"/>
                    <a:pt x="11" y="6"/>
                  </a:cubicBezTo>
                  <a:cubicBezTo>
                    <a:pt x="9" y="9"/>
                    <a:pt x="7" y="14"/>
                    <a:pt x="7" y="18"/>
                  </a:cubicBezTo>
                  <a:cubicBezTo>
                    <a:pt x="7" y="18"/>
                    <a:pt x="7" y="18"/>
                    <a:pt x="7" y="18"/>
                  </a:cubicBezTo>
                  <a:cubicBezTo>
                    <a:pt x="7" y="19"/>
                    <a:pt x="6" y="19"/>
                    <a:pt x="6" y="20"/>
                  </a:cubicBezTo>
                  <a:cubicBezTo>
                    <a:pt x="6" y="20"/>
                    <a:pt x="6" y="20"/>
                    <a:pt x="6" y="20"/>
                  </a:cubicBezTo>
                  <a:cubicBezTo>
                    <a:pt x="6" y="19"/>
                    <a:pt x="7" y="18"/>
                    <a:pt x="7" y="17"/>
                  </a:cubicBezTo>
                  <a:cubicBezTo>
                    <a:pt x="7" y="17"/>
                    <a:pt x="7" y="17"/>
                    <a:pt x="7" y="17"/>
                  </a:cubicBezTo>
                  <a:cubicBezTo>
                    <a:pt x="7" y="17"/>
                    <a:pt x="7" y="17"/>
                    <a:pt x="7" y="17"/>
                  </a:cubicBezTo>
                  <a:cubicBezTo>
                    <a:pt x="6" y="18"/>
                    <a:pt x="6" y="18"/>
                    <a:pt x="5" y="19"/>
                  </a:cubicBezTo>
                  <a:cubicBezTo>
                    <a:pt x="4" y="19"/>
                    <a:pt x="4" y="19"/>
                    <a:pt x="4" y="19"/>
                  </a:cubicBezTo>
                  <a:cubicBezTo>
                    <a:pt x="7" y="16"/>
                    <a:pt x="7" y="16"/>
                    <a:pt x="7" y="16"/>
                  </a:cubicBezTo>
                  <a:cubicBezTo>
                    <a:pt x="7" y="16"/>
                    <a:pt x="7" y="16"/>
                    <a:pt x="7" y="16"/>
                  </a:cubicBezTo>
                  <a:cubicBezTo>
                    <a:pt x="6" y="16"/>
                    <a:pt x="6" y="16"/>
                    <a:pt x="6" y="16"/>
                  </a:cubicBezTo>
                  <a:cubicBezTo>
                    <a:pt x="4" y="19"/>
                    <a:pt x="4" y="19"/>
                    <a:pt x="4" y="19"/>
                  </a:cubicBezTo>
                  <a:cubicBezTo>
                    <a:pt x="4" y="18"/>
                    <a:pt x="4" y="18"/>
                    <a:pt x="4" y="18"/>
                  </a:cubicBezTo>
                  <a:cubicBezTo>
                    <a:pt x="3" y="18"/>
                    <a:pt x="3" y="18"/>
                    <a:pt x="3" y="18"/>
                  </a:cubicBezTo>
                  <a:cubicBezTo>
                    <a:pt x="4" y="18"/>
                    <a:pt x="5" y="17"/>
                    <a:pt x="5" y="16"/>
                  </a:cubicBezTo>
                  <a:cubicBezTo>
                    <a:pt x="5" y="15"/>
                    <a:pt x="5" y="15"/>
                    <a:pt x="5" y="15"/>
                  </a:cubicBezTo>
                  <a:cubicBezTo>
                    <a:pt x="5" y="16"/>
                    <a:pt x="5" y="16"/>
                    <a:pt x="5" y="16"/>
                  </a:cubicBezTo>
                  <a:cubicBezTo>
                    <a:pt x="4" y="16"/>
                    <a:pt x="4" y="17"/>
                    <a:pt x="3" y="18"/>
                  </a:cubicBezTo>
                  <a:cubicBezTo>
                    <a:pt x="3" y="18"/>
                    <a:pt x="3" y="18"/>
                    <a:pt x="3" y="18"/>
                  </a:cubicBezTo>
                  <a:cubicBezTo>
                    <a:pt x="3" y="18"/>
                    <a:pt x="3" y="18"/>
                    <a:pt x="3" y="18"/>
                  </a:cubicBezTo>
                  <a:cubicBezTo>
                    <a:pt x="3" y="18"/>
                    <a:pt x="3" y="18"/>
                    <a:pt x="3" y="18"/>
                  </a:cubicBezTo>
                  <a:cubicBezTo>
                    <a:pt x="5" y="15"/>
                    <a:pt x="5" y="15"/>
                    <a:pt x="5" y="15"/>
                  </a:cubicBezTo>
                  <a:cubicBezTo>
                    <a:pt x="5" y="14"/>
                    <a:pt x="5" y="14"/>
                    <a:pt x="5" y="14"/>
                  </a:cubicBezTo>
                  <a:cubicBezTo>
                    <a:pt x="4" y="14"/>
                    <a:pt x="4" y="14"/>
                    <a:pt x="4" y="14"/>
                  </a:cubicBezTo>
                  <a:cubicBezTo>
                    <a:pt x="2" y="17"/>
                    <a:pt x="2" y="17"/>
                    <a:pt x="2" y="17"/>
                  </a:cubicBezTo>
                  <a:cubicBezTo>
                    <a:pt x="2" y="18"/>
                    <a:pt x="2" y="18"/>
                    <a:pt x="2" y="18"/>
                  </a:cubicBezTo>
                  <a:cubicBezTo>
                    <a:pt x="1" y="17"/>
                    <a:pt x="1" y="17"/>
                    <a:pt x="1" y="17"/>
                  </a:cubicBezTo>
                  <a:cubicBezTo>
                    <a:pt x="3" y="14"/>
                    <a:pt x="3" y="14"/>
                    <a:pt x="3" y="14"/>
                  </a:cubicBezTo>
                  <a:cubicBezTo>
                    <a:pt x="4" y="14"/>
                    <a:pt x="4" y="14"/>
                    <a:pt x="4" y="14"/>
                  </a:cubicBezTo>
                  <a:cubicBezTo>
                    <a:pt x="4" y="13"/>
                    <a:pt x="4" y="13"/>
                    <a:pt x="4" y="13"/>
                  </a:cubicBezTo>
                  <a:cubicBezTo>
                    <a:pt x="3" y="14"/>
                    <a:pt x="3" y="14"/>
                    <a:pt x="3" y="14"/>
                  </a:cubicBezTo>
                  <a:cubicBezTo>
                    <a:pt x="3" y="14"/>
                    <a:pt x="3" y="14"/>
                    <a:pt x="3" y="14"/>
                  </a:cubicBezTo>
                  <a:cubicBezTo>
                    <a:pt x="1" y="17"/>
                    <a:pt x="1" y="17"/>
                    <a:pt x="1" y="17"/>
                  </a:cubicBezTo>
                  <a:cubicBezTo>
                    <a:pt x="1" y="17"/>
                    <a:pt x="1" y="17"/>
                    <a:pt x="1" y="17"/>
                  </a:cubicBezTo>
                  <a:cubicBezTo>
                    <a:pt x="1" y="17"/>
                    <a:pt x="1" y="17"/>
                    <a:pt x="1" y="17"/>
                  </a:cubicBezTo>
                  <a:cubicBezTo>
                    <a:pt x="1" y="16"/>
                    <a:pt x="1" y="16"/>
                    <a:pt x="1" y="16"/>
                  </a:cubicBezTo>
                  <a:cubicBezTo>
                    <a:pt x="1" y="15"/>
                    <a:pt x="2" y="14"/>
                    <a:pt x="3" y="13"/>
                  </a:cubicBezTo>
                  <a:cubicBezTo>
                    <a:pt x="2" y="13"/>
                    <a:pt x="2" y="13"/>
                    <a:pt x="2" y="13"/>
                  </a:cubicBezTo>
                  <a:cubicBezTo>
                    <a:pt x="2" y="13"/>
                    <a:pt x="2" y="13"/>
                    <a:pt x="2" y="13"/>
                  </a:cubicBezTo>
                  <a:cubicBezTo>
                    <a:pt x="2" y="13"/>
                    <a:pt x="2" y="13"/>
                    <a:pt x="2" y="13"/>
                  </a:cubicBezTo>
                  <a:cubicBezTo>
                    <a:pt x="2" y="13"/>
                    <a:pt x="2" y="13"/>
                    <a:pt x="2" y="13"/>
                  </a:cubicBezTo>
                  <a:cubicBezTo>
                    <a:pt x="1" y="14"/>
                    <a:pt x="1" y="15"/>
                    <a:pt x="0" y="17"/>
                  </a:cubicBezTo>
                  <a:cubicBezTo>
                    <a:pt x="0" y="17"/>
                    <a:pt x="0" y="17"/>
                    <a:pt x="0" y="17"/>
                  </a:cubicBezTo>
                  <a:cubicBezTo>
                    <a:pt x="0" y="18"/>
                    <a:pt x="0" y="18"/>
                    <a:pt x="0" y="18"/>
                  </a:cubicBezTo>
                  <a:cubicBezTo>
                    <a:pt x="0" y="18"/>
                    <a:pt x="0" y="18"/>
                    <a:pt x="0" y="18"/>
                  </a:cubicBezTo>
                  <a:cubicBezTo>
                    <a:pt x="0" y="18"/>
                    <a:pt x="0" y="18"/>
                    <a:pt x="0" y="18"/>
                  </a:cubicBezTo>
                  <a:cubicBezTo>
                    <a:pt x="1" y="18"/>
                    <a:pt x="1" y="18"/>
                    <a:pt x="1" y="18"/>
                  </a:cubicBezTo>
                  <a:cubicBezTo>
                    <a:pt x="1" y="19"/>
                    <a:pt x="2" y="19"/>
                    <a:pt x="3" y="19"/>
                  </a:cubicBezTo>
                  <a:cubicBezTo>
                    <a:pt x="4" y="20"/>
                    <a:pt x="5" y="20"/>
                    <a:pt x="6" y="21"/>
                  </a:cubicBezTo>
                  <a:cubicBezTo>
                    <a:pt x="6" y="21"/>
                    <a:pt x="6" y="21"/>
                    <a:pt x="6" y="21"/>
                  </a:cubicBezTo>
                  <a:cubicBezTo>
                    <a:pt x="7" y="21"/>
                    <a:pt x="7" y="22"/>
                    <a:pt x="8" y="22"/>
                  </a:cubicBezTo>
                  <a:cubicBezTo>
                    <a:pt x="9" y="22"/>
                    <a:pt x="10" y="21"/>
                    <a:pt x="12" y="19"/>
                  </a:cubicBezTo>
                  <a:cubicBezTo>
                    <a:pt x="13" y="20"/>
                    <a:pt x="15" y="21"/>
                    <a:pt x="15" y="23"/>
                  </a:cubicBezTo>
                  <a:cubicBezTo>
                    <a:pt x="16" y="23"/>
                    <a:pt x="16" y="23"/>
                    <a:pt x="16" y="23"/>
                  </a:cubicBezTo>
                  <a:cubicBezTo>
                    <a:pt x="15" y="24"/>
                    <a:pt x="15" y="24"/>
                    <a:pt x="15" y="24"/>
                  </a:cubicBezTo>
                  <a:cubicBezTo>
                    <a:pt x="15" y="25"/>
                    <a:pt x="15" y="25"/>
                    <a:pt x="15" y="25"/>
                  </a:cubicBezTo>
                  <a:cubicBezTo>
                    <a:pt x="15" y="26"/>
                    <a:pt x="16" y="27"/>
                    <a:pt x="17" y="27"/>
                  </a:cubicBezTo>
                  <a:cubicBezTo>
                    <a:pt x="17" y="27"/>
                    <a:pt x="17" y="27"/>
                    <a:pt x="17" y="27"/>
                  </a:cubicBezTo>
                  <a:cubicBezTo>
                    <a:pt x="18" y="27"/>
                    <a:pt x="18" y="27"/>
                    <a:pt x="18" y="27"/>
                  </a:cubicBezTo>
                  <a:cubicBezTo>
                    <a:pt x="18" y="27"/>
                    <a:pt x="18" y="27"/>
                    <a:pt x="18" y="28"/>
                  </a:cubicBezTo>
                  <a:cubicBezTo>
                    <a:pt x="18" y="29"/>
                    <a:pt x="18" y="29"/>
                    <a:pt x="18" y="29"/>
                  </a:cubicBezTo>
                  <a:cubicBezTo>
                    <a:pt x="19" y="29"/>
                    <a:pt x="19" y="29"/>
                    <a:pt x="20" y="29"/>
                  </a:cubicBezTo>
                  <a:cubicBezTo>
                    <a:pt x="21" y="29"/>
                    <a:pt x="21" y="29"/>
                    <a:pt x="21" y="29"/>
                  </a:cubicBezTo>
                  <a:cubicBezTo>
                    <a:pt x="21" y="29"/>
                    <a:pt x="21" y="29"/>
                    <a:pt x="21" y="29"/>
                  </a:cubicBezTo>
                  <a:cubicBezTo>
                    <a:pt x="21" y="29"/>
                    <a:pt x="21" y="30"/>
                    <a:pt x="21" y="30"/>
                  </a:cubicBezTo>
                  <a:cubicBezTo>
                    <a:pt x="22" y="31"/>
                    <a:pt x="23" y="31"/>
                    <a:pt x="23" y="31"/>
                  </a:cubicBezTo>
                  <a:cubicBezTo>
                    <a:pt x="24" y="31"/>
                    <a:pt x="24" y="31"/>
                    <a:pt x="24" y="31"/>
                  </a:cubicBezTo>
                  <a:cubicBezTo>
                    <a:pt x="24" y="31"/>
                    <a:pt x="24" y="31"/>
                    <a:pt x="24" y="31"/>
                  </a:cubicBezTo>
                  <a:cubicBezTo>
                    <a:pt x="24" y="32"/>
                    <a:pt x="24" y="32"/>
                    <a:pt x="25" y="32"/>
                  </a:cubicBezTo>
                  <a:cubicBezTo>
                    <a:pt x="25" y="33"/>
                    <a:pt x="26" y="33"/>
                    <a:pt x="26" y="33"/>
                  </a:cubicBezTo>
                  <a:cubicBezTo>
                    <a:pt x="27" y="33"/>
                    <a:pt x="27" y="33"/>
                    <a:pt x="28" y="32"/>
                  </a:cubicBezTo>
                  <a:cubicBezTo>
                    <a:pt x="28" y="31"/>
                    <a:pt x="28" y="31"/>
                    <a:pt x="28" y="31"/>
                  </a:cubicBezTo>
                  <a:cubicBezTo>
                    <a:pt x="29" y="32"/>
                    <a:pt x="30" y="32"/>
                    <a:pt x="31" y="33"/>
                  </a:cubicBezTo>
                  <a:cubicBezTo>
                    <a:pt x="32" y="33"/>
                    <a:pt x="32" y="33"/>
                    <a:pt x="32" y="33"/>
                  </a:cubicBezTo>
                  <a:cubicBezTo>
                    <a:pt x="33" y="33"/>
                    <a:pt x="33" y="33"/>
                    <a:pt x="33" y="33"/>
                  </a:cubicBezTo>
                  <a:cubicBezTo>
                    <a:pt x="34" y="33"/>
                    <a:pt x="35" y="32"/>
                    <a:pt x="35" y="31"/>
                  </a:cubicBezTo>
                  <a:cubicBezTo>
                    <a:pt x="35" y="30"/>
                    <a:pt x="35" y="30"/>
                    <a:pt x="35" y="30"/>
                  </a:cubicBezTo>
                  <a:cubicBezTo>
                    <a:pt x="35" y="31"/>
                    <a:pt x="35" y="31"/>
                    <a:pt x="35" y="31"/>
                  </a:cubicBezTo>
                  <a:cubicBezTo>
                    <a:pt x="36" y="31"/>
                    <a:pt x="36" y="31"/>
                    <a:pt x="36" y="31"/>
                  </a:cubicBezTo>
                  <a:cubicBezTo>
                    <a:pt x="37" y="31"/>
                    <a:pt x="38" y="30"/>
                    <a:pt x="38" y="30"/>
                  </a:cubicBezTo>
                  <a:cubicBezTo>
                    <a:pt x="39" y="29"/>
                    <a:pt x="39" y="29"/>
                    <a:pt x="39" y="28"/>
                  </a:cubicBezTo>
                  <a:cubicBezTo>
                    <a:pt x="39" y="28"/>
                    <a:pt x="39" y="28"/>
                    <a:pt x="39" y="28"/>
                  </a:cubicBezTo>
                  <a:cubicBezTo>
                    <a:pt x="40" y="28"/>
                    <a:pt x="41" y="28"/>
                    <a:pt x="41" y="27"/>
                  </a:cubicBezTo>
                  <a:cubicBezTo>
                    <a:pt x="42" y="27"/>
                    <a:pt x="43" y="26"/>
                    <a:pt x="43" y="25"/>
                  </a:cubicBezTo>
                  <a:cubicBezTo>
                    <a:pt x="43" y="25"/>
                    <a:pt x="43" y="25"/>
                    <a:pt x="43" y="25"/>
                  </a:cubicBezTo>
                  <a:cubicBezTo>
                    <a:pt x="44" y="25"/>
                    <a:pt x="44" y="25"/>
                    <a:pt x="44" y="25"/>
                  </a:cubicBezTo>
                  <a:cubicBezTo>
                    <a:pt x="45" y="25"/>
                    <a:pt x="45" y="25"/>
                    <a:pt x="46" y="24"/>
                  </a:cubicBezTo>
                  <a:cubicBezTo>
                    <a:pt x="47" y="23"/>
                    <a:pt x="47" y="22"/>
                    <a:pt x="46" y="21"/>
                  </a:cubicBezTo>
                  <a:cubicBezTo>
                    <a:pt x="46" y="20"/>
                    <a:pt x="45" y="20"/>
                    <a:pt x="45" y="20"/>
                  </a:cubicBezTo>
                  <a:cubicBezTo>
                    <a:pt x="45" y="19"/>
                    <a:pt x="45" y="19"/>
                    <a:pt x="45" y="19"/>
                  </a:cubicBezTo>
                  <a:cubicBezTo>
                    <a:pt x="45" y="19"/>
                    <a:pt x="45" y="19"/>
                    <a:pt x="45" y="19"/>
                  </a:cubicBezTo>
                  <a:cubicBezTo>
                    <a:pt x="46" y="20"/>
                    <a:pt x="47" y="21"/>
                    <a:pt x="49" y="21"/>
                  </a:cubicBezTo>
                  <a:cubicBezTo>
                    <a:pt x="49" y="21"/>
                    <a:pt x="49" y="21"/>
                    <a:pt x="49" y="21"/>
                  </a:cubicBezTo>
                  <a:cubicBezTo>
                    <a:pt x="49" y="21"/>
                    <a:pt x="49" y="21"/>
                    <a:pt x="51" y="21"/>
                  </a:cubicBezTo>
                  <a:cubicBezTo>
                    <a:pt x="52" y="20"/>
                    <a:pt x="53" y="19"/>
                    <a:pt x="54" y="19"/>
                  </a:cubicBezTo>
                  <a:cubicBezTo>
                    <a:pt x="55" y="18"/>
                    <a:pt x="56" y="18"/>
                    <a:pt x="57" y="17"/>
                  </a:cubicBezTo>
                  <a:cubicBezTo>
                    <a:pt x="57" y="17"/>
                    <a:pt x="57" y="17"/>
                    <a:pt x="57" y="17"/>
                  </a:cubicBezTo>
                  <a:cubicBezTo>
                    <a:pt x="57" y="17"/>
                    <a:pt x="57" y="17"/>
                    <a:pt x="57" y="17"/>
                  </a:cubicBezTo>
                  <a:cubicBezTo>
                    <a:pt x="57" y="17"/>
                    <a:pt x="57" y="17"/>
                    <a:pt x="57" y="17"/>
                  </a:cubicBezTo>
                  <a:cubicBezTo>
                    <a:pt x="57" y="17"/>
                    <a:pt x="57" y="17"/>
                    <a:pt x="57" y="17"/>
                  </a:cubicBezTo>
                  <a:cubicBezTo>
                    <a:pt x="59" y="13"/>
                    <a:pt x="59" y="13"/>
                    <a:pt x="59" y="13"/>
                  </a:cubicBezTo>
                  <a:cubicBezTo>
                    <a:pt x="59" y="12"/>
                    <a:pt x="59" y="12"/>
                    <a:pt x="59" y="12"/>
                  </a:cubicBezTo>
                  <a:cubicBezTo>
                    <a:pt x="59" y="12"/>
                    <a:pt x="59" y="12"/>
                    <a:pt x="59" y="12"/>
                  </a:cubicBezTo>
                  <a:cubicBezTo>
                    <a:pt x="57" y="16"/>
                    <a:pt x="57" y="16"/>
                    <a:pt x="57" y="16"/>
                  </a:cubicBezTo>
                  <a:cubicBezTo>
                    <a:pt x="56" y="16"/>
                    <a:pt x="56" y="16"/>
                    <a:pt x="56" y="16"/>
                  </a:cubicBezTo>
                  <a:cubicBezTo>
                    <a:pt x="56" y="16"/>
                    <a:pt x="56" y="16"/>
                    <a:pt x="56" y="16"/>
                  </a:cubicBezTo>
                  <a:cubicBezTo>
                    <a:pt x="58" y="13"/>
                    <a:pt x="58" y="13"/>
                    <a:pt x="58" y="13"/>
                  </a:cubicBezTo>
                  <a:cubicBezTo>
                    <a:pt x="58" y="13"/>
                    <a:pt x="58" y="13"/>
                    <a:pt x="58" y="13"/>
                  </a:cubicBezTo>
                  <a:cubicBezTo>
                    <a:pt x="57" y="13"/>
                    <a:pt x="57" y="13"/>
                    <a:pt x="57" y="13"/>
                  </a:cubicBezTo>
                  <a:cubicBezTo>
                    <a:pt x="57" y="13"/>
                    <a:pt x="56" y="16"/>
                    <a:pt x="55" y="17"/>
                  </a:cubicBezTo>
                  <a:cubicBezTo>
                    <a:pt x="55" y="17"/>
                    <a:pt x="55" y="17"/>
                    <a:pt x="55" y="17"/>
                  </a:cubicBezTo>
                  <a:cubicBezTo>
                    <a:pt x="55" y="16"/>
                    <a:pt x="56" y="14"/>
                    <a:pt x="57" y="13"/>
                  </a:cubicBezTo>
                  <a:cubicBezTo>
                    <a:pt x="57" y="13"/>
                    <a:pt x="57" y="13"/>
                    <a:pt x="57" y="13"/>
                  </a:cubicBezTo>
                  <a:cubicBezTo>
                    <a:pt x="56" y="13"/>
                    <a:pt x="56" y="13"/>
                    <a:pt x="56" y="13"/>
                  </a:cubicBezTo>
                  <a:cubicBezTo>
                    <a:pt x="56" y="14"/>
                    <a:pt x="55" y="16"/>
                    <a:pt x="54" y="18"/>
                  </a:cubicBezTo>
                  <a:cubicBezTo>
                    <a:pt x="53" y="18"/>
                    <a:pt x="53" y="18"/>
                    <a:pt x="53" y="18"/>
                  </a:cubicBezTo>
                  <a:cubicBezTo>
                    <a:pt x="54" y="16"/>
                    <a:pt x="55" y="15"/>
                    <a:pt x="56" y="13"/>
                  </a:cubicBezTo>
                  <a:cubicBezTo>
                    <a:pt x="55" y="13"/>
                    <a:pt x="55" y="13"/>
                    <a:pt x="55" y="13"/>
                  </a:cubicBezTo>
                  <a:cubicBezTo>
                    <a:pt x="55" y="13"/>
                    <a:pt x="55" y="13"/>
                    <a:pt x="55" y="13"/>
                  </a:cubicBezTo>
                  <a:cubicBezTo>
                    <a:pt x="54" y="15"/>
                    <a:pt x="54" y="17"/>
                    <a:pt x="52" y="18"/>
                  </a:cubicBezTo>
                  <a:cubicBezTo>
                    <a:pt x="52" y="18"/>
                    <a:pt x="52" y="18"/>
                    <a:pt x="52" y="18"/>
                  </a:cubicBezTo>
                  <a:cubicBezTo>
                    <a:pt x="52" y="19"/>
                    <a:pt x="52" y="19"/>
                    <a:pt x="52" y="19"/>
                  </a:cubicBezTo>
                  <a:cubicBezTo>
                    <a:pt x="53" y="17"/>
                    <a:pt x="54" y="15"/>
                    <a:pt x="54" y="14"/>
                  </a:cubicBezTo>
                  <a:cubicBezTo>
                    <a:pt x="54" y="13"/>
                    <a:pt x="54" y="13"/>
                    <a:pt x="54" y="13"/>
                  </a:cubicBezTo>
                  <a:cubicBezTo>
                    <a:pt x="54" y="13"/>
                    <a:pt x="54" y="13"/>
                    <a:pt x="54" y="13"/>
                  </a:cubicBezTo>
                  <a:cubicBezTo>
                    <a:pt x="53" y="15"/>
                    <a:pt x="52" y="17"/>
                    <a:pt x="51" y="19"/>
                  </a:cubicBezTo>
                  <a:cubicBezTo>
                    <a:pt x="51" y="19"/>
                    <a:pt x="51" y="19"/>
                    <a:pt x="51" y="19"/>
                  </a:cubicBezTo>
                  <a:cubicBezTo>
                    <a:pt x="51" y="19"/>
                    <a:pt x="51" y="18"/>
                    <a:pt x="51" y="17"/>
                  </a:cubicBezTo>
                  <a:cubicBezTo>
                    <a:pt x="52" y="16"/>
                    <a:pt x="53" y="15"/>
                    <a:pt x="53" y="14"/>
                  </a:cubicBezTo>
                  <a:cubicBezTo>
                    <a:pt x="53" y="14"/>
                    <a:pt x="53" y="14"/>
                    <a:pt x="53" y="14"/>
                  </a:cubicBezTo>
                  <a:cubicBezTo>
                    <a:pt x="52" y="14"/>
                    <a:pt x="52" y="14"/>
                    <a:pt x="52" y="14"/>
                  </a:cubicBezTo>
                  <a:cubicBezTo>
                    <a:pt x="52" y="15"/>
                    <a:pt x="52" y="16"/>
                    <a:pt x="51" y="17"/>
                  </a:cubicBezTo>
                  <a:cubicBezTo>
                    <a:pt x="51" y="18"/>
                    <a:pt x="50" y="19"/>
                    <a:pt x="50" y="20"/>
                  </a:cubicBezTo>
                  <a:cubicBezTo>
                    <a:pt x="49" y="20"/>
                    <a:pt x="49" y="20"/>
                    <a:pt x="49" y="20"/>
                  </a:cubicBezTo>
                  <a:cubicBezTo>
                    <a:pt x="49" y="20"/>
                    <a:pt x="49" y="20"/>
                    <a:pt x="49" y="20"/>
                  </a:cubicBezTo>
                  <a:cubicBezTo>
                    <a:pt x="49" y="19"/>
                    <a:pt x="49" y="19"/>
                    <a:pt x="49" y="19"/>
                  </a:cubicBezTo>
                  <a:cubicBezTo>
                    <a:pt x="50" y="19"/>
                    <a:pt x="50" y="19"/>
                    <a:pt x="50" y="19"/>
                  </a:cubicBezTo>
                  <a:cubicBezTo>
                    <a:pt x="50" y="19"/>
                    <a:pt x="50" y="19"/>
                    <a:pt x="50" y="19"/>
                  </a:cubicBezTo>
                  <a:cubicBezTo>
                    <a:pt x="50" y="18"/>
                    <a:pt x="51" y="17"/>
                    <a:pt x="51" y="17"/>
                  </a:cubicBezTo>
                  <a:cubicBezTo>
                    <a:pt x="51" y="17"/>
                    <a:pt x="51" y="17"/>
                    <a:pt x="51" y="17"/>
                  </a:cubicBezTo>
                  <a:cubicBezTo>
                    <a:pt x="51" y="16"/>
                    <a:pt x="51" y="15"/>
                    <a:pt x="51" y="15"/>
                  </a:cubicBezTo>
                  <a:cubicBezTo>
                    <a:pt x="51" y="14"/>
                    <a:pt x="51" y="14"/>
                    <a:pt x="51" y="14"/>
                  </a:cubicBezTo>
                  <a:cubicBezTo>
                    <a:pt x="51" y="15"/>
                    <a:pt x="51" y="15"/>
                    <a:pt x="51" y="15"/>
                  </a:cubicBezTo>
                  <a:cubicBezTo>
                    <a:pt x="50" y="15"/>
                    <a:pt x="50" y="15"/>
                    <a:pt x="50" y="15"/>
                  </a:cubicBezTo>
                  <a:cubicBezTo>
                    <a:pt x="50" y="15"/>
                    <a:pt x="50" y="15"/>
                    <a:pt x="50" y="15"/>
                  </a:cubicBezTo>
                  <a:cubicBezTo>
                    <a:pt x="49" y="7"/>
                    <a:pt x="46" y="5"/>
                    <a:pt x="45" y="4"/>
                  </a:cubicBezTo>
                  <a:cubicBezTo>
                    <a:pt x="45" y="3"/>
                    <a:pt x="46" y="3"/>
                    <a:pt x="46" y="3"/>
                  </a:cubicBezTo>
                  <a:cubicBezTo>
                    <a:pt x="48" y="2"/>
                    <a:pt x="49" y="2"/>
                    <a:pt x="50" y="1"/>
                  </a:cubicBezTo>
                  <a:cubicBezTo>
                    <a:pt x="50" y="0"/>
                    <a:pt x="50" y="0"/>
                    <a:pt x="50" y="0"/>
                  </a:cubicBezTo>
                  <a:cubicBezTo>
                    <a:pt x="49" y="0"/>
                    <a:pt x="49" y="0"/>
                    <a:pt x="4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76" name="Freeform 162"/>
            <p:cNvSpPr>
              <a:spLocks noEditPoints="1"/>
            </p:cNvSpPr>
            <p:nvPr/>
          </p:nvSpPr>
          <p:spPr bwMode="auto">
            <a:xfrm>
              <a:off x="4141" y="2291"/>
              <a:ext cx="109" cy="150"/>
            </a:xfrm>
            <a:custGeom>
              <a:avLst/>
              <a:gdLst>
                <a:gd name="T0" fmla="*/ 19 w 46"/>
                <a:gd name="T1" fmla="*/ 56 h 63"/>
                <a:gd name="T2" fmla="*/ 11 w 46"/>
                <a:gd name="T3" fmla="*/ 24 h 63"/>
                <a:gd name="T4" fmla="*/ 16 w 46"/>
                <a:gd name="T5" fmla="*/ 39 h 63"/>
                <a:gd name="T6" fmla="*/ 17 w 46"/>
                <a:gd name="T7" fmla="*/ 59 h 63"/>
                <a:gd name="T8" fmla="*/ 5 w 46"/>
                <a:gd name="T9" fmla="*/ 60 h 63"/>
                <a:gd name="T10" fmla="*/ 26 w 46"/>
                <a:gd name="T11" fmla="*/ 24 h 63"/>
                <a:gd name="T12" fmla="*/ 32 w 46"/>
                <a:gd name="T13" fmla="*/ 58 h 63"/>
                <a:gd name="T14" fmla="*/ 31 w 46"/>
                <a:gd name="T15" fmla="*/ 59 h 63"/>
                <a:gd name="T16" fmla="*/ 17 w 46"/>
                <a:gd name="T17" fmla="*/ 23 h 63"/>
                <a:gd name="T18" fmla="*/ 31 w 46"/>
                <a:gd name="T19" fmla="*/ 20 h 63"/>
                <a:gd name="T20" fmla="*/ 33 w 46"/>
                <a:gd name="T21" fmla="*/ 56 h 63"/>
                <a:gd name="T22" fmla="*/ 18 w 46"/>
                <a:gd name="T23" fmla="*/ 22 h 63"/>
                <a:gd name="T24" fmla="*/ 19 w 46"/>
                <a:gd name="T25" fmla="*/ 23 h 63"/>
                <a:gd name="T26" fmla="*/ 4 w 46"/>
                <a:gd name="T27" fmla="*/ 21 h 63"/>
                <a:gd name="T28" fmla="*/ 11 w 46"/>
                <a:gd name="T29" fmla="*/ 12 h 63"/>
                <a:gd name="T30" fmla="*/ 26 w 46"/>
                <a:gd name="T31" fmla="*/ 12 h 63"/>
                <a:gd name="T32" fmla="*/ 20 w 46"/>
                <a:gd name="T33" fmla="*/ 23 h 63"/>
                <a:gd name="T34" fmla="*/ 22 w 46"/>
                <a:gd name="T35" fmla="*/ 21 h 63"/>
                <a:gd name="T36" fmla="*/ 36 w 46"/>
                <a:gd name="T37" fmla="*/ 6 h 63"/>
                <a:gd name="T38" fmla="*/ 26 w 46"/>
                <a:gd name="T39" fmla="*/ 21 h 63"/>
                <a:gd name="T40" fmla="*/ 39 w 46"/>
                <a:gd name="T41" fmla="*/ 6 h 63"/>
                <a:gd name="T42" fmla="*/ 30 w 46"/>
                <a:gd name="T43" fmla="*/ 19 h 63"/>
                <a:gd name="T44" fmla="*/ 11 w 46"/>
                <a:gd name="T45" fmla="*/ 21 h 63"/>
                <a:gd name="T46" fmla="*/ 25 w 46"/>
                <a:gd name="T47" fmla="*/ 5 h 63"/>
                <a:gd name="T48" fmla="*/ 16 w 46"/>
                <a:gd name="T49" fmla="*/ 19 h 63"/>
                <a:gd name="T50" fmla="*/ 11 w 46"/>
                <a:gd name="T51" fmla="*/ 23 h 63"/>
                <a:gd name="T52" fmla="*/ 6 w 46"/>
                <a:gd name="T53" fmla="*/ 21 h 63"/>
                <a:gd name="T54" fmla="*/ 8 w 46"/>
                <a:gd name="T55" fmla="*/ 21 h 63"/>
                <a:gd name="T56" fmla="*/ 22 w 46"/>
                <a:gd name="T57" fmla="*/ 6 h 63"/>
                <a:gd name="T58" fmla="*/ 12 w 46"/>
                <a:gd name="T59" fmla="*/ 12 h 63"/>
                <a:gd name="T60" fmla="*/ 12 w 46"/>
                <a:gd name="T61" fmla="*/ 12 h 63"/>
                <a:gd name="T62" fmla="*/ 34 w 46"/>
                <a:gd name="T63" fmla="*/ 5 h 63"/>
                <a:gd name="T64" fmla="*/ 27 w 46"/>
                <a:gd name="T65" fmla="*/ 6 h 63"/>
                <a:gd name="T66" fmla="*/ 32 w 46"/>
                <a:gd name="T67" fmla="*/ 19 h 63"/>
                <a:gd name="T68" fmla="*/ 45 w 46"/>
                <a:gd name="T69" fmla="*/ 42 h 63"/>
                <a:gd name="T70" fmla="*/ 3 w 46"/>
                <a:gd name="T71" fmla="*/ 22 h 63"/>
                <a:gd name="T72" fmla="*/ 19 w 46"/>
                <a:gd name="T73" fmla="*/ 4 h 63"/>
                <a:gd name="T74" fmla="*/ 18 w 46"/>
                <a:gd name="T75" fmla="*/ 22 h 63"/>
                <a:gd name="T76" fmla="*/ 16 w 46"/>
                <a:gd name="T77" fmla="*/ 21 h 63"/>
                <a:gd name="T78" fmla="*/ 33 w 46"/>
                <a:gd name="T79" fmla="*/ 2 h 63"/>
                <a:gd name="T80" fmla="*/ 18 w 46"/>
                <a:gd name="T81" fmla="*/ 22 h 63"/>
                <a:gd name="T82" fmla="*/ 28 w 46"/>
                <a:gd name="T83" fmla="*/ 2 h 63"/>
                <a:gd name="T84" fmla="*/ 25 w 46"/>
                <a:gd name="T85" fmla="*/ 4 h 63"/>
                <a:gd name="T86" fmla="*/ 21 w 46"/>
                <a:gd name="T87" fmla="*/ 5 h 63"/>
                <a:gd name="T88" fmla="*/ 19 w 46"/>
                <a:gd name="T89" fmla="*/ 0 h 63"/>
                <a:gd name="T90" fmla="*/ 1 w 46"/>
                <a:gd name="T91" fmla="*/ 23 h 63"/>
                <a:gd name="T92" fmla="*/ 4 w 46"/>
                <a:gd name="T93" fmla="*/ 60 h 63"/>
                <a:gd name="T94" fmla="*/ 11 w 46"/>
                <a:gd name="T95" fmla="*/ 63 h 63"/>
                <a:gd name="T96" fmla="*/ 17 w 46"/>
                <a:gd name="T97" fmla="*/ 60 h 63"/>
                <a:gd name="T98" fmla="*/ 19 w 46"/>
                <a:gd name="T99" fmla="*/ 60 h 63"/>
                <a:gd name="T100" fmla="*/ 19 w 46"/>
                <a:gd name="T101" fmla="*/ 60 h 63"/>
                <a:gd name="T102" fmla="*/ 32 w 46"/>
                <a:gd name="T103" fmla="*/ 60 h 63"/>
                <a:gd name="T104" fmla="*/ 46 w 46"/>
                <a:gd name="T105" fmla="*/ 43 h 63"/>
                <a:gd name="T106" fmla="*/ 42 w 46"/>
                <a:gd name="T107" fmla="*/ 2 h 63"/>
                <a:gd name="T108" fmla="*/ 37 w 46"/>
                <a:gd name="T109" fmla="*/ 5 h 63"/>
                <a:gd name="T110" fmla="*/ 35 w 46"/>
                <a:gd name="T111"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6" h="63">
                  <a:moveTo>
                    <a:pt x="18" y="57"/>
                  </a:moveTo>
                  <a:cubicBezTo>
                    <a:pt x="18" y="51"/>
                    <a:pt x="17" y="45"/>
                    <a:pt x="17" y="39"/>
                  </a:cubicBezTo>
                  <a:cubicBezTo>
                    <a:pt x="17" y="36"/>
                    <a:pt x="17" y="33"/>
                    <a:pt x="17" y="30"/>
                  </a:cubicBezTo>
                  <a:cubicBezTo>
                    <a:pt x="18" y="38"/>
                    <a:pt x="19" y="47"/>
                    <a:pt x="19" y="56"/>
                  </a:cubicBezTo>
                  <a:cubicBezTo>
                    <a:pt x="19" y="56"/>
                    <a:pt x="19" y="56"/>
                    <a:pt x="19" y="56"/>
                  </a:cubicBezTo>
                  <a:cubicBezTo>
                    <a:pt x="19" y="56"/>
                    <a:pt x="18" y="57"/>
                    <a:pt x="18" y="57"/>
                  </a:cubicBezTo>
                  <a:moveTo>
                    <a:pt x="6" y="24"/>
                  </a:moveTo>
                  <a:cubicBezTo>
                    <a:pt x="8" y="24"/>
                    <a:pt x="9" y="24"/>
                    <a:pt x="11" y="24"/>
                  </a:cubicBezTo>
                  <a:cubicBezTo>
                    <a:pt x="12" y="23"/>
                    <a:pt x="13" y="23"/>
                    <a:pt x="14" y="22"/>
                  </a:cubicBezTo>
                  <a:cubicBezTo>
                    <a:pt x="15" y="22"/>
                    <a:pt x="15" y="22"/>
                    <a:pt x="15" y="21"/>
                  </a:cubicBezTo>
                  <a:cubicBezTo>
                    <a:pt x="15" y="22"/>
                    <a:pt x="15" y="22"/>
                    <a:pt x="15" y="22"/>
                  </a:cubicBezTo>
                  <a:cubicBezTo>
                    <a:pt x="16" y="28"/>
                    <a:pt x="16" y="33"/>
                    <a:pt x="16" y="39"/>
                  </a:cubicBezTo>
                  <a:cubicBezTo>
                    <a:pt x="16" y="45"/>
                    <a:pt x="17" y="52"/>
                    <a:pt x="17" y="58"/>
                  </a:cubicBezTo>
                  <a:cubicBezTo>
                    <a:pt x="17" y="59"/>
                    <a:pt x="17" y="59"/>
                    <a:pt x="17" y="59"/>
                  </a:cubicBezTo>
                  <a:cubicBezTo>
                    <a:pt x="17" y="59"/>
                    <a:pt x="17" y="59"/>
                    <a:pt x="17" y="59"/>
                  </a:cubicBezTo>
                  <a:cubicBezTo>
                    <a:pt x="17" y="59"/>
                    <a:pt x="17" y="59"/>
                    <a:pt x="17" y="59"/>
                  </a:cubicBezTo>
                  <a:cubicBezTo>
                    <a:pt x="17" y="59"/>
                    <a:pt x="17" y="59"/>
                    <a:pt x="17" y="59"/>
                  </a:cubicBezTo>
                  <a:cubicBezTo>
                    <a:pt x="16" y="60"/>
                    <a:pt x="14" y="61"/>
                    <a:pt x="13" y="61"/>
                  </a:cubicBezTo>
                  <a:cubicBezTo>
                    <a:pt x="13" y="61"/>
                    <a:pt x="12" y="61"/>
                    <a:pt x="11" y="61"/>
                  </a:cubicBezTo>
                  <a:cubicBezTo>
                    <a:pt x="9" y="61"/>
                    <a:pt x="7" y="61"/>
                    <a:pt x="5" y="60"/>
                  </a:cubicBezTo>
                  <a:cubicBezTo>
                    <a:pt x="5" y="47"/>
                    <a:pt x="4" y="35"/>
                    <a:pt x="2" y="23"/>
                  </a:cubicBezTo>
                  <a:cubicBezTo>
                    <a:pt x="3" y="24"/>
                    <a:pt x="5" y="24"/>
                    <a:pt x="6" y="24"/>
                  </a:cubicBezTo>
                  <a:moveTo>
                    <a:pt x="21" y="24"/>
                  </a:moveTo>
                  <a:cubicBezTo>
                    <a:pt x="23" y="24"/>
                    <a:pt x="24" y="24"/>
                    <a:pt x="26" y="24"/>
                  </a:cubicBezTo>
                  <a:cubicBezTo>
                    <a:pt x="27" y="23"/>
                    <a:pt x="28" y="23"/>
                    <a:pt x="29" y="22"/>
                  </a:cubicBezTo>
                  <a:cubicBezTo>
                    <a:pt x="29" y="22"/>
                    <a:pt x="30" y="22"/>
                    <a:pt x="30" y="21"/>
                  </a:cubicBezTo>
                  <a:cubicBezTo>
                    <a:pt x="30" y="28"/>
                    <a:pt x="31" y="33"/>
                    <a:pt x="31" y="39"/>
                  </a:cubicBezTo>
                  <a:cubicBezTo>
                    <a:pt x="31" y="45"/>
                    <a:pt x="31" y="52"/>
                    <a:pt x="32" y="58"/>
                  </a:cubicBezTo>
                  <a:cubicBezTo>
                    <a:pt x="32" y="59"/>
                    <a:pt x="32" y="59"/>
                    <a:pt x="32" y="59"/>
                  </a:cubicBezTo>
                  <a:cubicBezTo>
                    <a:pt x="31" y="59"/>
                    <a:pt x="31" y="59"/>
                    <a:pt x="31" y="59"/>
                  </a:cubicBezTo>
                  <a:cubicBezTo>
                    <a:pt x="31" y="59"/>
                    <a:pt x="31" y="59"/>
                    <a:pt x="31" y="59"/>
                  </a:cubicBezTo>
                  <a:cubicBezTo>
                    <a:pt x="31" y="59"/>
                    <a:pt x="31" y="59"/>
                    <a:pt x="31" y="59"/>
                  </a:cubicBezTo>
                  <a:cubicBezTo>
                    <a:pt x="31" y="60"/>
                    <a:pt x="29" y="61"/>
                    <a:pt x="28" y="61"/>
                  </a:cubicBezTo>
                  <a:cubicBezTo>
                    <a:pt x="27" y="61"/>
                    <a:pt x="27" y="61"/>
                    <a:pt x="26" y="61"/>
                  </a:cubicBezTo>
                  <a:cubicBezTo>
                    <a:pt x="24" y="61"/>
                    <a:pt x="22" y="61"/>
                    <a:pt x="20" y="60"/>
                  </a:cubicBezTo>
                  <a:cubicBezTo>
                    <a:pt x="20" y="47"/>
                    <a:pt x="19" y="35"/>
                    <a:pt x="17" y="23"/>
                  </a:cubicBezTo>
                  <a:cubicBezTo>
                    <a:pt x="18" y="24"/>
                    <a:pt x="20" y="24"/>
                    <a:pt x="21" y="24"/>
                  </a:cubicBezTo>
                  <a:moveTo>
                    <a:pt x="33" y="57"/>
                  </a:moveTo>
                  <a:cubicBezTo>
                    <a:pt x="32" y="51"/>
                    <a:pt x="32" y="45"/>
                    <a:pt x="32" y="39"/>
                  </a:cubicBezTo>
                  <a:cubicBezTo>
                    <a:pt x="32" y="33"/>
                    <a:pt x="32" y="27"/>
                    <a:pt x="31" y="20"/>
                  </a:cubicBezTo>
                  <a:cubicBezTo>
                    <a:pt x="31" y="20"/>
                    <a:pt x="31" y="20"/>
                    <a:pt x="31" y="20"/>
                  </a:cubicBezTo>
                  <a:cubicBezTo>
                    <a:pt x="32" y="26"/>
                    <a:pt x="32" y="32"/>
                    <a:pt x="32" y="37"/>
                  </a:cubicBezTo>
                  <a:cubicBezTo>
                    <a:pt x="33" y="44"/>
                    <a:pt x="33" y="50"/>
                    <a:pt x="33" y="56"/>
                  </a:cubicBezTo>
                  <a:cubicBezTo>
                    <a:pt x="33" y="56"/>
                    <a:pt x="33" y="56"/>
                    <a:pt x="33" y="56"/>
                  </a:cubicBezTo>
                  <a:cubicBezTo>
                    <a:pt x="33" y="57"/>
                    <a:pt x="33" y="57"/>
                    <a:pt x="33" y="57"/>
                  </a:cubicBezTo>
                  <a:moveTo>
                    <a:pt x="19" y="23"/>
                  </a:moveTo>
                  <a:cubicBezTo>
                    <a:pt x="19" y="23"/>
                    <a:pt x="19" y="23"/>
                    <a:pt x="19" y="23"/>
                  </a:cubicBezTo>
                  <a:cubicBezTo>
                    <a:pt x="18" y="23"/>
                    <a:pt x="18" y="22"/>
                    <a:pt x="18" y="22"/>
                  </a:cubicBezTo>
                  <a:cubicBezTo>
                    <a:pt x="19" y="21"/>
                    <a:pt x="19" y="21"/>
                    <a:pt x="19" y="21"/>
                  </a:cubicBezTo>
                  <a:cubicBezTo>
                    <a:pt x="21" y="18"/>
                    <a:pt x="24" y="15"/>
                    <a:pt x="26" y="13"/>
                  </a:cubicBezTo>
                  <a:cubicBezTo>
                    <a:pt x="24" y="15"/>
                    <a:pt x="22" y="17"/>
                    <a:pt x="20" y="20"/>
                  </a:cubicBezTo>
                  <a:cubicBezTo>
                    <a:pt x="19" y="21"/>
                    <a:pt x="19" y="22"/>
                    <a:pt x="19" y="23"/>
                  </a:cubicBezTo>
                  <a:moveTo>
                    <a:pt x="4" y="23"/>
                  </a:moveTo>
                  <a:cubicBezTo>
                    <a:pt x="4" y="23"/>
                    <a:pt x="4" y="23"/>
                    <a:pt x="4" y="23"/>
                  </a:cubicBezTo>
                  <a:cubicBezTo>
                    <a:pt x="3" y="23"/>
                    <a:pt x="3" y="22"/>
                    <a:pt x="3" y="22"/>
                  </a:cubicBezTo>
                  <a:cubicBezTo>
                    <a:pt x="4" y="21"/>
                    <a:pt x="4" y="21"/>
                    <a:pt x="4" y="21"/>
                  </a:cubicBezTo>
                  <a:cubicBezTo>
                    <a:pt x="6" y="18"/>
                    <a:pt x="9" y="15"/>
                    <a:pt x="11" y="12"/>
                  </a:cubicBezTo>
                  <a:cubicBezTo>
                    <a:pt x="9" y="15"/>
                    <a:pt x="7" y="17"/>
                    <a:pt x="5" y="20"/>
                  </a:cubicBezTo>
                  <a:cubicBezTo>
                    <a:pt x="4" y="21"/>
                    <a:pt x="4" y="22"/>
                    <a:pt x="4" y="23"/>
                  </a:cubicBezTo>
                  <a:moveTo>
                    <a:pt x="11" y="12"/>
                  </a:moveTo>
                  <a:cubicBezTo>
                    <a:pt x="11" y="12"/>
                    <a:pt x="11" y="12"/>
                    <a:pt x="11" y="12"/>
                  </a:cubicBezTo>
                  <a:cubicBezTo>
                    <a:pt x="11" y="12"/>
                    <a:pt x="11" y="12"/>
                    <a:pt x="11" y="12"/>
                  </a:cubicBezTo>
                  <a:moveTo>
                    <a:pt x="26" y="12"/>
                  </a:moveTo>
                  <a:cubicBezTo>
                    <a:pt x="26" y="12"/>
                    <a:pt x="26" y="12"/>
                    <a:pt x="26" y="12"/>
                  </a:cubicBezTo>
                  <a:cubicBezTo>
                    <a:pt x="26" y="12"/>
                    <a:pt x="26" y="12"/>
                    <a:pt x="26" y="12"/>
                  </a:cubicBezTo>
                  <a:moveTo>
                    <a:pt x="21" y="23"/>
                  </a:moveTo>
                  <a:cubicBezTo>
                    <a:pt x="21" y="23"/>
                    <a:pt x="21" y="23"/>
                    <a:pt x="20" y="23"/>
                  </a:cubicBezTo>
                  <a:cubicBezTo>
                    <a:pt x="20" y="23"/>
                    <a:pt x="20" y="23"/>
                    <a:pt x="20" y="23"/>
                  </a:cubicBezTo>
                  <a:cubicBezTo>
                    <a:pt x="20" y="22"/>
                    <a:pt x="20" y="21"/>
                    <a:pt x="21" y="21"/>
                  </a:cubicBezTo>
                  <a:cubicBezTo>
                    <a:pt x="25" y="15"/>
                    <a:pt x="30" y="10"/>
                    <a:pt x="34" y="6"/>
                  </a:cubicBezTo>
                  <a:cubicBezTo>
                    <a:pt x="35" y="6"/>
                    <a:pt x="35" y="6"/>
                    <a:pt x="35" y="6"/>
                  </a:cubicBezTo>
                  <a:cubicBezTo>
                    <a:pt x="31" y="10"/>
                    <a:pt x="26" y="15"/>
                    <a:pt x="22" y="21"/>
                  </a:cubicBezTo>
                  <a:cubicBezTo>
                    <a:pt x="22" y="21"/>
                    <a:pt x="22" y="21"/>
                    <a:pt x="22" y="21"/>
                  </a:cubicBezTo>
                  <a:cubicBezTo>
                    <a:pt x="23" y="21"/>
                    <a:pt x="23" y="21"/>
                    <a:pt x="23" y="21"/>
                  </a:cubicBezTo>
                  <a:cubicBezTo>
                    <a:pt x="23" y="21"/>
                    <a:pt x="23" y="21"/>
                    <a:pt x="23" y="21"/>
                  </a:cubicBezTo>
                  <a:cubicBezTo>
                    <a:pt x="27" y="16"/>
                    <a:pt x="32" y="11"/>
                    <a:pt x="36" y="6"/>
                  </a:cubicBezTo>
                  <a:cubicBezTo>
                    <a:pt x="37" y="6"/>
                    <a:pt x="37" y="6"/>
                    <a:pt x="37" y="6"/>
                  </a:cubicBezTo>
                  <a:cubicBezTo>
                    <a:pt x="26" y="20"/>
                    <a:pt x="26" y="20"/>
                    <a:pt x="26" y="20"/>
                  </a:cubicBezTo>
                  <a:cubicBezTo>
                    <a:pt x="26" y="21"/>
                    <a:pt x="26" y="21"/>
                    <a:pt x="26" y="21"/>
                  </a:cubicBezTo>
                  <a:cubicBezTo>
                    <a:pt x="26" y="21"/>
                    <a:pt x="26" y="21"/>
                    <a:pt x="26" y="21"/>
                  </a:cubicBezTo>
                  <a:cubicBezTo>
                    <a:pt x="27" y="21"/>
                    <a:pt x="27" y="21"/>
                    <a:pt x="27" y="21"/>
                  </a:cubicBezTo>
                  <a:cubicBezTo>
                    <a:pt x="39" y="6"/>
                    <a:pt x="39" y="6"/>
                    <a:pt x="39" y="6"/>
                  </a:cubicBezTo>
                  <a:cubicBezTo>
                    <a:pt x="39" y="6"/>
                    <a:pt x="39" y="6"/>
                    <a:pt x="39" y="6"/>
                  </a:cubicBezTo>
                  <a:cubicBezTo>
                    <a:pt x="39" y="6"/>
                    <a:pt x="39" y="6"/>
                    <a:pt x="39" y="6"/>
                  </a:cubicBezTo>
                  <a:cubicBezTo>
                    <a:pt x="37" y="10"/>
                    <a:pt x="35" y="13"/>
                    <a:pt x="32" y="17"/>
                  </a:cubicBezTo>
                  <a:cubicBezTo>
                    <a:pt x="32" y="18"/>
                    <a:pt x="31" y="18"/>
                    <a:pt x="31" y="19"/>
                  </a:cubicBezTo>
                  <a:cubicBezTo>
                    <a:pt x="31" y="19"/>
                    <a:pt x="31" y="19"/>
                    <a:pt x="31" y="19"/>
                  </a:cubicBezTo>
                  <a:cubicBezTo>
                    <a:pt x="30" y="19"/>
                    <a:pt x="30" y="19"/>
                    <a:pt x="30" y="19"/>
                  </a:cubicBezTo>
                  <a:cubicBezTo>
                    <a:pt x="30" y="20"/>
                    <a:pt x="29" y="21"/>
                    <a:pt x="28" y="22"/>
                  </a:cubicBezTo>
                  <a:cubicBezTo>
                    <a:pt x="27" y="22"/>
                    <a:pt x="26" y="22"/>
                    <a:pt x="25" y="23"/>
                  </a:cubicBezTo>
                  <a:cubicBezTo>
                    <a:pt x="24" y="23"/>
                    <a:pt x="23" y="23"/>
                    <a:pt x="21" y="23"/>
                  </a:cubicBezTo>
                  <a:moveTo>
                    <a:pt x="11" y="21"/>
                  </a:moveTo>
                  <a:cubicBezTo>
                    <a:pt x="12" y="21"/>
                    <a:pt x="12" y="21"/>
                    <a:pt x="12" y="21"/>
                  </a:cubicBezTo>
                  <a:cubicBezTo>
                    <a:pt x="24" y="6"/>
                    <a:pt x="24" y="6"/>
                    <a:pt x="24" y="6"/>
                  </a:cubicBezTo>
                  <a:cubicBezTo>
                    <a:pt x="24" y="6"/>
                    <a:pt x="24" y="6"/>
                    <a:pt x="24" y="6"/>
                  </a:cubicBezTo>
                  <a:cubicBezTo>
                    <a:pt x="24" y="6"/>
                    <a:pt x="25" y="6"/>
                    <a:pt x="25" y="5"/>
                  </a:cubicBezTo>
                  <a:cubicBezTo>
                    <a:pt x="24" y="8"/>
                    <a:pt x="22" y="11"/>
                    <a:pt x="20" y="13"/>
                  </a:cubicBezTo>
                  <a:cubicBezTo>
                    <a:pt x="20" y="14"/>
                    <a:pt x="20" y="14"/>
                    <a:pt x="20" y="14"/>
                  </a:cubicBezTo>
                  <a:cubicBezTo>
                    <a:pt x="19" y="16"/>
                    <a:pt x="18" y="18"/>
                    <a:pt x="16" y="19"/>
                  </a:cubicBezTo>
                  <a:cubicBezTo>
                    <a:pt x="16" y="19"/>
                    <a:pt x="16" y="19"/>
                    <a:pt x="16" y="19"/>
                  </a:cubicBezTo>
                  <a:cubicBezTo>
                    <a:pt x="16" y="19"/>
                    <a:pt x="16" y="19"/>
                    <a:pt x="16" y="19"/>
                  </a:cubicBezTo>
                  <a:cubicBezTo>
                    <a:pt x="15" y="19"/>
                    <a:pt x="15" y="19"/>
                    <a:pt x="15" y="19"/>
                  </a:cubicBezTo>
                  <a:cubicBezTo>
                    <a:pt x="15" y="20"/>
                    <a:pt x="14" y="21"/>
                    <a:pt x="14" y="22"/>
                  </a:cubicBezTo>
                  <a:cubicBezTo>
                    <a:pt x="13" y="22"/>
                    <a:pt x="12" y="22"/>
                    <a:pt x="11" y="23"/>
                  </a:cubicBezTo>
                  <a:cubicBezTo>
                    <a:pt x="9" y="23"/>
                    <a:pt x="8" y="23"/>
                    <a:pt x="6" y="23"/>
                  </a:cubicBezTo>
                  <a:cubicBezTo>
                    <a:pt x="6" y="23"/>
                    <a:pt x="6" y="23"/>
                    <a:pt x="6" y="23"/>
                  </a:cubicBezTo>
                  <a:cubicBezTo>
                    <a:pt x="5" y="23"/>
                    <a:pt x="5" y="23"/>
                    <a:pt x="5" y="23"/>
                  </a:cubicBezTo>
                  <a:cubicBezTo>
                    <a:pt x="5" y="22"/>
                    <a:pt x="5" y="21"/>
                    <a:pt x="6" y="21"/>
                  </a:cubicBezTo>
                  <a:cubicBezTo>
                    <a:pt x="10" y="15"/>
                    <a:pt x="15" y="10"/>
                    <a:pt x="20" y="6"/>
                  </a:cubicBezTo>
                  <a:cubicBezTo>
                    <a:pt x="20" y="6"/>
                    <a:pt x="20" y="6"/>
                    <a:pt x="20" y="6"/>
                  </a:cubicBezTo>
                  <a:cubicBezTo>
                    <a:pt x="16" y="10"/>
                    <a:pt x="11" y="15"/>
                    <a:pt x="7" y="21"/>
                  </a:cubicBezTo>
                  <a:cubicBezTo>
                    <a:pt x="8" y="21"/>
                    <a:pt x="8" y="21"/>
                    <a:pt x="8" y="21"/>
                  </a:cubicBezTo>
                  <a:cubicBezTo>
                    <a:pt x="8" y="21"/>
                    <a:pt x="8" y="21"/>
                    <a:pt x="8" y="21"/>
                  </a:cubicBezTo>
                  <a:cubicBezTo>
                    <a:pt x="8" y="21"/>
                    <a:pt x="8" y="21"/>
                    <a:pt x="8" y="21"/>
                  </a:cubicBezTo>
                  <a:cubicBezTo>
                    <a:pt x="12" y="16"/>
                    <a:pt x="17" y="11"/>
                    <a:pt x="22" y="6"/>
                  </a:cubicBezTo>
                  <a:cubicBezTo>
                    <a:pt x="22" y="6"/>
                    <a:pt x="22" y="6"/>
                    <a:pt x="22" y="6"/>
                  </a:cubicBezTo>
                  <a:cubicBezTo>
                    <a:pt x="11" y="20"/>
                    <a:pt x="11" y="20"/>
                    <a:pt x="11" y="20"/>
                  </a:cubicBezTo>
                  <a:cubicBezTo>
                    <a:pt x="11" y="21"/>
                    <a:pt x="11" y="21"/>
                    <a:pt x="11" y="21"/>
                  </a:cubicBezTo>
                  <a:cubicBezTo>
                    <a:pt x="11" y="21"/>
                    <a:pt x="11" y="21"/>
                    <a:pt x="11" y="21"/>
                  </a:cubicBezTo>
                  <a:moveTo>
                    <a:pt x="12" y="12"/>
                  </a:moveTo>
                  <a:cubicBezTo>
                    <a:pt x="14" y="9"/>
                    <a:pt x="17" y="7"/>
                    <a:pt x="19" y="5"/>
                  </a:cubicBezTo>
                  <a:cubicBezTo>
                    <a:pt x="19" y="5"/>
                    <a:pt x="19" y="5"/>
                    <a:pt x="19" y="5"/>
                  </a:cubicBezTo>
                  <a:cubicBezTo>
                    <a:pt x="19" y="5"/>
                    <a:pt x="19" y="5"/>
                    <a:pt x="19" y="5"/>
                  </a:cubicBezTo>
                  <a:cubicBezTo>
                    <a:pt x="17" y="7"/>
                    <a:pt x="14" y="9"/>
                    <a:pt x="12" y="12"/>
                  </a:cubicBezTo>
                  <a:moveTo>
                    <a:pt x="27" y="12"/>
                  </a:moveTo>
                  <a:cubicBezTo>
                    <a:pt x="29" y="9"/>
                    <a:pt x="31" y="7"/>
                    <a:pt x="34" y="5"/>
                  </a:cubicBezTo>
                  <a:cubicBezTo>
                    <a:pt x="34" y="5"/>
                    <a:pt x="34" y="5"/>
                    <a:pt x="34" y="5"/>
                  </a:cubicBezTo>
                  <a:cubicBezTo>
                    <a:pt x="34" y="5"/>
                    <a:pt x="34" y="5"/>
                    <a:pt x="34" y="5"/>
                  </a:cubicBezTo>
                  <a:cubicBezTo>
                    <a:pt x="31" y="7"/>
                    <a:pt x="29" y="9"/>
                    <a:pt x="27" y="12"/>
                  </a:cubicBezTo>
                  <a:moveTo>
                    <a:pt x="24" y="9"/>
                  </a:moveTo>
                  <a:cubicBezTo>
                    <a:pt x="25" y="7"/>
                    <a:pt x="26" y="6"/>
                    <a:pt x="27" y="4"/>
                  </a:cubicBezTo>
                  <a:cubicBezTo>
                    <a:pt x="27" y="5"/>
                    <a:pt x="27" y="5"/>
                    <a:pt x="27" y="6"/>
                  </a:cubicBezTo>
                  <a:cubicBezTo>
                    <a:pt x="26" y="7"/>
                    <a:pt x="25" y="8"/>
                    <a:pt x="24" y="9"/>
                  </a:cubicBezTo>
                  <a:moveTo>
                    <a:pt x="34" y="55"/>
                  </a:moveTo>
                  <a:cubicBezTo>
                    <a:pt x="34" y="49"/>
                    <a:pt x="34" y="43"/>
                    <a:pt x="33" y="37"/>
                  </a:cubicBezTo>
                  <a:cubicBezTo>
                    <a:pt x="33" y="31"/>
                    <a:pt x="33" y="25"/>
                    <a:pt x="32" y="19"/>
                  </a:cubicBezTo>
                  <a:cubicBezTo>
                    <a:pt x="33" y="18"/>
                    <a:pt x="33" y="18"/>
                    <a:pt x="33" y="18"/>
                  </a:cubicBezTo>
                  <a:cubicBezTo>
                    <a:pt x="36" y="13"/>
                    <a:pt x="39" y="9"/>
                    <a:pt x="41" y="4"/>
                  </a:cubicBezTo>
                  <a:cubicBezTo>
                    <a:pt x="43" y="15"/>
                    <a:pt x="45" y="28"/>
                    <a:pt x="45" y="42"/>
                  </a:cubicBezTo>
                  <a:cubicBezTo>
                    <a:pt x="45" y="42"/>
                    <a:pt x="45" y="42"/>
                    <a:pt x="45" y="42"/>
                  </a:cubicBezTo>
                  <a:cubicBezTo>
                    <a:pt x="41" y="46"/>
                    <a:pt x="38" y="50"/>
                    <a:pt x="34" y="55"/>
                  </a:cubicBezTo>
                  <a:moveTo>
                    <a:pt x="3" y="22"/>
                  </a:moveTo>
                  <a:cubicBezTo>
                    <a:pt x="3" y="22"/>
                    <a:pt x="3" y="22"/>
                    <a:pt x="3" y="22"/>
                  </a:cubicBezTo>
                  <a:cubicBezTo>
                    <a:pt x="3" y="22"/>
                    <a:pt x="3" y="22"/>
                    <a:pt x="3" y="22"/>
                  </a:cubicBezTo>
                  <a:cubicBezTo>
                    <a:pt x="2" y="22"/>
                    <a:pt x="2" y="22"/>
                    <a:pt x="2" y="21"/>
                  </a:cubicBezTo>
                  <a:cubicBezTo>
                    <a:pt x="2" y="21"/>
                    <a:pt x="2" y="21"/>
                    <a:pt x="2" y="21"/>
                  </a:cubicBezTo>
                  <a:cubicBezTo>
                    <a:pt x="6" y="14"/>
                    <a:pt x="12" y="7"/>
                    <a:pt x="18" y="2"/>
                  </a:cubicBezTo>
                  <a:cubicBezTo>
                    <a:pt x="19" y="4"/>
                    <a:pt x="19" y="4"/>
                    <a:pt x="19" y="4"/>
                  </a:cubicBezTo>
                  <a:cubicBezTo>
                    <a:pt x="13" y="9"/>
                    <a:pt x="8" y="15"/>
                    <a:pt x="3" y="21"/>
                  </a:cubicBezTo>
                  <a:cubicBezTo>
                    <a:pt x="3" y="21"/>
                    <a:pt x="3" y="21"/>
                    <a:pt x="3" y="22"/>
                  </a:cubicBezTo>
                  <a:cubicBezTo>
                    <a:pt x="3" y="22"/>
                    <a:pt x="3" y="22"/>
                    <a:pt x="3" y="22"/>
                  </a:cubicBezTo>
                  <a:moveTo>
                    <a:pt x="18" y="22"/>
                  </a:moveTo>
                  <a:cubicBezTo>
                    <a:pt x="18" y="22"/>
                    <a:pt x="18" y="22"/>
                    <a:pt x="18" y="22"/>
                  </a:cubicBezTo>
                  <a:cubicBezTo>
                    <a:pt x="17" y="22"/>
                    <a:pt x="17" y="22"/>
                    <a:pt x="17" y="22"/>
                  </a:cubicBezTo>
                  <a:cubicBezTo>
                    <a:pt x="17" y="22"/>
                    <a:pt x="16" y="22"/>
                    <a:pt x="16" y="21"/>
                  </a:cubicBezTo>
                  <a:cubicBezTo>
                    <a:pt x="16" y="21"/>
                    <a:pt x="16" y="21"/>
                    <a:pt x="16" y="21"/>
                  </a:cubicBezTo>
                  <a:cubicBezTo>
                    <a:pt x="17" y="21"/>
                    <a:pt x="17" y="21"/>
                    <a:pt x="17" y="21"/>
                  </a:cubicBezTo>
                  <a:cubicBezTo>
                    <a:pt x="20" y="16"/>
                    <a:pt x="24" y="11"/>
                    <a:pt x="28" y="6"/>
                  </a:cubicBezTo>
                  <a:cubicBezTo>
                    <a:pt x="28" y="6"/>
                    <a:pt x="28" y="6"/>
                    <a:pt x="28" y="6"/>
                  </a:cubicBezTo>
                  <a:cubicBezTo>
                    <a:pt x="30" y="5"/>
                    <a:pt x="31" y="3"/>
                    <a:pt x="33" y="2"/>
                  </a:cubicBezTo>
                  <a:cubicBezTo>
                    <a:pt x="33" y="4"/>
                    <a:pt x="33" y="4"/>
                    <a:pt x="33" y="4"/>
                  </a:cubicBezTo>
                  <a:cubicBezTo>
                    <a:pt x="28" y="9"/>
                    <a:pt x="23" y="15"/>
                    <a:pt x="18" y="21"/>
                  </a:cubicBezTo>
                  <a:cubicBezTo>
                    <a:pt x="18" y="21"/>
                    <a:pt x="18" y="21"/>
                    <a:pt x="18" y="22"/>
                  </a:cubicBezTo>
                  <a:cubicBezTo>
                    <a:pt x="18" y="22"/>
                    <a:pt x="18" y="22"/>
                    <a:pt x="18" y="22"/>
                  </a:cubicBezTo>
                  <a:moveTo>
                    <a:pt x="33" y="0"/>
                  </a:moveTo>
                  <a:cubicBezTo>
                    <a:pt x="33" y="0"/>
                    <a:pt x="33" y="0"/>
                    <a:pt x="33" y="0"/>
                  </a:cubicBezTo>
                  <a:cubicBezTo>
                    <a:pt x="31" y="2"/>
                    <a:pt x="30" y="3"/>
                    <a:pt x="28" y="5"/>
                  </a:cubicBezTo>
                  <a:cubicBezTo>
                    <a:pt x="28" y="4"/>
                    <a:pt x="28" y="3"/>
                    <a:pt x="28" y="2"/>
                  </a:cubicBezTo>
                  <a:cubicBezTo>
                    <a:pt x="27" y="2"/>
                    <a:pt x="27" y="2"/>
                    <a:pt x="27" y="2"/>
                  </a:cubicBezTo>
                  <a:cubicBezTo>
                    <a:pt x="27" y="2"/>
                    <a:pt x="27" y="2"/>
                    <a:pt x="27" y="2"/>
                  </a:cubicBezTo>
                  <a:cubicBezTo>
                    <a:pt x="26" y="3"/>
                    <a:pt x="26" y="4"/>
                    <a:pt x="26" y="4"/>
                  </a:cubicBezTo>
                  <a:cubicBezTo>
                    <a:pt x="25" y="4"/>
                    <a:pt x="25" y="4"/>
                    <a:pt x="25" y="4"/>
                  </a:cubicBezTo>
                  <a:cubicBezTo>
                    <a:pt x="24" y="5"/>
                    <a:pt x="23" y="5"/>
                    <a:pt x="22" y="5"/>
                  </a:cubicBezTo>
                  <a:cubicBezTo>
                    <a:pt x="22" y="5"/>
                    <a:pt x="22" y="5"/>
                    <a:pt x="22" y="5"/>
                  </a:cubicBezTo>
                  <a:cubicBezTo>
                    <a:pt x="22" y="5"/>
                    <a:pt x="22" y="5"/>
                    <a:pt x="22" y="5"/>
                  </a:cubicBezTo>
                  <a:cubicBezTo>
                    <a:pt x="21" y="5"/>
                    <a:pt x="21" y="5"/>
                    <a:pt x="21" y="5"/>
                  </a:cubicBezTo>
                  <a:cubicBezTo>
                    <a:pt x="21" y="5"/>
                    <a:pt x="21" y="5"/>
                    <a:pt x="21" y="5"/>
                  </a:cubicBezTo>
                  <a:cubicBezTo>
                    <a:pt x="21" y="5"/>
                    <a:pt x="20" y="5"/>
                    <a:pt x="20" y="4"/>
                  </a:cubicBezTo>
                  <a:cubicBezTo>
                    <a:pt x="19" y="0"/>
                    <a:pt x="19" y="0"/>
                    <a:pt x="19" y="0"/>
                  </a:cubicBezTo>
                  <a:cubicBezTo>
                    <a:pt x="19" y="0"/>
                    <a:pt x="19" y="0"/>
                    <a:pt x="19" y="0"/>
                  </a:cubicBezTo>
                  <a:cubicBezTo>
                    <a:pt x="18" y="0"/>
                    <a:pt x="18" y="0"/>
                    <a:pt x="18" y="0"/>
                  </a:cubicBezTo>
                  <a:cubicBezTo>
                    <a:pt x="12" y="6"/>
                    <a:pt x="6" y="13"/>
                    <a:pt x="1" y="20"/>
                  </a:cubicBezTo>
                  <a:cubicBezTo>
                    <a:pt x="0" y="21"/>
                    <a:pt x="0" y="21"/>
                    <a:pt x="0" y="21"/>
                  </a:cubicBezTo>
                  <a:cubicBezTo>
                    <a:pt x="0" y="22"/>
                    <a:pt x="1" y="22"/>
                    <a:pt x="1" y="23"/>
                  </a:cubicBezTo>
                  <a:cubicBezTo>
                    <a:pt x="1" y="23"/>
                    <a:pt x="1" y="23"/>
                    <a:pt x="1" y="23"/>
                  </a:cubicBezTo>
                  <a:cubicBezTo>
                    <a:pt x="1" y="23"/>
                    <a:pt x="1" y="23"/>
                    <a:pt x="1" y="23"/>
                  </a:cubicBezTo>
                  <a:cubicBezTo>
                    <a:pt x="3" y="35"/>
                    <a:pt x="4" y="48"/>
                    <a:pt x="4" y="60"/>
                  </a:cubicBezTo>
                  <a:cubicBezTo>
                    <a:pt x="4" y="60"/>
                    <a:pt x="4" y="60"/>
                    <a:pt x="4" y="60"/>
                  </a:cubicBezTo>
                  <a:cubicBezTo>
                    <a:pt x="4" y="60"/>
                    <a:pt x="4" y="60"/>
                    <a:pt x="4" y="60"/>
                  </a:cubicBezTo>
                  <a:cubicBezTo>
                    <a:pt x="4" y="60"/>
                    <a:pt x="4" y="60"/>
                    <a:pt x="4" y="60"/>
                  </a:cubicBezTo>
                  <a:cubicBezTo>
                    <a:pt x="5" y="60"/>
                    <a:pt x="5" y="60"/>
                    <a:pt x="5" y="60"/>
                  </a:cubicBezTo>
                  <a:cubicBezTo>
                    <a:pt x="6" y="62"/>
                    <a:pt x="9" y="63"/>
                    <a:pt x="11" y="63"/>
                  </a:cubicBezTo>
                  <a:cubicBezTo>
                    <a:pt x="12" y="63"/>
                    <a:pt x="13" y="63"/>
                    <a:pt x="13" y="62"/>
                  </a:cubicBezTo>
                  <a:cubicBezTo>
                    <a:pt x="15" y="62"/>
                    <a:pt x="16" y="61"/>
                    <a:pt x="17" y="60"/>
                  </a:cubicBezTo>
                  <a:cubicBezTo>
                    <a:pt x="17" y="60"/>
                    <a:pt x="17" y="60"/>
                    <a:pt x="17" y="60"/>
                  </a:cubicBezTo>
                  <a:cubicBezTo>
                    <a:pt x="17" y="60"/>
                    <a:pt x="17" y="60"/>
                    <a:pt x="17" y="60"/>
                  </a:cubicBezTo>
                  <a:cubicBezTo>
                    <a:pt x="18" y="59"/>
                    <a:pt x="18" y="59"/>
                    <a:pt x="18" y="59"/>
                  </a:cubicBezTo>
                  <a:cubicBezTo>
                    <a:pt x="18" y="59"/>
                    <a:pt x="18" y="59"/>
                    <a:pt x="18" y="59"/>
                  </a:cubicBezTo>
                  <a:cubicBezTo>
                    <a:pt x="18" y="59"/>
                    <a:pt x="19" y="58"/>
                    <a:pt x="19" y="57"/>
                  </a:cubicBezTo>
                  <a:cubicBezTo>
                    <a:pt x="19" y="58"/>
                    <a:pt x="19" y="59"/>
                    <a:pt x="19" y="60"/>
                  </a:cubicBezTo>
                  <a:cubicBezTo>
                    <a:pt x="19" y="60"/>
                    <a:pt x="19" y="60"/>
                    <a:pt x="19" y="60"/>
                  </a:cubicBezTo>
                  <a:cubicBezTo>
                    <a:pt x="19" y="60"/>
                    <a:pt x="19" y="60"/>
                    <a:pt x="19" y="60"/>
                  </a:cubicBezTo>
                  <a:cubicBezTo>
                    <a:pt x="19" y="60"/>
                    <a:pt x="19" y="60"/>
                    <a:pt x="19" y="60"/>
                  </a:cubicBezTo>
                  <a:cubicBezTo>
                    <a:pt x="19" y="60"/>
                    <a:pt x="19" y="60"/>
                    <a:pt x="19" y="60"/>
                  </a:cubicBezTo>
                  <a:cubicBezTo>
                    <a:pt x="21" y="62"/>
                    <a:pt x="24" y="63"/>
                    <a:pt x="26" y="63"/>
                  </a:cubicBezTo>
                  <a:cubicBezTo>
                    <a:pt x="27" y="63"/>
                    <a:pt x="28" y="63"/>
                    <a:pt x="28" y="62"/>
                  </a:cubicBezTo>
                  <a:cubicBezTo>
                    <a:pt x="30" y="62"/>
                    <a:pt x="31" y="61"/>
                    <a:pt x="32" y="60"/>
                  </a:cubicBezTo>
                  <a:cubicBezTo>
                    <a:pt x="32" y="60"/>
                    <a:pt x="32" y="60"/>
                    <a:pt x="32" y="60"/>
                  </a:cubicBezTo>
                  <a:cubicBezTo>
                    <a:pt x="32" y="60"/>
                    <a:pt x="32" y="60"/>
                    <a:pt x="32" y="60"/>
                  </a:cubicBezTo>
                  <a:cubicBezTo>
                    <a:pt x="33" y="59"/>
                    <a:pt x="33" y="59"/>
                    <a:pt x="33" y="59"/>
                  </a:cubicBezTo>
                  <a:cubicBezTo>
                    <a:pt x="33" y="59"/>
                    <a:pt x="33" y="59"/>
                    <a:pt x="33" y="59"/>
                  </a:cubicBezTo>
                  <a:cubicBezTo>
                    <a:pt x="36" y="54"/>
                    <a:pt x="41" y="48"/>
                    <a:pt x="46" y="43"/>
                  </a:cubicBezTo>
                  <a:cubicBezTo>
                    <a:pt x="46" y="43"/>
                    <a:pt x="46" y="43"/>
                    <a:pt x="46" y="43"/>
                  </a:cubicBezTo>
                  <a:cubicBezTo>
                    <a:pt x="46" y="42"/>
                    <a:pt x="46" y="42"/>
                    <a:pt x="46" y="42"/>
                  </a:cubicBezTo>
                  <a:cubicBezTo>
                    <a:pt x="46" y="28"/>
                    <a:pt x="44" y="13"/>
                    <a:pt x="42" y="2"/>
                  </a:cubicBezTo>
                  <a:cubicBezTo>
                    <a:pt x="42" y="2"/>
                    <a:pt x="42" y="2"/>
                    <a:pt x="42" y="2"/>
                  </a:cubicBezTo>
                  <a:cubicBezTo>
                    <a:pt x="41" y="2"/>
                    <a:pt x="41" y="2"/>
                    <a:pt x="41" y="2"/>
                  </a:cubicBezTo>
                  <a:cubicBezTo>
                    <a:pt x="41" y="3"/>
                    <a:pt x="40" y="4"/>
                    <a:pt x="40" y="4"/>
                  </a:cubicBezTo>
                  <a:cubicBezTo>
                    <a:pt x="39" y="5"/>
                    <a:pt x="38" y="5"/>
                    <a:pt x="37" y="5"/>
                  </a:cubicBezTo>
                  <a:cubicBezTo>
                    <a:pt x="37" y="5"/>
                    <a:pt x="37" y="5"/>
                    <a:pt x="37" y="5"/>
                  </a:cubicBezTo>
                  <a:cubicBezTo>
                    <a:pt x="37" y="5"/>
                    <a:pt x="37" y="5"/>
                    <a:pt x="37" y="5"/>
                  </a:cubicBezTo>
                  <a:cubicBezTo>
                    <a:pt x="36" y="5"/>
                    <a:pt x="36" y="5"/>
                    <a:pt x="36" y="5"/>
                  </a:cubicBezTo>
                  <a:cubicBezTo>
                    <a:pt x="36" y="5"/>
                    <a:pt x="36" y="5"/>
                    <a:pt x="36" y="5"/>
                  </a:cubicBezTo>
                  <a:cubicBezTo>
                    <a:pt x="36" y="5"/>
                    <a:pt x="35" y="5"/>
                    <a:pt x="35" y="4"/>
                  </a:cubicBezTo>
                  <a:cubicBezTo>
                    <a:pt x="34" y="0"/>
                    <a:pt x="34" y="0"/>
                    <a:pt x="34" y="0"/>
                  </a:cubicBezTo>
                  <a:cubicBezTo>
                    <a:pt x="33" y="0"/>
                    <a:pt x="33" y="0"/>
                    <a:pt x="3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77" name="Freeform 163"/>
            <p:cNvSpPr>
              <a:spLocks noEditPoints="1"/>
            </p:cNvSpPr>
            <p:nvPr/>
          </p:nvSpPr>
          <p:spPr bwMode="auto">
            <a:xfrm>
              <a:off x="4222" y="2329"/>
              <a:ext cx="24" cy="45"/>
            </a:xfrm>
            <a:custGeom>
              <a:avLst/>
              <a:gdLst>
                <a:gd name="T0" fmla="*/ 2 w 10"/>
                <a:gd name="T1" fmla="*/ 17 h 19"/>
                <a:gd name="T2" fmla="*/ 1 w 10"/>
                <a:gd name="T3" fmla="*/ 10 h 19"/>
                <a:gd name="T4" fmla="*/ 2 w 10"/>
                <a:gd name="T5" fmla="*/ 8 h 19"/>
                <a:gd name="T6" fmla="*/ 3 w 10"/>
                <a:gd name="T7" fmla="*/ 7 h 19"/>
                <a:gd name="T8" fmla="*/ 8 w 10"/>
                <a:gd name="T9" fmla="*/ 2 h 19"/>
                <a:gd name="T10" fmla="*/ 9 w 10"/>
                <a:gd name="T11" fmla="*/ 9 h 19"/>
                <a:gd name="T12" fmla="*/ 2 w 10"/>
                <a:gd name="T13" fmla="*/ 17 h 19"/>
                <a:gd name="T14" fmla="*/ 8 w 10"/>
                <a:gd name="T15" fmla="*/ 0 h 19"/>
                <a:gd name="T16" fmla="*/ 8 w 10"/>
                <a:gd name="T17" fmla="*/ 0 h 19"/>
                <a:gd name="T18" fmla="*/ 2 w 10"/>
                <a:gd name="T19" fmla="*/ 6 h 19"/>
                <a:gd name="T20" fmla="*/ 1 w 10"/>
                <a:gd name="T21" fmla="*/ 8 h 19"/>
                <a:gd name="T22" fmla="*/ 0 w 10"/>
                <a:gd name="T23" fmla="*/ 10 h 19"/>
                <a:gd name="T24" fmla="*/ 1 w 10"/>
                <a:gd name="T25" fmla="*/ 18 h 19"/>
                <a:gd name="T26" fmla="*/ 1 w 10"/>
                <a:gd name="T27" fmla="*/ 19 h 19"/>
                <a:gd name="T28" fmla="*/ 1 w 10"/>
                <a:gd name="T29" fmla="*/ 19 h 19"/>
                <a:gd name="T30" fmla="*/ 2 w 10"/>
                <a:gd name="T31" fmla="*/ 19 h 19"/>
                <a:gd name="T32" fmla="*/ 10 w 10"/>
                <a:gd name="T33" fmla="*/ 10 h 19"/>
                <a:gd name="T34" fmla="*/ 10 w 10"/>
                <a:gd name="T35" fmla="*/ 10 h 19"/>
                <a:gd name="T36" fmla="*/ 9 w 10"/>
                <a:gd name="T37" fmla="*/ 1 h 19"/>
                <a:gd name="T38" fmla="*/ 8 w 10"/>
                <a:gd name="T3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19">
                  <a:moveTo>
                    <a:pt x="2" y="17"/>
                  </a:moveTo>
                  <a:cubicBezTo>
                    <a:pt x="2" y="15"/>
                    <a:pt x="2" y="12"/>
                    <a:pt x="1" y="10"/>
                  </a:cubicBezTo>
                  <a:cubicBezTo>
                    <a:pt x="1" y="9"/>
                    <a:pt x="1" y="9"/>
                    <a:pt x="2" y="8"/>
                  </a:cubicBezTo>
                  <a:cubicBezTo>
                    <a:pt x="2" y="8"/>
                    <a:pt x="2" y="8"/>
                    <a:pt x="3" y="7"/>
                  </a:cubicBezTo>
                  <a:cubicBezTo>
                    <a:pt x="4" y="6"/>
                    <a:pt x="6" y="4"/>
                    <a:pt x="8" y="2"/>
                  </a:cubicBezTo>
                  <a:cubicBezTo>
                    <a:pt x="8" y="5"/>
                    <a:pt x="8" y="7"/>
                    <a:pt x="9" y="9"/>
                  </a:cubicBezTo>
                  <a:cubicBezTo>
                    <a:pt x="6" y="12"/>
                    <a:pt x="4" y="14"/>
                    <a:pt x="2" y="17"/>
                  </a:cubicBezTo>
                  <a:moveTo>
                    <a:pt x="8" y="0"/>
                  </a:moveTo>
                  <a:cubicBezTo>
                    <a:pt x="8" y="0"/>
                    <a:pt x="8" y="0"/>
                    <a:pt x="8" y="0"/>
                  </a:cubicBezTo>
                  <a:cubicBezTo>
                    <a:pt x="6" y="3"/>
                    <a:pt x="4" y="5"/>
                    <a:pt x="2" y="6"/>
                  </a:cubicBezTo>
                  <a:cubicBezTo>
                    <a:pt x="1" y="7"/>
                    <a:pt x="1" y="7"/>
                    <a:pt x="1" y="8"/>
                  </a:cubicBezTo>
                  <a:cubicBezTo>
                    <a:pt x="0" y="8"/>
                    <a:pt x="0" y="9"/>
                    <a:pt x="0" y="10"/>
                  </a:cubicBezTo>
                  <a:cubicBezTo>
                    <a:pt x="0" y="13"/>
                    <a:pt x="1" y="16"/>
                    <a:pt x="1" y="18"/>
                  </a:cubicBezTo>
                  <a:cubicBezTo>
                    <a:pt x="1" y="19"/>
                    <a:pt x="1" y="19"/>
                    <a:pt x="1" y="19"/>
                  </a:cubicBezTo>
                  <a:cubicBezTo>
                    <a:pt x="1" y="19"/>
                    <a:pt x="1" y="19"/>
                    <a:pt x="1" y="19"/>
                  </a:cubicBezTo>
                  <a:cubicBezTo>
                    <a:pt x="2" y="19"/>
                    <a:pt x="2" y="19"/>
                    <a:pt x="2" y="19"/>
                  </a:cubicBezTo>
                  <a:cubicBezTo>
                    <a:pt x="4" y="16"/>
                    <a:pt x="7" y="13"/>
                    <a:pt x="10" y="10"/>
                  </a:cubicBezTo>
                  <a:cubicBezTo>
                    <a:pt x="10" y="10"/>
                    <a:pt x="10" y="10"/>
                    <a:pt x="10" y="10"/>
                  </a:cubicBezTo>
                  <a:cubicBezTo>
                    <a:pt x="9" y="7"/>
                    <a:pt x="9" y="4"/>
                    <a:pt x="9" y="1"/>
                  </a:cubicBezTo>
                  <a:cubicBezTo>
                    <a:pt x="8" y="0"/>
                    <a:pt x="8" y="0"/>
                    <a:pt x="8"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78" name="Freeform 164"/>
            <p:cNvSpPr/>
            <p:nvPr/>
          </p:nvSpPr>
          <p:spPr bwMode="auto">
            <a:xfrm>
              <a:off x="4191" y="2384"/>
              <a:ext cx="17" cy="45"/>
            </a:xfrm>
            <a:custGeom>
              <a:avLst/>
              <a:gdLst>
                <a:gd name="T0" fmla="*/ 3 w 7"/>
                <a:gd name="T1" fmla="*/ 0 h 19"/>
                <a:gd name="T2" fmla="*/ 2 w 7"/>
                <a:gd name="T3" fmla="*/ 0 h 19"/>
                <a:gd name="T4" fmla="*/ 0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1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4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4 w 7"/>
                <a:gd name="T53" fmla="*/ 17 h 19"/>
                <a:gd name="T54" fmla="*/ 4 w 7"/>
                <a:gd name="T55" fmla="*/ 17 h 19"/>
                <a:gd name="T56" fmla="*/ 4 w 7"/>
                <a:gd name="T57" fmla="*/ 17 h 19"/>
                <a:gd name="T58" fmla="*/ 7 w 7"/>
                <a:gd name="T59" fmla="*/ 13 h 19"/>
                <a:gd name="T60" fmla="*/ 7 w 7"/>
                <a:gd name="T61" fmla="*/ 12 h 19"/>
                <a:gd name="T62" fmla="*/ 6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2 w 7"/>
                <a:gd name="T81" fmla="*/ 9 h 19"/>
                <a:gd name="T82" fmla="*/ 3 w 7"/>
                <a:gd name="T83" fmla="*/ 9 h 19"/>
                <a:gd name="T84" fmla="*/ 7 w 7"/>
                <a:gd name="T85" fmla="*/ 4 h 19"/>
                <a:gd name="T86" fmla="*/ 6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2" y="0"/>
                    <a:pt x="2" y="0"/>
                    <a:pt x="2" y="0"/>
                  </a:cubicBezTo>
                  <a:cubicBezTo>
                    <a:pt x="1" y="1"/>
                    <a:pt x="1" y="2"/>
                    <a:pt x="0" y="3"/>
                  </a:cubicBezTo>
                  <a:cubicBezTo>
                    <a:pt x="0" y="4"/>
                    <a:pt x="0" y="5"/>
                    <a:pt x="1" y="6"/>
                  </a:cubicBezTo>
                  <a:cubicBezTo>
                    <a:pt x="1" y="6"/>
                    <a:pt x="1" y="6"/>
                    <a:pt x="2" y="6"/>
                  </a:cubicBezTo>
                  <a:cubicBezTo>
                    <a:pt x="2" y="6"/>
                    <a:pt x="2" y="6"/>
                    <a:pt x="2" y="6"/>
                  </a:cubicBezTo>
                  <a:cubicBezTo>
                    <a:pt x="3" y="6"/>
                    <a:pt x="3" y="6"/>
                    <a:pt x="3" y="6"/>
                  </a:cubicBezTo>
                  <a:cubicBezTo>
                    <a:pt x="4" y="5"/>
                    <a:pt x="4" y="5"/>
                    <a:pt x="4" y="5"/>
                  </a:cubicBezTo>
                  <a:cubicBezTo>
                    <a:pt x="2" y="8"/>
                    <a:pt x="2" y="8"/>
                    <a:pt x="2" y="8"/>
                  </a:cubicBezTo>
                  <a:cubicBezTo>
                    <a:pt x="2" y="8"/>
                    <a:pt x="1" y="9"/>
                    <a:pt x="1" y="10"/>
                  </a:cubicBezTo>
                  <a:cubicBezTo>
                    <a:pt x="2" y="10"/>
                    <a:pt x="2" y="11"/>
                    <a:pt x="3" y="11"/>
                  </a:cubicBezTo>
                  <a:cubicBezTo>
                    <a:pt x="2"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3" y="18"/>
                    <a:pt x="4" y="19"/>
                    <a:pt x="4"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4" y="17"/>
                    <a:pt x="4" y="17"/>
                    <a:pt x="4" y="17"/>
                  </a:cubicBezTo>
                  <a:cubicBezTo>
                    <a:pt x="4" y="17"/>
                    <a:pt x="4" y="17"/>
                    <a:pt x="4" y="17"/>
                  </a:cubicBezTo>
                  <a:cubicBezTo>
                    <a:pt x="4" y="17"/>
                    <a:pt x="4" y="17"/>
                    <a:pt x="4" y="17"/>
                  </a:cubicBezTo>
                  <a:cubicBezTo>
                    <a:pt x="7" y="13"/>
                    <a:pt x="7" y="13"/>
                    <a:pt x="7" y="13"/>
                  </a:cubicBezTo>
                  <a:cubicBezTo>
                    <a:pt x="7" y="12"/>
                    <a:pt x="7" y="12"/>
                    <a:pt x="7" y="12"/>
                  </a:cubicBezTo>
                  <a:cubicBezTo>
                    <a:pt x="6" y="12"/>
                    <a:pt x="6" y="12"/>
                    <a:pt x="6" y="12"/>
                  </a:cubicBezTo>
                  <a:cubicBezTo>
                    <a:pt x="6" y="12"/>
                    <a:pt x="5" y="13"/>
                    <a:pt x="4" y="13"/>
                  </a:cubicBezTo>
                  <a:cubicBezTo>
                    <a:pt x="3"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4" y="9"/>
                    <a:pt x="4" y="10"/>
                  </a:cubicBezTo>
                  <a:cubicBezTo>
                    <a:pt x="3" y="10"/>
                    <a:pt x="3" y="10"/>
                    <a:pt x="3" y="10"/>
                  </a:cubicBezTo>
                  <a:cubicBezTo>
                    <a:pt x="2" y="9"/>
                    <a:pt x="2" y="9"/>
                    <a:pt x="2" y="9"/>
                  </a:cubicBezTo>
                  <a:cubicBezTo>
                    <a:pt x="2" y="9"/>
                    <a:pt x="2" y="9"/>
                    <a:pt x="3" y="9"/>
                  </a:cubicBezTo>
                  <a:cubicBezTo>
                    <a:pt x="7" y="4"/>
                    <a:pt x="7" y="4"/>
                    <a:pt x="7" y="4"/>
                  </a:cubicBezTo>
                  <a:cubicBezTo>
                    <a:pt x="6" y="3"/>
                    <a:pt x="6" y="3"/>
                    <a:pt x="6" y="3"/>
                  </a:cubicBezTo>
                  <a:cubicBezTo>
                    <a:pt x="6" y="3"/>
                    <a:pt x="6" y="3"/>
                    <a:pt x="6" y="3"/>
                  </a:cubicBezTo>
                  <a:cubicBezTo>
                    <a:pt x="3" y="5"/>
                    <a:pt x="3" y="5"/>
                    <a:pt x="3" y="5"/>
                  </a:cubicBezTo>
                  <a:cubicBezTo>
                    <a:pt x="2" y="5"/>
                    <a:pt x="2" y="5"/>
                    <a:pt x="2" y="5"/>
                  </a:cubicBezTo>
                  <a:cubicBezTo>
                    <a:pt x="2" y="5"/>
                    <a:pt x="2" y="5"/>
                    <a:pt x="2" y="5"/>
                  </a:cubicBezTo>
                  <a:cubicBezTo>
                    <a:pt x="1" y="5"/>
                    <a:pt x="1" y="4"/>
                    <a:pt x="2" y="4"/>
                  </a:cubicBezTo>
                  <a:cubicBezTo>
                    <a:pt x="2" y="2"/>
                    <a:pt x="2" y="1"/>
                    <a:pt x="3" y="1"/>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79" name="Freeform 165"/>
            <p:cNvSpPr/>
            <p:nvPr/>
          </p:nvSpPr>
          <p:spPr bwMode="auto">
            <a:xfrm>
              <a:off x="4155" y="2384"/>
              <a:ext cx="17" cy="45"/>
            </a:xfrm>
            <a:custGeom>
              <a:avLst/>
              <a:gdLst>
                <a:gd name="T0" fmla="*/ 3 w 7"/>
                <a:gd name="T1" fmla="*/ 0 h 19"/>
                <a:gd name="T2" fmla="*/ 3 w 7"/>
                <a:gd name="T3" fmla="*/ 0 h 19"/>
                <a:gd name="T4" fmla="*/ 1 w 7"/>
                <a:gd name="T5" fmla="*/ 3 h 19"/>
                <a:gd name="T6" fmla="*/ 1 w 7"/>
                <a:gd name="T7" fmla="*/ 6 h 19"/>
                <a:gd name="T8" fmla="*/ 2 w 7"/>
                <a:gd name="T9" fmla="*/ 6 h 19"/>
                <a:gd name="T10" fmla="*/ 2 w 7"/>
                <a:gd name="T11" fmla="*/ 6 h 19"/>
                <a:gd name="T12" fmla="*/ 3 w 7"/>
                <a:gd name="T13" fmla="*/ 6 h 19"/>
                <a:gd name="T14" fmla="*/ 4 w 7"/>
                <a:gd name="T15" fmla="*/ 5 h 19"/>
                <a:gd name="T16" fmla="*/ 2 w 7"/>
                <a:gd name="T17" fmla="*/ 8 h 19"/>
                <a:gd name="T18" fmla="*/ 2 w 7"/>
                <a:gd name="T19" fmla="*/ 10 h 19"/>
                <a:gd name="T20" fmla="*/ 3 w 7"/>
                <a:gd name="T21" fmla="*/ 11 h 19"/>
                <a:gd name="T22" fmla="*/ 2 w 7"/>
                <a:gd name="T23" fmla="*/ 13 h 19"/>
                <a:gd name="T24" fmla="*/ 2 w 7"/>
                <a:gd name="T25" fmla="*/ 13 h 19"/>
                <a:gd name="T26" fmla="*/ 4 w 7"/>
                <a:gd name="T27" fmla="*/ 14 h 19"/>
                <a:gd name="T28" fmla="*/ 5 w 7"/>
                <a:gd name="T29" fmla="*/ 13 h 19"/>
                <a:gd name="T30" fmla="*/ 3 w 7"/>
                <a:gd name="T31" fmla="*/ 16 h 19"/>
                <a:gd name="T32" fmla="*/ 3 w 7"/>
                <a:gd name="T33" fmla="*/ 17 h 19"/>
                <a:gd name="T34" fmla="*/ 3 w 7"/>
                <a:gd name="T35" fmla="*/ 18 h 19"/>
                <a:gd name="T36" fmla="*/ 5 w 7"/>
                <a:gd name="T37" fmla="*/ 19 h 19"/>
                <a:gd name="T38" fmla="*/ 5 w 7"/>
                <a:gd name="T39" fmla="*/ 19 h 19"/>
                <a:gd name="T40" fmla="*/ 5 w 7"/>
                <a:gd name="T41" fmla="*/ 18 h 19"/>
                <a:gd name="T42" fmla="*/ 6 w 7"/>
                <a:gd name="T43" fmla="*/ 18 h 19"/>
                <a:gd name="T44" fmla="*/ 7 w 7"/>
                <a:gd name="T45" fmla="*/ 18 h 19"/>
                <a:gd name="T46" fmla="*/ 6 w 7"/>
                <a:gd name="T47" fmla="*/ 17 h 19"/>
                <a:gd name="T48" fmla="*/ 6 w 7"/>
                <a:gd name="T49" fmla="*/ 17 h 19"/>
                <a:gd name="T50" fmla="*/ 5 w 7"/>
                <a:gd name="T51" fmla="*/ 17 h 19"/>
                <a:gd name="T52" fmla="*/ 5 w 7"/>
                <a:gd name="T53" fmla="*/ 17 h 19"/>
                <a:gd name="T54" fmla="*/ 4 w 7"/>
                <a:gd name="T55" fmla="*/ 17 h 19"/>
                <a:gd name="T56" fmla="*/ 4 w 7"/>
                <a:gd name="T57" fmla="*/ 17 h 19"/>
                <a:gd name="T58" fmla="*/ 7 w 7"/>
                <a:gd name="T59" fmla="*/ 13 h 19"/>
                <a:gd name="T60" fmla="*/ 7 w 7"/>
                <a:gd name="T61" fmla="*/ 12 h 19"/>
                <a:gd name="T62" fmla="*/ 7 w 7"/>
                <a:gd name="T63" fmla="*/ 12 h 19"/>
                <a:gd name="T64" fmla="*/ 4 w 7"/>
                <a:gd name="T65" fmla="*/ 13 h 19"/>
                <a:gd name="T66" fmla="*/ 3 w 7"/>
                <a:gd name="T67" fmla="*/ 13 h 19"/>
                <a:gd name="T68" fmla="*/ 4 w 7"/>
                <a:gd name="T69" fmla="*/ 11 h 19"/>
                <a:gd name="T70" fmla="*/ 7 w 7"/>
                <a:gd name="T71" fmla="*/ 9 h 19"/>
                <a:gd name="T72" fmla="*/ 7 w 7"/>
                <a:gd name="T73" fmla="*/ 9 h 19"/>
                <a:gd name="T74" fmla="*/ 6 w 7"/>
                <a:gd name="T75" fmla="*/ 8 h 19"/>
                <a:gd name="T76" fmla="*/ 4 w 7"/>
                <a:gd name="T77" fmla="*/ 10 h 19"/>
                <a:gd name="T78" fmla="*/ 3 w 7"/>
                <a:gd name="T79" fmla="*/ 10 h 19"/>
                <a:gd name="T80" fmla="*/ 3 w 7"/>
                <a:gd name="T81" fmla="*/ 9 h 19"/>
                <a:gd name="T82" fmla="*/ 3 w 7"/>
                <a:gd name="T83" fmla="*/ 9 h 19"/>
                <a:gd name="T84" fmla="*/ 7 w 7"/>
                <a:gd name="T85" fmla="*/ 4 h 19"/>
                <a:gd name="T86" fmla="*/ 7 w 7"/>
                <a:gd name="T87" fmla="*/ 3 h 19"/>
                <a:gd name="T88" fmla="*/ 6 w 7"/>
                <a:gd name="T89" fmla="*/ 3 h 19"/>
                <a:gd name="T90" fmla="*/ 3 w 7"/>
                <a:gd name="T91" fmla="*/ 5 h 19"/>
                <a:gd name="T92" fmla="*/ 2 w 7"/>
                <a:gd name="T93" fmla="*/ 5 h 19"/>
                <a:gd name="T94" fmla="*/ 2 w 7"/>
                <a:gd name="T95" fmla="*/ 5 h 19"/>
                <a:gd name="T96" fmla="*/ 2 w 7"/>
                <a:gd name="T97" fmla="*/ 4 h 19"/>
                <a:gd name="T98" fmla="*/ 3 w 7"/>
                <a:gd name="T99" fmla="*/ 1 h 19"/>
                <a:gd name="T100" fmla="*/ 3 w 7"/>
                <a:gd name="T10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 h="19">
                  <a:moveTo>
                    <a:pt x="3" y="0"/>
                  </a:moveTo>
                  <a:cubicBezTo>
                    <a:pt x="3" y="0"/>
                    <a:pt x="3" y="0"/>
                    <a:pt x="3" y="0"/>
                  </a:cubicBezTo>
                  <a:cubicBezTo>
                    <a:pt x="2" y="1"/>
                    <a:pt x="1" y="2"/>
                    <a:pt x="1" y="3"/>
                  </a:cubicBezTo>
                  <a:cubicBezTo>
                    <a:pt x="0" y="4"/>
                    <a:pt x="0" y="5"/>
                    <a:pt x="1" y="6"/>
                  </a:cubicBezTo>
                  <a:cubicBezTo>
                    <a:pt x="1" y="6"/>
                    <a:pt x="2" y="6"/>
                    <a:pt x="2" y="6"/>
                  </a:cubicBezTo>
                  <a:cubicBezTo>
                    <a:pt x="2" y="6"/>
                    <a:pt x="2" y="6"/>
                    <a:pt x="2" y="6"/>
                  </a:cubicBezTo>
                  <a:cubicBezTo>
                    <a:pt x="3" y="6"/>
                    <a:pt x="3" y="6"/>
                    <a:pt x="3" y="6"/>
                  </a:cubicBezTo>
                  <a:cubicBezTo>
                    <a:pt x="4" y="5"/>
                    <a:pt x="4" y="5"/>
                    <a:pt x="4" y="5"/>
                  </a:cubicBezTo>
                  <a:cubicBezTo>
                    <a:pt x="2" y="8"/>
                    <a:pt x="2" y="8"/>
                    <a:pt x="2" y="8"/>
                  </a:cubicBezTo>
                  <a:cubicBezTo>
                    <a:pt x="2" y="8"/>
                    <a:pt x="1" y="9"/>
                    <a:pt x="2" y="10"/>
                  </a:cubicBezTo>
                  <a:cubicBezTo>
                    <a:pt x="2" y="10"/>
                    <a:pt x="2" y="11"/>
                    <a:pt x="3" y="11"/>
                  </a:cubicBezTo>
                  <a:cubicBezTo>
                    <a:pt x="3" y="11"/>
                    <a:pt x="2" y="12"/>
                    <a:pt x="2" y="13"/>
                  </a:cubicBezTo>
                  <a:cubicBezTo>
                    <a:pt x="2" y="13"/>
                    <a:pt x="2" y="13"/>
                    <a:pt x="2" y="13"/>
                  </a:cubicBezTo>
                  <a:cubicBezTo>
                    <a:pt x="3" y="14"/>
                    <a:pt x="3" y="14"/>
                    <a:pt x="4" y="14"/>
                  </a:cubicBezTo>
                  <a:cubicBezTo>
                    <a:pt x="4" y="14"/>
                    <a:pt x="5" y="14"/>
                    <a:pt x="5" y="13"/>
                  </a:cubicBezTo>
                  <a:cubicBezTo>
                    <a:pt x="3" y="16"/>
                    <a:pt x="3" y="16"/>
                    <a:pt x="3" y="16"/>
                  </a:cubicBezTo>
                  <a:cubicBezTo>
                    <a:pt x="3" y="17"/>
                    <a:pt x="3" y="17"/>
                    <a:pt x="3" y="17"/>
                  </a:cubicBezTo>
                  <a:cubicBezTo>
                    <a:pt x="3" y="18"/>
                    <a:pt x="3" y="18"/>
                    <a:pt x="3" y="18"/>
                  </a:cubicBezTo>
                  <a:cubicBezTo>
                    <a:pt x="4" y="18"/>
                    <a:pt x="4" y="19"/>
                    <a:pt x="5" y="19"/>
                  </a:cubicBezTo>
                  <a:cubicBezTo>
                    <a:pt x="5" y="19"/>
                    <a:pt x="5" y="19"/>
                    <a:pt x="5" y="19"/>
                  </a:cubicBezTo>
                  <a:cubicBezTo>
                    <a:pt x="5" y="18"/>
                    <a:pt x="5" y="18"/>
                    <a:pt x="5" y="18"/>
                  </a:cubicBezTo>
                  <a:cubicBezTo>
                    <a:pt x="6" y="18"/>
                    <a:pt x="6" y="18"/>
                    <a:pt x="6" y="18"/>
                  </a:cubicBezTo>
                  <a:cubicBezTo>
                    <a:pt x="7" y="18"/>
                    <a:pt x="7" y="18"/>
                    <a:pt x="7" y="18"/>
                  </a:cubicBezTo>
                  <a:cubicBezTo>
                    <a:pt x="6" y="17"/>
                    <a:pt x="6" y="17"/>
                    <a:pt x="6" y="17"/>
                  </a:cubicBezTo>
                  <a:cubicBezTo>
                    <a:pt x="6" y="17"/>
                    <a:pt x="6" y="17"/>
                    <a:pt x="6" y="17"/>
                  </a:cubicBezTo>
                  <a:cubicBezTo>
                    <a:pt x="6" y="17"/>
                    <a:pt x="5" y="17"/>
                    <a:pt x="5" y="17"/>
                  </a:cubicBezTo>
                  <a:cubicBezTo>
                    <a:pt x="5" y="17"/>
                    <a:pt x="5" y="17"/>
                    <a:pt x="5" y="17"/>
                  </a:cubicBezTo>
                  <a:cubicBezTo>
                    <a:pt x="4" y="17"/>
                    <a:pt x="4" y="17"/>
                    <a:pt x="4" y="17"/>
                  </a:cubicBezTo>
                  <a:cubicBezTo>
                    <a:pt x="4" y="17"/>
                    <a:pt x="4" y="17"/>
                    <a:pt x="4" y="17"/>
                  </a:cubicBezTo>
                  <a:cubicBezTo>
                    <a:pt x="7" y="13"/>
                    <a:pt x="7" y="13"/>
                    <a:pt x="7" y="13"/>
                  </a:cubicBezTo>
                  <a:cubicBezTo>
                    <a:pt x="7" y="12"/>
                    <a:pt x="7" y="12"/>
                    <a:pt x="7" y="12"/>
                  </a:cubicBezTo>
                  <a:cubicBezTo>
                    <a:pt x="7" y="12"/>
                    <a:pt x="7" y="12"/>
                    <a:pt x="7" y="12"/>
                  </a:cubicBezTo>
                  <a:cubicBezTo>
                    <a:pt x="6" y="12"/>
                    <a:pt x="5" y="13"/>
                    <a:pt x="4" y="13"/>
                  </a:cubicBezTo>
                  <a:cubicBezTo>
                    <a:pt x="4" y="13"/>
                    <a:pt x="3" y="13"/>
                    <a:pt x="3" y="13"/>
                  </a:cubicBezTo>
                  <a:cubicBezTo>
                    <a:pt x="3" y="12"/>
                    <a:pt x="4" y="11"/>
                    <a:pt x="4" y="11"/>
                  </a:cubicBezTo>
                  <a:cubicBezTo>
                    <a:pt x="5" y="10"/>
                    <a:pt x="6" y="10"/>
                    <a:pt x="7" y="9"/>
                  </a:cubicBezTo>
                  <a:cubicBezTo>
                    <a:pt x="7" y="9"/>
                    <a:pt x="7" y="9"/>
                    <a:pt x="7" y="9"/>
                  </a:cubicBezTo>
                  <a:cubicBezTo>
                    <a:pt x="6" y="8"/>
                    <a:pt x="6" y="8"/>
                    <a:pt x="6" y="8"/>
                  </a:cubicBezTo>
                  <a:cubicBezTo>
                    <a:pt x="5" y="9"/>
                    <a:pt x="5" y="9"/>
                    <a:pt x="4" y="10"/>
                  </a:cubicBezTo>
                  <a:cubicBezTo>
                    <a:pt x="3" y="10"/>
                    <a:pt x="3" y="10"/>
                    <a:pt x="3" y="10"/>
                  </a:cubicBezTo>
                  <a:cubicBezTo>
                    <a:pt x="3" y="9"/>
                    <a:pt x="3" y="9"/>
                    <a:pt x="3" y="9"/>
                  </a:cubicBezTo>
                  <a:cubicBezTo>
                    <a:pt x="3" y="9"/>
                    <a:pt x="3" y="9"/>
                    <a:pt x="3" y="9"/>
                  </a:cubicBezTo>
                  <a:cubicBezTo>
                    <a:pt x="7" y="4"/>
                    <a:pt x="7" y="4"/>
                    <a:pt x="7" y="4"/>
                  </a:cubicBezTo>
                  <a:cubicBezTo>
                    <a:pt x="7" y="3"/>
                    <a:pt x="7" y="3"/>
                    <a:pt x="7" y="3"/>
                  </a:cubicBezTo>
                  <a:cubicBezTo>
                    <a:pt x="6" y="3"/>
                    <a:pt x="6" y="3"/>
                    <a:pt x="6" y="3"/>
                  </a:cubicBezTo>
                  <a:cubicBezTo>
                    <a:pt x="3" y="5"/>
                    <a:pt x="3" y="5"/>
                    <a:pt x="3" y="5"/>
                  </a:cubicBezTo>
                  <a:cubicBezTo>
                    <a:pt x="2" y="5"/>
                    <a:pt x="2" y="5"/>
                    <a:pt x="2" y="5"/>
                  </a:cubicBezTo>
                  <a:cubicBezTo>
                    <a:pt x="2" y="5"/>
                    <a:pt x="2" y="5"/>
                    <a:pt x="2" y="5"/>
                  </a:cubicBezTo>
                  <a:cubicBezTo>
                    <a:pt x="2" y="5"/>
                    <a:pt x="2" y="4"/>
                    <a:pt x="2" y="4"/>
                  </a:cubicBezTo>
                  <a:cubicBezTo>
                    <a:pt x="2" y="2"/>
                    <a:pt x="3" y="1"/>
                    <a:pt x="3" y="1"/>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80" name="Freeform 166"/>
            <p:cNvSpPr>
              <a:spLocks noEditPoints="1"/>
            </p:cNvSpPr>
            <p:nvPr/>
          </p:nvSpPr>
          <p:spPr bwMode="auto">
            <a:xfrm>
              <a:off x="3413" y="2298"/>
              <a:ext cx="59" cy="64"/>
            </a:xfrm>
            <a:custGeom>
              <a:avLst/>
              <a:gdLst>
                <a:gd name="T0" fmla="*/ 16 w 25"/>
                <a:gd name="T1" fmla="*/ 24 h 27"/>
                <a:gd name="T2" fmla="*/ 21 w 25"/>
                <a:gd name="T3" fmla="*/ 13 h 27"/>
                <a:gd name="T4" fmla="*/ 22 w 25"/>
                <a:gd name="T5" fmla="*/ 17 h 27"/>
                <a:gd name="T6" fmla="*/ 23 w 25"/>
                <a:gd name="T7" fmla="*/ 19 h 27"/>
                <a:gd name="T8" fmla="*/ 24 w 25"/>
                <a:gd name="T9" fmla="*/ 21 h 27"/>
                <a:gd name="T10" fmla="*/ 21 w 25"/>
                <a:gd name="T11" fmla="*/ 22 h 27"/>
                <a:gd name="T12" fmla="*/ 16 w 25"/>
                <a:gd name="T13" fmla="*/ 24 h 27"/>
                <a:gd name="T14" fmla="*/ 3 w 25"/>
                <a:gd name="T15" fmla="*/ 12 h 27"/>
                <a:gd name="T16" fmla="*/ 2 w 25"/>
                <a:gd name="T17" fmla="*/ 10 h 27"/>
                <a:gd name="T18" fmla="*/ 2 w 25"/>
                <a:gd name="T19" fmla="*/ 8 h 27"/>
                <a:gd name="T20" fmla="*/ 1 w 25"/>
                <a:gd name="T21" fmla="*/ 6 h 27"/>
                <a:gd name="T22" fmla="*/ 3 w 25"/>
                <a:gd name="T23" fmla="*/ 5 h 27"/>
                <a:gd name="T24" fmla="*/ 7 w 25"/>
                <a:gd name="T25" fmla="*/ 4 h 27"/>
                <a:gd name="T26" fmla="*/ 3 w 25"/>
                <a:gd name="T27" fmla="*/ 12 h 27"/>
                <a:gd name="T28" fmla="*/ 6 w 25"/>
                <a:gd name="T29" fmla="*/ 19 h 27"/>
                <a:gd name="T30" fmla="*/ 4 w 25"/>
                <a:gd name="T31" fmla="*/ 13 h 27"/>
                <a:gd name="T32" fmla="*/ 8 w 25"/>
                <a:gd name="T33" fmla="*/ 3 h 27"/>
                <a:gd name="T34" fmla="*/ 13 w 25"/>
                <a:gd name="T35" fmla="*/ 1 h 27"/>
                <a:gd name="T36" fmla="*/ 6 w 25"/>
                <a:gd name="T37" fmla="*/ 19 h 27"/>
                <a:gd name="T38" fmla="*/ 10 w 25"/>
                <a:gd name="T39" fmla="*/ 26 h 27"/>
                <a:gd name="T40" fmla="*/ 8 w 25"/>
                <a:gd name="T41" fmla="*/ 25 h 27"/>
                <a:gd name="T42" fmla="*/ 7 w 25"/>
                <a:gd name="T43" fmla="*/ 21 h 27"/>
                <a:gd name="T44" fmla="*/ 7 w 25"/>
                <a:gd name="T45" fmla="*/ 21 h 27"/>
                <a:gd name="T46" fmla="*/ 14 w 25"/>
                <a:gd name="T47" fmla="*/ 1 h 27"/>
                <a:gd name="T48" fmla="*/ 14 w 25"/>
                <a:gd name="T49" fmla="*/ 1 h 27"/>
                <a:gd name="T50" fmla="*/ 15 w 25"/>
                <a:gd name="T51" fmla="*/ 1 h 27"/>
                <a:gd name="T52" fmla="*/ 16 w 25"/>
                <a:gd name="T53" fmla="*/ 2 h 27"/>
                <a:gd name="T54" fmla="*/ 20 w 25"/>
                <a:gd name="T55" fmla="*/ 12 h 27"/>
                <a:gd name="T56" fmla="*/ 20 w 25"/>
                <a:gd name="T57" fmla="*/ 12 h 27"/>
                <a:gd name="T58" fmla="*/ 15 w 25"/>
                <a:gd name="T59" fmla="*/ 24 h 27"/>
                <a:gd name="T60" fmla="*/ 15 w 25"/>
                <a:gd name="T61" fmla="*/ 25 h 27"/>
                <a:gd name="T62" fmla="*/ 10 w 25"/>
                <a:gd name="T63" fmla="*/ 26 h 27"/>
                <a:gd name="T64" fmla="*/ 10 w 25"/>
                <a:gd name="T65" fmla="*/ 26 h 27"/>
                <a:gd name="T66" fmla="*/ 15 w 25"/>
                <a:gd name="T67" fmla="*/ 0 h 27"/>
                <a:gd name="T68" fmla="*/ 14 w 25"/>
                <a:gd name="T69" fmla="*/ 0 h 27"/>
                <a:gd name="T70" fmla="*/ 14 w 25"/>
                <a:gd name="T71" fmla="*/ 0 h 27"/>
                <a:gd name="T72" fmla="*/ 14 w 25"/>
                <a:gd name="T73" fmla="*/ 0 h 27"/>
                <a:gd name="T74" fmla="*/ 8 w 25"/>
                <a:gd name="T75" fmla="*/ 2 h 27"/>
                <a:gd name="T76" fmla="*/ 8 w 25"/>
                <a:gd name="T77" fmla="*/ 2 h 27"/>
                <a:gd name="T78" fmla="*/ 7 w 25"/>
                <a:gd name="T79" fmla="*/ 2 h 27"/>
                <a:gd name="T80" fmla="*/ 7 w 25"/>
                <a:gd name="T81" fmla="*/ 2 h 27"/>
                <a:gd name="T82" fmla="*/ 3 w 25"/>
                <a:gd name="T83" fmla="*/ 4 h 27"/>
                <a:gd name="T84" fmla="*/ 0 w 25"/>
                <a:gd name="T85" fmla="*/ 6 h 27"/>
                <a:gd name="T86" fmla="*/ 1 w 25"/>
                <a:gd name="T87" fmla="*/ 8 h 27"/>
                <a:gd name="T88" fmla="*/ 2 w 25"/>
                <a:gd name="T89" fmla="*/ 10 h 27"/>
                <a:gd name="T90" fmla="*/ 8 w 25"/>
                <a:gd name="T91" fmla="*/ 26 h 27"/>
                <a:gd name="T92" fmla="*/ 10 w 25"/>
                <a:gd name="T93" fmla="*/ 27 h 27"/>
                <a:gd name="T94" fmla="*/ 11 w 25"/>
                <a:gd name="T95" fmla="*/ 27 h 27"/>
                <a:gd name="T96" fmla="*/ 22 w 25"/>
                <a:gd name="T97" fmla="*/ 23 h 27"/>
                <a:gd name="T98" fmla="*/ 24 w 25"/>
                <a:gd name="T99" fmla="*/ 21 h 27"/>
                <a:gd name="T100" fmla="*/ 24 w 25"/>
                <a:gd name="T101" fmla="*/ 19 h 27"/>
                <a:gd name="T102" fmla="*/ 23 w 25"/>
                <a:gd name="T103" fmla="*/ 17 h 27"/>
                <a:gd name="T104" fmla="*/ 17 w 25"/>
                <a:gd name="T105" fmla="*/ 1 h 27"/>
                <a:gd name="T106" fmla="*/ 15 w 25"/>
                <a:gd name="T10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 h="27">
                  <a:moveTo>
                    <a:pt x="16" y="24"/>
                  </a:moveTo>
                  <a:cubicBezTo>
                    <a:pt x="18" y="20"/>
                    <a:pt x="19" y="17"/>
                    <a:pt x="21" y="13"/>
                  </a:cubicBezTo>
                  <a:cubicBezTo>
                    <a:pt x="22" y="17"/>
                    <a:pt x="22" y="17"/>
                    <a:pt x="22" y="17"/>
                  </a:cubicBezTo>
                  <a:cubicBezTo>
                    <a:pt x="23" y="18"/>
                    <a:pt x="23" y="18"/>
                    <a:pt x="23" y="19"/>
                  </a:cubicBezTo>
                  <a:cubicBezTo>
                    <a:pt x="24" y="20"/>
                    <a:pt x="24" y="20"/>
                    <a:pt x="24" y="21"/>
                  </a:cubicBezTo>
                  <a:cubicBezTo>
                    <a:pt x="23" y="21"/>
                    <a:pt x="23" y="21"/>
                    <a:pt x="21" y="22"/>
                  </a:cubicBezTo>
                  <a:cubicBezTo>
                    <a:pt x="16" y="24"/>
                    <a:pt x="16" y="24"/>
                    <a:pt x="16" y="24"/>
                  </a:cubicBezTo>
                  <a:moveTo>
                    <a:pt x="3" y="12"/>
                  </a:moveTo>
                  <a:cubicBezTo>
                    <a:pt x="2" y="10"/>
                    <a:pt x="2" y="10"/>
                    <a:pt x="2" y="10"/>
                  </a:cubicBezTo>
                  <a:cubicBezTo>
                    <a:pt x="2" y="9"/>
                    <a:pt x="2" y="8"/>
                    <a:pt x="2" y="8"/>
                  </a:cubicBezTo>
                  <a:cubicBezTo>
                    <a:pt x="1" y="7"/>
                    <a:pt x="1" y="6"/>
                    <a:pt x="1" y="6"/>
                  </a:cubicBezTo>
                  <a:cubicBezTo>
                    <a:pt x="1" y="6"/>
                    <a:pt x="2" y="5"/>
                    <a:pt x="3" y="5"/>
                  </a:cubicBezTo>
                  <a:cubicBezTo>
                    <a:pt x="7" y="4"/>
                    <a:pt x="7" y="4"/>
                    <a:pt x="7" y="4"/>
                  </a:cubicBezTo>
                  <a:cubicBezTo>
                    <a:pt x="6" y="6"/>
                    <a:pt x="4" y="9"/>
                    <a:pt x="3" y="12"/>
                  </a:cubicBezTo>
                  <a:moveTo>
                    <a:pt x="6" y="19"/>
                  </a:moveTo>
                  <a:cubicBezTo>
                    <a:pt x="4" y="13"/>
                    <a:pt x="4" y="13"/>
                    <a:pt x="4" y="13"/>
                  </a:cubicBezTo>
                  <a:cubicBezTo>
                    <a:pt x="5" y="10"/>
                    <a:pt x="7" y="6"/>
                    <a:pt x="8" y="3"/>
                  </a:cubicBezTo>
                  <a:cubicBezTo>
                    <a:pt x="13" y="1"/>
                    <a:pt x="13" y="1"/>
                    <a:pt x="13" y="1"/>
                  </a:cubicBezTo>
                  <a:cubicBezTo>
                    <a:pt x="10" y="7"/>
                    <a:pt x="8" y="13"/>
                    <a:pt x="6" y="19"/>
                  </a:cubicBezTo>
                  <a:moveTo>
                    <a:pt x="10" y="26"/>
                  </a:moveTo>
                  <a:cubicBezTo>
                    <a:pt x="9" y="26"/>
                    <a:pt x="9" y="26"/>
                    <a:pt x="8" y="25"/>
                  </a:cubicBezTo>
                  <a:cubicBezTo>
                    <a:pt x="7" y="21"/>
                    <a:pt x="7" y="21"/>
                    <a:pt x="7" y="21"/>
                  </a:cubicBezTo>
                  <a:cubicBezTo>
                    <a:pt x="7" y="21"/>
                    <a:pt x="7" y="21"/>
                    <a:pt x="7" y="21"/>
                  </a:cubicBezTo>
                  <a:cubicBezTo>
                    <a:pt x="9" y="14"/>
                    <a:pt x="11" y="7"/>
                    <a:pt x="14" y="1"/>
                  </a:cubicBezTo>
                  <a:cubicBezTo>
                    <a:pt x="14" y="1"/>
                    <a:pt x="14" y="1"/>
                    <a:pt x="14" y="1"/>
                  </a:cubicBezTo>
                  <a:cubicBezTo>
                    <a:pt x="15" y="1"/>
                    <a:pt x="15" y="1"/>
                    <a:pt x="15" y="1"/>
                  </a:cubicBezTo>
                  <a:cubicBezTo>
                    <a:pt x="16" y="1"/>
                    <a:pt x="16" y="1"/>
                    <a:pt x="16" y="2"/>
                  </a:cubicBezTo>
                  <a:cubicBezTo>
                    <a:pt x="20" y="12"/>
                    <a:pt x="20" y="12"/>
                    <a:pt x="20" y="12"/>
                  </a:cubicBezTo>
                  <a:cubicBezTo>
                    <a:pt x="20" y="12"/>
                    <a:pt x="20" y="12"/>
                    <a:pt x="20" y="12"/>
                  </a:cubicBezTo>
                  <a:cubicBezTo>
                    <a:pt x="19" y="16"/>
                    <a:pt x="17" y="20"/>
                    <a:pt x="15" y="24"/>
                  </a:cubicBezTo>
                  <a:cubicBezTo>
                    <a:pt x="15" y="25"/>
                    <a:pt x="15" y="25"/>
                    <a:pt x="15" y="25"/>
                  </a:cubicBezTo>
                  <a:cubicBezTo>
                    <a:pt x="10" y="26"/>
                    <a:pt x="10" y="26"/>
                    <a:pt x="10" y="26"/>
                  </a:cubicBezTo>
                  <a:cubicBezTo>
                    <a:pt x="10" y="26"/>
                    <a:pt x="10" y="26"/>
                    <a:pt x="10" y="26"/>
                  </a:cubicBezTo>
                  <a:moveTo>
                    <a:pt x="15" y="0"/>
                  </a:moveTo>
                  <a:cubicBezTo>
                    <a:pt x="15" y="0"/>
                    <a:pt x="14" y="0"/>
                    <a:pt x="14" y="0"/>
                  </a:cubicBezTo>
                  <a:cubicBezTo>
                    <a:pt x="14" y="0"/>
                    <a:pt x="14" y="0"/>
                    <a:pt x="14" y="0"/>
                  </a:cubicBezTo>
                  <a:cubicBezTo>
                    <a:pt x="14" y="0"/>
                    <a:pt x="14" y="0"/>
                    <a:pt x="14" y="0"/>
                  </a:cubicBezTo>
                  <a:cubicBezTo>
                    <a:pt x="8" y="2"/>
                    <a:pt x="8" y="2"/>
                    <a:pt x="8" y="2"/>
                  </a:cubicBezTo>
                  <a:cubicBezTo>
                    <a:pt x="8" y="2"/>
                    <a:pt x="8" y="2"/>
                    <a:pt x="8" y="2"/>
                  </a:cubicBezTo>
                  <a:cubicBezTo>
                    <a:pt x="7" y="2"/>
                    <a:pt x="7" y="2"/>
                    <a:pt x="7" y="2"/>
                  </a:cubicBezTo>
                  <a:cubicBezTo>
                    <a:pt x="7" y="2"/>
                    <a:pt x="7" y="2"/>
                    <a:pt x="7" y="2"/>
                  </a:cubicBezTo>
                  <a:cubicBezTo>
                    <a:pt x="3" y="4"/>
                    <a:pt x="3" y="4"/>
                    <a:pt x="3" y="4"/>
                  </a:cubicBezTo>
                  <a:cubicBezTo>
                    <a:pt x="1" y="5"/>
                    <a:pt x="1" y="5"/>
                    <a:pt x="0" y="6"/>
                  </a:cubicBezTo>
                  <a:cubicBezTo>
                    <a:pt x="0" y="6"/>
                    <a:pt x="0" y="7"/>
                    <a:pt x="1" y="8"/>
                  </a:cubicBezTo>
                  <a:cubicBezTo>
                    <a:pt x="1" y="9"/>
                    <a:pt x="1" y="9"/>
                    <a:pt x="2" y="10"/>
                  </a:cubicBezTo>
                  <a:cubicBezTo>
                    <a:pt x="8" y="26"/>
                    <a:pt x="8" y="26"/>
                    <a:pt x="8" y="26"/>
                  </a:cubicBezTo>
                  <a:cubicBezTo>
                    <a:pt x="8" y="26"/>
                    <a:pt x="9" y="27"/>
                    <a:pt x="10" y="27"/>
                  </a:cubicBezTo>
                  <a:cubicBezTo>
                    <a:pt x="11" y="27"/>
                    <a:pt x="11" y="27"/>
                    <a:pt x="11" y="27"/>
                  </a:cubicBezTo>
                  <a:cubicBezTo>
                    <a:pt x="22" y="23"/>
                    <a:pt x="22" y="23"/>
                    <a:pt x="22" y="23"/>
                  </a:cubicBezTo>
                  <a:cubicBezTo>
                    <a:pt x="23" y="22"/>
                    <a:pt x="24" y="22"/>
                    <a:pt x="24" y="21"/>
                  </a:cubicBezTo>
                  <a:cubicBezTo>
                    <a:pt x="25" y="20"/>
                    <a:pt x="24" y="20"/>
                    <a:pt x="24" y="19"/>
                  </a:cubicBezTo>
                  <a:cubicBezTo>
                    <a:pt x="24" y="18"/>
                    <a:pt x="23" y="18"/>
                    <a:pt x="23" y="17"/>
                  </a:cubicBezTo>
                  <a:cubicBezTo>
                    <a:pt x="17" y="1"/>
                    <a:pt x="17" y="1"/>
                    <a:pt x="17" y="1"/>
                  </a:cubicBezTo>
                  <a:cubicBezTo>
                    <a:pt x="17" y="0"/>
                    <a:pt x="16" y="0"/>
                    <a:pt x="1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81" name="Freeform 167"/>
            <p:cNvSpPr>
              <a:spLocks noEditPoints="1"/>
            </p:cNvSpPr>
            <p:nvPr/>
          </p:nvSpPr>
          <p:spPr bwMode="auto">
            <a:xfrm>
              <a:off x="3425" y="2293"/>
              <a:ext cx="14" cy="8"/>
            </a:xfrm>
            <a:custGeom>
              <a:avLst/>
              <a:gdLst>
                <a:gd name="T0" fmla="*/ 0 w 6"/>
                <a:gd name="T1" fmla="*/ 2 h 3"/>
                <a:gd name="T2" fmla="*/ 0 w 6"/>
                <a:gd name="T3" fmla="*/ 2 h 3"/>
                <a:gd name="T4" fmla="*/ 1 w 6"/>
                <a:gd name="T5" fmla="*/ 2 h 3"/>
                <a:gd name="T6" fmla="*/ 2 w 6"/>
                <a:gd name="T7" fmla="*/ 1 h 3"/>
                <a:gd name="T8" fmla="*/ 5 w 6"/>
                <a:gd name="T9" fmla="*/ 0 h 3"/>
                <a:gd name="T10" fmla="*/ 5 w 6"/>
                <a:gd name="T11" fmla="*/ 1 h 3"/>
                <a:gd name="T12" fmla="*/ 0 w 6"/>
                <a:gd name="T13" fmla="*/ 2 h 3"/>
                <a:gd name="T14" fmla="*/ 5 w 6"/>
                <a:gd name="T15" fmla="*/ 0 h 3"/>
                <a:gd name="T16" fmla="*/ 2 w 6"/>
                <a:gd name="T17" fmla="*/ 1 h 3"/>
                <a:gd name="T18" fmla="*/ 0 w 6"/>
                <a:gd name="T19" fmla="*/ 1 h 3"/>
                <a:gd name="T20" fmla="*/ 0 w 6"/>
                <a:gd name="T21" fmla="*/ 2 h 3"/>
                <a:gd name="T22" fmla="*/ 0 w 6"/>
                <a:gd name="T23" fmla="*/ 3 h 3"/>
                <a:gd name="T24" fmla="*/ 0 w 6"/>
                <a:gd name="T25" fmla="*/ 3 h 3"/>
                <a:gd name="T26" fmla="*/ 0 w 6"/>
                <a:gd name="T27" fmla="*/ 3 h 3"/>
                <a:gd name="T28" fmla="*/ 0 w 6"/>
                <a:gd name="T29" fmla="*/ 3 h 3"/>
                <a:gd name="T30" fmla="*/ 5 w 6"/>
                <a:gd name="T31" fmla="*/ 1 h 3"/>
                <a:gd name="T32" fmla="*/ 6 w 6"/>
                <a:gd name="T33" fmla="*/ 1 h 3"/>
                <a:gd name="T34" fmla="*/ 6 w 6"/>
                <a:gd name="T35" fmla="*/ 0 h 3"/>
                <a:gd name="T36" fmla="*/ 5 w 6"/>
                <a:gd name="T3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 h="3">
                  <a:moveTo>
                    <a:pt x="0" y="2"/>
                  </a:moveTo>
                  <a:cubicBezTo>
                    <a:pt x="0" y="2"/>
                    <a:pt x="0" y="2"/>
                    <a:pt x="0" y="2"/>
                  </a:cubicBezTo>
                  <a:cubicBezTo>
                    <a:pt x="1" y="2"/>
                    <a:pt x="1" y="2"/>
                    <a:pt x="1" y="2"/>
                  </a:cubicBezTo>
                  <a:cubicBezTo>
                    <a:pt x="1" y="2"/>
                    <a:pt x="2" y="2"/>
                    <a:pt x="2" y="1"/>
                  </a:cubicBezTo>
                  <a:cubicBezTo>
                    <a:pt x="3" y="1"/>
                    <a:pt x="5" y="1"/>
                    <a:pt x="5" y="0"/>
                  </a:cubicBezTo>
                  <a:cubicBezTo>
                    <a:pt x="5" y="1"/>
                    <a:pt x="5" y="1"/>
                    <a:pt x="5" y="1"/>
                  </a:cubicBezTo>
                  <a:cubicBezTo>
                    <a:pt x="3" y="1"/>
                    <a:pt x="2" y="2"/>
                    <a:pt x="0" y="2"/>
                  </a:cubicBezTo>
                  <a:moveTo>
                    <a:pt x="5" y="0"/>
                  </a:moveTo>
                  <a:cubicBezTo>
                    <a:pt x="5" y="0"/>
                    <a:pt x="4" y="0"/>
                    <a:pt x="2" y="1"/>
                  </a:cubicBezTo>
                  <a:cubicBezTo>
                    <a:pt x="1" y="1"/>
                    <a:pt x="1" y="1"/>
                    <a:pt x="0" y="1"/>
                  </a:cubicBezTo>
                  <a:cubicBezTo>
                    <a:pt x="0" y="2"/>
                    <a:pt x="0" y="2"/>
                    <a:pt x="0" y="2"/>
                  </a:cubicBezTo>
                  <a:cubicBezTo>
                    <a:pt x="0" y="3"/>
                    <a:pt x="0" y="3"/>
                    <a:pt x="0" y="3"/>
                  </a:cubicBezTo>
                  <a:cubicBezTo>
                    <a:pt x="0" y="3"/>
                    <a:pt x="0" y="3"/>
                    <a:pt x="0" y="3"/>
                  </a:cubicBezTo>
                  <a:cubicBezTo>
                    <a:pt x="0" y="3"/>
                    <a:pt x="0" y="3"/>
                    <a:pt x="0" y="3"/>
                  </a:cubicBezTo>
                  <a:cubicBezTo>
                    <a:pt x="0" y="3"/>
                    <a:pt x="0" y="3"/>
                    <a:pt x="0" y="3"/>
                  </a:cubicBezTo>
                  <a:cubicBezTo>
                    <a:pt x="2" y="3"/>
                    <a:pt x="4" y="2"/>
                    <a:pt x="5" y="1"/>
                  </a:cubicBezTo>
                  <a:cubicBezTo>
                    <a:pt x="6" y="1"/>
                    <a:pt x="6" y="1"/>
                    <a:pt x="6" y="1"/>
                  </a:cubicBezTo>
                  <a:cubicBezTo>
                    <a:pt x="6" y="1"/>
                    <a:pt x="6" y="0"/>
                    <a:pt x="6" y="0"/>
                  </a:cubicBezTo>
                  <a:cubicBezTo>
                    <a:pt x="6" y="0"/>
                    <a:pt x="5" y="0"/>
                    <a:pt x="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82" name="Freeform 168"/>
            <p:cNvSpPr>
              <a:spLocks noEditPoints="1"/>
            </p:cNvSpPr>
            <p:nvPr/>
          </p:nvSpPr>
          <p:spPr bwMode="auto">
            <a:xfrm>
              <a:off x="3451" y="2358"/>
              <a:ext cx="12" cy="12"/>
            </a:xfrm>
            <a:custGeom>
              <a:avLst/>
              <a:gdLst>
                <a:gd name="T0" fmla="*/ 2 w 5"/>
                <a:gd name="T1" fmla="*/ 4 h 5"/>
                <a:gd name="T2" fmla="*/ 1 w 5"/>
                <a:gd name="T3" fmla="*/ 4 h 5"/>
                <a:gd name="T4" fmla="*/ 1 w 5"/>
                <a:gd name="T5" fmla="*/ 3 h 5"/>
                <a:gd name="T6" fmla="*/ 1 w 5"/>
                <a:gd name="T7" fmla="*/ 2 h 5"/>
                <a:gd name="T8" fmla="*/ 2 w 5"/>
                <a:gd name="T9" fmla="*/ 1 h 5"/>
                <a:gd name="T10" fmla="*/ 3 w 5"/>
                <a:gd name="T11" fmla="*/ 1 h 5"/>
                <a:gd name="T12" fmla="*/ 3 w 5"/>
                <a:gd name="T13" fmla="*/ 1 h 5"/>
                <a:gd name="T14" fmla="*/ 4 w 5"/>
                <a:gd name="T15" fmla="*/ 2 h 5"/>
                <a:gd name="T16" fmla="*/ 4 w 5"/>
                <a:gd name="T17" fmla="*/ 3 h 5"/>
                <a:gd name="T18" fmla="*/ 2 w 5"/>
                <a:gd name="T19" fmla="*/ 4 h 5"/>
                <a:gd name="T20" fmla="*/ 2 w 5"/>
                <a:gd name="T21" fmla="*/ 4 h 5"/>
                <a:gd name="T22" fmla="*/ 3 w 5"/>
                <a:gd name="T23" fmla="*/ 0 h 5"/>
                <a:gd name="T24" fmla="*/ 2 w 5"/>
                <a:gd name="T25" fmla="*/ 0 h 5"/>
                <a:gd name="T26" fmla="*/ 0 w 5"/>
                <a:gd name="T27" fmla="*/ 2 h 5"/>
                <a:gd name="T28" fmla="*/ 0 w 5"/>
                <a:gd name="T29" fmla="*/ 3 h 5"/>
                <a:gd name="T30" fmla="*/ 1 w 5"/>
                <a:gd name="T31" fmla="*/ 4 h 5"/>
                <a:gd name="T32" fmla="*/ 2 w 5"/>
                <a:gd name="T33" fmla="*/ 5 h 5"/>
                <a:gd name="T34" fmla="*/ 2 w 5"/>
                <a:gd name="T35" fmla="*/ 5 h 5"/>
                <a:gd name="T36" fmla="*/ 4 w 5"/>
                <a:gd name="T37" fmla="*/ 4 h 5"/>
                <a:gd name="T38" fmla="*/ 4 w 5"/>
                <a:gd name="T39" fmla="*/ 1 h 5"/>
                <a:gd name="T40" fmla="*/ 4 w 5"/>
                <a:gd name="T41" fmla="*/ 1 h 5"/>
                <a:gd name="T42" fmla="*/ 3 w 5"/>
                <a:gd name="T4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5">
                  <a:moveTo>
                    <a:pt x="2" y="4"/>
                  </a:moveTo>
                  <a:cubicBezTo>
                    <a:pt x="2" y="4"/>
                    <a:pt x="1" y="4"/>
                    <a:pt x="1" y="4"/>
                  </a:cubicBezTo>
                  <a:cubicBezTo>
                    <a:pt x="1" y="3"/>
                    <a:pt x="1" y="3"/>
                    <a:pt x="1" y="3"/>
                  </a:cubicBezTo>
                  <a:cubicBezTo>
                    <a:pt x="1" y="2"/>
                    <a:pt x="1" y="2"/>
                    <a:pt x="1" y="2"/>
                  </a:cubicBezTo>
                  <a:cubicBezTo>
                    <a:pt x="1" y="2"/>
                    <a:pt x="2" y="1"/>
                    <a:pt x="2" y="1"/>
                  </a:cubicBezTo>
                  <a:cubicBezTo>
                    <a:pt x="3" y="1"/>
                    <a:pt x="3" y="1"/>
                    <a:pt x="3" y="1"/>
                  </a:cubicBezTo>
                  <a:cubicBezTo>
                    <a:pt x="3" y="1"/>
                    <a:pt x="3" y="1"/>
                    <a:pt x="3" y="1"/>
                  </a:cubicBezTo>
                  <a:cubicBezTo>
                    <a:pt x="4" y="2"/>
                    <a:pt x="4" y="2"/>
                    <a:pt x="4" y="2"/>
                  </a:cubicBezTo>
                  <a:cubicBezTo>
                    <a:pt x="4" y="2"/>
                    <a:pt x="4" y="3"/>
                    <a:pt x="4" y="3"/>
                  </a:cubicBezTo>
                  <a:cubicBezTo>
                    <a:pt x="3" y="4"/>
                    <a:pt x="3" y="4"/>
                    <a:pt x="2" y="4"/>
                  </a:cubicBezTo>
                  <a:cubicBezTo>
                    <a:pt x="2" y="4"/>
                    <a:pt x="2" y="4"/>
                    <a:pt x="2" y="4"/>
                  </a:cubicBezTo>
                  <a:moveTo>
                    <a:pt x="3" y="0"/>
                  </a:moveTo>
                  <a:cubicBezTo>
                    <a:pt x="2" y="0"/>
                    <a:pt x="2" y="0"/>
                    <a:pt x="2" y="0"/>
                  </a:cubicBezTo>
                  <a:cubicBezTo>
                    <a:pt x="1" y="0"/>
                    <a:pt x="1" y="1"/>
                    <a:pt x="0" y="2"/>
                  </a:cubicBezTo>
                  <a:cubicBezTo>
                    <a:pt x="0" y="3"/>
                    <a:pt x="0" y="3"/>
                    <a:pt x="0" y="3"/>
                  </a:cubicBezTo>
                  <a:cubicBezTo>
                    <a:pt x="0" y="3"/>
                    <a:pt x="0" y="4"/>
                    <a:pt x="1" y="4"/>
                  </a:cubicBezTo>
                  <a:cubicBezTo>
                    <a:pt x="1" y="5"/>
                    <a:pt x="1" y="5"/>
                    <a:pt x="2" y="5"/>
                  </a:cubicBezTo>
                  <a:cubicBezTo>
                    <a:pt x="2" y="5"/>
                    <a:pt x="2" y="5"/>
                    <a:pt x="2" y="5"/>
                  </a:cubicBezTo>
                  <a:cubicBezTo>
                    <a:pt x="3" y="5"/>
                    <a:pt x="4" y="4"/>
                    <a:pt x="4" y="4"/>
                  </a:cubicBezTo>
                  <a:cubicBezTo>
                    <a:pt x="5" y="3"/>
                    <a:pt x="5" y="2"/>
                    <a:pt x="4" y="1"/>
                  </a:cubicBezTo>
                  <a:cubicBezTo>
                    <a:pt x="4" y="1"/>
                    <a:pt x="4" y="1"/>
                    <a:pt x="4" y="1"/>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83" name="Freeform 169"/>
            <p:cNvSpPr>
              <a:spLocks noEditPoints="1"/>
            </p:cNvSpPr>
            <p:nvPr/>
          </p:nvSpPr>
          <p:spPr bwMode="auto">
            <a:xfrm>
              <a:off x="3403" y="2282"/>
              <a:ext cx="81" cy="102"/>
            </a:xfrm>
            <a:custGeom>
              <a:avLst/>
              <a:gdLst>
                <a:gd name="T0" fmla="*/ 14 w 34"/>
                <a:gd name="T1" fmla="*/ 42 h 43"/>
                <a:gd name="T2" fmla="*/ 15 w 34"/>
                <a:gd name="T3" fmla="*/ 42 h 43"/>
                <a:gd name="T4" fmla="*/ 15 w 34"/>
                <a:gd name="T5" fmla="*/ 42 h 43"/>
                <a:gd name="T6" fmla="*/ 16 w 34"/>
                <a:gd name="T7" fmla="*/ 42 h 43"/>
                <a:gd name="T8" fmla="*/ 18 w 34"/>
                <a:gd name="T9" fmla="*/ 41 h 43"/>
                <a:gd name="T10" fmla="*/ 17 w 34"/>
                <a:gd name="T11" fmla="*/ 42 h 43"/>
                <a:gd name="T12" fmla="*/ 18 w 34"/>
                <a:gd name="T13" fmla="*/ 42 h 43"/>
                <a:gd name="T14" fmla="*/ 19 w 34"/>
                <a:gd name="T15" fmla="*/ 40 h 43"/>
                <a:gd name="T16" fmla="*/ 19 w 34"/>
                <a:gd name="T17" fmla="*/ 41 h 43"/>
                <a:gd name="T18" fmla="*/ 20 w 34"/>
                <a:gd name="T19" fmla="*/ 41 h 43"/>
                <a:gd name="T20" fmla="*/ 20 w 34"/>
                <a:gd name="T21" fmla="*/ 40 h 43"/>
                <a:gd name="T22" fmla="*/ 21 w 34"/>
                <a:gd name="T23" fmla="*/ 39 h 43"/>
                <a:gd name="T24" fmla="*/ 20 w 34"/>
                <a:gd name="T25" fmla="*/ 41 h 43"/>
                <a:gd name="T26" fmla="*/ 22 w 34"/>
                <a:gd name="T27" fmla="*/ 39 h 43"/>
                <a:gd name="T28" fmla="*/ 24 w 34"/>
                <a:gd name="T29" fmla="*/ 38 h 43"/>
                <a:gd name="T30" fmla="*/ 21 w 34"/>
                <a:gd name="T31" fmla="*/ 40 h 43"/>
                <a:gd name="T32" fmla="*/ 25 w 34"/>
                <a:gd name="T33" fmla="*/ 38 h 43"/>
                <a:gd name="T34" fmla="*/ 27 w 34"/>
                <a:gd name="T35" fmla="*/ 38 h 43"/>
                <a:gd name="T36" fmla="*/ 28 w 34"/>
                <a:gd name="T37" fmla="*/ 38 h 43"/>
                <a:gd name="T38" fmla="*/ 30 w 34"/>
                <a:gd name="T39" fmla="*/ 36 h 43"/>
                <a:gd name="T40" fmla="*/ 28 w 34"/>
                <a:gd name="T41" fmla="*/ 38 h 43"/>
                <a:gd name="T42" fmla="*/ 30 w 34"/>
                <a:gd name="T43" fmla="*/ 36 h 43"/>
                <a:gd name="T44" fmla="*/ 31 w 34"/>
                <a:gd name="T45" fmla="*/ 36 h 43"/>
                <a:gd name="T46" fmla="*/ 30 w 34"/>
                <a:gd name="T47" fmla="*/ 37 h 43"/>
                <a:gd name="T48" fmla="*/ 32 w 34"/>
                <a:gd name="T49" fmla="*/ 35 h 43"/>
                <a:gd name="T50" fmla="*/ 32 w 34"/>
                <a:gd name="T51" fmla="*/ 35 h 43"/>
                <a:gd name="T52" fmla="*/ 33 w 34"/>
                <a:gd name="T53" fmla="*/ 35 h 43"/>
                <a:gd name="T54" fmla="*/ 15 w 34"/>
                <a:gd name="T55" fmla="*/ 41 h 43"/>
                <a:gd name="T56" fmla="*/ 11 w 34"/>
                <a:gd name="T57" fmla="*/ 36 h 43"/>
                <a:gd name="T58" fmla="*/ 2 w 34"/>
                <a:gd name="T59" fmla="*/ 13 h 43"/>
                <a:gd name="T60" fmla="*/ 4 w 34"/>
                <a:gd name="T61" fmla="*/ 7 h 43"/>
                <a:gd name="T62" fmla="*/ 19 w 34"/>
                <a:gd name="T63" fmla="*/ 1 h 43"/>
                <a:gd name="T64" fmla="*/ 31 w 34"/>
                <a:gd name="T65" fmla="*/ 28 h 43"/>
                <a:gd name="T66" fmla="*/ 32 w 34"/>
                <a:gd name="T67" fmla="*/ 31 h 43"/>
                <a:gd name="T68" fmla="*/ 32 w 34"/>
                <a:gd name="T69" fmla="*/ 31 h 43"/>
                <a:gd name="T70" fmla="*/ 29 w 34"/>
                <a:gd name="T71" fmla="*/ 35 h 43"/>
                <a:gd name="T72" fmla="*/ 15 w 34"/>
                <a:gd name="T73" fmla="*/ 41 h 43"/>
                <a:gd name="T74" fmla="*/ 19 w 34"/>
                <a:gd name="T75" fmla="*/ 0 h 43"/>
                <a:gd name="T76" fmla="*/ 4 w 34"/>
                <a:gd name="T77" fmla="*/ 6 h 43"/>
                <a:gd name="T78" fmla="*/ 2 w 34"/>
                <a:gd name="T79" fmla="*/ 14 h 43"/>
                <a:gd name="T80" fmla="*/ 11 w 34"/>
                <a:gd name="T81" fmla="*/ 37 h 43"/>
                <a:gd name="T82" fmla="*/ 14 w 34"/>
                <a:gd name="T83" fmla="*/ 43 h 43"/>
                <a:gd name="T84" fmla="*/ 15 w 34"/>
                <a:gd name="T85" fmla="*/ 43 h 43"/>
                <a:gd name="T86" fmla="*/ 15 w 34"/>
                <a:gd name="T87" fmla="*/ 43 h 43"/>
                <a:gd name="T88" fmla="*/ 31 w 34"/>
                <a:gd name="T89" fmla="*/ 37 h 43"/>
                <a:gd name="T90" fmla="*/ 33 w 34"/>
                <a:gd name="T91" fmla="*/ 32 h 43"/>
                <a:gd name="T92" fmla="*/ 32 w 34"/>
                <a:gd name="T93" fmla="*/ 28 h 43"/>
                <a:gd name="T94" fmla="*/ 19 w 34"/>
                <a:gd name="T9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4" h="43">
                  <a:moveTo>
                    <a:pt x="15" y="42"/>
                  </a:moveTo>
                  <a:cubicBezTo>
                    <a:pt x="15" y="42"/>
                    <a:pt x="14" y="42"/>
                    <a:pt x="14" y="42"/>
                  </a:cubicBezTo>
                  <a:cubicBezTo>
                    <a:pt x="14" y="42"/>
                    <a:pt x="14" y="42"/>
                    <a:pt x="13" y="41"/>
                  </a:cubicBezTo>
                  <a:cubicBezTo>
                    <a:pt x="14" y="42"/>
                    <a:pt x="14" y="42"/>
                    <a:pt x="15" y="42"/>
                  </a:cubicBezTo>
                  <a:cubicBezTo>
                    <a:pt x="15" y="42"/>
                    <a:pt x="15" y="42"/>
                    <a:pt x="15" y="42"/>
                  </a:cubicBezTo>
                  <a:cubicBezTo>
                    <a:pt x="15" y="42"/>
                    <a:pt x="15" y="42"/>
                    <a:pt x="15" y="42"/>
                  </a:cubicBezTo>
                  <a:cubicBezTo>
                    <a:pt x="15" y="42"/>
                    <a:pt x="15" y="42"/>
                    <a:pt x="15" y="42"/>
                  </a:cubicBezTo>
                  <a:moveTo>
                    <a:pt x="16" y="42"/>
                  </a:moveTo>
                  <a:cubicBezTo>
                    <a:pt x="16" y="41"/>
                    <a:pt x="16" y="41"/>
                    <a:pt x="16" y="41"/>
                  </a:cubicBezTo>
                  <a:cubicBezTo>
                    <a:pt x="17" y="41"/>
                    <a:pt x="17" y="41"/>
                    <a:pt x="18" y="41"/>
                  </a:cubicBezTo>
                  <a:cubicBezTo>
                    <a:pt x="17" y="42"/>
                    <a:pt x="17" y="42"/>
                    <a:pt x="17" y="42"/>
                  </a:cubicBezTo>
                  <a:cubicBezTo>
                    <a:pt x="17" y="42"/>
                    <a:pt x="17" y="42"/>
                    <a:pt x="17" y="42"/>
                  </a:cubicBezTo>
                  <a:cubicBezTo>
                    <a:pt x="17" y="42"/>
                    <a:pt x="16" y="42"/>
                    <a:pt x="16" y="42"/>
                  </a:cubicBezTo>
                  <a:moveTo>
                    <a:pt x="18" y="42"/>
                  </a:moveTo>
                  <a:cubicBezTo>
                    <a:pt x="18" y="41"/>
                    <a:pt x="18" y="41"/>
                    <a:pt x="18" y="41"/>
                  </a:cubicBezTo>
                  <a:cubicBezTo>
                    <a:pt x="19" y="40"/>
                    <a:pt x="19" y="40"/>
                    <a:pt x="19" y="40"/>
                  </a:cubicBezTo>
                  <a:cubicBezTo>
                    <a:pt x="19" y="41"/>
                    <a:pt x="19" y="41"/>
                    <a:pt x="19" y="41"/>
                  </a:cubicBezTo>
                  <a:cubicBezTo>
                    <a:pt x="19" y="41"/>
                    <a:pt x="19" y="41"/>
                    <a:pt x="19" y="41"/>
                  </a:cubicBezTo>
                  <a:cubicBezTo>
                    <a:pt x="19" y="41"/>
                    <a:pt x="18" y="42"/>
                    <a:pt x="18" y="42"/>
                  </a:cubicBezTo>
                  <a:moveTo>
                    <a:pt x="20" y="41"/>
                  </a:moveTo>
                  <a:cubicBezTo>
                    <a:pt x="20" y="41"/>
                    <a:pt x="20" y="41"/>
                    <a:pt x="20" y="41"/>
                  </a:cubicBezTo>
                  <a:cubicBezTo>
                    <a:pt x="20" y="40"/>
                    <a:pt x="20" y="40"/>
                    <a:pt x="20" y="40"/>
                  </a:cubicBezTo>
                  <a:cubicBezTo>
                    <a:pt x="20" y="40"/>
                    <a:pt x="20" y="40"/>
                    <a:pt x="20" y="40"/>
                  </a:cubicBezTo>
                  <a:cubicBezTo>
                    <a:pt x="20" y="40"/>
                    <a:pt x="21" y="40"/>
                    <a:pt x="21" y="39"/>
                  </a:cubicBezTo>
                  <a:cubicBezTo>
                    <a:pt x="21" y="40"/>
                    <a:pt x="21" y="40"/>
                    <a:pt x="21" y="41"/>
                  </a:cubicBezTo>
                  <a:cubicBezTo>
                    <a:pt x="20" y="41"/>
                    <a:pt x="20" y="41"/>
                    <a:pt x="20" y="41"/>
                  </a:cubicBezTo>
                  <a:moveTo>
                    <a:pt x="21" y="40"/>
                  </a:moveTo>
                  <a:cubicBezTo>
                    <a:pt x="22" y="40"/>
                    <a:pt x="22" y="40"/>
                    <a:pt x="22" y="39"/>
                  </a:cubicBezTo>
                  <a:cubicBezTo>
                    <a:pt x="23" y="39"/>
                    <a:pt x="23" y="39"/>
                    <a:pt x="24" y="39"/>
                  </a:cubicBezTo>
                  <a:cubicBezTo>
                    <a:pt x="24" y="38"/>
                    <a:pt x="24" y="38"/>
                    <a:pt x="24" y="38"/>
                  </a:cubicBezTo>
                  <a:cubicBezTo>
                    <a:pt x="24" y="39"/>
                    <a:pt x="24" y="39"/>
                    <a:pt x="24" y="39"/>
                  </a:cubicBezTo>
                  <a:cubicBezTo>
                    <a:pt x="23" y="40"/>
                    <a:pt x="22" y="40"/>
                    <a:pt x="21" y="40"/>
                  </a:cubicBezTo>
                  <a:moveTo>
                    <a:pt x="24" y="39"/>
                  </a:moveTo>
                  <a:cubicBezTo>
                    <a:pt x="25" y="39"/>
                    <a:pt x="25" y="38"/>
                    <a:pt x="25" y="38"/>
                  </a:cubicBezTo>
                  <a:cubicBezTo>
                    <a:pt x="26" y="38"/>
                    <a:pt x="27" y="37"/>
                    <a:pt x="27" y="37"/>
                  </a:cubicBezTo>
                  <a:cubicBezTo>
                    <a:pt x="27" y="37"/>
                    <a:pt x="27" y="38"/>
                    <a:pt x="27" y="38"/>
                  </a:cubicBezTo>
                  <a:cubicBezTo>
                    <a:pt x="26" y="39"/>
                    <a:pt x="25" y="39"/>
                    <a:pt x="24" y="39"/>
                  </a:cubicBezTo>
                  <a:moveTo>
                    <a:pt x="28" y="38"/>
                  </a:moveTo>
                  <a:cubicBezTo>
                    <a:pt x="28" y="38"/>
                    <a:pt x="28" y="37"/>
                    <a:pt x="28" y="37"/>
                  </a:cubicBezTo>
                  <a:cubicBezTo>
                    <a:pt x="28" y="37"/>
                    <a:pt x="29" y="36"/>
                    <a:pt x="30" y="36"/>
                  </a:cubicBezTo>
                  <a:cubicBezTo>
                    <a:pt x="29" y="37"/>
                    <a:pt x="29" y="37"/>
                    <a:pt x="29" y="37"/>
                  </a:cubicBezTo>
                  <a:cubicBezTo>
                    <a:pt x="29" y="38"/>
                    <a:pt x="28" y="38"/>
                    <a:pt x="28" y="38"/>
                  </a:cubicBezTo>
                  <a:moveTo>
                    <a:pt x="30" y="37"/>
                  </a:moveTo>
                  <a:cubicBezTo>
                    <a:pt x="30" y="36"/>
                    <a:pt x="30" y="36"/>
                    <a:pt x="30" y="36"/>
                  </a:cubicBezTo>
                  <a:cubicBezTo>
                    <a:pt x="31" y="36"/>
                    <a:pt x="31" y="36"/>
                    <a:pt x="31" y="35"/>
                  </a:cubicBezTo>
                  <a:cubicBezTo>
                    <a:pt x="31" y="36"/>
                    <a:pt x="31" y="36"/>
                    <a:pt x="31" y="36"/>
                  </a:cubicBezTo>
                  <a:cubicBezTo>
                    <a:pt x="31" y="37"/>
                    <a:pt x="31" y="37"/>
                    <a:pt x="31" y="37"/>
                  </a:cubicBezTo>
                  <a:cubicBezTo>
                    <a:pt x="30" y="37"/>
                    <a:pt x="30" y="37"/>
                    <a:pt x="30" y="37"/>
                  </a:cubicBezTo>
                  <a:moveTo>
                    <a:pt x="32" y="36"/>
                  </a:moveTo>
                  <a:cubicBezTo>
                    <a:pt x="32" y="36"/>
                    <a:pt x="32" y="35"/>
                    <a:pt x="32" y="35"/>
                  </a:cubicBezTo>
                  <a:cubicBezTo>
                    <a:pt x="32" y="35"/>
                    <a:pt x="32" y="35"/>
                    <a:pt x="32" y="35"/>
                  </a:cubicBezTo>
                  <a:cubicBezTo>
                    <a:pt x="32" y="35"/>
                    <a:pt x="32" y="35"/>
                    <a:pt x="32" y="35"/>
                  </a:cubicBezTo>
                  <a:cubicBezTo>
                    <a:pt x="33" y="34"/>
                    <a:pt x="33" y="34"/>
                    <a:pt x="33" y="34"/>
                  </a:cubicBezTo>
                  <a:cubicBezTo>
                    <a:pt x="33" y="35"/>
                    <a:pt x="33" y="35"/>
                    <a:pt x="33" y="35"/>
                  </a:cubicBezTo>
                  <a:cubicBezTo>
                    <a:pt x="32" y="35"/>
                    <a:pt x="32" y="36"/>
                    <a:pt x="32" y="36"/>
                  </a:cubicBezTo>
                  <a:moveTo>
                    <a:pt x="15" y="41"/>
                  </a:moveTo>
                  <a:cubicBezTo>
                    <a:pt x="13" y="41"/>
                    <a:pt x="12" y="39"/>
                    <a:pt x="11" y="37"/>
                  </a:cubicBezTo>
                  <a:cubicBezTo>
                    <a:pt x="11" y="36"/>
                    <a:pt x="11" y="36"/>
                    <a:pt x="11" y="36"/>
                  </a:cubicBezTo>
                  <a:cubicBezTo>
                    <a:pt x="3" y="14"/>
                    <a:pt x="3" y="14"/>
                    <a:pt x="3" y="14"/>
                  </a:cubicBezTo>
                  <a:cubicBezTo>
                    <a:pt x="2" y="13"/>
                    <a:pt x="2" y="13"/>
                    <a:pt x="2" y="13"/>
                  </a:cubicBezTo>
                  <a:cubicBezTo>
                    <a:pt x="2" y="12"/>
                    <a:pt x="1" y="10"/>
                    <a:pt x="2" y="9"/>
                  </a:cubicBezTo>
                  <a:cubicBezTo>
                    <a:pt x="2" y="8"/>
                    <a:pt x="3" y="7"/>
                    <a:pt x="4" y="7"/>
                  </a:cubicBezTo>
                  <a:cubicBezTo>
                    <a:pt x="17" y="2"/>
                    <a:pt x="17" y="2"/>
                    <a:pt x="17" y="2"/>
                  </a:cubicBezTo>
                  <a:cubicBezTo>
                    <a:pt x="18" y="1"/>
                    <a:pt x="19" y="1"/>
                    <a:pt x="19" y="1"/>
                  </a:cubicBezTo>
                  <a:cubicBezTo>
                    <a:pt x="20" y="1"/>
                    <a:pt x="21" y="2"/>
                    <a:pt x="22" y="5"/>
                  </a:cubicBezTo>
                  <a:cubicBezTo>
                    <a:pt x="31" y="28"/>
                    <a:pt x="31" y="28"/>
                    <a:pt x="31" y="28"/>
                  </a:cubicBezTo>
                  <a:cubicBezTo>
                    <a:pt x="31" y="29"/>
                    <a:pt x="31" y="29"/>
                    <a:pt x="31" y="29"/>
                  </a:cubicBezTo>
                  <a:cubicBezTo>
                    <a:pt x="31" y="30"/>
                    <a:pt x="32" y="30"/>
                    <a:pt x="32" y="31"/>
                  </a:cubicBezTo>
                  <a:cubicBezTo>
                    <a:pt x="32" y="31"/>
                    <a:pt x="32" y="31"/>
                    <a:pt x="32" y="31"/>
                  </a:cubicBezTo>
                  <a:cubicBezTo>
                    <a:pt x="32" y="31"/>
                    <a:pt x="32" y="31"/>
                    <a:pt x="32" y="31"/>
                  </a:cubicBezTo>
                  <a:cubicBezTo>
                    <a:pt x="32" y="32"/>
                    <a:pt x="32" y="33"/>
                    <a:pt x="32" y="33"/>
                  </a:cubicBezTo>
                  <a:cubicBezTo>
                    <a:pt x="31" y="34"/>
                    <a:pt x="31" y="35"/>
                    <a:pt x="29" y="35"/>
                  </a:cubicBezTo>
                  <a:cubicBezTo>
                    <a:pt x="27" y="36"/>
                    <a:pt x="25" y="37"/>
                    <a:pt x="23" y="38"/>
                  </a:cubicBezTo>
                  <a:cubicBezTo>
                    <a:pt x="21" y="39"/>
                    <a:pt x="18" y="40"/>
                    <a:pt x="15" y="41"/>
                  </a:cubicBezTo>
                  <a:cubicBezTo>
                    <a:pt x="15" y="41"/>
                    <a:pt x="15" y="41"/>
                    <a:pt x="15" y="41"/>
                  </a:cubicBezTo>
                  <a:moveTo>
                    <a:pt x="19" y="0"/>
                  </a:moveTo>
                  <a:cubicBezTo>
                    <a:pt x="18" y="0"/>
                    <a:pt x="18" y="1"/>
                    <a:pt x="17" y="1"/>
                  </a:cubicBezTo>
                  <a:cubicBezTo>
                    <a:pt x="4" y="6"/>
                    <a:pt x="4" y="6"/>
                    <a:pt x="4" y="6"/>
                  </a:cubicBezTo>
                  <a:cubicBezTo>
                    <a:pt x="2" y="7"/>
                    <a:pt x="1" y="7"/>
                    <a:pt x="1" y="8"/>
                  </a:cubicBezTo>
                  <a:cubicBezTo>
                    <a:pt x="0" y="10"/>
                    <a:pt x="1" y="12"/>
                    <a:pt x="2" y="14"/>
                  </a:cubicBezTo>
                  <a:cubicBezTo>
                    <a:pt x="10" y="36"/>
                    <a:pt x="10" y="36"/>
                    <a:pt x="10" y="36"/>
                  </a:cubicBezTo>
                  <a:cubicBezTo>
                    <a:pt x="11" y="37"/>
                    <a:pt x="11" y="37"/>
                    <a:pt x="11" y="37"/>
                  </a:cubicBezTo>
                  <a:cubicBezTo>
                    <a:pt x="11" y="38"/>
                    <a:pt x="11" y="39"/>
                    <a:pt x="12" y="39"/>
                  </a:cubicBezTo>
                  <a:cubicBezTo>
                    <a:pt x="12" y="41"/>
                    <a:pt x="13" y="42"/>
                    <a:pt x="14" y="43"/>
                  </a:cubicBezTo>
                  <a:cubicBezTo>
                    <a:pt x="14" y="43"/>
                    <a:pt x="14" y="43"/>
                    <a:pt x="15" y="43"/>
                  </a:cubicBezTo>
                  <a:cubicBezTo>
                    <a:pt x="15" y="43"/>
                    <a:pt x="15" y="43"/>
                    <a:pt x="15" y="43"/>
                  </a:cubicBezTo>
                  <a:cubicBezTo>
                    <a:pt x="15" y="43"/>
                    <a:pt x="15" y="43"/>
                    <a:pt x="15" y="43"/>
                  </a:cubicBezTo>
                  <a:cubicBezTo>
                    <a:pt x="15" y="43"/>
                    <a:pt x="15" y="43"/>
                    <a:pt x="15" y="43"/>
                  </a:cubicBezTo>
                  <a:cubicBezTo>
                    <a:pt x="16" y="43"/>
                    <a:pt x="17" y="43"/>
                    <a:pt x="17" y="43"/>
                  </a:cubicBezTo>
                  <a:cubicBezTo>
                    <a:pt x="21" y="42"/>
                    <a:pt x="25" y="40"/>
                    <a:pt x="31" y="37"/>
                  </a:cubicBezTo>
                  <a:cubicBezTo>
                    <a:pt x="32" y="37"/>
                    <a:pt x="33" y="36"/>
                    <a:pt x="33" y="35"/>
                  </a:cubicBezTo>
                  <a:cubicBezTo>
                    <a:pt x="34" y="34"/>
                    <a:pt x="33" y="33"/>
                    <a:pt x="33" y="32"/>
                  </a:cubicBezTo>
                  <a:cubicBezTo>
                    <a:pt x="33" y="31"/>
                    <a:pt x="33" y="31"/>
                    <a:pt x="33" y="31"/>
                  </a:cubicBezTo>
                  <a:cubicBezTo>
                    <a:pt x="32" y="30"/>
                    <a:pt x="32" y="29"/>
                    <a:pt x="32" y="28"/>
                  </a:cubicBezTo>
                  <a:cubicBezTo>
                    <a:pt x="23" y="5"/>
                    <a:pt x="23" y="5"/>
                    <a:pt x="23" y="5"/>
                  </a:cubicBezTo>
                  <a:cubicBezTo>
                    <a:pt x="22" y="2"/>
                    <a:pt x="21" y="0"/>
                    <a:pt x="1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84" name="Freeform 170"/>
            <p:cNvSpPr>
              <a:spLocks noEditPoints="1"/>
            </p:cNvSpPr>
            <p:nvPr/>
          </p:nvSpPr>
          <p:spPr bwMode="auto">
            <a:xfrm>
              <a:off x="3411" y="2232"/>
              <a:ext cx="23" cy="33"/>
            </a:xfrm>
            <a:custGeom>
              <a:avLst/>
              <a:gdLst>
                <a:gd name="T0" fmla="*/ 7 w 10"/>
                <a:gd name="T1" fmla="*/ 11 h 14"/>
                <a:gd name="T2" fmla="*/ 6 w 10"/>
                <a:gd name="T3" fmla="*/ 8 h 14"/>
                <a:gd name="T4" fmla="*/ 7 w 10"/>
                <a:gd name="T5" fmla="*/ 9 h 14"/>
                <a:gd name="T6" fmla="*/ 8 w 10"/>
                <a:gd name="T7" fmla="*/ 10 h 14"/>
                <a:gd name="T8" fmla="*/ 8 w 10"/>
                <a:gd name="T9" fmla="*/ 11 h 14"/>
                <a:gd name="T10" fmla="*/ 7 w 10"/>
                <a:gd name="T11" fmla="*/ 11 h 14"/>
                <a:gd name="T12" fmla="*/ 4 w 10"/>
                <a:gd name="T13" fmla="*/ 6 h 14"/>
                <a:gd name="T14" fmla="*/ 3 w 10"/>
                <a:gd name="T15" fmla="*/ 6 h 14"/>
                <a:gd name="T16" fmla="*/ 2 w 10"/>
                <a:gd name="T17" fmla="*/ 5 h 14"/>
                <a:gd name="T18" fmla="*/ 3 w 10"/>
                <a:gd name="T19" fmla="*/ 3 h 14"/>
                <a:gd name="T20" fmla="*/ 4 w 10"/>
                <a:gd name="T21" fmla="*/ 6 h 14"/>
                <a:gd name="T22" fmla="*/ 3 w 10"/>
                <a:gd name="T23" fmla="*/ 0 h 14"/>
                <a:gd name="T24" fmla="*/ 2 w 10"/>
                <a:gd name="T25" fmla="*/ 1 h 14"/>
                <a:gd name="T26" fmla="*/ 2 w 10"/>
                <a:gd name="T27" fmla="*/ 2 h 14"/>
                <a:gd name="T28" fmla="*/ 1 w 10"/>
                <a:gd name="T29" fmla="*/ 4 h 14"/>
                <a:gd name="T30" fmla="*/ 4 w 10"/>
                <a:gd name="T31" fmla="*/ 8 h 14"/>
                <a:gd name="T32" fmla="*/ 6 w 10"/>
                <a:gd name="T33" fmla="*/ 11 h 14"/>
                <a:gd name="T34" fmla="*/ 5 w 10"/>
                <a:gd name="T35" fmla="*/ 12 h 14"/>
                <a:gd name="T36" fmla="*/ 2 w 10"/>
                <a:gd name="T37" fmla="*/ 11 h 14"/>
                <a:gd name="T38" fmla="*/ 2 w 10"/>
                <a:gd name="T39" fmla="*/ 13 h 14"/>
                <a:gd name="T40" fmla="*/ 4 w 10"/>
                <a:gd name="T41" fmla="*/ 13 h 14"/>
                <a:gd name="T42" fmla="*/ 6 w 10"/>
                <a:gd name="T43" fmla="*/ 13 h 14"/>
                <a:gd name="T44" fmla="*/ 7 w 10"/>
                <a:gd name="T45" fmla="*/ 14 h 14"/>
                <a:gd name="T46" fmla="*/ 8 w 10"/>
                <a:gd name="T47" fmla="*/ 14 h 14"/>
                <a:gd name="T48" fmla="*/ 8 w 10"/>
                <a:gd name="T49" fmla="*/ 13 h 14"/>
                <a:gd name="T50" fmla="*/ 8 w 10"/>
                <a:gd name="T51" fmla="*/ 12 h 14"/>
                <a:gd name="T52" fmla="*/ 10 w 10"/>
                <a:gd name="T53" fmla="*/ 10 h 14"/>
                <a:gd name="T54" fmla="*/ 10 w 10"/>
                <a:gd name="T55" fmla="*/ 8 h 14"/>
                <a:gd name="T56" fmla="*/ 8 w 10"/>
                <a:gd name="T57" fmla="*/ 7 h 14"/>
                <a:gd name="T58" fmla="*/ 6 w 10"/>
                <a:gd name="T59" fmla="*/ 6 h 14"/>
                <a:gd name="T60" fmla="*/ 5 w 10"/>
                <a:gd name="T61" fmla="*/ 6 h 14"/>
                <a:gd name="T62" fmla="*/ 4 w 10"/>
                <a:gd name="T63" fmla="*/ 3 h 14"/>
                <a:gd name="T64" fmla="*/ 4 w 10"/>
                <a:gd name="T65" fmla="*/ 3 h 14"/>
                <a:gd name="T66" fmla="*/ 7 w 10"/>
                <a:gd name="T67" fmla="*/ 4 h 14"/>
                <a:gd name="T68" fmla="*/ 7 w 10"/>
                <a:gd name="T69" fmla="*/ 4 h 14"/>
                <a:gd name="T70" fmla="*/ 7 w 10"/>
                <a:gd name="T71" fmla="*/ 3 h 14"/>
                <a:gd name="T72" fmla="*/ 8 w 10"/>
                <a:gd name="T73" fmla="*/ 2 h 14"/>
                <a:gd name="T74" fmla="*/ 8 w 10"/>
                <a:gd name="T75" fmla="*/ 2 h 14"/>
                <a:gd name="T76" fmla="*/ 5 w 10"/>
                <a:gd name="T77" fmla="*/ 1 h 14"/>
                <a:gd name="T78" fmla="*/ 4 w 10"/>
                <a:gd name="T79" fmla="*/ 1 h 14"/>
                <a:gd name="T80" fmla="*/ 3 w 10"/>
                <a:gd name="T8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 h="14">
                  <a:moveTo>
                    <a:pt x="7" y="11"/>
                  </a:moveTo>
                  <a:cubicBezTo>
                    <a:pt x="7" y="10"/>
                    <a:pt x="6" y="9"/>
                    <a:pt x="6" y="8"/>
                  </a:cubicBezTo>
                  <a:cubicBezTo>
                    <a:pt x="7" y="8"/>
                    <a:pt x="7" y="8"/>
                    <a:pt x="7" y="9"/>
                  </a:cubicBezTo>
                  <a:cubicBezTo>
                    <a:pt x="8" y="9"/>
                    <a:pt x="8" y="9"/>
                    <a:pt x="8" y="10"/>
                  </a:cubicBezTo>
                  <a:cubicBezTo>
                    <a:pt x="8" y="10"/>
                    <a:pt x="8" y="11"/>
                    <a:pt x="8" y="11"/>
                  </a:cubicBezTo>
                  <a:cubicBezTo>
                    <a:pt x="7" y="11"/>
                    <a:pt x="7" y="11"/>
                    <a:pt x="7" y="11"/>
                  </a:cubicBezTo>
                  <a:moveTo>
                    <a:pt x="4" y="6"/>
                  </a:moveTo>
                  <a:cubicBezTo>
                    <a:pt x="3" y="6"/>
                    <a:pt x="3" y="6"/>
                    <a:pt x="3" y="6"/>
                  </a:cubicBezTo>
                  <a:cubicBezTo>
                    <a:pt x="3" y="6"/>
                    <a:pt x="2" y="6"/>
                    <a:pt x="2" y="5"/>
                  </a:cubicBezTo>
                  <a:cubicBezTo>
                    <a:pt x="2" y="4"/>
                    <a:pt x="2" y="4"/>
                    <a:pt x="3" y="3"/>
                  </a:cubicBezTo>
                  <a:cubicBezTo>
                    <a:pt x="3" y="4"/>
                    <a:pt x="3" y="5"/>
                    <a:pt x="4" y="6"/>
                  </a:cubicBezTo>
                  <a:moveTo>
                    <a:pt x="3" y="0"/>
                  </a:moveTo>
                  <a:cubicBezTo>
                    <a:pt x="3" y="0"/>
                    <a:pt x="2" y="0"/>
                    <a:pt x="2" y="1"/>
                  </a:cubicBezTo>
                  <a:cubicBezTo>
                    <a:pt x="2" y="1"/>
                    <a:pt x="2" y="2"/>
                    <a:pt x="2" y="2"/>
                  </a:cubicBezTo>
                  <a:cubicBezTo>
                    <a:pt x="2" y="3"/>
                    <a:pt x="1" y="3"/>
                    <a:pt x="1" y="4"/>
                  </a:cubicBezTo>
                  <a:cubicBezTo>
                    <a:pt x="0" y="5"/>
                    <a:pt x="0" y="8"/>
                    <a:pt x="4" y="8"/>
                  </a:cubicBezTo>
                  <a:cubicBezTo>
                    <a:pt x="5" y="9"/>
                    <a:pt x="5" y="10"/>
                    <a:pt x="6" y="11"/>
                  </a:cubicBezTo>
                  <a:cubicBezTo>
                    <a:pt x="6" y="12"/>
                    <a:pt x="5" y="12"/>
                    <a:pt x="5" y="12"/>
                  </a:cubicBezTo>
                  <a:cubicBezTo>
                    <a:pt x="4" y="12"/>
                    <a:pt x="3" y="11"/>
                    <a:pt x="2" y="11"/>
                  </a:cubicBezTo>
                  <a:cubicBezTo>
                    <a:pt x="2" y="12"/>
                    <a:pt x="2" y="12"/>
                    <a:pt x="2" y="13"/>
                  </a:cubicBezTo>
                  <a:cubicBezTo>
                    <a:pt x="2" y="13"/>
                    <a:pt x="3" y="13"/>
                    <a:pt x="4" y="13"/>
                  </a:cubicBezTo>
                  <a:cubicBezTo>
                    <a:pt x="5" y="13"/>
                    <a:pt x="6" y="13"/>
                    <a:pt x="6" y="13"/>
                  </a:cubicBezTo>
                  <a:cubicBezTo>
                    <a:pt x="6" y="13"/>
                    <a:pt x="7" y="14"/>
                    <a:pt x="7" y="14"/>
                  </a:cubicBezTo>
                  <a:cubicBezTo>
                    <a:pt x="7" y="14"/>
                    <a:pt x="8" y="14"/>
                    <a:pt x="8" y="14"/>
                  </a:cubicBezTo>
                  <a:cubicBezTo>
                    <a:pt x="8" y="13"/>
                    <a:pt x="8" y="13"/>
                    <a:pt x="8" y="13"/>
                  </a:cubicBezTo>
                  <a:cubicBezTo>
                    <a:pt x="8" y="12"/>
                    <a:pt x="8" y="12"/>
                    <a:pt x="8" y="12"/>
                  </a:cubicBezTo>
                  <a:cubicBezTo>
                    <a:pt x="9" y="12"/>
                    <a:pt x="10" y="11"/>
                    <a:pt x="10" y="10"/>
                  </a:cubicBezTo>
                  <a:cubicBezTo>
                    <a:pt x="10" y="10"/>
                    <a:pt x="10" y="9"/>
                    <a:pt x="10" y="8"/>
                  </a:cubicBezTo>
                  <a:cubicBezTo>
                    <a:pt x="9" y="8"/>
                    <a:pt x="9" y="7"/>
                    <a:pt x="8" y="7"/>
                  </a:cubicBezTo>
                  <a:cubicBezTo>
                    <a:pt x="7" y="7"/>
                    <a:pt x="7" y="6"/>
                    <a:pt x="6" y="6"/>
                  </a:cubicBezTo>
                  <a:cubicBezTo>
                    <a:pt x="5" y="6"/>
                    <a:pt x="5" y="6"/>
                    <a:pt x="5" y="6"/>
                  </a:cubicBezTo>
                  <a:cubicBezTo>
                    <a:pt x="5" y="5"/>
                    <a:pt x="5" y="4"/>
                    <a:pt x="4" y="3"/>
                  </a:cubicBezTo>
                  <a:cubicBezTo>
                    <a:pt x="4" y="3"/>
                    <a:pt x="4" y="3"/>
                    <a:pt x="4" y="3"/>
                  </a:cubicBezTo>
                  <a:cubicBezTo>
                    <a:pt x="5" y="3"/>
                    <a:pt x="6" y="3"/>
                    <a:pt x="7" y="4"/>
                  </a:cubicBezTo>
                  <a:cubicBezTo>
                    <a:pt x="7" y="4"/>
                    <a:pt x="7" y="4"/>
                    <a:pt x="7" y="4"/>
                  </a:cubicBezTo>
                  <a:cubicBezTo>
                    <a:pt x="7" y="3"/>
                    <a:pt x="7" y="3"/>
                    <a:pt x="7" y="3"/>
                  </a:cubicBezTo>
                  <a:cubicBezTo>
                    <a:pt x="8" y="2"/>
                    <a:pt x="8" y="2"/>
                    <a:pt x="8" y="2"/>
                  </a:cubicBezTo>
                  <a:cubicBezTo>
                    <a:pt x="8" y="2"/>
                    <a:pt x="8" y="2"/>
                    <a:pt x="8" y="2"/>
                  </a:cubicBezTo>
                  <a:cubicBezTo>
                    <a:pt x="7" y="1"/>
                    <a:pt x="6" y="1"/>
                    <a:pt x="5" y="1"/>
                  </a:cubicBezTo>
                  <a:cubicBezTo>
                    <a:pt x="4" y="1"/>
                    <a:pt x="4" y="1"/>
                    <a:pt x="4" y="1"/>
                  </a:cubicBezTo>
                  <a:cubicBezTo>
                    <a:pt x="4" y="1"/>
                    <a:pt x="3" y="1"/>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85" name="Freeform 171"/>
            <p:cNvSpPr>
              <a:spLocks noEditPoints="1"/>
            </p:cNvSpPr>
            <p:nvPr/>
          </p:nvSpPr>
          <p:spPr bwMode="auto">
            <a:xfrm>
              <a:off x="4127" y="2201"/>
              <a:ext cx="19" cy="12"/>
            </a:xfrm>
            <a:custGeom>
              <a:avLst/>
              <a:gdLst>
                <a:gd name="T0" fmla="*/ 3 w 8"/>
                <a:gd name="T1" fmla="*/ 4 h 5"/>
                <a:gd name="T2" fmla="*/ 2 w 8"/>
                <a:gd name="T3" fmla="*/ 3 h 5"/>
                <a:gd name="T4" fmla="*/ 3 w 8"/>
                <a:gd name="T5" fmla="*/ 3 h 5"/>
                <a:gd name="T6" fmla="*/ 4 w 8"/>
                <a:gd name="T7" fmla="*/ 4 h 5"/>
                <a:gd name="T8" fmla="*/ 5 w 8"/>
                <a:gd name="T9" fmla="*/ 4 h 5"/>
                <a:gd name="T10" fmla="*/ 5 w 8"/>
                <a:gd name="T11" fmla="*/ 4 h 5"/>
                <a:gd name="T12" fmla="*/ 6 w 8"/>
                <a:gd name="T13" fmla="*/ 3 h 5"/>
                <a:gd name="T14" fmla="*/ 5 w 8"/>
                <a:gd name="T15" fmla="*/ 4 h 5"/>
                <a:gd name="T16" fmla="*/ 7 w 8"/>
                <a:gd name="T17" fmla="*/ 2 h 5"/>
                <a:gd name="T18" fmla="*/ 7 w 8"/>
                <a:gd name="T19" fmla="*/ 4 h 5"/>
                <a:gd name="T20" fmla="*/ 6 w 8"/>
                <a:gd name="T21" fmla="*/ 4 h 5"/>
                <a:gd name="T22" fmla="*/ 7 w 8"/>
                <a:gd name="T23" fmla="*/ 2 h 5"/>
                <a:gd name="T24" fmla="*/ 8 w 8"/>
                <a:gd name="T25" fmla="*/ 3 h 5"/>
                <a:gd name="T26" fmla="*/ 7 w 8"/>
                <a:gd name="T27" fmla="*/ 0 h 5"/>
                <a:gd name="T28" fmla="*/ 7 w 8"/>
                <a:gd name="T29" fmla="*/ 0 h 5"/>
                <a:gd name="T30" fmla="*/ 6 w 8"/>
                <a:gd name="T31" fmla="*/ 2 h 5"/>
                <a:gd name="T32" fmla="*/ 4 w 8"/>
                <a:gd name="T33" fmla="*/ 3 h 5"/>
                <a:gd name="T34" fmla="*/ 2 w 8"/>
                <a:gd name="T35" fmla="*/ 2 h 5"/>
                <a:gd name="T36" fmla="*/ 1 w 8"/>
                <a:gd name="T37" fmla="*/ 2 h 5"/>
                <a:gd name="T38" fmla="*/ 1 w 8"/>
                <a:gd name="T39" fmla="*/ 3 h 5"/>
                <a:gd name="T40" fmla="*/ 1 w 8"/>
                <a:gd name="T41" fmla="*/ 4 h 5"/>
                <a:gd name="T42" fmla="*/ 1 w 8"/>
                <a:gd name="T43" fmla="*/ 4 h 5"/>
                <a:gd name="T44" fmla="*/ 1 w 8"/>
                <a:gd name="T45" fmla="*/ 4 h 5"/>
                <a:gd name="T46" fmla="*/ 1 w 8"/>
                <a:gd name="T47" fmla="*/ 4 h 5"/>
                <a:gd name="T48" fmla="*/ 2 w 8"/>
                <a:gd name="T49" fmla="*/ 3 h 5"/>
                <a:gd name="T50" fmla="*/ 3 w 8"/>
                <a:gd name="T51" fmla="*/ 4 h 5"/>
                <a:gd name="T52" fmla="*/ 5 w 8"/>
                <a:gd name="T53" fmla="*/ 4 h 5"/>
                <a:gd name="T54" fmla="*/ 5 w 8"/>
                <a:gd name="T55" fmla="*/ 4 h 5"/>
                <a:gd name="T56" fmla="*/ 6 w 8"/>
                <a:gd name="T57" fmla="*/ 4 h 5"/>
                <a:gd name="T58" fmla="*/ 6 w 8"/>
                <a:gd name="T59" fmla="*/ 4 h 5"/>
                <a:gd name="T60" fmla="*/ 6 w 8"/>
                <a:gd name="T61" fmla="*/ 4 h 5"/>
                <a:gd name="T62" fmla="*/ 7 w 8"/>
                <a:gd name="T63" fmla="*/ 4 h 5"/>
                <a:gd name="T64" fmla="*/ 7 w 8"/>
                <a:gd name="T65" fmla="*/ 4 h 5"/>
                <a:gd name="T66" fmla="*/ 7 w 8"/>
                <a:gd name="T67" fmla="*/ 4 h 5"/>
                <a:gd name="T68" fmla="*/ 8 w 8"/>
                <a:gd name="T69" fmla="*/ 3 h 5"/>
                <a:gd name="T70" fmla="*/ 8 w 8"/>
                <a:gd name="T71" fmla="*/ 3 h 5"/>
                <a:gd name="T72" fmla="*/ 8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5" y="4"/>
                  </a:moveTo>
                  <a:cubicBezTo>
                    <a:pt x="4" y="4"/>
                    <a:pt x="4" y="4"/>
                    <a:pt x="3" y="4"/>
                  </a:cubicBezTo>
                  <a:cubicBezTo>
                    <a:pt x="3" y="3"/>
                    <a:pt x="3" y="3"/>
                    <a:pt x="3" y="3"/>
                  </a:cubicBezTo>
                  <a:cubicBezTo>
                    <a:pt x="2" y="3"/>
                    <a:pt x="2" y="3"/>
                    <a:pt x="2" y="3"/>
                  </a:cubicBezTo>
                  <a:cubicBezTo>
                    <a:pt x="2" y="3"/>
                    <a:pt x="2" y="3"/>
                    <a:pt x="2" y="3"/>
                  </a:cubicBezTo>
                  <a:cubicBezTo>
                    <a:pt x="3" y="3"/>
                    <a:pt x="3" y="3"/>
                    <a:pt x="3" y="3"/>
                  </a:cubicBezTo>
                  <a:cubicBezTo>
                    <a:pt x="4" y="3"/>
                    <a:pt x="4" y="3"/>
                    <a:pt x="4" y="3"/>
                  </a:cubicBezTo>
                  <a:cubicBezTo>
                    <a:pt x="4" y="4"/>
                    <a:pt x="4" y="4"/>
                    <a:pt x="4" y="4"/>
                  </a:cubicBezTo>
                  <a:cubicBezTo>
                    <a:pt x="5" y="4"/>
                    <a:pt x="5" y="3"/>
                    <a:pt x="5" y="3"/>
                  </a:cubicBezTo>
                  <a:cubicBezTo>
                    <a:pt x="5" y="4"/>
                    <a:pt x="5" y="4"/>
                    <a:pt x="5" y="4"/>
                  </a:cubicBezTo>
                  <a:cubicBezTo>
                    <a:pt x="5" y="4"/>
                    <a:pt x="5" y="4"/>
                    <a:pt x="5" y="4"/>
                  </a:cubicBezTo>
                  <a:moveTo>
                    <a:pt x="5" y="4"/>
                  </a:moveTo>
                  <a:cubicBezTo>
                    <a:pt x="6" y="3"/>
                    <a:pt x="6" y="3"/>
                    <a:pt x="6" y="3"/>
                  </a:cubicBezTo>
                  <a:cubicBezTo>
                    <a:pt x="6" y="3"/>
                    <a:pt x="6" y="3"/>
                    <a:pt x="6" y="3"/>
                  </a:cubicBezTo>
                  <a:cubicBezTo>
                    <a:pt x="6" y="4"/>
                    <a:pt x="6" y="4"/>
                    <a:pt x="6" y="4"/>
                  </a:cubicBezTo>
                  <a:cubicBezTo>
                    <a:pt x="5" y="4"/>
                    <a:pt x="5" y="4"/>
                    <a:pt x="5" y="4"/>
                  </a:cubicBezTo>
                  <a:moveTo>
                    <a:pt x="6" y="4"/>
                  </a:moveTo>
                  <a:cubicBezTo>
                    <a:pt x="7" y="2"/>
                    <a:pt x="7" y="2"/>
                    <a:pt x="7" y="2"/>
                  </a:cubicBezTo>
                  <a:cubicBezTo>
                    <a:pt x="7" y="2"/>
                    <a:pt x="7" y="2"/>
                    <a:pt x="7" y="2"/>
                  </a:cubicBezTo>
                  <a:cubicBezTo>
                    <a:pt x="7" y="4"/>
                    <a:pt x="7" y="4"/>
                    <a:pt x="7" y="4"/>
                  </a:cubicBezTo>
                  <a:cubicBezTo>
                    <a:pt x="7" y="4"/>
                    <a:pt x="7" y="4"/>
                    <a:pt x="7" y="4"/>
                  </a:cubicBezTo>
                  <a:cubicBezTo>
                    <a:pt x="6" y="4"/>
                    <a:pt x="6" y="4"/>
                    <a:pt x="6" y="4"/>
                  </a:cubicBezTo>
                  <a:moveTo>
                    <a:pt x="7" y="3"/>
                  </a:moveTo>
                  <a:cubicBezTo>
                    <a:pt x="7" y="2"/>
                    <a:pt x="7" y="2"/>
                    <a:pt x="7" y="2"/>
                  </a:cubicBezTo>
                  <a:cubicBezTo>
                    <a:pt x="7" y="1"/>
                    <a:pt x="7" y="1"/>
                    <a:pt x="7" y="0"/>
                  </a:cubicBezTo>
                  <a:cubicBezTo>
                    <a:pt x="8" y="1"/>
                    <a:pt x="8" y="2"/>
                    <a:pt x="8" y="3"/>
                  </a:cubicBezTo>
                  <a:cubicBezTo>
                    <a:pt x="7" y="3"/>
                    <a:pt x="7" y="3"/>
                    <a:pt x="7" y="3"/>
                  </a:cubicBezTo>
                  <a:moveTo>
                    <a:pt x="7" y="0"/>
                  </a:moveTo>
                  <a:cubicBezTo>
                    <a:pt x="7" y="0"/>
                    <a:pt x="7" y="0"/>
                    <a:pt x="7" y="0"/>
                  </a:cubicBezTo>
                  <a:cubicBezTo>
                    <a:pt x="7" y="0"/>
                    <a:pt x="7" y="0"/>
                    <a:pt x="7" y="0"/>
                  </a:cubicBezTo>
                  <a:cubicBezTo>
                    <a:pt x="7" y="0"/>
                    <a:pt x="7" y="0"/>
                    <a:pt x="7" y="0"/>
                  </a:cubicBezTo>
                  <a:cubicBezTo>
                    <a:pt x="7" y="1"/>
                    <a:pt x="6" y="2"/>
                    <a:pt x="6" y="2"/>
                  </a:cubicBezTo>
                  <a:cubicBezTo>
                    <a:pt x="5" y="3"/>
                    <a:pt x="5" y="3"/>
                    <a:pt x="4" y="3"/>
                  </a:cubicBezTo>
                  <a:cubicBezTo>
                    <a:pt x="4" y="3"/>
                    <a:pt x="4" y="3"/>
                    <a:pt x="4" y="3"/>
                  </a:cubicBezTo>
                  <a:cubicBezTo>
                    <a:pt x="3" y="2"/>
                    <a:pt x="3" y="2"/>
                    <a:pt x="3" y="2"/>
                  </a:cubicBezTo>
                  <a:cubicBezTo>
                    <a:pt x="3" y="2"/>
                    <a:pt x="3" y="2"/>
                    <a:pt x="2" y="2"/>
                  </a:cubicBezTo>
                  <a:cubicBezTo>
                    <a:pt x="2" y="2"/>
                    <a:pt x="2" y="2"/>
                    <a:pt x="2" y="2"/>
                  </a:cubicBezTo>
                  <a:cubicBezTo>
                    <a:pt x="2" y="2"/>
                    <a:pt x="2" y="2"/>
                    <a:pt x="1" y="2"/>
                  </a:cubicBezTo>
                  <a:cubicBezTo>
                    <a:pt x="1" y="3"/>
                    <a:pt x="1" y="3"/>
                    <a:pt x="1" y="3"/>
                  </a:cubicBezTo>
                  <a:cubicBezTo>
                    <a:pt x="1" y="3"/>
                    <a:pt x="1" y="3"/>
                    <a:pt x="1" y="3"/>
                  </a:cubicBezTo>
                  <a:cubicBezTo>
                    <a:pt x="0" y="3"/>
                    <a:pt x="0" y="3"/>
                    <a:pt x="0" y="3"/>
                  </a:cubicBezTo>
                  <a:cubicBezTo>
                    <a:pt x="1" y="4"/>
                    <a:pt x="1" y="4"/>
                    <a:pt x="1" y="4"/>
                  </a:cubicBezTo>
                  <a:cubicBezTo>
                    <a:pt x="1" y="4"/>
                    <a:pt x="1" y="4"/>
                    <a:pt x="1" y="4"/>
                  </a:cubicBezTo>
                  <a:cubicBezTo>
                    <a:pt x="1" y="4"/>
                    <a:pt x="1" y="4"/>
                    <a:pt x="1" y="4"/>
                  </a:cubicBezTo>
                  <a:cubicBezTo>
                    <a:pt x="0" y="4"/>
                    <a:pt x="0" y="4"/>
                    <a:pt x="0" y="4"/>
                  </a:cubicBezTo>
                  <a:cubicBezTo>
                    <a:pt x="1" y="4"/>
                    <a:pt x="1" y="4"/>
                    <a:pt x="1" y="4"/>
                  </a:cubicBezTo>
                  <a:cubicBezTo>
                    <a:pt x="1" y="4"/>
                    <a:pt x="1" y="4"/>
                    <a:pt x="1" y="4"/>
                  </a:cubicBezTo>
                  <a:cubicBezTo>
                    <a:pt x="1" y="4"/>
                    <a:pt x="1" y="4"/>
                    <a:pt x="1" y="4"/>
                  </a:cubicBezTo>
                  <a:cubicBezTo>
                    <a:pt x="2" y="4"/>
                    <a:pt x="2" y="4"/>
                    <a:pt x="2" y="4"/>
                  </a:cubicBezTo>
                  <a:cubicBezTo>
                    <a:pt x="2" y="3"/>
                    <a:pt x="2" y="3"/>
                    <a:pt x="2" y="3"/>
                  </a:cubicBezTo>
                  <a:cubicBezTo>
                    <a:pt x="3" y="4"/>
                    <a:pt x="3" y="4"/>
                    <a:pt x="3" y="4"/>
                  </a:cubicBezTo>
                  <a:cubicBezTo>
                    <a:pt x="3" y="4"/>
                    <a:pt x="3" y="4"/>
                    <a:pt x="3" y="4"/>
                  </a:cubicBezTo>
                  <a:cubicBezTo>
                    <a:pt x="4" y="4"/>
                    <a:pt x="4" y="4"/>
                    <a:pt x="5" y="4"/>
                  </a:cubicBezTo>
                  <a:cubicBezTo>
                    <a:pt x="5" y="4"/>
                    <a:pt x="5" y="4"/>
                    <a:pt x="5" y="4"/>
                  </a:cubicBezTo>
                  <a:cubicBezTo>
                    <a:pt x="5" y="5"/>
                    <a:pt x="5" y="5"/>
                    <a:pt x="5" y="5"/>
                  </a:cubicBezTo>
                  <a:cubicBezTo>
                    <a:pt x="5" y="4"/>
                    <a:pt x="5" y="4"/>
                    <a:pt x="5" y="4"/>
                  </a:cubicBezTo>
                  <a:cubicBezTo>
                    <a:pt x="5" y="4"/>
                    <a:pt x="5" y="4"/>
                    <a:pt x="5" y="4"/>
                  </a:cubicBezTo>
                  <a:cubicBezTo>
                    <a:pt x="6" y="4"/>
                    <a:pt x="6" y="4"/>
                    <a:pt x="6" y="4"/>
                  </a:cubicBezTo>
                  <a:cubicBezTo>
                    <a:pt x="6" y="4"/>
                    <a:pt x="6" y="4"/>
                    <a:pt x="6" y="4"/>
                  </a:cubicBezTo>
                  <a:cubicBezTo>
                    <a:pt x="6" y="4"/>
                    <a:pt x="6" y="4"/>
                    <a:pt x="6" y="4"/>
                  </a:cubicBezTo>
                  <a:cubicBezTo>
                    <a:pt x="6" y="4"/>
                    <a:pt x="6" y="4"/>
                    <a:pt x="6" y="4"/>
                  </a:cubicBezTo>
                  <a:cubicBezTo>
                    <a:pt x="6" y="4"/>
                    <a:pt x="6" y="4"/>
                    <a:pt x="6"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7" y="4"/>
                    <a:pt x="7" y="4"/>
                    <a:pt x="7" y="4"/>
                  </a:cubicBezTo>
                  <a:cubicBezTo>
                    <a:pt x="8" y="3"/>
                    <a:pt x="8" y="3"/>
                    <a:pt x="8" y="3"/>
                  </a:cubicBezTo>
                  <a:cubicBezTo>
                    <a:pt x="8" y="3"/>
                    <a:pt x="8" y="3"/>
                    <a:pt x="8" y="3"/>
                  </a:cubicBezTo>
                  <a:cubicBezTo>
                    <a:pt x="8" y="3"/>
                    <a:pt x="8" y="3"/>
                    <a:pt x="8" y="3"/>
                  </a:cubicBezTo>
                  <a:cubicBezTo>
                    <a:pt x="8" y="3"/>
                    <a:pt x="8" y="3"/>
                    <a:pt x="8" y="3"/>
                  </a:cubicBezTo>
                  <a:cubicBezTo>
                    <a:pt x="8" y="3"/>
                    <a:pt x="8" y="3"/>
                    <a:pt x="8" y="3"/>
                  </a:cubicBezTo>
                  <a:cubicBezTo>
                    <a:pt x="8" y="2"/>
                    <a:pt x="8" y="1"/>
                    <a:pt x="8" y="0"/>
                  </a:cubicBezTo>
                  <a:cubicBezTo>
                    <a:pt x="7" y="0"/>
                    <a:pt x="7" y="0"/>
                    <a:pt x="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86" name="Freeform 172"/>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87" name="Freeform 173"/>
            <p:cNvSpPr/>
            <p:nvPr/>
          </p:nvSpPr>
          <p:spPr bwMode="auto">
            <a:xfrm>
              <a:off x="4136" y="2210"/>
              <a:ext cx="0" cy="3"/>
            </a:xfrm>
            <a:custGeom>
              <a:avLst/>
              <a:gdLst>
                <a:gd name="T0" fmla="*/ 0 h 3"/>
                <a:gd name="T1" fmla="*/ 3 h 3"/>
                <a:gd name="T2" fmla="*/ 3 h 3"/>
                <a:gd name="T3" fmla="*/ 3 h 3"/>
                <a:gd name="T4" fmla="*/ 3 h 3"/>
                <a:gd name="T5" fmla="*/ 3 h 3"/>
                <a:gd name="T6" fmla="*/ 0 h 3"/>
                <a:gd name="T7" fmla="*/ 0 h 3"/>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3">
                  <a:moveTo>
                    <a:pt x="0" y="0"/>
                  </a:moveTo>
                  <a:lnTo>
                    <a:pt x="0" y="3"/>
                  </a:lnTo>
                  <a:lnTo>
                    <a:pt x="0" y="3"/>
                  </a:lnTo>
                  <a:lnTo>
                    <a:pt x="0" y="3"/>
                  </a:lnTo>
                  <a:lnTo>
                    <a:pt x="0" y="3"/>
                  </a:lnTo>
                  <a:lnTo>
                    <a:pt x="0" y="3"/>
                  </a:lnTo>
                  <a:lnTo>
                    <a:pt x="0" y="0"/>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88" name="Freeform 174"/>
            <p:cNvSpPr>
              <a:spLocks noEditPoints="1"/>
            </p:cNvSpPr>
            <p:nvPr/>
          </p:nvSpPr>
          <p:spPr bwMode="auto">
            <a:xfrm>
              <a:off x="4160" y="2201"/>
              <a:ext cx="19" cy="12"/>
            </a:xfrm>
            <a:custGeom>
              <a:avLst/>
              <a:gdLst>
                <a:gd name="T0" fmla="*/ 2 w 8"/>
                <a:gd name="T1" fmla="*/ 4 h 5"/>
                <a:gd name="T2" fmla="*/ 3 w 8"/>
                <a:gd name="T3" fmla="*/ 3 h 5"/>
                <a:gd name="T4" fmla="*/ 4 w 8"/>
                <a:gd name="T5" fmla="*/ 4 h 5"/>
                <a:gd name="T6" fmla="*/ 5 w 8"/>
                <a:gd name="T7" fmla="*/ 3 h 5"/>
                <a:gd name="T8" fmla="*/ 6 w 8"/>
                <a:gd name="T9" fmla="*/ 3 h 5"/>
                <a:gd name="T10" fmla="*/ 5 w 8"/>
                <a:gd name="T11" fmla="*/ 4 h 5"/>
                <a:gd name="T12" fmla="*/ 3 w 8"/>
                <a:gd name="T13" fmla="*/ 4 h 5"/>
                <a:gd name="T14" fmla="*/ 4 w 8"/>
                <a:gd name="T15" fmla="*/ 4 h 5"/>
                <a:gd name="T16" fmla="*/ 2 w 8"/>
                <a:gd name="T17" fmla="*/ 4 h 5"/>
                <a:gd name="T18" fmla="*/ 2 w 8"/>
                <a:gd name="T19" fmla="*/ 2 h 5"/>
                <a:gd name="T20" fmla="*/ 2 w 8"/>
                <a:gd name="T21" fmla="*/ 4 h 5"/>
                <a:gd name="T22" fmla="*/ 1 w 8"/>
                <a:gd name="T23" fmla="*/ 3 h 5"/>
                <a:gd name="T24" fmla="*/ 1 w 8"/>
                <a:gd name="T25" fmla="*/ 2 h 5"/>
                <a:gd name="T26" fmla="*/ 1 w 8"/>
                <a:gd name="T27" fmla="*/ 0 h 5"/>
                <a:gd name="T28" fmla="*/ 0 w 8"/>
                <a:gd name="T29" fmla="*/ 3 h 5"/>
                <a:gd name="T30" fmla="*/ 0 w 8"/>
                <a:gd name="T31" fmla="*/ 3 h 5"/>
                <a:gd name="T32" fmla="*/ 1 w 8"/>
                <a:gd name="T33" fmla="*/ 3 h 5"/>
                <a:gd name="T34" fmla="*/ 1 w 8"/>
                <a:gd name="T35" fmla="*/ 4 h 5"/>
                <a:gd name="T36" fmla="*/ 2 w 8"/>
                <a:gd name="T37" fmla="*/ 4 h 5"/>
                <a:gd name="T38" fmla="*/ 2 w 8"/>
                <a:gd name="T39" fmla="*/ 4 h 5"/>
                <a:gd name="T40" fmla="*/ 2 w 8"/>
                <a:gd name="T41" fmla="*/ 4 h 5"/>
                <a:gd name="T42" fmla="*/ 2 w 8"/>
                <a:gd name="T43" fmla="*/ 4 h 5"/>
                <a:gd name="T44" fmla="*/ 3 w 8"/>
                <a:gd name="T45" fmla="*/ 4 h 5"/>
                <a:gd name="T46" fmla="*/ 3 w 8"/>
                <a:gd name="T47" fmla="*/ 5 h 5"/>
                <a:gd name="T48" fmla="*/ 4 w 8"/>
                <a:gd name="T49" fmla="*/ 4 h 5"/>
                <a:gd name="T50" fmla="*/ 6 w 8"/>
                <a:gd name="T51" fmla="*/ 4 h 5"/>
                <a:gd name="T52" fmla="*/ 7 w 8"/>
                <a:gd name="T53" fmla="*/ 4 h 5"/>
                <a:gd name="T54" fmla="*/ 7 w 8"/>
                <a:gd name="T55" fmla="*/ 4 h 5"/>
                <a:gd name="T56" fmla="*/ 8 w 8"/>
                <a:gd name="T57" fmla="*/ 4 h 5"/>
                <a:gd name="T58" fmla="*/ 8 w 8"/>
                <a:gd name="T59" fmla="*/ 4 h 5"/>
                <a:gd name="T60" fmla="*/ 8 w 8"/>
                <a:gd name="T61" fmla="*/ 3 h 5"/>
                <a:gd name="T62" fmla="*/ 7 w 8"/>
                <a:gd name="T63" fmla="*/ 3 h 5"/>
                <a:gd name="T64" fmla="*/ 6 w 8"/>
                <a:gd name="T65" fmla="*/ 2 h 5"/>
                <a:gd name="T66" fmla="*/ 5 w 8"/>
                <a:gd name="T67" fmla="*/ 2 h 5"/>
                <a:gd name="T68" fmla="*/ 4 w 8"/>
                <a:gd name="T69" fmla="*/ 3 h 5"/>
                <a:gd name="T70" fmla="*/ 2 w 8"/>
                <a:gd name="T71" fmla="*/ 0 h 5"/>
                <a:gd name="T72" fmla="*/ 1 w 8"/>
                <a:gd name="T7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 h="5">
                  <a:moveTo>
                    <a:pt x="3" y="4"/>
                  </a:moveTo>
                  <a:cubicBezTo>
                    <a:pt x="2" y="4"/>
                    <a:pt x="2" y="4"/>
                    <a:pt x="2" y="4"/>
                  </a:cubicBezTo>
                  <a:cubicBezTo>
                    <a:pt x="2" y="3"/>
                    <a:pt x="2" y="3"/>
                    <a:pt x="2" y="3"/>
                  </a:cubicBezTo>
                  <a:cubicBezTo>
                    <a:pt x="3" y="3"/>
                    <a:pt x="3" y="3"/>
                    <a:pt x="3" y="3"/>
                  </a:cubicBezTo>
                  <a:cubicBezTo>
                    <a:pt x="3" y="4"/>
                    <a:pt x="3" y="4"/>
                    <a:pt x="3" y="4"/>
                  </a:cubicBezTo>
                  <a:moveTo>
                    <a:pt x="4" y="4"/>
                  </a:moveTo>
                  <a:cubicBezTo>
                    <a:pt x="4" y="4"/>
                    <a:pt x="5" y="4"/>
                    <a:pt x="5" y="3"/>
                  </a:cubicBezTo>
                  <a:cubicBezTo>
                    <a:pt x="5" y="3"/>
                    <a:pt x="5" y="3"/>
                    <a:pt x="5" y="3"/>
                  </a:cubicBezTo>
                  <a:cubicBezTo>
                    <a:pt x="6" y="3"/>
                    <a:pt x="6" y="3"/>
                    <a:pt x="6" y="3"/>
                  </a:cubicBezTo>
                  <a:cubicBezTo>
                    <a:pt x="6" y="3"/>
                    <a:pt x="6" y="3"/>
                    <a:pt x="6" y="3"/>
                  </a:cubicBezTo>
                  <a:cubicBezTo>
                    <a:pt x="5" y="3"/>
                    <a:pt x="5" y="3"/>
                    <a:pt x="5" y="3"/>
                  </a:cubicBezTo>
                  <a:cubicBezTo>
                    <a:pt x="5" y="4"/>
                    <a:pt x="5" y="4"/>
                    <a:pt x="5" y="4"/>
                  </a:cubicBezTo>
                  <a:cubicBezTo>
                    <a:pt x="5" y="4"/>
                    <a:pt x="4" y="4"/>
                    <a:pt x="4" y="4"/>
                  </a:cubicBezTo>
                  <a:cubicBezTo>
                    <a:pt x="3" y="4"/>
                    <a:pt x="3" y="4"/>
                    <a:pt x="3" y="4"/>
                  </a:cubicBezTo>
                  <a:cubicBezTo>
                    <a:pt x="3" y="3"/>
                    <a:pt x="3" y="3"/>
                    <a:pt x="3" y="3"/>
                  </a:cubicBezTo>
                  <a:cubicBezTo>
                    <a:pt x="3" y="3"/>
                    <a:pt x="4" y="4"/>
                    <a:pt x="4" y="4"/>
                  </a:cubicBezTo>
                  <a:moveTo>
                    <a:pt x="2" y="4"/>
                  </a:moveTo>
                  <a:cubicBezTo>
                    <a:pt x="2" y="4"/>
                    <a:pt x="2" y="4"/>
                    <a:pt x="2" y="4"/>
                  </a:cubicBezTo>
                  <a:cubicBezTo>
                    <a:pt x="2" y="4"/>
                    <a:pt x="2" y="4"/>
                    <a:pt x="2" y="4"/>
                  </a:cubicBezTo>
                  <a:cubicBezTo>
                    <a:pt x="2" y="2"/>
                    <a:pt x="2" y="2"/>
                    <a:pt x="2" y="2"/>
                  </a:cubicBezTo>
                  <a:cubicBezTo>
                    <a:pt x="2" y="2"/>
                    <a:pt x="2" y="2"/>
                    <a:pt x="2" y="2"/>
                  </a:cubicBezTo>
                  <a:cubicBezTo>
                    <a:pt x="2" y="4"/>
                    <a:pt x="2" y="4"/>
                    <a:pt x="2" y="4"/>
                  </a:cubicBezTo>
                  <a:moveTo>
                    <a:pt x="1" y="3"/>
                  </a:moveTo>
                  <a:cubicBezTo>
                    <a:pt x="1" y="3"/>
                    <a:pt x="1" y="3"/>
                    <a:pt x="1" y="3"/>
                  </a:cubicBezTo>
                  <a:cubicBezTo>
                    <a:pt x="1" y="2"/>
                    <a:pt x="1" y="1"/>
                    <a:pt x="1" y="0"/>
                  </a:cubicBezTo>
                  <a:cubicBezTo>
                    <a:pt x="1" y="1"/>
                    <a:pt x="1" y="1"/>
                    <a:pt x="1" y="2"/>
                  </a:cubicBezTo>
                  <a:cubicBezTo>
                    <a:pt x="1" y="3"/>
                    <a:pt x="1" y="3"/>
                    <a:pt x="1" y="3"/>
                  </a:cubicBezTo>
                  <a:moveTo>
                    <a:pt x="1" y="0"/>
                  </a:moveTo>
                  <a:cubicBezTo>
                    <a:pt x="1" y="0"/>
                    <a:pt x="1" y="0"/>
                    <a:pt x="1" y="0"/>
                  </a:cubicBezTo>
                  <a:cubicBezTo>
                    <a:pt x="0" y="1"/>
                    <a:pt x="0" y="2"/>
                    <a:pt x="0" y="3"/>
                  </a:cubicBezTo>
                  <a:cubicBezTo>
                    <a:pt x="0" y="3"/>
                    <a:pt x="0" y="3"/>
                    <a:pt x="0" y="3"/>
                  </a:cubicBezTo>
                  <a:cubicBezTo>
                    <a:pt x="0" y="3"/>
                    <a:pt x="0" y="3"/>
                    <a:pt x="0" y="3"/>
                  </a:cubicBezTo>
                  <a:cubicBezTo>
                    <a:pt x="0" y="3"/>
                    <a:pt x="0" y="3"/>
                    <a:pt x="0" y="3"/>
                  </a:cubicBezTo>
                  <a:cubicBezTo>
                    <a:pt x="1" y="3"/>
                    <a:pt x="1" y="3"/>
                    <a:pt x="1" y="3"/>
                  </a:cubicBezTo>
                  <a:cubicBezTo>
                    <a:pt x="1" y="4"/>
                    <a:pt x="1" y="4"/>
                    <a:pt x="1" y="4"/>
                  </a:cubicBezTo>
                  <a:cubicBezTo>
                    <a:pt x="1" y="4"/>
                    <a:pt x="1" y="4"/>
                    <a:pt x="1" y="4"/>
                  </a:cubicBezTo>
                  <a:cubicBezTo>
                    <a:pt x="1" y="4"/>
                    <a:pt x="1" y="4"/>
                    <a:pt x="1"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2" y="4"/>
                    <a:pt x="2" y="4"/>
                    <a:pt x="2" y="4"/>
                  </a:cubicBezTo>
                  <a:cubicBezTo>
                    <a:pt x="3" y="4"/>
                    <a:pt x="3" y="4"/>
                    <a:pt x="3" y="4"/>
                  </a:cubicBezTo>
                  <a:cubicBezTo>
                    <a:pt x="3" y="4"/>
                    <a:pt x="3" y="4"/>
                    <a:pt x="3" y="4"/>
                  </a:cubicBezTo>
                  <a:cubicBezTo>
                    <a:pt x="3" y="4"/>
                    <a:pt x="3" y="4"/>
                    <a:pt x="3" y="4"/>
                  </a:cubicBezTo>
                  <a:cubicBezTo>
                    <a:pt x="3" y="5"/>
                    <a:pt x="3" y="5"/>
                    <a:pt x="3" y="5"/>
                  </a:cubicBezTo>
                  <a:cubicBezTo>
                    <a:pt x="4" y="4"/>
                    <a:pt x="4" y="4"/>
                    <a:pt x="4" y="4"/>
                  </a:cubicBezTo>
                  <a:cubicBezTo>
                    <a:pt x="4" y="4"/>
                    <a:pt x="4" y="4"/>
                    <a:pt x="4" y="4"/>
                  </a:cubicBezTo>
                  <a:cubicBezTo>
                    <a:pt x="4" y="4"/>
                    <a:pt x="5" y="4"/>
                    <a:pt x="5" y="4"/>
                  </a:cubicBezTo>
                  <a:cubicBezTo>
                    <a:pt x="6" y="4"/>
                    <a:pt x="6" y="4"/>
                    <a:pt x="6" y="4"/>
                  </a:cubicBezTo>
                  <a:cubicBezTo>
                    <a:pt x="7" y="3"/>
                    <a:pt x="7" y="3"/>
                    <a:pt x="7" y="3"/>
                  </a:cubicBezTo>
                  <a:cubicBezTo>
                    <a:pt x="7" y="4"/>
                    <a:pt x="7" y="4"/>
                    <a:pt x="7" y="4"/>
                  </a:cubicBezTo>
                  <a:cubicBezTo>
                    <a:pt x="7" y="4"/>
                    <a:pt x="7" y="4"/>
                    <a:pt x="7" y="4"/>
                  </a:cubicBezTo>
                  <a:cubicBezTo>
                    <a:pt x="7" y="4"/>
                    <a:pt x="7" y="4"/>
                    <a:pt x="7" y="4"/>
                  </a:cubicBezTo>
                  <a:cubicBezTo>
                    <a:pt x="8" y="4"/>
                    <a:pt x="8" y="4"/>
                    <a:pt x="8" y="4"/>
                  </a:cubicBezTo>
                  <a:cubicBezTo>
                    <a:pt x="8" y="4"/>
                    <a:pt x="8" y="4"/>
                    <a:pt x="8" y="4"/>
                  </a:cubicBezTo>
                  <a:cubicBezTo>
                    <a:pt x="8" y="4"/>
                    <a:pt x="8" y="4"/>
                    <a:pt x="8" y="4"/>
                  </a:cubicBezTo>
                  <a:cubicBezTo>
                    <a:pt x="8" y="4"/>
                    <a:pt x="8" y="4"/>
                    <a:pt x="8" y="4"/>
                  </a:cubicBezTo>
                  <a:cubicBezTo>
                    <a:pt x="8" y="4"/>
                    <a:pt x="8" y="4"/>
                    <a:pt x="8" y="4"/>
                  </a:cubicBezTo>
                  <a:cubicBezTo>
                    <a:pt x="8" y="3"/>
                    <a:pt x="8" y="3"/>
                    <a:pt x="8" y="3"/>
                  </a:cubicBezTo>
                  <a:cubicBezTo>
                    <a:pt x="7" y="3"/>
                    <a:pt x="7" y="3"/>
                    <a:pt x="7" y="3"/>
                  </a:cubicBezTo>
                  <a:cubicBezTo>
                    <a:pt x="7" y="3"/>
                    <a:pt x="7" y="3"/>
                    <a:pt x="7" y="3"/>
                  </a:cubicBezTo>
                  <a:cubicBezTo>
                    <a:pt x="7" y="2"/>
                    <a:pt x="7" y="2"/>
                    <a:pt x="7" y="2"/>
                  </a:cubicBezTo>
                  <a:cubicBezTo>
                    <a:pt x="7" y="2"/>
                    <a:pt x="6" y="2"/>
                    <a:pt x="6" y="2"/>
                  </a:cubicBezTo>
                  <a:cubicBezTo>
                    <a:pt x="6" y="2"/>
                    <a:pt x="6" y="2"/>
                    <a:pt x="6" y="2"/>
                  </a:cubicBezTo>
                  <a:cubicBezTo>
                    <a:pt x="6" y="2"/>
                    <a:pt x="5" y="2"/>
                    <a:pt x="5" y="2"/>
                  </a:cubicBezTo>
                  <a:cubicBezTo>
                    <a:pt x="4" y="3"/>
                    <a:pt x="4" y="3"/>
                    <a:pt x="4" y="3"/>
                  </a:cubicBezTo>
                  <a:cubicBezTo>
                    <a:pt x="4" y="3"/>
                    <a:pt x="4" y="3"/>
                    <a:pt x="4" y="3"/>
                  </a:cubicBezTo>
                  <a:cubicBezTo>
                    <a:pt x="3" y="3"/>
                    <a:pt x="3" y="3"/>
                    <a:pt x="3" y="2"/>
                  </a:cubicBezTo>
                  <a:cubicBezTo>
                    <a:pt x="2" y="2"/>
                    <a:pt x="2" y="1"/>
                    <a:pt x="2" y="0"/>
                  </a:cubicBezTo>
                  <a:cubicBezTo>
                    <a:pt x="1" y="0"/>
                    <a:pt x="1" y="0"/>
                    <a:pt x="1" y="0"/>
                  </a:cubicBezTo>
                  <a:cubicBezTo>
                    <a:pt x="1" y="0"/>
                    <a:pt x="1" y="0"/>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89" name="Freeform 175"/>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0" name="Freeform 176"/>
            <p:cNvSpPr/>
            <p:nvPr/>
          </p:nvSpPr>
          <p:spPr bwMode="auto">
            <a:xfrm>
              <a:off x="4170" y="2210"/>
              <a:ext cx="2" cy="3"/>
            </a:xfrm>
            <a:custGeom>
              <a:avLst/>
              <a:gdLst>
                <a:gd name="T0" fmla="*/ 2 w 2"/>
                <a:gd name="T1" fmla="*/ 0 h 3"/>
                <a:gd name="T2" fmla="*/ 0 w 2"/>
                <a:gd name="T3" fmla="*/ 0 h 3"/>
                <a:gd name="T4" fmla="*/ 0 w 2"/>
                <a:gd name="T5" fmla="*/ 3 h 3"/>
                <a:gd name="T6" fmla="*/ 2 w 2"/>
                <a:gd name="T7" fmla="*/ 3 h 3"/>
                <a:gd name="T8" fmla="*/ 2 w 2"/>
                <a:gd name="T9" fmla="*/ 3 h 3"/>
                <a:gd name="T10" fmla="*/ 2 w 2"/>
                <a:gd name="T11" fmla="*/ 3 h 3"/>
                <a:gd name="T12" fmla="*/ 2 w 2"/>
                <a:gd name="T13" fmla="*/ 3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3"/>
                  </a:lnTo>
                  <a:lnTo>
                    <a:pt x="2" y="3"/>
                  </a:lnTo>
                  <a:lnTo>
                    <a:pt x="2" y="3"/>
                  </a:lnTo>
                  <a:lnTo>
                    <a:pt x="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1" name="Freeform 177"/>
            <p:cNvSpPr>
              <a:spLocks noEditPoints="1"/>
            </p:cNvSpPr>
            <p:nvPr/>
          </p:nvSpPr>
          <p:spPr bwMode="auto">
            <a:xfrm>
              <a:off x="4101" y="2163"/>
              <a:ext cx="104" cy="123"/>
            </a:xfrm>
            <a:custGeom>
              <a:avLst/>
              <a:gdLst>
                <a:gd name="T0" fmla="*/ 30 w 44"/>
                <a:gd name="T1" fmla="*/ 50 h 52"/>
                <a:gd name="T2" fmla="*/ 25 w 44"/>
                <a:gd name="T3" fmla="*/ 50 h 52"/>
                <a:gd name="T4" fmla="*/ 11 w 44"/>
                <a:gd name="T5" fmla="*/ 48 h 52"/>
                <a:gd name="T6" fmla="*/ 9 w 44"/>
                <a:gd name="T7" fmla="*/ 47 h 52"/>
                <a:gd name="T8" fmla="*/ 32 w 44"/>
                <a:gd name="T9" fmla="*/ 45 h 52"/>
                <a:gd name="T10" fmla="*/ 38 w 44"/>
                <a:gd name="T11" fmla="*/ 42 h 52"/>
                <a:gd name="T12" fmla="*/ 22 w 44"/>
                <a:gd name="T13" fmla="*/ 46 h 52"/>
                <a:gd name="T14" fmla="*/ 4 w 44"/>
                <a:gd name="T15" fmla="*/ 37 h 52"/>
                <a:gd name="T16" fmla="*/ 5 w 44"/>
                <a:gd name="T17" fmla="*/ 36 h 52"/>
                <a:gd name="T18" fmla="*/ 23 w 44"/>
                <a:gd name="T19" fmla="*/ 36 h 52"/>
                <a:gd name="T20" fmla="*/ 12 w 44"/>
                <a:gd name="T21" fmla="*/ 32 h 52"/>
                <a:gd name="T22" fmla="*/ 24 w 44"/>
                <a:gd name="T23" fmla="*/ 32 h 52"/>
                <a:gd name="T24" fmla="*/ 5 w 44"/>
                <a:gd name="T25" fmla="*/ 31 h 52"/>
                <a:gd name="T26" fmla="*/ 8 w 44"/>
                <a:gd name="T27" fmla="*/ 30 h 52"/>
                <a:gd name="T28" fmla="*/ 39 w 44"/>
                <a:gd name="T29" fmla="*/ 29 h 52"/>
                <a:gd name="T30" fmla="*/ 6 w 44"/>
                <a:gd name="T31" fmla="*/ 29 h 52"/>
                <a:gd name="T32" fmla="*/ 18 w 44"/>
                <a:gd name="T33" fmla="*/ 28 h 52"/>
                <a:gd name="T34" fmla="*/ 20 w 44"/>
                <a:gd name="T35" fmla="*/ 27 h 52"/>
                <a:gd name="T36" fmla="*/ 14 w 44"/>
                <a:gd name="T37" fmla="*/ 26 h 52"/>
                <a:gd name="T38" fmla="*/ 38 w 44"/>
                <a:gd name="T39" fmla="*/ 25 h 52"/>
                <a:gd name="T40" fmla="*/ 39 w 44"/>
                <a:gd name="T41" fmla="*/ 24 h 52"/>
                <a:gd name="T42" fmla="*/ 4 w 44"/>
                <a:gd name="T43" fmla="*/ 23 h 52"/>
                <a:gd name="T44" fmla="*/ 5 w 44"/>
                <a:gd name="T45" fmla="*/ 21 h 52"/>
                <a:gd name="T46" fmla="*/ 6 w 44"/>
                <a:gd name="T47" fmla="*/ 13 h 52"/>
                <a:gd name="T48" fmla="*/ 12 w 44"/>
                <a:gd name="T49" fmla="*/ 14 h 52"/>
                <a:gd name="T50" fmla="*/ 30 w 44"/>
                <a:gd name="T51" fmla="*/ 12 h 52"/>
                <a:gd name="T52" fmla="*/ 28 w 44"/>
                <a:gd name="T53" fmla="*/ 12 h 52"/>
                <a:gd name="T54" fmla="*/ 20 w 44"/>
                <a:gd name="T55" fmla="*/ 6 h 52"/>
                <a:gd name="T56" fmla="*/ 11 w 44"/>
                <a:gd name="T57" fmla="*/ 6 h 52"/>
                <a:gd name="T58" fmla="*/ 19 w 44"/>
                <a:gd name="T59" fmla="*/ 12 h 52"/>
                <a:gd name="T60" fmla="*/ 19 w 44"/>
                <a:gd name="T61" fmla="*/ 30 h 52"/>
                <a:gd name="T62" fmla="*/ 10 w 44"/>
                <a:gd name="T63" fmla="*/ 25 h 52"/>
                <a:gd name="T64" fmla="*/ 21 w 44"/>
                <a:gd name="T65" fmla="*/ 34 h 52"/>
                <a:gd name="T66" fmla="*/ 18 w 44"/>
                <a:gd name="T67" fmla="*/ 43 h 52"/>
                <a:gd name="T68" fmla="*/ 15 w 44"/>
                <a:gd name="T69" fmla="*/ 44 h 52"/>
                <a:gd name="T70" fmla="*/ 12 w 44"/>
                <a:gd name="T71" fmla="*/ 44 h 52"/>
                <a:gd name="T72" fmla="*/ 6 w 44"/>
                <a:gd name="T73" fmla="*/ 41 h 52"/>
                <a:gd name="T74" fmla="*/ 4 w 44"/>
                <a:gd name="T75" fmla="*/ 36 h 52"/>
                <a:gd name="T76" fmla="*/ 10 w 44"/>
                <a:gd name="T77" fmla="*/ 31 h 52"/>
                <a:gd name="T78" fmla="*/ 6 w 44"/>
                <a:gd name="T79" fmla="*/ 26 h 52"/>
                <a:gd name="T80" fmla="*/ 7 w 44"/>
                <a:gd name="T81" fmla="*/ 24 h 52"/>
                <a:gd name="T82" fmla="*/ 7 w 44"/>
                <a:gd name="T83" fmla="*/ 19 h 52"/>
                <a:gd name="T84" fmla="*/ 17 w 44"/>
                <a:gd name="T85" fmla="*/ 13 h 52"/>
                <a:gd name="T86" fmla="*/ 17 w 44"/>
                <a:gd name="T87" fmla="*/ 9 h 52"/>
                <a:gd name="T88" fmla="*/ 27 w 44"/>
                <a:gd name="T89" fmla="*/ 8 h 52"/>
                <a:gd name="T90" fmla="*/ 27 w 44"/>
                <a:gd name="T91" fmla="*/ 11 h 52"/>
                <a:gd name="T92" fmla="*/ 40 w 44"/>
                <a:gd name="T93" fmla="*/ 20 h 52"/>
                <a:gd name="T94" fmla="*/ 37 w 44"/>
                <a:gd name="T95" fmla="*/ 20 h 52"/>
                <a:gd name="T96" fmla="*/ 38 w 44"/>
                <a:gd name="T97" fmla="*/ 25 h 52"/>
                <a:gd name="T98" fmla="*/ 36 w 44"/>
                <a:gd name="T99" fmla="*/ 30 h 52"/>
                <a:gd name="T100" fmla="*/ 41 w 44"/>
                <a:gd name="T101" fmla="*/ 35 h 52"/>
                <a:gd name="T102" fmla="*/ 39 w 44"/>
                <a:gd name="T103" fmla="*/ 40 h 52"/>
                <a:gd name="T104" fmla="*/ 32 w 44"/>
                <a:gd name="T105" fmla="*/ 44 h 52"/>
                <a:gd name="T106" fmla="*/ 30 w 44"/>
                <a:gd name="T107" fmla="*/ 44 h 52"/>
                <a:gd name="T108" fmla="*/ 24 w 44"/>
                <a:gd name="T109" fmla="*/ 42 h 52"/>
                <a:gd name="T110" fmla="*/ 25 w 44"/>
                <a:gd name="T111" fmla="*/ 32 h 52"/>
                <a:gd name="T112" fmla="*/ 30 w 44"/>
                <a:gd name="T113" fmla="*/ 25 h 52"/>
                <a:gd name="T114" fmla="*/ 23 w 44"/>
                <a:gd name="T115" fmla="*/ 25 h 52"/>
                <a:gd name="T116" fmla="*/ 27 w 44"/>
                <a:gd name="T117" fmla="*/ 7 h 52"/>
                <a:gd name="T118" fmla="*/ 20 w 44"/>
                <a:gd name="T119" fmla="*/ 5 h 52"/>
                <a:gd name="T120" fmla="*/ 24 w 44"/>
                <a:gd name="T121" fmla="*/ 1 h 52"/>
                <a:gd name="T122" fmla="*/ 2 w 44"/>
                <a:gd name="T123" fmla="*/ 33 h 52"/>
                <a:gd name="T124" fmla="*/ 43 w 44"/>
                <a:gd name="T125" fmla="*/ 3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 h="52">
                  <a:moveTo>
                    <a:pt x="28" y="51"/>
                  </a:moveTo>
                  <a:cubicBezTo>
                    <a:pt x="27" y="51"/>
                    <a:pt x="27" y="51"/>
                    <a:pt x="27" y="51"/>
                  </a:cubicBezTo>
                  <a:cubicBezTo>
                    <a:pt x="28" y="51"/>
                    <a:pt x="28" y="51"/>
                    <a:pt x="28" y="51"/>
                  </a:cubicBezTo>
                  <a:cubicBezTo>
                    <a:pt x="28" y="51"/>
                    <a:pt x="28" y="51"/>
                    <a:pt x="28" y="51"/>
                  </a:cubicBezTo>
                  <a:moveTo>
                    <a:pt x="29" y="51"/>
                  </a:moveTo>
                  <a:cubicBezTo>
                    <a:pt x="29" y="51"/>
                    <a:pt x="29" y="51"/>
                    <a:pt x="29" y="51"/>
                  </a:cubicBezTo>
                  <a:cubicBezTo>
                    <a:pt x="29" y="51"/>
                    <a:pt x="29" y="51"/>
                    <a:pt x="29" y="51"/>
                  </a:cubicBezTo>
                  <a:cubicBezTo>
                    <a:pt x="29" y="51"/>
                    <a:pt x="29" y="51"/>
                    <a:pt x="29" y="51"/>
                  </a:cubicBezTo>
                  <a:cubicBezTo>
                    <a:pt x="29" y="51"/>
                    <a:pt x="29" y="51"/>
                    <a:pt x="29" y="51"/>
                  </a:cubicBezTo>
                  <a:moveTo>
                    <a:pt x="15" y="51"/>
                  </a:moveTo>
                  <a:cubicBezTo>
                    <a:pt x="15" y="51"/>
                    <a:pt x="15" y="51"/>
                    <a:pt x="15" y="51"/>
                  </a:cubicBezTo>
                  <a:cubicBezTo>
                    <a:pt x="15" y="50"/>
                    <a:pt x="15" y="50"/>
                    <a:pt x="15" y="50"/>
                  </a:cubicBezTo>
                  <a:cubicBezTo>
                    <a:pt x="15" y="51"/>
                    <a:pt x="15" y="51"/>
                    <a:pt x="15" y="51"/>
                  </a:cubicBezTo>
                  <a:moveTo>
                    <a:pt x="30" y="51"/>
                  </a:moveTo>
                  <a:cubicBezTo>
                    <a:pt x="30" y="50"/>
                    <a:pt x="30" y="50"/>
                    <a:pt x="30" y="50"/>
                  </a:cubicBezTo>
                  <a:cubicBezTo>
                    <a:pt x="30" y="51"/>
                    <a:pt x="30" y="51"/>
                    <a:pt x="30" y="51"/>
                  </a:cubicBezTo>
                  <a:cubicBezTo>
                    <a:pt x="30" y="51"/>
                    <a:pt x="30" y="51"/>
                    <a:pt x="30" y="51"/>
                  </a:cubicBezTo>
                  <a:cubicBezTo>
                    <a:pt x="30" y="51"/>
                    <a:pt x="30" y="51"/>
                    <a:pt x="30" y="51"/>
                  </a:cubicBezTo>
                  <a:moveTo>
                    <a:pt x="28" y="50"/>
                  </a:moveTo>
                  <a:cubicBezTo>
                    <a:pt x="28" y="50"/>
                    <a:pt x="28" y="50"/>
                    <a:pt x="28" y="50"/>
                  </a:cubicBezTo>
                  <a:cubicBezTo>
                    <a:pt x="29" y="50"/>
                    <a:pt x="29" y="50"/>
                    <a:pt x="29" y="50"/>
                  </a:cubicBezTo>
                  <a:cubicBezTo>
                    <a:pt x="28" y="50"/>
                    <a:pt x="28" y="50"/>
                    <a:pt x="28" y="50"/>
                  </a:cubicBezTo>
                  <a:moveTo>
                    <a:pt x="27" y="50"/>
                  </a:moveTo>
                  <a:cubicBezTo>
                    <a:pt x="27" y="50"/>
                    <a:pt x="27" y="50"/>
                    <a:pt x="27" y="50"/>
                  </a:cubicBezTo>
                  <a:cubicBezTo>
                    <a:pt x="28" y="50"/>
                    <a:pt x="28" y="50"/>
                    <a:pt x="28" y="50"/>
                  </a:cubicBezTo>
                  <a:cubicBezTo>
                    <a:pt x="27" y="50"/>
                    <a:pt x="27" y="50"/>
                    <a:pt x="27" y="50"/>
                  </a:cubicBezTo>
                  <a:moveTo>
                    <a:pt x="16" y="51"/>
                  </a:moveTo>
                  <a:cubicBezTo>
                    <a:pt x="17" y="50"/>
                    <a:pt x="17" y="50"/>
                    <a:pt x="17" y="50"/>
                  </a:cubicBezTo>
                  <a:cubicBezTo>
                    <a:pt x="17" y="50"/>
                    <a:pt x="17" y="50"/>
                    <a:pt x="17" y="50"/>
                  </a:cubicBezTo>
                  <a:cubicBezTo>
                    <a:pt x="17" y="50"/>
                    <a:pt x="17" y="50"/>
                    <a:pt x="17" y="50"/>
                  </a:cubicBezTo>
                  <a:cubicBezTo>
                    <a:pt x="17" y="50"/>
                    <a:pt x="17" y="51"/>
                    <a:pt x="16" y="51"/>
                  </a:cubicBezTo>
                  <a:moveTo>
                    <a:pt x="14" y="50"/>
                  </a:moveTo>
                  <a:cubicBezTo>
                    <a:pt x="15" y="50"/>
                    <a:pt x="15" y="50"/>
                    <a:pt x="15" y="50"/>
                  </a:cubicBezTo>
                  <a:cubicBezTo>
                    <a:pt x="15" y="50"/>
                    <a:pt x="15" y="50"/>
                    <a:pt x="15" y="50"/>
                  </a:cubicBezTo>
                  <a:cubicBezTo>
                    <a:pt x="14" y="50"/>
                    <a:pt x="14" y="50"/>
                    <a:pt x="14" y="50"/>
                  </a:cubicBezTo>
                  <a:moveTo>
                    <a:pt x="30" y="50"/>
                  </a:moveTo>
                  <a:cubicBezTo>
                    <a:pt x="30" y="50"/>
                    <a:pt x="30" y="50"/>
                    <a:pt x="30" y="50"/>
                  </a:cubicBezTo>
                  <a:cubicBezTo>
                    <a:pt x="30" y="50"/>
                    <a:pt x="30" y="50"/>
                    <a:pt x="30" y="50"/>
                  </a:cubicBezTo>
                  <a:cubicBezTo>
                    <a:pt x="30" y="50"/>
                    <a:pt x="30" y="50"/>
                    <a:pt x="30" y="50"/>
                  </a:cubicBezTo>
                  <a:moveTo>
                    <a:pt x="27" y="50"/>
                  </a:moveTo>
                  <a:cubicBezTo>
                    <a:pt x="27" y="50"/>
                    <a:pt x="27" y="50"/>
                    <a:pt x="27" y="50"/>
                  </a:cubicBezTo>
                  <a:cubicBezTo>
                    <a:pt x="27" y="50"/>
                    <a:pt x="27" y="50"/>
                    <a:pt x="27" y="50"/>
                  </a:cubicBezTo>
                  <a:cubicBezTo>
                    <a:pt x="27" y="50"/>
                    <a:pt x="27" y="50"/>
                    <a:pt x="27" y="50"/>
                  </a:cubicBezTo>
                  <a:moveTo>
                    <a:pt x="14" y="50"/>
                  </a:moveTo>
                  <a:cubicBezTo>
                    <a:pt x="13" y="50"/>
                    <a:pt x="13" y="50"/>
                    <a:pt x="13" y="50"/>
                  </a:cubicBezTo>
                  <a:cubicBezTo>
                    <a:pt x="14" y="50"/>
                    <a:pt x="14" y="50"/>
                    <a:pt x="14" y="50"/>
                  </a:cubicBezTo>
                  <a:cubicBezTo>
                    <a:pt x="14" y="50"/>
                    <a:pt x="14" y="50"/>
                    <a:pt x="14" y="50"/>
                  </a:cubicBezTo>
                  <a:moveTo>
                    <a:pt x="18" y="50"/>
                  </a:moveTo>
                  <a:cubicBezTo>
                    <a:pt x="18" y="50"/>
                    <a:pt x="18" y="50"/>
                    <a:pt x="18" y="50"/>
                  </a:cubicBezTo>
                  <a:cubicBezTo>
                    <a:pt x="18" y="50"/>
                    <a:pt x="18" y="50"/>
                    <a:pt x="18" y="50"/>
                  </a:cubicBezTo>
                  <a:cubicBezTo>
                    <a:pt x="18" y="50"/>
                    <a:pt x="18" y="50"/>
                    <a:pt x="18" y="50"/>
                  </a:cubicBezTo>
                  <a:moveTo>
                    <a:pt x="13" y="50"/>
                  </a:moveTo>
                  <a:cubicBezTo>
                    <a:pt x="12" y="50"/>
                    <a:pt x="12" y="50"/>
                    <a:pt x="12" y="50"/>
                  </a:cubicBezTo>
                  <a:cubicBezTo>
                    <a:pt x="13" y="50"/>
                    <a:pt x="13" y="50"/>
                    <a:pt x="13" y="50"/>
                  </a:cubicBezTo>
                  <a:cubicBezTo>
                    <a:pt x="13" y="50"/>
                    <a:pt x="13" y="50"/>
                    <a:pt x="13" y="50"/>
                  </a:cubicBezTo>
                  <a:moveTo>
                    <a:pt x="13" y="50"/>
                  </a:moveTo>
                  <a:cubicBezTo>
                    <a:pt x="13" y="49"/>
                    <a:pt x="13" y="49"/>
                    <a:pt x="13" y="49"/>
                  </a:cubicBezTo>
                  <a:cubicBezTo>
                    <a:pt x="14" y="49"/>
                    <a:pt x="14" y="49"/>
                    <a:pt x="14" y="49"/>
                  </a:cubicBezTo>
                  <a:cubicBezTo>
                    <a:pt x="13" y="50"/>
                    <a:pt x="13" y="50"/>
                    <a:pt x="13" y="50"/>
                  </a:cubicBezTo>
                  <a:moveTo>
                    <a:pt x="31" y="50"/>
                  </a:moveTo>
                  <a:cubicBezTo>
                    <a:pt x="31" y="49"/>
                    <a:pt x="31" y="49"/>
                    <a:pt x="31" y="49"/>
                  </a:cubicBezTo>
                  <a:cubicBezTo>
                    <a:pt x="31" y="49"/>
                    <a:pt x="31" y="49"/>
                    <a:pt x="31" y="49"/>
                  </a:cubicBezTo>
                  <a:cubicBezTo>
                    <a:pt x="31" y="50"/>
                    <a:pt x="31" y="50"/>
                    <a:pt x="31" y="50"/>
                  </a:cubicBezTo>
                  <a:moveTo>
                    <a:pt x="32" y="50"/>
                  </a:moveTo>
                  <a:cubicBezTo>
                    <a:pt x="32" y="49"/>
                    <a:pt x="32" y="49"/>
                    <a:pt x="32" y="49"/>
                  </a:cubicBezTo>
                  <a:cubicBezTo>
                    <a:pt x="32" y="49"/>
                    <a:pt x="32" y="49"/>
                    <a:pt x="32" y="49"/>
                  </a:cubicBezTo>
                  <a:cubicBezTo>
                    <a:pt x="32" y="49"/>
                    <a:pt x="32" y="49"/>
                    <a:pt x="32" y="49"/>
                  </a:cubicBezTo>
                  <a:cubicBezTo>
                    <a:pt x="32" y="50"/>
                    <a:pt x="32" y="50"/>
                    <a:pt x="32" y="50"/>
                  </a:cubicBezTo>
                  <a:moveTo>
                    <a:pt x="27" y="51"/>
                  </a:moveTo>
                  <a:cubicBezTo>
                    <a:pt x="26" y="51"/>
                    <a:pt x="25" y="50"/>
                    <a:pt x="24" y="50"/>
                  </a:cubicBezTo>
                  <a:cubicBezTo>
                    <a:pt x="24" y="49"/>
                    <a:pt x="24" y="49"/>
                    <a:pt x="24" y="49"/>
                  </a:cubicBezTo>
                  <a:cubicBezTo>
                    <a:pt x="24" y="49"/>
                    <a:pt x="24" y="49"/>
                    <a:pt x="24" y="49"/>
                  </a:cubicBezTo>
                  <a:cubicBezTo>
                    <a:pt x="25" y="49"/>
                    <a:pt x="25" y="49"/>
                    <a:pt x="25" y="49"/>
                  </a:cubicBezTo>
                  <a:cubicBezTo>
                    <a:pt x="25" y="49"/>
                    <a:pt x="25" y="49"/>
                    <a:pt x="25" y="49"/>
                  </a:cubicBezTo>
                  <a:cubicBezTo>
                    <a:pt x="25" y="50"/>
                    <a:pt x="25" y="50"/>
                    <a:pt x="25" y="50"/>
                  </a:cubicBezTo>
                  <a:cubicBezTo>
                    <a:pt x="25" y="50"/>
                    <a:pt x="25" y="50"/>
                    <a:pt x="25" y="50"/>
                  </a:cubicBezTo>
                  <a:cubicBezTo>
                    <a:pt x="25" y="50"/>
                    <a:pt x="25" y="50"/>
                    <a:pt x="25" y="50"/>
                  </a:cubicBezTo>
                  <a:cubicBezTo>
                    <a:pt x="26" y="50"/>
                    <a:pt x="26" y="50"/>
                    <a:pt x="26" y="50"/>
                  </a:cubicBezTo>
                  <a:cubicBezTo>
                    <a:pt x="26" y="50"/>
                    <a:pt x="26" y="50"/>
                    <a:pt x="26" y="50"/>
                  </a:cubicBezTo>
                  <a:cubicBezTo>
                    <a:pt x="26" y="51"/>
                    <a:pt x="26" y="51"/>
                    <a:pt x="26" y="51"/>
                  </a:cubicBezTo>
                  <a:cubicBezTo>
                    <a:pt x="26" y="51"/>
                    <a:pt x="26" y="51"/>
                    <a:pt x="26" y="51"/>
                  </a:cubicBezTo>
                  <a:cubicBezTo>
                    <a:pt x="26" y="51"/>
                    <a:pt x="26" y="51"/>
                    <a:pt x="26" y="51"/>
                  </a:cubicBezTo>
                  <a:cubicBezTo>
                    <a:pt x="27" y="51"/>
                    <a:pt x="27" y="51"/>
                    <a:pt x="27" y="51"/>
                  </a:cubicBezTo>
                  <a:cubicBezTo>
                    <a:pt x="27" y="51"/>
                    <a:pt x="27" y="51"/>
                    <a:pt x="27" y="51"/>
                  </a:cubicBezTo>
                  <a:moveTo>
                    <a:pt x="18" y="50"/>
                  </a:moveTo>
                  <a:cubicBezTo>
                    <a:pt x="20" y="49"/>
                    <a:pt x="20" y="49"/>
                    <a:pt x="20" y="49"/>
                  </a:cubicBezTo>
                  <a:cubicBezTo>
                    <a:pt x="20" y="49"/>
                    <a:pt x="20" y="49"/>
                    <a:pt x="20" y="49"/>
                  </a:cubicBezTo>
                  <a:cubicBezTo>
                    <a:pt x="20" y="49"/>
                    <a:pt x="19" y="50"/>
                    <a:pt x="18" y="50"/>
                  </a:cubicBezTo>
                  <a:moveTo>
                    <a:pt x="12" y="49"/>
                  </a:moveTo>
                  <a:cubicBezTo>
                    <a:pt x="12" y="49"/>
                    <a:pt x="12" y="49"/>
                    <a:pt x="12" y="49"/>
                  </a:cubicBezTo>
                  <a:cubicBezTo>
                    <a:pt x="13" y="49"/>
                    <a:pt x="13" y="49"/>
                    <a:pt x="13" y="49"/>
                  </a:cubicBezTo>
                  <a:cubicBezTo>
                    <a:pt x="12" y="49"/>
                    <a:pt x="12" y="49"/>
                    <a:pt x="12" y="49"/>
                  </a:cubicBezTo>
                  <a:moveTo>
                    <a:pt x="12" y="49"/>
                  </a:moveTo>
                  <a:cubicBezTo>
                    <a:pt x="11" y="49"/>
                    <a:pt x="11" y="49"/>
                    <a:pt x="11" y="49"/>
                  </a:cubicBezTo>
                  <a:cubicBezTo>
                    <a:pt x="11" y="49"/>
                    <a:pt x="11" y="49"/>
                    <a:pt x="11" y="49"/>
                  </a:cubicBezTo>
                  <a:cubicBezTo>
                    <a:pt x="11" y="49"/>
                    <a:pt x="11" y="49"/>
                    <a:pt x="11" y="49"/>
                  </a:cubicBezTo>
                  <a:cubicBezTo>
                    <a:pt x="11" y="49"/>
                    <a:pt x="11" y="49"/>
                    <a:pt x="11" y="49"/>
                  </a:cubicBezTo>
                  <a:cubicBezTo>
                    <a:pt x="12" y="48"/>
                    <a:pt x="12" y="48"/>
                    <a:pt x="12" y="48"/>
                  </a:cubicBezTo>
                  <a:cubicBezTo>
                    <a:pt x="12" y="49"/>
                    <a:pt x="12" y="49"/>
                    <a:pt x="12" y="49"/>
                  </a:cubicBezTo>
                  <a:moveTo>
                    <a:pt x="32" y="49"/>
                  </a:moveTo>
                  <a:cubicBezTo>
                    <a:pt x="32" y="48"/>
                    <a:pt x="32" y="48"/>
                    <a:pt x="32" y="48"/>
                  </a:cubicBezTo>
                  <a:cubicBezTo>
                    <a:pt x="32" y="48"/>
                    <a:pt x="32" y="48"/>
                    <a:pt x="32" y="48"/>
                  </a:cubicBezTo>
                  <a:cubicBezTo>
                    <a:pt x="32" y="49"/>
                    <a:pt x="32" y="49"/>
                    <a:pt x="32" y="49"/>
                  </a:cubicBezTo>
                  <a:moveTo>
                    <a:pt x="12" y="48"/>
                  </a:moveTo>
                  <a:cubicBezTo>
                    <a:pt x="12" y="48"/>
                    <a:pt x="12" y="48"/>
                    <a:pt x="12" y="48"/>
                  </a:cubicBezTo>
                  <a:cubicBezTo>
                    <a:pt x="12" y="48"/>
                    <a:pt x="12" y="48"/>
                    <a:pt x="12" y="48"/>
                  </a:cubicBezTo>
                  <a:cubicBezTo>
                    <a:pt x="12" y="48"/>
                    <a:pt x="12" y="48"/>
                    <a:pt x="12" y="48"/>
                  </a:cubicBezTo>
                  <a:moveTo>
                    <a:pt x="24" y="49"/>
                  </a:moveTo>
                  <a:cubicBezTo>
                    <a:pt x="23" y="48"/>
                    <a:pt x="23" y="48"/>
                    <a:pt x="23" y="48"/>
                  </a:cubicBezTo>
                  <a:cubicBezTo>
                    <a:pt x="23" y="48"/>
                    <a:pt x="23" y="48"/>
                    <a:pt x="23" y="48"/>
                  </a:cubicBezTo>
                  <a:cubicBezTo>
                    <a:pt x="24" y="47"/>
                    <a:pt x="24" y="47"/>
                    <a:pt x="24" y="47"/>
                  </a:cubicBezTo>
                  <a:cubicBezTo>
                    <a:pt x="24" y="48"/>
                    <a:pt x="24" y="48"/>
                    <a:pt x="24" y="48"/>
                  </a:cubicBezTo>
                  <a:cubicBezTo>
                    <a:pt x="24" y="48"/>
                    <a:pt x="24" y="49"/>
                    <a:pt x="24" y="49"/>
                  </a:cubicBezTo>
                  <a:moveTo>
                    <a:pt x="11" y="48"/>
                  </a:moveTo>
                  <a:cubicBezTo>
                    <a:pt x="11" y="47"/>
                    <a:pt x="11" y="47"/>
                    <a:pt x="11" y="47"/>
                  </a:cubicBezTo>
                  <a:cubicBezTo>
                    <a:pt x="11" y="47"/>
                    <a:pt x="11" y="47"/>
                    <a:pt x="11" y="47"/>
                  </a:cubicBezTo>
                  <a:cubicBezTo>
                    <a:pt x="11" y="47"/>
                    <a:pt x="11" y="47"/>
                    <a:pt x="11" y="47"/>
                  </a:cubicBezTo>
                  <a:cubicBezTo>
                    <a:pt x="11" y="48"/>
                    <a:pt x="11" y="48"/>
                    <a:pt x="11" y="48"/>
                  </a:cubicBezTo>
                  <a:moveTo>
                    <a:pt x="20" y="48"/>
                  </a:moveTo>
                  <a:cubicBezTo>
                    <a:pt x="20" y="48"/>
                    <a:pt x="20" y="48"/>
                    <a:pt x="20" y="48"/>
                  </a:cubicBezTo>
                  <a:cubicBezTo>
                    <a:pt x="20" y="48"/>
                    <a:pt x="20" y="48"/>
                    <a:pt x="20" y="48"/>
                  </a:cubicBezTo>
                  <a:cubicBezTo>
                    <a:pt x="20" y="48"/>
                    <a:pt x="21" y="48"/>
                    <a:pt x="21" y="47"/>
                  </a:cubicBezTo>
                  <a:cubicBezTo>
                    <a:pt x="21" y="48"/>
                    <a:pt x="21" y="48"/>
                    <a:pt x="21" y="48"/>
                  </a:cubicBezTo>
                  <a:cubicBezTo>
                    <a:pt x="20" y="48"/>
                    <a:pt x="20" y="48"/>
                    <a:pt x="20" y="48"/>
                  </a:cubicBezTo>
                  <a:moveTo>
                    <a:pt x="10" y="47"/>
                  </a:moveTo>
                  <a:cubicBezTo>
                    <a:pt x="10" y="47"/>
                    <a:pt x="10" y="47"/>
                    <a:pt x="10" y="47"/>
                  </a:cubicBezTo>
                  <a:cubicBezTo>
                    <a:pt x="11" y="47"/>
                    <a:pt x="11" y="47"/>
                    <a:pt x="11" y="47"/>
                  </a:cubicBezTo>
                  <a:cubicBezTo>
                    <a:pt x="10" y="47"/>
                    <a:pt x="10" y="47"/>
                    <a:pt x="10" y="47"/>
                  </a:cubicBezTo>
                  <a:moveTo>
                    <a:pt x="10" y="47"/>
                  </a:moveTo>
                  <a:cubicBezTo>
                    <a:pt x="10" y="47"/>
                    <a:pt x="10" y="47"/>
                    <a:pt x="10" y="47"/>
                  </a:cubicBezTo>
                  <a:cubicBezTo>
                    <a:pt x="10" y="47"/>
                    <a:pt x="10" y="47"/>
                    <a:pt x="10" y="47"/>
                  </a:cubicBezTo>
                  <a:cubicBezTo>
                    <a:pt x="10" y="47"/>
                    <a:pt x="10" y="47"/>
                    <a:pt x="10" y="47"/>
                  </a:cubicBezTo>
                  <a:moveTo>
                    <a:pt x="23" y="47"/>
                  </a:moveTo>
                  <a:cubicBezTo>
                    <a:pt x="23" y="47"/>
                    <a:pt x="23" y="47"/>
                    <a:pt x="23" y="47"/>
                  </a:cubicBezTo>
                  <a:cubicBezTo>
                    <a:pt x="23" y="47"/>
                    <a:pt x="23" y="47"/>
                    <a:pt x="23" y="47"/>
                  </a:cubicBezTo>
                  <a:cubicBezTo>
                    <a:pt x="23" y="47"/>
                    <a:pt x="23" y="47"/>
                    <a:pt x="23" y="47"/>
                  </a:cubicBezTo>
                  <a:cubicBezTo>
                    <a:pt x="23" y="47"/>
                    <a:pt x="23" y="47"/>
                    <a:pt x="23" y="47"/>
                  </a:cubicBezTo>
                  <a:moveTo>
                    <a:pt x="21" y="48"/>
                  </a:moveTo>
                  <a:cubicBezTo>
                    <a:pt x="21" y="47"/>
                    <a:pt x="22" y="47"/>
                    <a:pt x="22" y="46"/>
                  </a:cubicBezTo>
                  <a:cubicBezTo>
                    <a:pt x="22" y="47"/>
                    <a:pt x="22" y="47"/>
                    <a:pt x="22" y="47"/>
                  </a:cubicBezTo>
                  <a:cubicBezTo>
                    <a:pt x="22" y="48"/>
                    <a:pt x="22" y="48"/>
                    <a:pt x="22" y="48"/>
                  </a:cubicBezTo>
                  <a:cubicBezTo>
                    <a:pt x="22" y="48"/>
                    <a:pt x="22" y="48"/>
                    <a:pt x="22" y="48"/>
                  </a:cubicBezTo>
                  <a:cubicBezTo>
                    <a:pt x="22" y="47"/>
                    <a:pt x="22" y="47"/>
                    <a:pt x="22" y="47"/>
                  </a:cubicBezTo>
                  <a:cubicBezTo>
                    <a:pt x="22" y="48"/>
                    <a:pt x="22" y="48"/>
                    <a:pt x="22" y="48"/>
                  </a:cubicBezTo>
                  <a:cubicBezTo>
                    <a:pt x="22" y="48"/>
                    <a:pt x="22" y="48"/>
                    <a:pt x="22" y="48"/>
                  </a:cubicBezTo>
                  <a:cubicBezTo>
                    <a:pt x="21" y="48"/>
                    <a:pt x="21" y="48"/>
                    <a:pt x="21" y="48"/>
                  </a:cubicBezTo>
                  <a:moveTo>
                    <a:pt x="9" y="47"/>
                  </a:move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moveTo>
                    <a:pt x="11" y="46"/>
                  </a:moveTo>
                  <a:cubicBezTo>
                    <a:pt x="10" y="46"/>
                    <a:pt x="10" y="46"/>
                    <a:pt x="10" y="46"/>
                  </a:cubicBezTo>
                  <a:cubicBezTo>
                    <a:pt x="11" y="46"/>
                    <a:pt x="11" y="46"/>
                    <a:pt x="11" y="46"/>
                  </a:cubicBezTo>
                  <a:cubicBezTo>
                    <a:pt x="11" y="46"/>
                    <a:pt x="11" y="46"/>
                    <a:pt x="11" y="46"/>
                  </a:cubicBezTo>
                  <a:moveTo>
                    <a:pt x="34" y="46"/>
                  </a:moveTo>
                  <a:cubicBezTo>
                    <a:pt x="34" y="46"/>
                    <a:pt x="34" y="46"/>
                    <a:pt x="34" y="46"/>
                  </a:cubicBezTo>
                  <a:cubicBezTo>
                    <a:pt x="34" y="46"/>
                    <a:pt x="34" y="46"/>
                    <a:pt x="34" y="46"/>
                  </a:cubicBezTo>
                  <a:cubicBezTo>
                    <a:pt x="34" y="46"/>
                    <a:pt x="34" y="46"/>
                    <a:pt x="34" y="46"/>
                  </a:cubicBezTo>
                  <a:moveTo>
                    <a:pt x="8" y="46"/>
                  </a:moveTo>
                  <a:cubicBezTo>
                    <a:pt x="8" y="46"/>
                    <a:pt x="8" y="46"/>
                    <a:pt x="8" y="46"/>
                  </a:cubicBezTo>
                  <a:cubicBezTo>
                    <a:pt x="9" y="46"/>
                    <a:pt x="9" y="46"/>
                    <a:pt x="9" y="46"/>
                  </a:cubicBezTo>
                  <a:cubicBezTo>
                    <a:pt x="8" y="46"/>
                    <a:pt x="8" y="46"/>
                    <a:pt x="8" y="46"/>
                  </a:cubicBezTo>
                  <a:cubicBezTo>
                    <a:pt x="8" y="46"/>
                    <a:pt x="8" y="46"/>
                    <a:pt x="8" y="46"/>
                  </a:cubicBezTo>
                  <a:moveTo>
                    <a:pt x="19" y="48"/>
                  </a:moveTo>
                  <a:cubicBezTo>
                    <a:pt x="19" y="47"/>
                    <a:pt x="19" y="47"/>
                    <a:pt x="19" y="47"/>
                  </a:cubicBezTo>
                  <a:cubicBezTo>
                    <a:pt x="20" y="47"/>
                    <a:pt x="20" y="46"/>
                    <a:pt x="21" y="45"/>
                  </a:cubicBezTo>
                  <a:cubicBezTo>
                    <a:pt x="20" y="47"/>
                    <a:pt x="20" y="47"/>
                    <a:pt x="20" y="47"/>
                  </a:cubicBezTo>
                  <a:cubicBezTo>
                    <a:pt x="20" y="47"/>
                    <a:pt x="20" y="47"/>
                    <a:pt x="19" y="48"/>
                  </a:cubicBezTo>
                  <a:moveTo>
                    <a:pt x="24" y="47"/>
                  </a:moveTo>
                  <a:cubicBezTo>
                    <a:pt x="24" y="47"/>
                    <a:pt x="24" y="47"/>
                    <a:pt x="24" y="47"/>
                  </a:cubicBezTo>
                  <a:cubicBezTo>
                    <a:pt x="24" y="45"/>
                    <a:pt x="24" y="45"/>
                    <a:pt x="24" y="45"/>
                  </a:cubicBezTo>
                  <a:cubicBezTo>
                    <a:pt x="24" y="46"/>
                    <a:pt x="24" y="47"/>
                    <a:pt x="25" y="47"/>
                  </a:cubicBezTo>
                  <a:cubicBezTo>
                    <a:pt x="25" y="48"/>
                    <a:pt x="25" y="48"/>
                    <a:pt x="25" y="48"/>
                  </a:cubicBezTo>
                  <a:cubicBezTo>
                    <a:pt x="24" y="47"/>
                    <a:pt x="24" y="47"/>
                    <a:pt x="24" y="47"/>
                  </a:cubicBezTo>
                  <a:cubicBezTo>
                    <a:pt x="24" y="47"/>
                    <a:pt x="24" y="47"/>
                    <a:pt x="24" y="47"/>
                  </a:cubicBezTo>
                  <a:cubicBezTo>
                    <a:pt x="24" y="47"/>
                    <a:pt x="24" y="47"/>
                    <a:pt x="24" y="47"/>
                  </a:cubicBezTo>
                  <a:cubicBezTo>
                    <a:pt x="24" y="47"/>
                    <a:pt x="24" y="47"/>
                    <a:pt x="24" y="47"/>
                  </a:cubicBezTo>
                  <a:cubicBezTo>
                    <a:pt x="24" y="47"/>
                    <a:pt x="24" y="47"/>
                    <a:pt x="24" y="47"/>
                  </a:cubicBezTo>
                  <a:moveTo>
                    <a:pt x="12" y="45"/>
                  </a:moveTo>
                  <a:cubicBezTo>
                    <a:pt x="12" y="45"/>
                    <a:pt x="12" y="45"/>
                    <a:pt x="12" y="45"/>
                  </a:cubicBezTo>
                  <a:cubicBezTo>
                    <a:pt x="13" y="45"/>
                    <a:pt x="13" y="45"/>
                    <a:pt x="13" y="45"/>
                  </a:cubicBezTo>
                  <a:cubicBezTo>
                    <a:pt x="13" y="45"/>
                    <a:pt x="13" y="45"/>
                    <a:pt x="13" y="45"/>
                  </a:cubicBezTo>
                  <a:cubicBezTo>
                    <a:pt x="12" y="45"/>
                    <a:pt x="12" y="45"/>
                    <a:pt x="12" y="45"/>
                  </a:cubicBezTo>
                  <a:moveTo>
                    <a:pt x="32" y="45"/>
                  </a:moveTo>
                  <a:cubicBezTo>
                    <a:pt x="32" y="45"/>
                    <a:pt x="32" y="45"/>
                    <a:pt x="32" y="45"/>
                  </a:cubicBezTo>
                  <a:cubicBezTo>
                    <a:pt x="32" y="45"/>
                    <a:pt x="32" y="45"/>
                    <a:pt x="32" y="45"/>
                  </a:cubicBezTo>
                  <a:cubicBezTo>
                    <a:pt x="32" y="45"/>
                    <a:pt x="32" y="45"/>
                    <a:pt x="32" y="45"/>
                  </a:cubicBezTo>
                  <a:cubicBezTo>
                    <a:pt x="32" y="45"/>
                    <a:pt x="32" y="45"/>
                    <a:pt x="32" y="45"/>
                  </a:cubicBezTo>
                  <a:moveTo>
                    <a:pt x="8" y="45"/>
                  </a:moveTo>
                  <a:cubicBezTo>
                    <a:pt x="8" y="45"/>
                    <a:pt x="8" y="45"/>
                    <a:pt x="8" y="45"/>
                  </a:cubicBezTo>
                  <a:cubicBezTo>
                    <a:pt x="8" y="45"/>
                    <a:pt x="8" y="45"/>
                    <a:pt x="8" y="45"/>
                  </a:cubicBezTo>
                  <a:cubicBezTo>
                    <a:pt x="8" y="45"/>
                    <a:pt x="8" y="45"/>
                    <a:pt x="8" y="45"/>
                  </a:cubicBezTo>
                  <a:moveTo>
                    <a:pt x="8" y="44"/>
                  </a:moveTo>
                  <a:cubicBezTo>
                    <a:pt x="8" y="44"/>
                    <a:pt x="8" y="44"/>
                    <a:pt x="8" y="44"/>
                  </a:cubicBezTo>
                  <a:cubicBezTo>
                    <a:pt x="8" y="44"/>
                    <a:pt x="8" y="44"/>
                    <a:pt x="8" y="44"/>
                  </a:cubicBezTo>
                  <a:cubicBezTo>
                    <a:pt x="8" y="44"/>
                    <a:pt x="8" y="44"/>
                    <a:pt x="8" y="44"/>
                  </a:cubicBezTo>
                  <a:moveTo>
                    <a:pt x="7" y="44"/>
                  </a:moveTo>
                  <a:cubicBezTo>
                    <a:pt x="7" y="44"/>
                    <a:pt x="7" y="44"/>
                    <a:pt x="7" y="44"/>
                  </a:cubicBezTo>
                  <a:cubicBezTo>
                    <a:pt x="7" y="43"/>
                    <a:pt x="7" y="43"/>
                    <a:pt x="7" y="43"/>
                  </a:cubicBezTo>
                  <a:cubicBezTo>
                    <a:pt x="7" y="44"/>
                    <a:pt x="7" y="44"/>
                    <a:pt x="7" y="44"/>
                  </a:cubicBezTo>
                  <a:moveTo>
                    <a:pt x="8" y="44"/>
                  </a:moveTo>
                  <a:cubicBezTo>
                    <a:pt x="8" y="43"/>
                    <a:pt x="8" y="43"/>
                    <a:pt x="8" y="43"/>
                  </a:cubicBezTo>
                  <a:cubicBezTo>
                    <a:pt x="8" y="43"/>
                    <a:pt x="8" y="43"/>
                    <a:pt x="8" y="43"/>
                  </a:cubicBezTo>
                  <a:cubicBezTo>
                    <a:pt x="8" y="44"/>
                    <a:pt x="8" y="44"/>
                    <a:pt x="8" y="44"/>
                  </a:cubicBezTo>
                  <a:cubicBezTo>
                    <a:pt x="8" y="44"/>
                    <a:pt x="8" y="44"/>
                    <a:pt x="8" y="44"/>
                  </a:cubicBezTo>
                  <a:moveTo>
                    <a:pt x="6" y="43"/>
                  </a:moveTo>
                  <a:cubicBezTo>
                    <a:pt x="6" y="43"/>
                    <a:pt x="6" y="43"/>
                    <a:pt x="6" y="43"/>
                  </a:cubicBezTo>
                  <a:cubicBezTo>
                    <a:pt x="7" y="43"/>
                    <a:pt x="7" y="43"/>
                    <a:pt x="7"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6" y="43"/>
                  </a:moveTo>
                  <a:cubicBezTo>
                    <a:pt x="6" y="43"/>
                    <a:pt x="6" y="43"/>
                    <a:pt x="6" y="43"/>
                  </a:cubicBezTo>
                  <a:cubicBezTo>
                    <a:pt x="6" y="43"/>
                    <a:pt x="6" y="43"/>
                    <a:pt x="6" y="43"/>
                  </a:cubicBezTo>
                  <a:cubicBezTo>
                    <a:pt x="6" y="43"/>
                    <a:pt x="6" y="43"/>
                    <a:pt x="6" y="43"/>
                  </a:cubicBezTo>
                  <a:moveTo>
                    <a:pt x="7" y="42"/>
                  </a:moveTo>
                  <a:cubicBezTo>
                    <a:pt x="7" y="42"/>
                    <a:pt x="7" y="42"/>
                    <a:pt x="7" y="42"/>
                  </a:cubicBezTo>
                  <a:cubicBezTo>
                    <a:pt x="7" y="42"/>
                    <a:pt x="7" y="42"/>
                    <a:pt x="7" y="42"/>
                  </a:cubicBezTo>
                  <a:cubicBezTo>
                    <a:pt x="7" y="42"/>
                    <a:pt x="6" y="42"/>
                    <a:pt x="6" y="42"/>
                  </a:cubicBezTo>
                  <a:cubicBezTo>
                    <a:pt x="6" y="42"/>
                    <a:pt x="6" y="42"/>
                    <a:pt x="6" y="42"/>
                  </a:cubicBezTo>
                  <a:cubicBezTo>
                    <a:pt x="7" y="42"/>
                    <a:pt x="7" y="42"/>
                    <a:pt x="7" y="42"/>
                  </a:cubicBezTo>
                  <a:moveTo>
                    <a:pt x="38" y="42"/>
                  </a:moveTo>
                  <a:cubicBezTo>
                    <a:pt x="38" y="42"/>
                    <a:pt x="38" y="42"/>
                    <a:pt x="38" y="42"/>
                  </a:cubicBezTo>
                  <a:cubicBezTo>
                    <a:pt x="38" y="42"/>
                    <a:pt x="38" y="42"/>
                    <a:pt x="38" y="42"/>
                  </a:cubicBezTo>
                  <a:cubicBezTo>
                    <a:pt x="38" y="42"/>
                    <a:pt x="38" y="42"/>
                    <a:pt x="37" y="42"/>
                  </a:cubicBezTo>
                  <a:cubicBezTo>
                    <a:pt x="37" y="42"/>
                    <a:pt x="37" y="42"/>
                    <a:pt x="37" y="42"/>
                  </a:cubicBezTo>
                  <a:cubicBezTo>
                    <a:pt x="38" y="42"/>
                    <a:pt x="38" y="42"/>
                    <a:pt x="38" y="42"/>
                  </a:cubicBezTo>
                  <a:moveTo>
                    <a:pt x="8" y="43"/>
                  </a:moveTo>
                  <a:cubicBezTo>
                    <a:pt x="8" y="43"/>
                    <a:pt x="8" y="43"/>
                    <a:pt x="8" y="43"/>
                  </a:cubicBezTo>
                  <a:cubicBezTo>
                    <a:pt x="8" y="42"/>
                    <a:pt x="8" y="42"/>
                    <a:pt x="8" y="42"/>
                  </a:cubicBezTo>
                  <a:cubicBezTo>
                    <a:pt x="8" y="42"/>
                    <a:pt x="8" y="42"/>
                    <a:pt x="8" y="42"/>
                  </a:cubicBezTo>
                  <a:cubicBezTo>
                    <a:pt x="8" y="43"/>
                    <a:pt x="8" y="43"/>
                    <a:pt x="8" y="43"/>
                  </a:cubicBezTo>
                  <a:moveTo>
                    <a:pt x="36" y="43"/>
                  </a:moveTo>
                  <a:cubicBezTo>
                    <a:pt x="36" y="42"/>
                    <a:pt x="36" y="42"/>
                    <a:pt x="36" y="42"/>
                  </a:cubicBezTo>
                  <a:cubicBezTo>
                    <a:pt x="37" y="42"/>
                    <a:pt x="37" y="42"/>
                    <a:pt x="37" y="42"/>
                  </a:cubicBezTo>
                  <a:cubicBezTo>
                    <a:pt x="37" y="43"/>
                    <a:pt x="37" y="43"/>
                    <a:pt x="37" y="43"/>
                  </a:cubicBezTo>
                  <a:cubicBezTo>
                    <a:pt x="36" y="43"/>
                    <a:pt x="36" y="43"/>
                    <a:pt x="36" y="43"/>
                  </a:cubicBezTo>
                  <a:moveTo>
                    <a:pt x="36" y="43"/>
                  </a:moveTo>
                  <a:cubicBezTo>
                    <a:pt x="35" y="42"/>
                    <a:pt x="35" y="42"/>
                    <a:pt x="35" y="42"/>
                  </a:cubicBezTo>
                  <a:cubicBezTo>
                    <a:pt x="35" y="42"/>
                    <a:pt x="35" y="42"/>
                    <a:pt x="35" y="42"/>
                  </a:cubicBezTo>
                  <a:cubicBezTo>
                    <a:pt x="36" y="41"/>
                    <a:pt x="36" y="41"/>
                    <a:pt x="36" y="41"/>
                  </a:cubicBezTo>
                  <a:cubicBezTo>
                    <a:pt x="36" y="41"/>
                    <a:pt x="36" y="41"/>
                    <a:pt x="36" y="41"/>
                  </a:cubicBezTo>
                  <a:cubicBezTo>
                    <a:pt x="36" y="41"/>
                    <a:pt x="36" y="41"/>
                    <a:pt x="36" y="41"/>
                  </a:cubicBezTo>
                  <a:cubicBezTo>
                    <a:pt x="36" y="43"/>
                    <a:pt x="36" y="43"/>
                    <a:pt x="36" y="43"/>
                  </a:cubicBezTo>
                  <a:cubicBezTo>
                    <a:pt x="36" y="43"/>
                    <a:pt x="36" y="43"/>
                    <a:pt x="36" y="43"/>
                  </a:cubicBezTo>
                  <a:moveTo>
                    <a:pt x="8" y="43"/>
                  </a:moveTo>
                  <a:cubicBezTo>
                    <a:pt x="9" y="41"/>
                    <a:pt x="9" y="41"/>
                    <a:pt x="9" y="41"/>
                  </a:cubicBezTo>
                  <a:cubicBezTo>
                    <a:pt x="9" y="41"/>
                    <a:pt x="9" y="41"/>
                    <a:pt x="9" y="41"/>
                  </a:cubicBezTo>
                  <a:cubicBezTo>
                    <a:pt x="9" y="41"/>
                    <a:pt x="9" y="41"/>
                    <a:pt x="9" y="41"/>
                  </a:cubicBezTo>
                  <a:cubicBezTo>
                    <a:pt x="9" y="42"/>
                    <a:pt x="9" y="42"/>
                    <a:pt x="9" y="42"/>
                  </a:cubicBezTo>
                  <a:cubicBezTo>
                    <a:pt x="9" y="42"/>
                    <a:pt x="9" y="42"/>
                    <a:pt x="9" y="42"/>
                  </a:cubicBezTo>
                  <a:cubicBezTo>
                    <a:pt x="9" y="43"/>
                    <a:pt x="9" y="43"/>
                    <a:pt x="9" y="43"/>
                  </a:cubicBezTo>
                  <a:cubicBezTo>
                    <a:pt x="9" y="43"/>
                    <a:pt x="9" y="43"/>
                    <a:pt x="9" y="43"/>
                  </a:cubicBezTo>
                  <a:cubicBezTo>
                    <a:pt x="8" y="43"/>
                    <a:pt x="8" y="43"/>
                    <a:pt x="8" y="43"/>
                  </a:cubicBezTo>
                  <a:moveTo>
                    <a:pt x="22" y="46"/>
                  </a:moveTo>
                  <a:cubicBezTo>
                    <a:pt x="22" y="46"/>
                    <a:pt x="22" y="45"/>
                    <a:pt x="22" y="44"/>
                  </a:cubicBezTo>
                  <a:cubicBezTo>
                    <a:pt x="22" y="44"/>
                    <a:pt x="22" y="44"/>
                    <a:pt x="22" y="44"/>
                  </a:cubicBezTo>
                  <a:cubicBezTo>
                    <a:pt x="22" y="43"/>
                    <a:pt x="22" y="43"/>
                    <a:pt x="22" y="42"/>
                  </a:cubicBezTo>
                  <a:cubicBezTo>
                    <a:pt x="22" y="41"/>
                    <a:pt x="22" y="41"/>
                    <a:pt x="22" y="40"/>
                  </a:cubicBezTo>
                  <a:cubicBezTo>
                    <a:pt x="22" y="41"/>
                    <a:pt x="22" y="41"/>
                    <a:pt x="22" y="42"/>
                  </a:cubicBezTo>
                  <a:cubicBezTo>
                    <a:pt x="22" y="43"/>
                    <a:pt x="22" y="45"/>
                    <a:pt x="23" y="46"/>
                  </a:cubicBezTo>
                  <a:cubicBezTo>
                    <a:pt x="22" y="46"/>
                    <a:pt x="22" y="46"/>
                    <a:pt x="22" y="46"/>
                  </a:cubicBezTo>
                  <a:moveTo>
                    <a:pt x="5" y="42"/>
                  </a:moveTo>
                  <a:cubicBezTo>
                    <a:pt x="4" y="41"/>
                    <a:pt x="4" y="40"/>
                    <a:pt x="4" y="39"/>
                  </a:cubicBezTo>
                  <a:cubicBezTo>
                    <a:pt x="4" y="39"/>
                    <a:pt x="4" y="39"/>
                    <a:pt x="4" y="39"/>
                  </a:cubicBezTo>
                  <a:cubicBezTo>
                    <a:pt x="4" y="39"/>
                    <a:pt x="4" y="39"/>
                    <a:pt x="4" y="39"/>
                  </a:cubicBezTo>
                  <a:cubicBezTo>
                    <a:pt x="4" y="40"/>
                    <a:pt x="4" y="40"/>
                    <a:pt x="4" y="40"/>
                  </a:cubicBezTo>
                  <a:cubicBezTo>
                    <a:pt x="4" y="40"/>
                    <a:pt x="4" y="40"/>
                    <a:pt x="4" y="40"/>
                  </a:cubicBezTo>
                  <a:cubicBezTo>
                    <a:pt x="4" y="41"/>
                    <a:pt x="4" y="41"/>
                    <a:pt x="5" y="42"/>
                  </a:cubicBezTo>
                  <a:cubicBezTo>
                    <a:pt x="5" y="42"/>
                    <a:pt x="5" y="42"/>
                    <a:pt x="5" y="42"/>
                  </a:cubicBezTo>
                  <a:moveTo>
                    <a:pt x="33" y="47"/>
                  </a:moveTo>
                  <a:cubicBezTo>
                    <a:pt x="33" y="47"/>
                    <a:pt x="33" y="47"/>
                    <a:pt x="33" y="47"/>
                  </a:cubicBezTo>
                  <a:cubicBezTo>
                    <a:pt x="34" y="47"/>
                    <a:pt x="35" y="46"/>
                    <a:pt x="35" y="46"/>
                  </a:cubicBezTo>
                  <a:cubicBezTo>
                    <a:pt x="36" y="45"/>
                    <a:pt x="36" y="45"/>
                    <a:pt x="36" y="44"/>
                  </a:cubicBezTo>
                  <a:cubicBezTo>
                    <a:pt x="36" y="44"/>
                    <a:pt x="36" y="44"/>
                    <a:pt x="36" y="44"/>
                  </a:cubicBezTo>
                  <a:cubicBezTo>
                    <a:pt x="36" y="43"/>
                    <a:pt x="36" y="43"/>
                    <a:pt x="36" y="43"/>
                  </a:cubicBezTo>
                  <a:cubicBezTo>
                    <a:pt x="38" y="43"/>
                    <a:pt x="40" y="42"/>
                    <a:pt x="40" y="40"/>
                  </a:cubicBezTo>
                  <a:cubicBezTo>
                    <a:pt x="40" y="40"/>
                    <a:pt x="40" y="40"/>
                    <a:pt x="40" y="40"/>
                  </a:cubicBezTo>
                  <a:cubicBezTo>
                    <a:pt x="40" y="39"/>
                    <a:pt x="40" y="39"/>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8"/>
                    <a:pt x="41" y="38"/>
                    <a:pt x="41" y="38"/>
                  </a:cubicBezTo>
                  <a:cubicBezTo>
                    <a:pt x="41" y="39"/>
                    <a:pt x="41" y="39"/>
                    <a:pt x="41" y="39"/>
                  </a:cubicBezTo>
                  <a:cubicBezTo>
                    <a:pt x="41" y="40"/>
                    <a:pt x="41" y="40"/>
                    <a:pt x="41" y="40"/>
                  </a:cubicBezTo>
                  <a:cubicBezTo>
                    <a:pt x="40" y="40"/>
                    <a:pt x="40" y="40"/>
                    <a:pt x="40" y="40"/>
                  </a:cubicBezTo>
                  <a:cubicBezTo>
                    <a:pt x="40" y="41"/>
                    <a:pt x="40" y="41"/>
                    <a:pt x="40" y="42"/>
                  </a:cubicBezTo>
                  <a:cubicBezTo>
                    <a:pt x="40" y="42"/>
                    <a:pt x="40" y="42"/>
                    <a:pt x="40" y="43"/>
                  </a:cubicBezTo>
                  <a:cubicBezTo>
                    <a:pt x="40" y="43"/>
                    <a:pt x="39" y="43"/>
                    <a:pt x="39" y="44"/>
                  </a:cubicBezTo>
                  <a:cubicBezTo>
                    <a:pt x="38" y="44"/>
                    <a:pt x="38" y="44"/>
                    <a:pt x="37" y="45"/>
                  </a:cubicBezTo>
                  <a:cubicBezTo>
                    <a:pt x="37" y="45"/>
                    <a:pt x="37" y="45"/>
                    <a:pt x="36" y="46"/>
                  </a:cubicBezTo>
                  <a:cubicBezTo>
                    <a:pt x="36" y="46"/>
                    <a:pt x="36" y="47"/>
                    <a:pt x="35" y="47"/>
                  </a:cubicBezTo>
                  <a:cubicBezTo>
                    <a:pt x="35" y="47"/>
                    <a:pt x="35" y="47"/>
                    <a:pt x="35" y="47"/>
                  </a:cubicBezTo>
                  <a:cubicBezTo>
                    <a:pt x="34" y="47"/>
                    <a:pt x="34" y="47"/>
                    <a:pt x="34" y="47"/>
                  </a:cubicBezTo>
                  <a:cubicBezTo>
                    <a:pt x="33" y="47"/>
                    <a:pt x="33" y="47"/>
                    <a:pt x="33" y="47"/>
                  </a:cubicBezTo>
                  <a:moveTo>
                    <a:pt x="4" y="38"/>
                  </a:moveTo>
                  <a:cubicBezTo>
                    <a:pt x="4" y="38"/>
                    <a:pt x="4" y="38"/>
                    <a:pt x="4" y="38"/>
                  </a:cubicBezTo>
                  <a:cubicBezTo>
                    <a:pt x="4" y="38"/>
                    <a:pt x="4" y="38"/>
                    <a:pt x="4" y="38"/>
                  </a:cubicBezTo>
                  <a:cubicBezTo>
                    <a:pt x="4" y="37"/>
                    <a:pt x="4" y="37"/>
                    <a:pt x="4" y="37"/>
                  </a:cubicBezTo>
                  <a:cubicBezTo>
                    <a:pt x="5" y="37"/>
                    <a:pt x="5" y="37"/>
                    <a:pt x="5" y="37"/>
                  </a:cubicBezTo>
                  <a:cubicBezTo>
                    <a:pt x="5" y="37"/>
                    <a:pt x="5" y="37"/>
                    <a:pt x="5" y="37"/>
                  </a:cubicBezTo>
                  <a:cubicBezTo>
                    <a:pt x="5" y="37"/>
                    <a:pt x="5" y="38"/>
                    <a:pt x="4" y="38"/>
                  </a:cubicBezTo>
                  <a:moveTo>
                    <a:pt x="40" y="38"/>
                  </a:moveTo>
                  <a:cubicBezTo>
                    <a:pt x="40" y="38"/>
                    <a:pt x="39" y="37"/>
                    <a:pt x="39" y="37"/>
                  </a:cubicBezTo>
                  <a:cubicBezTo>
                    <a:pt x="39" y="37"/>
                    <a:pt x="39" y="37"/>
                    <a:pt x="39" y="37"/>
                  </a:cubicBezTo>
                  <a:cubicBezTo>
                    <a:pt x="39" y="37"/>
                    <a:pt x="40" y="37"/>
                    <a:pt x="40" y="37"/>
                  </a:cubicBezTo>
                  <a:cubicBezTo>
                    <a:pt x="40" y="38"/>
                    <a:pt x="40" y="38"/>
                    <a:pt x="40" y="38"/>
                  </a:cubicBezTo>
                  <a:cubicBezTo>
                    <a:pt x="40" y="38"/>
                    <a:pt x="40" y="38"/>
                    <a:pt x="40" y="38"/>
                  </a:cubicBezTo>
                  <a:cubicBezTo>
                    <a:pt x="40" y="38"/>
                    <a:pt x="40" y="38"/>
                    <a:pt x="40" y="38"/>
                  </a:cubicBezTo>
                  <a:moveTo>
                    <a:pt x="10" y="37"/>
                  </a:moveTo>
                  <a:cubicBezTo>
                    <a:pt x="10" y="37"/>
                    <a:pt x="9" y="37"/>
                    <a:pt x="9" y="37"/>
                  </a:cubicBezTo>
                  <a:cubicBezTo>
                    <a:pt x="9" y="37"/>
                    <a:pt x="9" y="37"/>
                    <a:pt x="9" y="37"/>
                  </a:cubicBezTo>
                  <a:cubicBezTo>
                    <a:pt x="10" y="37"/>
                    <a:pt x="10" y="37"/>
                    <a:pt x="10" y="37"/>
                  </a:cubicBezTo>
                  <a:cubicBezTo>
                    <a:pt x="10" y="37"/>
                    <a:pt x="10" y="37"/>
                    <a:pt x="10" y="37"/>
                  </a:cubicBezTo>
                  <a:cubicBezTo>
                    <a:pt x="11" y="37"/>
                    <a:pt x="11" y="37"/>
                    <a:pt x="11" y="37"/>
                  </a:cubicBezTo>
                  <a:cubicBezTo>
                    <a:pt x="11" y="37"/>
                    <a:pt x="11" y="37"/>
                    <a:pt x="11" y="37"/>
                  </a:cubicBezTo>
                  <a:cubicBezTo>
                    <a:pt x="10" y="37"/>
                    <a:pt x="10" y="37"/>
                    <a:pt x="10" y="37"/>
                  </a:cubicBezTo>
                  <a:cubicBezTo>
                    <a:pt x="10" y="37"/>
                    <a:pt x="10" y="37"/>
                    <a:pt x="10" y="37"/>
                  </a:cubicBezTo>
                  <a:moveTo>
                    <a:pt x="35" y="37"/>
                  </a:moveTo>
                  <a:cubicBezTo>
                    <a:pt x="35" y="37"/>
                    <a:pt x="35" y="37"/>
                    <a:pt x="35" y="37"/>
                  </a:cubicBezTo>
                  <a:cubicBezTo>
                    <a:pt x="35" y="37"/>
                    <a:pt x="35" y="37"/>
                    <a:pt x="35" y="37"/>
                  </a:cubicBezTo>
                  <a:cubicBezTo>
                    <a:pt x="35" y="37"/>
                    <a:pt x="35" y="37"/>
                    <a:pt x="35" y="37"/>
                  </a:cubicBezTo>
                  <a:cubicBezTo>
                    <a:pt x="35" y="37"/>
                    <a:pt x="35" y="37"/>
                    <a:pt x="34" y="37"/>
                  </a:cubicBezTo>
                  <a:cubicBezTo>
                    <a:pt x="34" y="37"/>
                    <a:pt x="34" y="37"/>
                    <a:pt x="34" y="37"/>
                  </a:cubicBezTo>
                  <a:cubicBezTo>
                    <a:pt x="34" y="37"/>
                    <a:pt x="34" y="37"/>
                    <a:pt x="34" y="37"/>
                  </a:cubicBezTo>
                  <a:cubicBezTo>
                    <a:pt x="34" y="37"/>
                    <a:pt x="34" y="37"/>
                    <a:pt x="34" y="37"/>
                  </a:cubicBezTo>
                  <a:cubicBezTo>
                    <a:pt x="35" y="37"/>
                    <a:pt x="35" y="37"/>
                    <a:pt x="35" y="37"/>
                  </a:cubicBezTo>
                  <a:moveTo>
                    <a:pt x="21" y="38"/>
                  </a:moveTo>
                  <a:cubicBezTo>
                    <a:pt x="21" y="37"/>
                    <a:pt x="21" y="37"/>
                    <a:pt x="21" y="37"/>
                  </a:cubicBezTo>
                  <a:cubicBezTo>
                    <a:pt x="21" y="36"/>
                    <a:pt x="21" y="36"/>
                    <a:pt x="21" y="36"/>
                  </a:cubicBezTo>
                  <a:cubicBezTo>
                    <a:pt x="21" y="37"/>
                    <a:pt x="21" y="37"/>
                    <a:pt x="21" y="38"/>
                  </a:cubicBezTo>
                  <a:moveTo>
                    <a:pt x="23" y="38"/>
                  </a:moveTo>
                  <a:cubicBezTo>
                    <a:pt x="23" y="37"/>
                    <a:pt x="23" y="37"/>
                    <a:pt x="23" y="36"/>
                  </a:cubicBezTo>
                  <a:cubicBezTo>
                    <a:pt x="23" y="37"/>
                    <a:pt x="23" y="37"/>
                    <a:pt x="23" y="37"/>
                  </a:cubicBezTo>
                  <a:cubicBezTo>
                    <a:pt x="23" y="38"/>
                    <a:pt x="23" y="38"/>
                    <a:pt x="23" y="38"/>
                  </a:cubicBezTo>
                  <a:moveTo>
                    <a:pt x="5" y="36"/>
                  </a:moveTo>
                  <a:cubicBezTo>
                    <a:pt x="5" y="36"/>
                    <a:pt x="5" y="36"/>
                    <a:pt x="5" y="36"/>
                  </a:cubicBezTo>
                  <a:cubicBezTo>
                    <a:pt x="5" y="36"/>
                    <a:pt x="5" y="37"/>
                    <a:pt x="4" y="37"/>
                  </a:cubicBezTo>
                  <a:cubicBezTo>
                    <a:pt x="4" y="36"/>
                    <a:pt x="4" y="36"/>
                    <a:pt x="4" y="36"/>
                  </a:cubicBezTo>
                  <a:cubicBezTo>
                    <a:pt x="4" y="36"/>
                    <a:pt x="4" y="36"/>
                    <a:pt x="4" y="36"/>
                  </a:cubicBezTo>
                  <a:cubicBezTo>
                    <a:pt x="5" y="36"/>
                    <a:pt x="5" y="36"/>
                    <a:pt x="5" y="36"/>
                  </a:cubicBezTo>
                  <a:moveTo>
                    <a:pt x="40" y="37"/>
                  </a:moveTo>
                  <a:cubicBezTo>
                    <a:pt x="40" y="37"/>
                    <a:pt x="39" y="36"/>
                    <a:pt x="39" y="36"/>
                  </a:cubicBezTo>
                  <a:cubicBezTo>
                    <a:pt x="40" y="36"/>
                    <a:pt x="40" y="36"/>
                    <a:pt x="40" y="36"/>
                  </a:cubicBezTo>
                  <a:cubicBezTo>
                    <a:pt x="40" y="36"/>
                    <a:pt x="40" y="36"/>
                    <a:pt x="40" y="36"/>
                  </a:cubicBezTo>
                  <a:cubicBezTo>
                    <a:pt x="40" y="36"/>
                    <a:pt x="40" y="36"/>
                    <a:pt x="40" y="36"/>
                  </a:cubicBezTo>
                  <a:cubicBezTo>
                    <a:pt x="40" y="37"/>
                    <a:pt x="40" y="37"/>
                    <a:pt x="40" y="37"/>
                  </a:cubicBezTo>
                  <a:moveTo>
                    <a:pt x="3" y="37"/>
                  </a:moveTo>
                  <a:cubicBezTo>
                    <a:pt x="3" y="37"/>
                    <a:pt x="3" y="37"/>
                    <a:pt x="3" y="37"/>
                  </a:cubicBezTo>
                  <a:cubicBezTo>
                    <a:pt x="3" y="37"/>
                    <a:pt x="3" y="37"/>
                    <a:pt x="3" y="37"/>
                  </a:cubicBezTo>
                  <a:cubicBezTo>
                    <a:pt x="3" y="37"/>
                    <a:pt x="3" y="36"/>
                    <a:pt x="3" y="36"/>
                  </a:cubicBezTo>
                  <a:cubicBezTo>
                    <a:pt x="4" y="36"/>
                    <a:pt x="4" y="36"/>
                    <a:pt x="4" y="36"/>
                  </a:cubicBezTo>
                  <a:cubicBezTo>
                    <a:pt x="4" y="36"/>
                    <a:pt x="4" y="36"/>
                    <a:pt x="4" y="36"/>
                  </a:cubicBezTo>
                  <a:cubicBezTo>
                    <a:pt x="4" y="36"/>
                    <a:pt x="4" y="36"/>
                    <a:pt x="4" y="36"/>
                  </a:cubicBezTo>
                  <a:cubicBezTo>
                    <a:pt x="4" y="37"/>
                    <a:pt x="4" y="37"/>
                    <a:pt x="4" y="37"/>
                  </a:cubicBezTo>
                  <a:cubicBezTo>
                    <a:pt x="3" y="37"/>
                    <a:pt x="3" y="37"/>
                    <a:pt x="3" y="37"/>
                  </a:cubicBezTo>
                  <a:moveTo>
                    <a:pt x="41" y="37"/>
                  </a:moveTo>
                  <a:cubicBezTo>
                    <a:pt x="41" y="37"/>
                    <a:pt x="41" y="37"/>
                    <a:pt x="41" y="37"/>
                  </a:cubicBezTo>
                  <a:cubicBezTo>
                    <a:pt x="41" y="36"/>
                    <a:pt x="41" y="36"/>
                    <a:pt x="41" y="36"/>
                  </a:cubicBezTo>
                  <a:cubicBezTo>
                    <a:pt x="40" y="36"/>
                    <a:pt x="40" y="36"/>
                    <a:pt x="40" y="36"/>
                  </a:cubicBezTo>
                  <a:cubicBezTo>
                    <a:pt x="41" y="36"/>
                    <a:pt x="41" y="36"/>
                    <a:pt x="41" y="36"/>
                  </a:cubicBezTo>
                  <a:cubicBezTo>
                    <a:pt x="41" y="36"/>
                    <a:pt x="41" y="36"/>
                    <a:pt x="41" y="36"/>
                  </a:cubicBezTo>
                  <a:cubicBezTo>
                    <a:pt x="41" y="36"/>
                    <a:pt x="41" y="37"/>
                    <a:pt x="41" y="37"/>
                  </a:cubicBezTo>
                  <a:cubicBezTo>
                    <a:pt x="41" y="37"/>
                    <a:pt x="41" y="37"/>
                    <a:pt x="41" y="37"/>
                  </a:cubicBezTo>
                  <a:cubicBezTo>
                    <a:pt x="41" y="37"/>
                    <a:pt x="41" y="37"/>
                    <a:pt x="41" y="37"/>
                  </a:cubicBezTo>
                  <a:moveTo>
                    <a:pt x="21" y="37"/>
                  </a:moveTo>
                  <a:cubicBezTo>
                    <a:pt x="20" y="37"/>
                    <a:pt x="20" y="37"/>
                    <a:pt x="20" y="37"/>
                  </a:cubicBezTo>
                  <a:cubicBezTo>
                    <a:pt x="21" y="36"/>
                    <a:pt x="21" y="36"/>
                    <a:pt x="21" y="36"/>
                  </a:cubicBezTo>
                  <a:cubicBezTo>
                    <a:pt x="21" y="36"/>
                    <a:pt x="21" y="36"/>
                    <a:pt x="21" y="35"/>
                  </a:cubicBezTo>
                  <a:cubicBezTo>
                    <a:pt x="21" y="36"/>
                    <a:pt x="21" y="36"/>
                    <a:pt x="21" y="36"/>
                  </a:cubicBezTo>
                  <a:cubicBezTo>
                    <a:pt x="21" y="36"/>
                    <a:pt x="21" y="36"/>
                    <a:pt x="21" y="36"/>
                  </a:cubicBezTo>
                  <a:cubicBezTo>
                    <a:pt x="21" y="37"/>
                    <a:pt x="21" y="37"/>
                    <a:pt x="21" y="37"/>
                  </a:cubicBezTo>
                  <a:moveTo>
                    <a:pt x="24" y="37"/>
                  </a:moveTo>
                  <a:cubicBezTo>
                    <a:pt x="23" y="36"/>
                    <a:pt x="23" y="36"/>
                    <a:pt x="23" y="36"/>
                  </a:cubicBezTo>
                  <a:cubicBezTo>
                    <a:pt x="23" y="36"/>
                    <a:pt x="23" y="36"/>
                    <a:pt x="23" y="36"/>
                  </a:cubicBezTo>
                  <a:cubicBezTo>
                    <a:pt x="23" y="35"/>
                    <a:pt x="23" y="35"/>
                    <a:pt x="23" y="35"/>
                  </a:cubicBezTo>
                  <a:cubicBezTo>
                    <a:pt x="23" y="36"/>
                    <a:pt x="23" y="36"/>
                    <a:pt x="24" y="36"/>
                  </a:cubicBezTo>
                  <a:cubicBezTo>
                    <a:pt x="24" y="37"/>
                    <a:pt x="24" y="37"/>
                    <a:pt x="24" y="37"/>
                  </a:cubicBezTo>
                  <a:cubicBezTo>
                    <a:pt x="24" y="37"/>
                    <a:pt x="24" y="37"/>
                    <a:pt x="24" y="37"/>
                  </a:cubicBezTo>
                  <a:moveTo>
                    <a:pt x="3" y="37"/>
                  </a:moveTo>
                  <a:cubicBezTo>
                    <a:pt x="3" y="37"/>
                    <a:pt x="3" y="37"/>
                    <a:pt x="3" y="37"/>
                  </a:cubicBezTo>
                  <a:cubicBezTo>
                    <a:pt x="3" y="36"/>
                    <a:pt x="2" y="36"/>
                    <a:pt x="3" y="35"/>
                  </a:cubicBezTo>
                  <a:cubicBezTo>
                    <a:pt x="3" y="36"/>
                    <a:pt x="3" y="36"/>
                    <a:pt x="3" y="36"/>
                  </a:cubicBezTo>
                  <a:cubicBezTo>
                    <a:pt x="3" y="37"/>
                    <a:pt x="3" y="37"/>
                    <a:pt x="3" y="37"/>
                  </a:cubicBezTo>
                  <a:moveTo>
                    <a:pt x="41" y="37"/>
                  </a:moveTo>
                  <a:cubicBezTo>
                    <a:pt x="41" y="36"/>
                    <a:pt x="42" y="36"/>
                    <a:pt x="41" y="36"/>
                  </a:cubicBezTo>
                  <a:cubicBezTo>
                    <a:pt x="42" y="35"/>
                    <a:pt x="42" y="35"/>
                    <a:pt x="42" y="35"/>
                  </a:cubicBezTo>
                  <a:cubicBezTo>
                    <a:pt x="42" y="36"/>
                    <a:pt x="42" y="36"/>
                    <a:pt x="41" y="37"/>
                  </a:cubicBezTo>
                  <a:moveTo>
                    <a:pt x="14" y="34"/>
                  </a:moveTo>
                  <a:cubicBezTo>
                    <a:pt x="14" y="34"/>
                    <a:pt x="14" y="34"/>
                    <a:pt x="14" y="34"/>
                  </a:cubicBezTo>
                  <a:cubicBezTo>
                    <a:pt x="14" y="34"/>
                    <a:pt x="14" y="34"/>
                    <a:pt x="14" y="34"/>
                  </a:cubicBezTo>
                  <a:cubicBezTo>
                    <a:pt x="14" y="34"/>
                    <a:pt x="14" y="34"/>
                    <a:pt x="14" y="34"/>
                  </a:cubicBezTo>
                  <a:moveTo>
                    <a:pt x="31" y="34"/>
                  </a:moveTo>
                  <a:cubicBezTo>
                    <a:pt x="31" y="34"/>
                    <a:pt x="31" y="34"/>
                    <a:pt x="31" y="34"/>
                  </a:cubicBezTo>
                  <a:cubicBezTo>
                    <a:pt x="31" y="34"/>
                    <a:pt x="31" y="34"/>
                    <a:pt x="31" y="34"/>
                  </a:cubicBezTo>
                  <a:cubicBezTo>
                    <a:pt x="31" y="34"/>
                    <a:pt x="31" y="34"/>
                    <a:pt x="31" y="34"/>
                  </a:cubicBezTo>
                  <a:moveTo>
                    <a:pt x="21" y="33"/>
                  </a:moveTo>
                  <a:cubicBezTo>
                    <a:pt x="21" y="33"/>
                    <a:pt x="21" y="33"/>
                    <a:pt x="21" y="33"/>
                  </a:cubicBezTo>
                  <a:cubicBezTo>
                    <a:pt x="21" y="32"/>
                    <a:pt x="21" y="32"/>
                    <a:pt x="21" y="32"/>
                  </a:cubicBezTo>
                  <a:cubicBezTo>
                    <a:pt x="21" y="33"/>
                    <a:pt x="21" y="33"/>
                    <a:pt x="21" y="33"/>
                  </a:cubicBezTo>
                  <a:cubicBezTo>
                    <a:pt x="21" y="33"/>
                    <a:pt x="21" y="33"/>
                    <a:pt x="21" y="33"/>
                  </a:cubicBezTo>
                  <a:moveTo>
                    <a:pt x="23" y="33"/>
                  </a:moveTo>
                  <a:cubicBezTo>
                    <a:pt x="23" y="33"/>
                    <a:pt x="23" y="33"/>
                    <a:pt x="23" y="33"/>
                  </a:cubicBezTo>
                  <a:cubicBezTo>
                    <a:pt x="23" y="32"/>
                    <a:pt x="23" y="32"/>
                    <a:pt x="23" y="32"/>
                  </a:cubicBezTo>
                  <a:cubicBezTo>
                    <a:pt x="23" y="33"/>
                    <a:pt x="23" y="33"/>
                    <a:pt x="23" y="33"/>
                  </a:cubicBezTo>
                  <a:cubicBezTo>
                    <a:pt x="23" y="33"/>
                    <a:pt x="23" y="33"/>
                    <a:pt x="23" y="33"/>
                  </a:cubicBezTo>
                  <a:moveTo>
                    <a:pt x="31" y="33"/>
                  </a:moveTo>
                  <a:cubicBezTo>
                    <a:pt x="32" y="33"/>
                    <a:pt x="32" y="32"/>
                    <a:pt x="32" y="32"/>
                  </a:cubicBezTo>
                  <a:cubicBezTo>
                    <a:pt x="32" y="32"/>
                    <a:pt x="32" y="32"/>
                    <a:pt x="32" y="32"/>
                  </a:cubicBezTo>
                  <a:cubicBezTo>
                    <a:pt x="32" y="32"/>
                    <a:pt x="32" y="32"/>
                    <a:pt x="32" y="32"/>
                  </a:cubicBezTo>
                  <a:cubicBezTo>
                    <a:pt x="32" y="33"/>
                    <a:pt x="31" y="33"/>
                    <a:pt x="31" y="33"/>
                  </a:cubicBezTo>
                  <a:moveTo>
                    <a:pt x="13" y="33"/>
                  </a:moveTo>
                  <a:cubicBezTo>
                    <a:pt x="13" y="33"/>
                    <a:pt x="12" y="33"/>
                    <a:pt x="12" y="32"/>
                  </a:cubicBezTo>
                  <a:cubicBezTo>
                    <a:pt x="12" y="32"/>
                    <a:pt x="12" y="32"/>
                    <a:pt x="12" y="32"/>
                  </a:cubicBezTo>
                  <a:cubicBezTo>
                    <a:pt x="12" y="32"/>
                    <a:pt x="12" y="32"/>
                    <a:pt x="12" y="32"/>
                  </a:cubicBezTo>
                  <a:cubicBezTo>
                    <a:pt x="12" y="32"/>
                    <a:pt x="13" y="33"/>
                    <a:pt x="13" y="33"/>
                  </a:cubicBezTo>
                  <a:moveTo>
                    <a:pt x="11" y="32"/>
                  </a:moveTo>
                  <a:cubicBezTo>
                    <a:pt x="11" y="31"/>
                    <a:pt x="11" y="31"/>
                    <a:pt x="11" y="31"/>
                  </a:cubicBezTo>
                  <a:cubicBezTo>
                    <a:pt x="12" y="31"/>
                    <a:pt x="12" y="31"/>
                    <a:pt x="12" y="31"/>
                  </a:cubicBezTo>
                  <a:cubicBezTo>
                    <a:pt x="12" y="31"/>
                    <a:pt x="12" y="31"/>
                    <a:pt x="12" y="31"/>
                  </a:cubicBezTo>
                  <a:cubicBezTo>
                    <a:pt x="12" y="31"/>
                    <a:pt x="12" y="31"/>
                    <a:pt x="12" y="31"/>
                  </a:cubicBezTo>
                  <a:cubicBezTo>
                    <a:pt x="12" y="31"/>
                    <a:pt x="12" y="31"/>
                    <a:pt x="12" y="31"/>
                  </a:cubicBezTo>
                  <a:cubicBezTo>
                    <a:pt x="12" y="32"/>
                    <a:pt x="12" y="32"/>
                    <a:pt x="12" y="32"/>
                  </a:cubicBezTo>
                  <a:cubicBezTo>
                    <a:pt x="12" y="32"/>
                    <a:pt x="12" y="32"/>
                    <a:pt x="12" y="32"/>
                  </a:cubicBezTo>
                  <a:cubicBezTo>
                    <a:pt x="11" y="32"/>
                    <a:pt x="11" y="32"/>
                    <a:pt x="11" y="32"/>
                  </a:cubicBezTo>
                  <a:moveTo>
                    <a:pt x="32" y="31"/>
                  </a:moveTo>
                  <a:cubicBezTo>
                    <a:pt x="32" y="31"/>
                    <a:pt x="32" y="31"/>
                    <a:pt x="32" y="31"/>
                  </a:cubicBezTo>
                  <a:cubicBezTo>
                    <a:pt x="33" y="31"/>
                    <a:pt x="33" y="31"/>
                    <a:pt x="33" y="31"/>
                  </a:cubicBezTo>
                  <a:cubicBezTo>
                    <a:pt x="33" y="32"/>
                    <a:pt x="33" y="32"/>
                    <a:pt x="33" y="32"/>
                  </a:cubicBezTo>
                  <a:cubicBezTo>
                    <a:pt x="33" y="32"/>
                    <a:pt x="33" y="32"/>
                    <a:pt x="33" y="32"/>
                  </a:cubicBezTo>
                  <a:cubicBezTo>
                    <a:pt x="32" y="32"/>
                    <a:pt x="32" y="32"/>
                    <a:pt x="32" y="32"/>
                  </a:cubicBezTo>
                  <a:cubicBezTo>
                    <a:pt x="32" y="31"/>
                    <a:pt x="32" y="31"/>
                    <a:pt x="32" y="31"/>
                  </a:cubicBezTo>
                  <a:cubicBezTo>
                    <a:pt x="32" y="31"/>
                    <a:pt x="32" y="31"/>
                    <a:pt x="32" y="31"/>
                  </a:cubicBezTo>
                  <a:cubicBezTo>
                    <a:pt x="32" y="31"/>
                    <a:pt x="32" y="31"/>
                    <a:pt x="32" y="31"/>
                  </a:cubicBezTo>
                  <a:moveTo>
                    <a:pt x="11" y="32"/>
                  </a:moveTo>
                  <a:cubicBezTo>
                    <a:pt x="10" y="32"/>
                    <a:pt x="10" y="32"/>
                    <a:pt x="10" y="32"/>
                  </a:cubicBezTo>
                  <a:cubicBezTo>
                    <a:pt x="10" y="31"/>
                    <a:pt x="10" y="31"/>
                    <a:pt x="10" y="31"/>
                  </a:cubicBezTo>
                  <a:cubicBezTo>
                    <a:pt x="11" y="31"/>
                    <a:pt x="11" y="31"/>
                    <a:pt x="11" y="31"/>
                  </a:cubicBezTo>
                  <a:cubicBezTo>
                    <a:pt x="11" y="32"/>
                    <a:pt x="11" y="32"/>
                    <a:pt x="11" y="32"/>
                  </a:cubicBezTo>
                  <a:moveTo>
                    <a:pt x="34" y="32"/>
                  </a:moveTo>
                  <a:cubicBezTo>
                    <a:pt x="33" y="31"/>
                    <a:pt x="33" y="31"/>
                    <a:pt x="33" y="31"/>
                  </a:cubicBezTo>
                  <a:cubicBezTo>
                    <a:pt x="34" y="31"/>
                    <a:pt x="34" y="31"/>
                    <a:pt x="34" y="31"/>
                  </a:cubicBezTo>
                  <a:cubicBezTo>
                    <a:pt x="34" y="32"/>
                    <a:pt x="34" y="32"/>
                    <a:pt x="34" y="32"/>
                  </a:cubicBezTo>
                  <a:cubicBezTo>
                    <a:pt x="34" y="32"/>
                    <a:pt x="34" y="32"/>
                    <a:pt x="34" y="32"/>
                  </a:cubicBezTo>
                  <a:moveTo>
                    <a:pt x="21" y="32"/>
                  </a:moveTo>
                  <a:cubicBezTo>
                    <a:pt x="21" y="32"/>
                    <a:pt x="21" y="32"/>
                    <a:pt x="21" y="32"/>
                  </a:cubicBezTo>
                  <a:cubicBezTo>
                    <a:pt x="21" y="31"/>
                    <a:pt x="21" y="31"/>
                    <a:pt x="21" y="31"/>
                  </a:cubicBezTo>
                  <a:cubicBezTo>
                    <a:pt x="21" y="32"/>
                    <a:pt x="21" y="32"/>
                    <a:pt x="21" y="32"/>
                  </a:cubicBezTo>
                  <a:cubicBezTo>
                    <a:pt x="21" y="32"/>
                    <a:pt x="21" y="32"/>
                    <a:pt x="21" y="32"/>
                  </a:cubicBezTo>
                  <a:cubicBezTo>
                    <a:pt x="21" y="32"/>
                    <a:pt x="21" y="32"/>
                    <a:pt x="21" y="32"/>
                  </a:cubicBezTo>
                  <a:moveTo>
                    <a:pt x="24" y="32"/>
                  </a:moveTo>
                  <a:cubicBezTo>
                    <a:pt x="23" y="32"/>
                    <a:pt x="23" y="32"/>
                    <a:pt x="23" y="32"/>
                  </a:cubicBezTo>
                  <a:cubicBezTo>
                    <a:pt x="23" y="32"/>
                    <a:pt x="23" y="32"/>
                    <a:pt x="23" y="32"/>
                  </a:cubicBezTo>
                  <a:cubicBezTo>
                    <a:pt x="23" y="31"/>
                    <a:pt x="23" y="31"/>
                    <a:pt x="23" y="31"/>
                  </a:cubicBezTo>
                  <a:cubicBezTo>
                    <a:pt x="24" y="32"/>
                    <a:pt x="24" y="32"/>
                    <a:pt x="24" y="32"/>
                  </a:cubicBezTo>
                  <a:cubicBezTo>
                    <a:pt x="24" y="32"/>
                    <a:pt x="24" y="32"/>
                    <a:pt x="24" y="32"/>
                  </a:cubicBezTo>
                  <a:moveTo>
                    <a:pt x="10" y="32"/>
                  </a:moveTo>
                  <a:cubicBezTo>
                    <a:pt x="9" y="31"/>
                    <a:pt x="9" y="31"/>
                    <a:pt x="9" y="31"/>
                  </a:cubicBezTo>
                  <a:cubicBezTo>
                    <a:pt x="9" y="31"/>
                    <a:pt x="9" y="31"/>
                    <a:pt x="9" y="31"/>
                  </a:cubicBezTo>
                  <a:cubicBezTo>
                    <a:pt x="9" y="31"/>
                    <a:pt x="9" y="31"/>
                    <a:pt x="9" y="31"/>
                  </a:cubicBezTo>
                  <a:cubicBezTo>
                    <a:pt x="10" y="31"/>
                    <a:pt x="10" y="31"/>
                    <a:pt x="10" y="31"/>
                  </a:cubicBezTo>
                  <a:cubicBezTo>
                    <a:pt x="10" y="32"/>
                    <a:pt x="10" y="32"/>
                    <a:pt x="10" y="32"/>
                  </a:cubicBezTo>
                  <a:moveTo>
                    <a:pt x="35" y="32"/>
                  </a:moveTo>
                  <a:cubicBezTo>
                    <a:pt x="34" y="31"/>
                    <a:pt x="34" y="31"/>
                    <a:pt x="34" y="31"/>
                  </a:cubicBezTo>
                  <a:cubicBezTo>
                    <a:pt x="35" y="31"/>
                    <a:pt x="35" y="31"/>
                    <a:pt x="35" y="31"/>
                  </a:cubicBezTo>
                  <a:cubicBezTo>
                    <a:pt x="35" y="31"/>
                    <a:pt x="35" y="31"/>
                    <a:pt x="35" y="31"/>
                  </a:cubicBezTo>
                  <a:cubicBezTo>
                    <a:pt x="35" y="31"/>
                    <a:pt x="35" y="31"/>
                    <a:pt x="35" y="31"/>
                  </a:cubicBezTo>
                  <a:cubicBezTo>
                    <a:pt x="35" y="32"/>
                    <a:pt x="35" y="32"/>
                    <a:pt x="35" y="32"/>
                  </a:cubicBezTo>
                  <a:moveTo>
                    <a:pt x="20" y="31"/>
                  </a:moveTo>
                  <a:cubicBezTo>
                    <a:pt x="19" y="31"/>
                    <a:pt x="19" y="31"/>
                    <a:pt x="19" y="31"/>
                  </a:cubicBezTo>
                  <a:cubicBezTo>
                    <a:pt x="20" y="31"/>
                    <a:pt x="20" y="31"/>
                    <a:pt x="20" y="31"/>
                  </a:cubicBezTo>
                  <a:cubicBezTo>
                    <a:pt x="20" y="31"/>
                    <a:pt x="20" y="31"/>
                    <a:pt x="20" y="31"/>
                  </a:cubicBezTo>
                  <a:cubicBezTo>
                    <a:pt x="20" y="31"/>
                    <a:pt x="20" y="31"/>
                    <a:pt x="20" y="31"/>
                  </a:cubicBezTo>
                  <a:moveTo>
                    <a:pt x="24" y="31"/>
                  </a:moveTo>
                  <a:cubicBezTo>
                    <a:pt x="25" y="31"/>
                    <a:pt x="25" y="31"/>
                    <a:pt x="25" y="31"/>
                  </a:cubicBezTo>
                  <a:cubicBezTo>
                    <a:pt x="25" y="31"/>
                    <a:pt x="25" y="31"/>
                    <a:pt x="25" y="31"/>
                  </a:cubicBezTo>
                  <a:cubicBezTo>
                    <a:pt x="24" y="31"/>
                    <a:pt x="24" y="31"/>
                    <a:pt x="24" y="31"/>
                  </a:cubicBezTo>
                  <a:cubicBezTo>
                    <a:pt x="24" y="31"/>
                    <a:pt x="24" y="31"/>
                    <a:pt x="24" y="31"/>
                  </a:cubicBezTo>
                  <a:moveTo>
                    <a:pt x="3" y="32"/>
                  </a:moveTo>
                  <a:cubicBezTo>
                    <a:pt x="3" y="31"/>
                    <a:pt x="3" y="31"/>
                    <a:pt x="3" y="30"/>
                  </a:cubicBezTo>
                  <a:cubicBezTo>
                    <a:pt x="4" y="31"/>
                    <a:pt x="4" y="31"/>
                    <a:pt x="4" y="31"/>
                  </a:cubicBezTo>
                  <a:cubicBezTo>
                    <a:pt x="4" y="31"/>
                    <a:pt x="4" y="31"/>
                    <a:pt x="4" y="31"/>
                  </a:cubicBezTo>
                  <a:cubicBezTo>
                    <a:pt x="3" y="32"/>
                    <a:pt x="3" y="32"/>
                    <a:pt x="3" y="32"/>
                  </a:cubicBezTo>
                  <a:moveTo>
                    <a:pt x="41" y="32"/>
                  </a:moveTo>
                  <a:cubicBezTo>
                    <a:pt x="41" y="31"/>
                    <a:pt x="41" y="31"/>
                    <a:pt x="41" y="31"/>
                  </a:cubicBezTo>
                  <a:cubicBezTo>
                    <a:pt x="41" y="31"/>
                    <a:pt x="41" y="31"/>
                    <a:pt x="41" y="31"/>
                  </a:cubicBezTo>
                  <a:cubicBezTo>
                    <a:pt x="41" y="30"/>
                    <a:pt x="41" y="30"/>
                    <a:pt x="41" y="30"/>
                  </a:cubicBezTo>
                  <a:cubicBezTo>
                    <a:pt x="41" y="31"/>
                    <a:pt x="41" y="31"/>
                    <a:pt x="41" y="32"/>
                  </a:cubicBezTo>
                  <a:moveTo>
                    <a:pt x="5" y="31"/>
                  </a:moveTo>
                  <a:cubicBezTo>
                    <a:pt x="5" y="31"/>
                    <a:pt x="6" y="31"/>
                    <a:pt x="6" y="31"/>
                  </a:cubicBezTo>
                  <a:cubicBezTo>
                    <a:pt x="7" y="30"/>
                    <a:pt x="7" y="30"/>
                    <a:pt x="7" y="30"/>
                  </a:cubicBezTo>
                  <a:cubicBezTo>
                    <a:pt x="7" y="30"/>
                    <a:pt x="7" y="30"/>
                    <a:pt x="7" y="30"/>
                  </a:cubicBezTo>
                  <a:cubicBezTo>
                    <a:pt x="6" y="31"/>
                    <a:pt x="6" y="31"/>
                    <a:pt x="6" y="31"/>
                  </a:cubicBezTo>
                  <a:cubicBezTo>
                    <a:pt x="6" y="31"/>
                    <a:pt x="6" y="31"/>
                    <a:pt x="6" y="31"/>
                  </a:cubicBezTo>
                  <a:cubicBezTo>
                    <a:pt x="6" y="31"/>
                    <a:pt x="5" y="31"/>
                    <a:pt x="5" y="31"/>
                  </a:cubicBezTo>
                  <a:cubicBezTo>
                    <a:pt x="4" y="31"/>
                    <a:pt x="4" y="31"/>
                    <a:pt x="4" y="31"/>
                  </a:cubicBezTo>
                  <a:cubicBezTo>
                    <a:pt x="4" y="31"/>
                    <a:pt x="4" y="31"/>
                    <a:pt x="4" y="31"/>
                  </a:cubicBezTo>
                  <a:cubicBezTo>
                    <a:pt x="4" y="31"/>
                    <a:pt x="4" y="31"/>
                    <a:pt x="4" y="31"/>
                  </a:cubicBezTo>
                  <a:cubicBezTo>
                    <a:pt x="5" y="31"/>
                    <a:pt x="5" y="31"/>
                    <a:pt x="5" y="31"/>
                  </a:cubicBezTo>
                  <a:moveTo>
                    <a:pt x="40" y="31"/>
                  </a:moveTo>
                  <a:cubicBezTo>
                    <a:pt x="40" y="31"/>
                    <a:pt x="40" y="31"/>
                    <a:pt x="40" y="31"/>
                  </a:cubicBezTo>
                  <a:cubicBezTo>
                    <a:pt x="39" y="31"/>
                    <a:pt x="39" y="31"/>
                    <a:pt x="38" y="31"/>
                  </a:cubicBezTo>
                  <a:cubicBezTo>
                    <a:pt x="38" y="31"/>
                    <a:pt x="38" y="31"/>
                    <a:pt x="38" y="31"/>
                  </a:cubicBezTo>
                  <a:cubicBezTo>
                    <a:pt x="38" y="30"/>
                    <a:pt x="38" y="30"/>
                    <a:pt x="38" y="30"/>
                  </a:cubicBezTo>
                  <a:cubicBezTo>
                    <a:pt x="38" y="30"/>
                    <a:pt x="38" y="30"/>
                    <a:pt x="38" y="30"/>
                  </a:cubicBezTo>
                  <a:cubicBezTo>
                    <a:pt x="38" y="31"/>
                    <a:pt x="38" y="31"/>
                    <a:pt x="38" y="31"/>
                  </a:cubicBezTo>
                  <a:cubicBezTo>
                    <a:pt x="39" y="31"/>
                    <a:pt x="39" y="31"/>
                    <a:pt x="40" y="31"/>
                  </a:cubicBezTo>
                  <a:cubicBezTo>
                    <a:pt x="40" y="31"/>
                    <a:pt x="40" y="31"/>
                    <a:pt x="40" y="31"/>
                  </a:cubicBezTo>
                  <a:cubicBezTo>
                    <a:pt x="40" y="31"/>
                    <a:pt x="40" y="31"/>
                    <a:pt x="40" y="31"/>
                  </a:cubicBezTo>
                  <a:cubicBezTo>
                    <a:pt x="40" y="31"/>
                    <a:pt x="40" y="31"/>
                    <a:pt x="40" y="31"/>
                  </a:cubicBezTo>
                  <a:moveTo>
                    <a:pt x="20" y="32"/>
                  </a:moveTo>
                  <a:cubicBezTo>
                    <a:pt x="20" y="31"/>
                    <a:pt x="20" y="31"/>
                    <a:pt x="20" y="31"/>
                  </a:cubicBezTo>
                  <a:cubicBezTo>
                    <a:pt x="21" y="31"/>
                    <a:pt x="21" y="31"/>
                    <a:pt x="21" y="31"/>
                  </a:cubicBezTo>
                  <a:cubicBezTo>
                    <a:pt x="21" y="30"/>
                    <a:pt x="21" y="30"/>
                    <a:pt x="21" y="30"/>
                  </a:cubicBezTo>
                  <a:cubicBezTo>
                    <a:pt x="21" y="30"/>
                    <a:pt x="21" y="30"/>
                    <a:pt x="21" y="30"/>
                  </a:cubicBezTo>
                  <a:cubicBezTo>
                    <a:pt x="21" y="30"/>
                    <a:pt x="21" y="30"/>
                    <a:pt x="21" y="30"/>
                  </a:cubicBezTo>
                  <a:cubicBezTo>
                    <a:pt x="21" y="31"/>
                    <a:pt x="21" y="31"/>
                    <a:pt x="20" y="32"/>
                  </a:cubicBezTo>
                  <a:moveTo>
                    <a:pt x="24" y="32"/>
                  </a:moveTo>
                  <a:cubicBezTo>
                    <a:pt x="24" y="31"/>
                    <a:pt x="23" y="31"/>
                    <a:pt x="23" y="30"/>
                  </a:cubicBezTo>
                  <a:cubicBezTo>
                    <a:pt x="23" y="30"/>
                    <a:pt x="23" y="30"/>
                    <a:pt x="23" y="30"/>
                  </a:cubicBezTo>
                  <a:cubicBezTo>
                    <a:pt x="23" y="30"/>
                    <a:pt x="23" y="30"/>
                    <a:pt x="23" y="30"/>
                  </a:cubicBezTo>
                  <a:cubicBezTo>
                    <a:pt x="24" y="31"/>
                    <a:pt x="24" y="31"/>
                    <a:pt x="24" y="31"/>
                  </a:cubicBezTo>
                  <a:cubicBezTo>
                    <a:pt x="24" y="31"/>
                    <a:pt x="24" y="31"/>
                    <a:pt x="24" y="31"/>
                  </a:cubicBezTo>
                  <a:cubicBezTo>
                    <a:pt x="24" y="32"/>
                    <a:pt x="24" y="32"/>
                    <a:pt x="24" y="32"/>
                  </a:cubicBezTo>
                  <a:moveTo>
                    <a:pt x="9" y="31"/>
                  </a:moveTo>
                  <a:cubicBezTo>
                    <a:pt x="8" y="31"/>
                    <a:pt x="8" y="31"/>
                    <a:pt x="8" y="31"/>
                  </a:cubicBezTo>
                  <a:cubicBezTo>
                    <a:pt x="8" y="30"/>
                    <a:pt x="8" y="30"/>
                    <a:pt x="8" y="30"/>
                  </a:cubicBezTo>
                  <a:cubicBezTo>
                    <a:pt x="9" y="31"/>
                    <a:pt x="9" y="31"/>
                    <a:pt x="9" y="31"/>
                  </a:cubicBezTo>
                  <a:cubicBezTo>
                    <a:pt x="9" y="31"/>
                    <a:pt x="9" y="31"/>
                    <a:pt x="9" y="31"/>
                  </a:cubicBezTo>
                  <a:cubicBezTo>
                    <a:pt x="9" y="31"/>
                    <a:pt x="9" y="31"/>
                    <a:pt x="9" y="31"/>
                  </a:cubicBezTo>
                  <a:moveTo>
                    <a:pt x="36" y="31"/>
                  </a:moveTo>
                  <a:cubicBezTo>
                    <a:pt x="35" y="31"/>
                    <a:pt x="35" y="31"/>
                    <a:pt x="35" y="31"/>
                  </a:cubicBezTo>
                  <a:cubicBezTo>
                    <a:pt x="35" y="31"/>
                    <a:pt x="35" y="31"/>
                    <a:pt x="35" y="31"/>
                  </a:cubicBezTo>
                  <a:cubicBezTo>
                    <a:pt x="36" y="30"/>
                    <a:pt x="36" y="30"/>
                    <a:pt x="36" y="30"/>
                  </a:cubicBezTo>
                  <a:cubicBezTo>
                    <a:pt x="36" y="31"/>
                    <a:pt x="36" y="31"/>
                    <a:pt x="36" y="31"/>
                  </a:cubicBezTo>
                  <a:cubicBezTo>
                    <a:pt x="36" y="31"/>
                    <a:pt x="36" y="31"/>
                    <a:pt x="36" y="31"/>
                  </a:cubicBezTo>
                  <a:moveTo>
                    <a:pt x="40" y="30"/>
                  </a:moveTo>
                  <a:cubicBezTo>
                    <a:pt x="39" y="30"/>
                    <a:pt x="39" y="29"/>
                    <a:pt x="39" y="29"/>
                  </a:cubicBezTo>
                  <a:cubicBezTo>
                    <a:pt x="40" y="29"/>
                    <a:pt x="40" y="29"/>
                    <a:pt x="40" y="29"/>
                  </a:cubicBezTo>
                  <a:cubicBezTo>
                    <a:pt x="40" y="30"/>
                    <a:pt x="40" y="30"/>
                    <a:pt x="40" y="30"/>
                  </a:cubicBezTo>
                  <a:cubicBezTo>
                    <a:pt x="40" y="30"/>
                    <a:pt x="40" y="30"/>
                    <a:pt x="40" y="30"/>
                  </a:cubicBezTo>
                  <a:cubicBezTo>
                    <a:pt x="40" y="30"/>
                    <a:pt x="40" y="30"/>
                    <a:pt x="40" y="30"/>
                  </a:cubicBezTo>
                  <a:moveTo>
                    <a:pt x="5" y="30"/>
                  </a:moveTo>
                  <a:cubicBezTo>
                    <a:pt x="4" y="30"/>
                    <a:pt x="4" y="30"/>
                    <a:pt x="4" y="30"/>
                  </a:cubicBezTo>
                  <a:cubicBezTo>
                    <a:pt x="5" y="29"/>
                    <a:pt x="5" y="29"/>
                    <a:pt x="5" y="29"/>
                  </a:cubicBezTo>
                  <a:cubicBezTo>
                    <a:pt x="5" y="29"/>
                    <a:pt x="5" y="29"/>
                    <a:pt x="5" y="29"/>
                  </a:cubicBezTo>
                  <a:cubicBezTo>
                    <a:pt x="5" y="29"/>
                    <a:pt x="5" y="30"/>
                    <a:pt x="5" y="30"/>
                  </a:cubicBezTo>
                  <a:cubicBezTo>
                    <a:pt x="5" y="30"/>
                    <a:pt x="5" y="30"/>
                    <a:pt x="5" y="30"/>
                  </a:cubicBezTo>
                  <a:moveTo>
                    <a:pt x="4" y="30"/>
                  </a:moveTo>
                  <a:cubicBezTo>
                    <a:pt x="3" y="29"/>
                    <a:pt x="3" y="29"/>
                    <a:pt x="3" y="29"/>
                  </a:cubicBezTo>
                  <a:cubicBezTo>
                    <a:pt x="3" y="29"/>
                    <a:pt x="3" y="29"/>
                    <a:pt x="3" y="29"/>
                  </a:cubicBezTo>
                  <a:cubicBezTo>
                    <a:pt x="4" y="29"/>
                    <a:pt x="4" y="29"/>
                    <a:pt x="4" y="29"/>
                  </a:cubicBezTo>
                  <a:cubicBezTo>
                    <a:pt x="4" y="29"/>
                    <a:pt x="4" y="29"/>
                    <a:pt x="4" y="29"/>
                  </a:cubicBezTo>
                  <a:cubicBezTo>
                    <a:pt x="4" y="30"/>
                    <a:pt x="4" y="30"/>
                    <a:pt x="4" y="30"/>
                  </a:cubicBezTo>
                  <a:moveTo>
                    <a:pt x="40" y="30"/>
                  </a:moveTo>
                  <a:cubicBezTo>
                    <a:pt x="40" y="29"/>
                    <a:pt x="40" y="29"/>
                    <a:pt x="40" y="29"/>
                  </a:cubicBezTo>
                  <a:cubicBezTo>
                    <a:pt x="41" y="29"/>
                    <a:pt x="41" y="29"/>
                    <a:pt x="41" y="29"/>
                  </a:cubicBezTo>
                  <a:cubicBezTo>
                    <a:pt x="41" y="29"/>
                    <a:pt x="41" y="29"/>
                    <a:pt x="41" y="29"/>
                  </a:cubicBezTo>
                  <a:cubicBezTo>
                    <a:pt x="41" y="29"/>
                    <a:pt x="41" y="29"/>
                    <a:pt x="41" y="29"/>
                  </a:cubicBezTo>
                  <a:cubicBezTo>
                    <a:pt x="40" y="30"/>
                    <a:pt x="40" y="30"/>
                    <a:pt x="40" y="30"/>
                  </a:cubicBezTo>
                  <a:moveTo>
                    <a:pt x="39" y="30"/>
                  </a:moveTo>
                  <a:cubicBezTo>
                    <a:pt x="39" y="30"/>
                    <a:pt x="39" y="30"/>
                    <a:pt x="39" y="30"/>
                  </a:cubicBezTo>
                  <a:cubicBezTo>
                    <a:pt x="39" y="30"/>
                    <a:pt x="39" y="30"/>
                    <a:pt x="39" y="30"/>
                  </a:cubicBezTo>
                  <a:cubicBezTo>
                    <a:pt x="38" y="29"/>
                    <a:pt x="38" y="29"/>
                    <a:pt x="38" y="29"/>
                  </a:cubicBezTo>
                  <a:cubicBezTo>
                    <a:pt x="38" y="29"/>
                    <a:pt x="39" y="29"/>
                    <a:pt x="39" y="29"/>
                  </a:cubicBezTo>
                  <a:cubicBezTo>
                    <a:pt x="39" y="29"/>
                    <a:pt x="39" y="30"/>
                    <a:pt x="39" y="30"/>
                  </a:cubicBezTo>
                  <a:moveTo>
                    <a:pt x="5" y="30"/>
                  </a:moveTo>
                  <a:cubicBezTo>
                    <a:pt x="5" y="30"/>
                    <a:pt x="5" y="29"/>
                    <a:pt x="6" y="29"/>
                  </a:cubicBezTo>
                  <a:cubicBezTo>
                    <a:pt x="6" y="29"/>
                    <a:pt x="6" y="29"/>
                    <a:pt x="6" y="29"/>
                  </a:cubicBezTo>
                  <a:cubicBezTo>
                    <a:pt x="6" y="29"/>
                    <a:pt x="6" y="29"/>
                    <a:pt x="6" y="30"/>
                  </a:cubicBezTo>
                  <a:cubicBezTo>
                    <a:pt x="6" y="30"/>
                    <a:pt x="6" y="30"/>
                    <a:pt x="6" y="30"/>
                  </a:cubicBezTo>
                  <a:cubicBezTo>
                    <a:pt x="5" y="30"/>
                    <a:pt x="5" y="30"/>
                    <a:pt x="5" y="30"/>
                  </a:cubicBezTo>
                  <a:moveTo>
                    <a:pt x="3" y="29"/>
                  </a:moveTo>
                  <a:cubicBezTo>
                    <a:pt x="3" y="29"/>
                    <a:pt x="3" y="29"/>
                    <a:pt x="3" y="29"/>
                  </a:cubicBezTo>
                  <a:cubicBezTo>
                    <a:pt x="2" y="28"/>
                    <a:pt x="2" y="28"/>
                    <a:pt x="2" y="28"/>
                  </a:cubicBezTo>
                  <a:cubicBezTo>
                    <a:pt x="3" y="29"/>
                    <a:pt x="3" y="29"/>
                    <a:pt x="3" y="29"/>
                  </a:cubicBezTo>
                  <a:cubicBezTo>
                    <a:pt x="3" y="29"/>
                    <a:pt x="3" y="29"/>
                    <a:pt x="3" y="29"/>
                  </a:cubicBezTo>
                  <a:moveTo>
                    <a:pt x="19" y="29"/>
                  </a:moveTo>
                  <a:cubicBezTo>
                    <a:pt x="18" y="29"/>
                    <a:pt x="18" y="29"/>
                    <a:pt x="18" y="29"/>
                  </a:cubicBezTo>
                  <a:cubicBezTo>
                    <a:pt x="18" y="28"/>
                    <a:pt x="18" y="28"/>
                    <a:pt x="18" y="28"/>
                  </a:cubicBezTo>
                  <a:cubicBezTo>
                    <a:pt x="18" y="29"/>
                    <a:pt x="18" y="29"/>
                    <a:pt x="18" y="29"/>
                  </a:cubicBezTo>
                  <a:cubicBezTo>
                    <a:pt x="19" y="29"/>
                    <a:pt x="19" y="29"/>
                    <a:pt x="19" y="29"/>
                  </a:cubicBezTo>
                  <a:cubicBezTo>
                    <a:pt x="19" y="29"/>
                    <a:pt x="19" y="29"/>
                    <a:pt x="19" y="29"/>
                  </a:cubicBezTo>
                  <a:moveTo>
                    <a:pt x="42" y="29"/>
                  </a:moveTo>
                  <a:cubicBezTo>
                    <a:pt x="42" y="29"/>
                    <a:pt x="42" y="29"/>
                    <a:pt x="42" y="29"/>
                  </a:cubicBezTo>
                  <a:cubicBezTo>
                    <a:pt x="42" y="28"/>
                    <a:pt x="42" y="28"/>
                    <a:pt x="42" y="28"/>
                  </a:cubicBezTo>
                  <a:cubicBezTo>
                    <a:pt x="42" y="29"/>
                    <a:pt x="42" y="29"/>
                    <a:pt x="42" y="29"/>
                  </a:cubicBezTo>
                  <a:cubicBezTo>
                    <a:pt x="42" y="29"/>
                    <a:pt x="42" y="29"/>
                    <a:pt x="42" y="29"/>
                  </a:cubicBezTo>
                  <a:moveTo>
                    <a:pt x="26" y="29"/>
                  </a:moveTo>
                  <a:cubicBezTo>
                    <a:pt x="26" y="29"/>
                    <a:pt x="26" y="29"/>
                    <a:pt x="26" y="29"/>
                  </a:cubicBezTo>
                  <a:cubicBezTo>
                    <a:pt x="26" y="29"/>
                    <a:pt x="26" y="29"/>
                    <a:pt x="26" y="29"/>
                  </a:cubicBezTo>
                  <a:cubicBezTo>
                    <a:pt x="26" y="28"/>
                    <a:pt x="26" y="28"/>
                    <a:pt x="26" y="28"/>
                  </a:cubicBezTo>
                  <a:cubicBezTo>
                    <a:pt x="26" y="29"/>
                    <a:pt x="26" y="29"/>
                    <a:pt x="26" y="29"/>
                  </a:cubicBezTo>
                  <a:cubicBezTo>
                    <a:pt x="26" y="29"/>
                    <a:pt x="26" y="29"/>
                    <a:pt x="26" y="29"/>
                  </a:cubicBezTo>
                  <a:moveTo>
                    <a:pt x="6" y="29"/>
                  </a:moveTo>
                  <a:cubicBezTo>
                    <a:pt x="6" y="29"/>
                    <a:pt x="6" y="29"/>
                    <a:pt x="7" y="28"/>
                  </a:cubicBezTo>
                  <a:cubicBezTo>
                    <a:pt x="7" y="29"/>
                    <a:pt x="7" y="29"/>
                    <a:pt x="8" y="30"/>
                  </a:cubicBezTo>
                  <a:cubicBezTo>
                    <a:pt x="8" y="30"/>
                    <a:pt x="8" y="30"/>
                    <a:pt x="8" y="30"/>
                  </a:cubicBezTo>
                  <a:cubicBezTo>
                    <a:pt x="8" y="30"/>
                    <a:pt x="8" y="30"/>
                    <a:pt x="8" y="30"/>
                  </a:cubicBezTo>
                  <a:cubicBezTo>
                    <a:pt x="7" y="30"/>
                    <a:pt x="7" y="30"/>
                    <a:pt x="7" y="29"/>
                  </a:cubicBezTo>
                  <a:cubicBezTo>
                    <a:pt x="7" y="29"/>
                    <a:pt x="7" y="29"/>
                    <a:pt x="7" y="29"/>
                  </a:cubicBezTo>
                  <a:cubicBezTo>
                    <a:pt x="7" y="29"/>
                    <a:pt x="7" y="29"/>
                    <a:pt x="7" y="29"/>
                  </a:cubicBezTo>
                  <a:cubicBezTo>
                    <a:pt x="6" y="29"/>
                    <a:pt x="6" y="29"/>
                    <a:pt x="6" y="29"/>
                  </a:cubicBezTo>
                  <a:cubicBezTo>
                    <a:pt x="6" y="29"/>
                    <a:pt x="6" y="29"/>
                    <a:pt x="6" y="29"/>
                  </a:cubicBezTo>
                  <a:moveTo>
                    <a:pt x="37" y="30"/>
                  </a:moveTo>
                  <a:cubicBezTo>
                    <a:pt x="36" y="30"/>
                    <a:pt x="36" y="30"/>
                    <a:pt x="36" y="30"/>
                  </a:cubicBezTo>
                  <a:cubicBezTo>
                    <a:pt x="37" y="29"/>
                    <a:pt x="37" y="29"/>
                    <a:pt x="38" y="28"/>
                  </a:cubicBezTo>
                  <a:cubicBezTo>
                    <a:pt x="38" y="29"/>
                    <a:pt x="38" y="29"/>
                    <a:pt x="38" y="29"/>
                  </a:cubicBezTo>
                  <a:cubicBezTo>
                    <a:pt x="38" y="29"/>
                    <a:pt x="38" y="29"/>
                    <a:pt x="38" y="29"/>
                  </a:cubicBezTo>
                  <a:cubicBezTo>
                    <a:pt x="38" y="29"/>
                    <a:pt x="38" y="29"/>
                    <a:pt x="38" y="29"/>
                  </a:cubicBezTo>
                  <a:cubicBezTo>
                    <a:pt x="38" y="29"/>
                    <a:pt x="38" y="29"/>
                    <a:pt x="38" y="29"/>
                  </a:cubicBezTo>
                  <a:cubicBezTo>
                    <a:pt x="37" y="29"/>
                    <a:pt x="37" y="29"/>
                    <a:pt x="37" y="29"/>
                  </a:cubicBezTo>
                  <a:cubicBezTo>
                    <a:pt x="37" y="30"/>
                    <a:pt x="37" y="30"/>
                    <a:pt x="37" y="30"/>
                  </a:cubicBezTo>
                  <a:cubicBezTo>
                    <a:pt x="37" y="30"/>
                    <a:pt x="37" y="30"/>
                    <a:pt x="37" y="30"/>
                  </a:cubicBezTo>
                  <a:moveTo>
                    <a:pt x="21" y="27"/>
                  </a:moveTo>
                  <a:cubicBezTo>
                    <a:pt x="21" y="27"/>
                    <a:pt x="21" y="27"/>
                    <a:pt x="21" y="27"/>
                  </a:cubicBezTo>
                  <a:cubicBezTo>
                    <a:pt x="21" y="27"/>
                    <a:pt x="21" y="27"/>
                    <a:pt x="21" y="27"/>
                  </a:cubicBezTo>
                  <a:cubicBezTo>
                    <a:pt x="21" y="27"/>
                    <a:pt x="21" y="27"/>
                    <a:pt x="21" y="27"/>
                  </a:cubicBezTo>
                  <a:moveTo>
                    <a:pt x="23" y="27"/>
                  </a:moveTo>
                  <a:cubicBezTo>
                    <a:pt x="23" y="27"/>
                    <a:pt x="23" y="27"/>
                    <a:pt x="23" y="27"/>
                  </a:cubicBezTo>
                  <a:cubicBezTo>
                    <a:pt x="23" y="27"/>
                    <a:pt x="23" y="27"/>
                    <a:pt x="23" y="27"/>
                  </a:cubicBezTo>
                  <a:cubicBezTo>
                    <a:pt x="23" y="27"/>
                    <a:pt x="23" y="27"/>
                    <a:pt x="23" y="27"/>
                  </a:cubicBezTo>
                  <a:moveTo>
                    <a:pt x="15" y="28"/>
                  </a:moveTo>
                  <a:cubicBezTo>
                    <a:pt x="15" y="28"/>
                    <a:pt x="15" y="28"/>
                    <a:pt x="15" y="28"/>
                  </a:cubicBezTo>
                  <a:cubicBezTo>
                    <a:pt x="15" y="28"/>
                    <a:pt x="15" y="28"/>
                    <a:pt x="15" y="28"/>
                  </a:cubicBezTo>
                  <a:cubicBezTo>
                    <a:pt x="15" y="27"/>
                    <a:pt x="15" y="27"/>
                    <a:pt x="15" y="27"/>
                  </a:cubicBezTo>
                  <a:cubicBezTo>
                    <a:pt x="16" y="27"/>
                    <a:pt x="16" y="27"/>
                    <a:pt x="16" y="27"/>
                  </a:cubicBezTo>
                  <a:cubicBezTo>
                    <a:pt x="16" y="27"/>
                    <a:pt x="16" y="27"/>
                    <a:pt x="16" y="27"/>
                  </a:cubicBezTo>
                  <a:cubicBezTo>
                    <a:pt x="16" y="27"/>
                    <a:pt x="16" y="28"/>
                    <a:pt x="15" y="28"/>
                  </a:cubicBezTo>
                  <a:moveTo>
                    <a:pt x="29" y="28"/>
                  </a:moveTo>
                  <a:cubicBezTo>
                    <a:pt x="29" y="28"/>
                    <a:pt x="29" y="27"/>
                    <a:pt x="28" y="27"/>
                  </a:cubicBezTo>
                  <a:cubicBezTo>
                    <a:pt x="29" y="27"/>
                    <a:pt x="29" y="27"/>
                    <a:pt x="29" y="27"/>
                  </a:cubicBezTo>
                  <a:cubicBezTo>
                    <a:pt x="29" y="27"/>
                    <a:pt x="29" y="27"/>
                    <a:pt x="29" y="27"/>
                  </a:cubicBezTo>
                  <a:cubicBezTo>
                    <a:pt x="30" y="28"/>
                    <a:pt x="30" y="28"/>
                    <a:pt x="30" y="28"/>
                  </a:cubicBezTo>
                  <a:cubicBezTo>
                    <a:pt x="30" y="28"/>
                    <a:pt x="30" y="28"/>
                    <a:pt x="30" y="28"/>
                  </a:cubicBezTo>
                  <a:cubicBezTo>
                    <a:pt x="29" y="28"/>
                    <a:pt x="29" y="28"/>
                    <a:pt x="29" y="28"/>
                  </a:cubicBezTo>
                  <a:moveTo>
                    <a:pt x="16" y="28"/>
                  </a:moveTo>
                  <a:cubicBezTo>
                    <a:pt x="16" y="28"/>
                    <a:pt x="16" y="27"/>
                    <a:pt x="16" y="27"/>
                  </a:cubicBezTo>
                  <a:cubicBezTo>
                    <a:pt x="17" y="27"/>
                    <a:pt x="17" y="27"/>
                    <a:pt x="18" y="26"/>
                  </a:cubicBezTo>
                  <a:cubicBezTo>
                    <a:pt x="18" y="27"/>
                    <a:pt x="18" y="27"/>
                    <a:pt x="18" y="28"/>
                  </a:cubicBezTo>
                  <a:cubicBezTo>
                    <a:pt x="18" y="28"/>
                    <a:pt x="18" y="28"/>
                    <a:pt x="18" y="28"/>
                  </a:cubicBezTo>
                  <a:cubicBezTo>
                    <a:pt x="18" y="28"/>
                    <a:pt x="18" y="28"/>
                    <a:pt x="18" y="28"/>
                  </a:cubicBezTo>
                  <a:cubicBezTo>
                    <a:pt x="17" y="28"/>
                    <a:pt x="17" y="28"/>
                    <a:pt x="17" y="28"/>
                  </a:cubicBezTo>
                  <a:cubicBezTo>
                    <a:pt x="17" y="28"/>
                    <a:pt x="17" y="28"/>
                    <a:pt x="17" y="28"/>
                  </a:cubicBezTo>
                  <a:cubicBezTo>
                    <a:pt x="18" y="27"/>
                    <a:pt x="18" y="27"/>
                    <a:pt x="18" y="27"/>
                  </a:cubicBezTo>
                  <a:cubicBezTo>
                    <a:pt x="18" y="27"/>
                    <a:pt x="18" y="27"/>
                    <a:pt x="18" y="27"/>
                  </a:cubicBezTo>
                  <a:cubicBezTo>
                    <a:pt x="17" y="27"/>
                    <a:pt x="17" y="27"/>
                    <a:pt x="17" y="27"/>
                  </a:cubicBezTo>
                  <a:cubicBezTo>
                    <a:pt x="17" y="27"/>
                    <a:pt x="17" y="27"/>
                    <a:pt x="17" y="28"/>
                  </a:cubicBezTo>
                  <a:cubicBezTo>
                    <a:pt x="16" y="28"/>
                    <a:pt x="16" y="28"/>
                    <a:pt x="16" y="28"/>
                  </a:cubicBezTo>
                  <a:moveTo>
                    <a:pt x="27" y="28"/>
                  </a:moveTo>
                  <a:cubicBezTo>
                    <a:pt x="27" y="28"/>
                    <a:pt x="27" y="28"/>
                    <a:pt x="27" y="28"/>
                  </a:cubicBezTo>
                  <a:cubicBezTo>
                    <a:pt x="26" y="28"/>
                    <a:pt x="26" y="28"/>
                    <a:pt x="26" y="28"/>
                  </a:cubicBezTo>
                  <a:cubicBezTo>
                    <a:pt x="27" y="27"/>
                    <a:pt x="27" y="27"/>
                    <a:pt x="27" y="26"/>
                  </a:cubicBezTo>
                  <a:cubicBezTo>
                    <a:pt x="27" y="27"/>
                    <a:pt x="28" y="27"/>
                    <a:pt x="28" y="27"/>
                  </a:cubicBezTo>
                  <a:cubicBezTo>
                    <a:pt x="28" y="27"/>
                    <a:pt x="28" y="28"/>
                    <a:pt x="29" y="28"/>
                  </a:cubicBezTo>
                  <a:cubicBezTo>
                    <a:pt x="28" y="28"/>
                    <a:pt x="28" y="28"/>
                    <a:pt x="28" y="28"/>
                  </a:cubicBezTo>
                  <a:cubicBezTo>
                    <a:pt x="27" y="27"/>
                    <a:pt x="27" y="27"/>
                    <a:pt x="27" y="27"/>
                  </a:cubicBezTo>
                  <a:cubicBezTo>
                    <a:pt x="27" y="27"/>
                    <a:pt x="27" y="27"/>
                    <a:pt x="27" y="27"/>
                  </a:cubicBezTo>
                  <a:cubicBezTo>
                    <a:pt x="27" y="27"/>
                    <a:pt x="27" y="27"/>
                    <a:pt x="27" y="27"/>
                  </a:cubicBezTo>
                  <a:cubicBezTo>
                    <a:pt x="27" y="28"/>
                    <a:pt x="27" y="28"/>
                    <a:pt x="27" y="28"/>
                  </a:cubicBezTo>
                  <a:cubicBezTo>
                    <a:pt x="27" y="28"/>
                    <a:pt x="27" y="28"/>
                    <a:pt x="27" y="28"/>
                  </a:cubicBezTo>
                  <a:cubicBezTo>
                    <a:pt x="27" y="28"/>
                    <a:pt x="27" y="28"/>
                    <a:pt x="27" y="28"/>
                  </a:cubicBezTo>
                  <a:moveTo>
                    <a:pt x="14" y="28"/>
                  </a:moveTo>
                  <a:cubicBezTo>
                    <a:pt x="14" y="27"/>
                    <a:pt x="14" y="27"/>
                    <a:pt x="14" y="27"/>
                  </a:cubicBezTo>
                  <a:cubicBezTo>
                    <a:pt x="14" y="27"/>
                    <a:pt x="14" y="26"/>
                    <a:pt x="15" y="26"/>
                  </a:cubicBezTo>
                  <a:cubicBezTo>
                    <a:pt x="15" y="26"/>
                    <a:pt x="15" y="26"/>
                    <a:pt x="15" y="26"/>
                  </a:cubicBezTo>
                  <a:cubicBezTo>
                    <a:pt x="15" y="26"/>
                    <a:pt x="15" y="26"/>
                    <a:pt x="15" y="26"/>
                  </a:cubicBezTo>
                  <a:cubicBezTo>
                    <a:pt x="14" y="28"/>
                    <a:pt x="14" y="28"/>
                    <a:pt x="14" y="28"/>
                  </a:cubicBezTo>
                  <a:moveTo>
                    <a:pt x="30" y="28"/>
                  </a:moveTo>
                  <a:cubicBezTo>
                    <a:pt x="29" y="26"/>
                    <a:pt x="29" y="26"/>
                    <a:pt x="29" y="26"/>
                  </a:cubicBezTo>
                  <a:cubicBezTo>
                    <a:pt x="30" y="26"/>
                    <a:pt x="30" y="26"/>
                    <a:pt x="30" y="26"/>
                  </a:cubicBezTo>
                  <a:cubicBezTo>
                    <a:pt x="30" y="26"/>
                    <a:pt x="30" y="26"/>
                    <a:pt x="30" y="26"/>
                  </a:cubicBezTo>
                  <a:cubicBezTo>
                    <a:pt x="30" y="26"/>
                    <a:pt x="30" y="27"/>
                    <a:pt x="30" y="27"/>
                  </a:cubicBezTo>
                  <a:cubicBezTo>
                    <a:pt x="30" y="28"/>
                    <a:pt x="30" y="28"/>
                    <a:pt x="30" y="28"/>
                  </a:cubicBezTo>
                  <a:moveTo>
                    <a:pt x="20" y="27"/>
                  </a:moveTo>
                  <a:cubicBezTo>
                    <a:pt x="20" y="27"/>
                    <a:pt x="20" y="27"/>
                    <a:pt x="20" y="27"/>
                  </a:cubicBezTo>
                  <a:cubicBezTo>
                    <a:pt x="21" y="27"/>
                    <a:pt x="21" y="26"/>
                    <a:pt x="21" y="26"/>
                  </a:cubicBezTo>
                  <a:cubicBezTo>
                    <a:pt x="21" y="26"/>
                    <a:pt x="21" y="26"/>
                    <a:pt x="21" y="26"/>
                  </a:cubicBezTo>
                  <a:cubicBezTo>
                    <a:pt x="20" y="27"/>
                    <a:pt x="20" y="27"/>
                    <a:pt x="20" y="27"/>
                  </a:cubicBezTo>
                  <a:moveTo>
                    <a:pt x="24" y="27"/>
                  </a:moveTo>
                  <a:cubicBezTo>
                    <a:pt x="23" y="26"/>
                    <a:pt x="23" y="26"/>
                    <a:pt x="23" y="26"/>
                  </a:cubicBezTo>
                  <a:cubicBezTo>
                    <a:pt x="23" y="26"/>
                    <a:pt x="23" y="26"/>
                    <a:pt x="23" y="26"/>
                  </a:cubicBezTo>
                  <a:cubicBezTo>
                    <a:pt x="23" y="26"/>
                    <a:pt x="24" y="27"/>
                    <a:pt x="24" y="27"/>
                  </a:cubicBezTo>
                  <a:cubicBezTo>
                    <a:pt x="24" y="27"/>
                    <a:pt x="24" y="27"/>
                    <a:pt x="24" y="27"/>
                  </a:cubicBezTo>
                  <a:moveTo>
                    <a:pt x="9" y="25"/>
                  </a:moveTo>
                  <a:cubicBezTo>
                    <a:pt x="9" y="25"/>
                    <a:pt x="9" y="25"/>
                    <a:pt x="9" y="25"/>
                  </a:cubicBezTo>
                  <a:cubicBezTo>
                    <a:pt x="9" y="25"/>
                    <a:pt x="9" y="25"/>
                    <a:pt x="9" y="25"/>
                  </a:cubicBezTo>
                  <a:cubicBezTo>
                    <a:pt x="9" y="25"/>
                    <a:pt x="9" y="25"/>
                    <a:pt x="9" y="25"/>
                  </a:cubicBezTo>
                  <a:moveTo>
                    <a:pt x="35" y="25"/>
                  </a:moveTo>
                  <a:cubicBezTo>
                    <a:pt x="35" y="25"/>
                    <a:pt x="35" y="25"/>
                    <a:pt x="35" y="25"/>
                  </a:cubicBezTo>
                  <a:cubicBezTo>
                    <a:pt x="35" y="25"/>
                    <a:pt x="35" y="25"/>
                    <a:pt x="35" y="25"/>
                  </a:cubicBezTo>
                  <a:cubicBezTo>
                    <a:pt x="35" y="25"/>
                    <a:pt x="35" y="25"/>
                    <a:pt x="35" y="25"/>
                  </a:cubicBezTo>
                  <a:moveTo>
                    <a:pt x="8" y="25"/>
                  </a:moveTo>
                  <a:cubicBezTo>
                    <a:pt x="8" y="25"/>
                    <a:pt x="8" y="25"/>
                    <a:pt x="8" y="25"/>
                  </a:cubicBezTo>
                  <a:cubicBezTo>
                    <a:pt x="8" y="25"/>
                    <a:pt x="8" y="25"/>
                    <a:pt x="8" y="25"/>
                  </a:cubicBezTo>
                  <a:cubicBezTo>
                    <a:pt x="8" y="25"/>
                    <a:pt x="8" y="25"/>
                    <a:pt x="8" y="25"/>
                  </a:cubicBezTo>
                  <a:cubicBezTo>
                    <a:pt x="8" y="25"/>
                    <a:pt x="8" y="25"/>
                    <a:pt x="8" y="25"/>
                  </a:cubicBezTo>
                  <a:moveTo>
                    <a:pt x="37" y="25"/>
                  </a:moveTo>
                  <a:cubicBezTo>
                    <a:pt x="36" y="25"/>
                    <a:pt x="36" y="25"/>
                    <a:pt x="36" y="25"/>
                  </a:cubicBezTo>
                  <a:cubicBezTo>
                    <a:pt x="36" y="25"/>
                    <a:pt x="36" y="25"/>
                    <a:pt x="36" y="25"/>
                  </a:cubicBezTo>
                  <a:cubicBezTo>
                    <a:pt x="36" y="25"/>
                    <a:pt x="36" y="25"/>
                    <a:pt x="36" y="25"/>
                  </a:cubicBezTo>
                  <a:cubicBezTo>
                    <a:pt x="37" y="25"/>
                    <a:pt x="37" y="25"/>
                    <a:pt x="37" y="25"/>
                  </a:cubicBezTo>
                  <a:moveTo>
                    <a:pt x="13" y="26"/>
                  </a:moveTo>
                  <a:cubicBezTo>
                    <a:pt x="13" y="25"/>
                    <a:pt x="13" y="25"/>
                    <a:pt x="13" y="25"/>
                  </a:cubicBezTo>
                  <a:cubicBezTo>
                    <a:pt x="13" y="25"/>
                    <a:pt x="13" y="25"/>
                    <a:pt x="13" y="25"/>
                  </a:cubicBezTo>
                  <a:cubicBezTo>
                    <a:pt x="13" y="25"/>
                    <a:pt x="13" y="25"/>
                    <a:pt x="13" y="25"/>
                  </a:cubicBezTo>
                  <a:cubicBezTo>
                    <a:pt x="13" y="25"/>
                    <a:pt x="13" y="25"/>
                    <a:pt x="13" y="25"/>
                  </a:cubicBezTo>
                  <a:cubicBezTo>
                    <a:pt x="13" y="26"/>
                    <a:pt x="13" y="26"/>
                    <a:pt x="13" y="26"/>
                  </a:cubicBezTo>
                  <a:moveTo>
                    <a:pt x="31" y="26"/>
                  </a:moveTo>
                  <a:cubicBezTo>
                    <a:pt x="31" y="25"/>
                    <a:pt x="31" y="25"/>
                    <a:pt x="31" y="25"/>
                  </a:cubicBezTo>
                  <a:cubicBezTo>
                    <a:pt x="32" y="25"/>
                    <a:pt x="32" y="25"/>
                    <a:pt x="32" y="25"/>
                  </a:cubicBezTo>
                  <a:cubicBezTo>
                    <a:pt x="32" y="25"/>
                    <a:pt x="32" y="25"/>
                    <a:pt x="32" y="25"/>
                  </a:cubicBezTo>
                  <a:cubicBezTo>
                    <a:pt x="32" y="25"/>
                    <a:pt x="32" y="25"/>
                    <a:pt x="32" y="25"/>
                  </a:cubicBezTo>
                  <a:cubicBezTo>
                    <a:pt x="31" y="26"/>
                    <a:pt x="31" y="26"/>
                    <a:pt x="31" y="26"/>
                  </a:cubicBezTo>
                  <a:moveTo>
                    <a:pt x="14" y="27"/>
                  </a:moveTo>
                  <a:cubicBezTo>
                    <a:pt x="14" y="26"/>
                    <a:pt x="14" y="26"/>
                    <a:pt x="14" y="26"/>
                  </a:cubicBezTo>
                  <a:cubicBezTo>
                    <a:pt x="14" y="26"/>
                    <a:pt x="14" y="26"/>
                    <a:pt x="14" y="26"/>
                  </a:cubicBezTo>
                  <a:cubicBezTo>
                    <a:pt x="14" y="26"/>
                    <a:pt x="14" y="26"/>
                    <a:pt x="14" y="26"/>
                  </a:cubicBezTo>
                  <a:cubicBezTo>
                    <a:pt x="14" y="25"/>
                    <a:pt x="14" y="25"/>
                    <a:pt x="14" y="25"/>
                  </a:cubicBezTo>
                  <a:cubicBezTo>
                    <a:pt x="14" y="25"/>
                    <a:pt x="14" y="25"/>
                    <a:pt x="14" y="25"/>
                  </a:cubicBezTo>
                  <a:cubicBezTo>
                    <a:pt x="14" y="25"/>
                    <a:pt x="14" y="25"/>
                    <a:pt x="14" y="25"/>
                  </a:cubicBezTo>
                  <a:cubicBezTo>
                    <a:pt x="15" y="26"/>
                    <a:pt x="15" y="26"/>
                    <a:pt x="15" y="26"/>
                  </a:cubicBezTo>
                  <a:cubicBezTo>
                    <a:pt x="14" y="26"/>
                    <a:pt x="14" y="26"/>
                    <a:pt x="14" y="26"/>
                  </a:cubicBezTo>
                  <a:cubicBezTo>
                    <a:pt x="14" y="27"/>
                    <a:pt x="14" y="27"/>
                    <a:pt x="14" y="27"/>
                  </a:cubicBezTo>
                  <a:moveTo>
                    <a:pt x="31" y="27"/>
                  </a:moveTo>
                  <a:cubicBezTo>
                    <a:pt x="30" y="26"/>
                    <a:pt x="30" y="26"/>
                    <a:pt x="30" y="26"/>
                  </a:cubicBezTo>
                  <a:cubicBezTo>
                    <a:pt x="30" y="26"/>
                    <a:pt x="30" y="26"/>
                    <a:pt x="30" y="26"/>
                  </a:cubicBezTo>
                  <a:cubicBezTo>
                    <a:pt x="30" y="25"/>
                    <a:pt x="30" y="25"/>
                    <a:pt x="30" y="25"/>
                  </a:cubicBezTo>
                  <a:cubicBezTo>
                    <a:pt x="30" y="25"/>
                    <a:pt x="30" y="25"/>
                    <a:pt x="30" y="25"/>
                  </a:cubicBezTo>
                  <a:cubicBezTo>
                    <a:pt x="30" y="25"/>
                    <a:pt x="30" y="25"/>
                    <a:pt x="30" y="25"/>
                  </a:cubicBezTo>
                  <a:cubicBezTo>
                    <a:pt x="31" y="26"/>
                    <a:pt x="31" y="26"/>
                    <a:pt x="31" y="26"/>
                  </a:cubicBezTo>
                  <a:cubicBezTo>
                    <a:pt x="30" y="26"/>
                    <a:pt x="30" y="26"/>
                    <a:pt x="30" y="26"/>
                  </a:cubicBezTo>
                  <a:cubicBezTo>
                    <a:pt x="30" y="26"/>
                    <a:pt x="30" y="26"/>
                    <a:pt x="30" y="26"/>
                  </a:cubicBezTo>
                  <a:cubicBezTo>
                    <a:pt x="31" y="27"/>
                    <a:pt x="31" y="27"/>
                    <a:pt x="31" y="27"/>
                  </a:cubicBezTo>
                  <a:moveTo>
                    <a:pt x="32" y="25"/>
                  </a:moveTo>
                  <a:cubicBezTo>
                    <a:pt x="32" y="25"/>
                    <a:pt x="32" y="25"/>
                    <a:pt x="32" y="25"/>
                  </a:cubicBezTo>
                  <a:cubicBezTo>
                    <a:pt x="32" y="25"/>
                    <a:pt x="32" y="25"/>
                    <a:pt x="32" y="25"/>
                  </a:cubicBezTo>
                  <a:cubicBezTo>
                    <a:pt x="33" y="25"/>
                    <a:pt x="33" y="25"/>
                    <a:pt x="33" y="25"/>
                  </a:cubicBezTo>
                  <a:cubicBezTo>
                    <a:pt x="33" y="25"/>
                    <a:pt x="33" y="25"/>
                    <a:pt x="33" y="25"/>
                  </a:cubicBezTo>
                  <a:cubicBezTo>
                    <a:pt x="33" y="25"/>
                    <a:pt x="33" y="25"/>
                    <a:pt x="33" y="25"/>
                  </a:cubicBezTo>
                  <a:cubicBezTo>
                    <a:pt x="32" y="25"/>
                    <a:pt x="32" y="25"/>
                    <a:pt x="32" y="25"/>
                  </a:cubicBezTo>
                  <a:moveTo>
                    <a:pt x="12" y="25"/>
                  </a:move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cubicBezTo>
                    <a:pt x="12" y="25"/>
                    <a:pt x="12" y="25"/>
                    <a:pt x="12" y="25"/>
                  </a:cubicBezTo>
                  <a:moveTo>
                    <a:pt x="6" y="25"/>
                  </a:moveTo>
                  <a:cubicBezTo>
                    <a:pt x="6" y="25"/>
                    <a:pt x="6" y="25"/>
                    <a:pt x="6" y="25"/>
                  </a:cubicBezTo>
                  <a:cubicBezTo>
                    <a:pt x="6" y="25"/>
                    <a:pt x="6" y="25"/>
                    <a:pt x="6" y="25"/>
                  </a:cubicBezTo>
                  <a:cubicBezTo>
                    <a:pt x="6" y="25"/>
                    <a:pt x="6" y="25"/>
                    <a:pt x="6" y="25"/>
                  </a:cubicBezTo>
                  <a:moveTo>
                    <a:pt x="39" y="25"/>
                  </a:moveTo>
                  <a:cubicBezTo>
                    <a:pt x="38" y="25"/>
                    <a:pt x="38" y="25"/>
                    <a:pt x="38" y="25"/>
                  </a:cubicBezTo>
                  <a:cubicBezTo>
                    <a:pt x="38" y="25"/>
                    <a:pt x="38" y="25"/>
                    <a:pt x="38" y="25"/>
                  </a:cubicBezTo>
                  <a:cubicBezTo>
                    <a:pt x="39" y="25"/>
                    <a:pt x="39" y="25"/>
                    <a:pt x="39" y="25"/>
                  </a:cubicBezTo>
                  <a:moveTo>
                    <a:pt x="11" y="25"/>
                  </a:moveTo>
                  <a:cubicBezTo>
                    <a:pt x="11" y="25"/>
                    <a:pt x="11" y="25"/>
                    <a:pt x="11" y="25"/>
                  </a:cubicBezTo>
                  <a:cubicBezTo>
                    <a:pt x="11" y="25"/>
                    <a:pt x="11" y="25"/>
                    <a:pt x="11" y="25"/>
                  </a:cubicBezTo>
                  <a:cubicBezTo>
                    <a:pt x="11" y="25"/>
                    <a:pt x="11" y="25"/>
                    <a:pt x="11" y="25"/>
                  </a:cubicBezTo>
                  <a:moveTo>
                    <a:pt x="33" y="25"/>
                  </a:moveTo>
                  <a:cubicBezTo>
                    <a:pt x="33" y="25"/>
                    <a:pt x="33" y="25"/>
                    <a:pt x="33" y="25"/>
                  </a:cubicBezTo>
                  <a:cubicBezTo>
                    <a:pt x="33" y="25"/>
                    <a:pt x="33" y="25"/>
                    <a:pt x="33" y="25"/>
                  </a:cubicBezTo>
                  <a:cubicBezTo>
                    <a:pt x="33" y="25"/>
                    <a:pt x="33" y="25"/>
                    <a:pt x="33" y="25"/>
                  </a:cubicBezTo>
                  <a:moveTo>
                    <a:pt x="7" y="25"/>
                  </a:moveTo>
                  <a:cubicBezTo>
                    <a:pt x="7" y="25"/>
                    <a:pt x="7" y="25"/>
                    <a:pt x="7" y="25"/>
                  </a:cubicBezTo>
                  <a:cubicBezTo>
                    <a:pt x="7" y="25"/>
                    <a:pt x="7" y="25"/>
                    <a:pt x="7" y="25"/>
                  </a:cubicBezTo>
                  <a:cubicBezTo>
                    <a:pt x="7" y="25"/>
                    <a:pt x="7" y="25"/>
                    <a:pt x="7" y="25"/>
                  </a:cubicBezTo>
                  <a:cubicBezTo>
                    <a:pt x="7" y="25"/>
                    <a:pt x="7" y="25"/>
                    <a:pt x="7" y="25"/>
                  </a:cubicBezTo>
                  <a:cubicBezTo>
                    <a:pt x="7" y="25"/>
                    <a:pt x="7" y="25"/>
                    <a:pt x="7" y="25"/>
                  </a:cubicBezTo>
                  <a:moveTo>
                    <a:pt x="37" y="25"/>
                  </a:moveTo>
                  <a:cubicBezTo>
                    <a:pt x="37" y="25"/>
                    <a:pt x="37" y="25"/>
                    <a:pt x="37" y="25"/>
                  </a:cubicBezTo>
                  <a:cubicBezTo>
                    <a:pt x="38" y="25"/>
                    <a:pt x="38" y="25"/>
                    <a:pt x="38" y="25"/>
                  </a:cubicBezTo>
                  <a:cubicBezTo>
                    <a:pt x="37" y="25"/>
                    <a:pt x="37" y="25"/>
                    <a:pt x="37" y="25"/>
                  </a:cubicBezTo>
                  <a:cubicBezTo>
                    <a:pt x="37" y="25"/>
                    <a:pt x="37" y="25"/>
                    <a:pt x="37" y="25"/>
                  </a:cubicBezTo>
                  <a:cubicBezTo>
                    <a:pt x="37" y="25"/>
                    <a:pt x="37" y="25"/>
                    <a:pt x="37" y="25"/>
                  </a:cubicBezTo>
                  <a:moveTo>
                    <a:pt x="6" y="25"/>
                  </a:moveTo>
                  <a:cubicBezTo>
                    <a:pt x="6" y="25"/>
                    <a:pt x="6" y="25"/>
                    <a:pt x="6" y="25"/>
                  </a:cubicBezTo>
                  <a:cubicBezTo>
                    <a:pt x="7" y="25"/>
                    <a:pt x="7" y="25"/>
                    <a:pt x="7" y="25"/>
                  </a:cubicBezTo>
                  <a:cubicBezTo>
                    <a:pt x="7" y="25"/>
                    <a:pt x="7" y="25"/>
                    <a:pt x="7" y="25"/>
                  </a:cubicBezTo>
                  <a:cubicBezTo>
                    <a:pt x="6" y="25"/>
                    <a:pt x="6" y="25"/>
                    <a:pt x="6" y="25"/>
                  </a:cubicBezTo>
                  <a:moveTo>
                    <a:pt x="38" y="25"/>
                  </a:moveTo>
                  <a:cubicBezTo>
                    <a:pt x="38" y="25"/>
                    <a:pt x="38" y="25"/>
                    <a:pt x="38" y="25"/>
                  </a:cubicBezTo>
                  <a:cubicBezTo>
                    <a:pt x="38" y="25"/>
                    <a:pt x="38" y="25"/>
                    <a:pt x="38" y="25"/>
                  </a:cubicBezTo>
                  <a:cubicBezTo>
                    <a:pt x="38" y="25"/>
                    <a:pt x="38" y="25"/>
                    <a:pt x="38" y="25"/>
                  </a:cubicBezTo>
                  <a:cubicBezTo>
                    <a:pt x="38" y="25"/>
                    <a:pt x="38" y="25"/>
                    <a:pt x="38" y="25"/>
                  </a:cubicBezTo>
                  <a:moveTo>
                    <a:pt x="6" y="25"/>
                  </a:moveTo>
                  <a:cubicBezTo>
                    <a:pt x="6" y="24"/>
                    <a:pt x="6" y="24"/>
                    <a:pt x="6" y="24"/>
                  </a:cubicBezTo>
                  <a:cubicBezTo>
                    <a:pt x="6" y="24"/>
                    <a:pt x="6" y="24"/>
                    <a:pt x="6" y="24"/>
                  </a:cubicBezTo>
                  <a:cubicBezTo>
                    <a:pt x="6" y="25"/>
                    <a:pt x="6" y="25"/>
                    <a:pt x="6" y="25"/>
                  </a:cubicBezTo>
                  <a:moveTo>
                    <a:pt x="39" y="25"/>
                  </a:moveTo>
                  <a:cubicBezTo>
                    <a:pt x="39" y="24"/>
                    <a:pt x="39" y="24"/>
                    <a:pt x="39" y="24"/>
                  </a:cubicBezTo>
                  <a:cubicBezTo>
                    <a:pt x="39" y="24"/>
                    <a:pt x="39" y="24"/>
                    <a:pt x="39" y="24"/>
                  </a:cubicBezTo>
                  <a:cubicBezTo>
                    <a:pt x="39" y="25"/>
                    <a:pt x="39" y="25"/>
                    <a:pt x="39" y="25"/>
                  </a:cubicBezTo>
                  <a:moveTo>
                    <a:pt x="5" y="25"/>
                  </a:moveTo>
                  <a:cubicBezTo>
                    <a:pt x="5" y="24"/>
                    <a:pt x="5" y="24"/>
                    <a:pt x="5" y="24"/>
                  </a:cubicBezTo>
                  <a:cubicBezTo>
                    <a:pt x="5" y="24"/>
                    <a:pt x="5" y="24"/>
                    <a:pt x="5" y="24"/>
                  </a:cubicBezTo>
                  <a:cubicBezTo>
                    <a:pt x="5" y="24"/>
                    <a:pt x="5" y="24"/>
                    <a:pt x="5" y="24"/>
                  </a:cubicBezTo>
                  <a:cubicBezTo>
                    <a:pt x="5" y="24"/>
                    <a:pt x="5" y="24"/>
                    <a:pt x="5" y="24"/>
                  </a:cubicBezTo>
                  <a:cubicBezTo>
                    <a:pt x="5" y="23"/>
                    <a:pt x="5" y="23"/>
                    <a:pt x="5" y="23"/>
                  </a:cubicBezTo>
                  <a:cubicBezTo>
                    <a:pt x="6" y="23"/>
                    <a:pt x="6" y="23"/>
                    <a:pt x="6" y="23"/>
                  </a:cubicBezTo>
                  <a:cubicBezTo>
                    <a:pt x="5" y="24"/>
                    <a:pt x="5" y="24"/>
                    <a:pt x="5" y="25"/>
                  </a:cubicBezTo>
                  <a:cubicBezTo>
                    <a:pt x="5" y="25"/>
                    <a:pt x="5" y="25"/>
                    <a:pt x="5" y="25"/>
                  </a:cubicBezTo>
                  <a:moveTo>
                    <a:pt x="39" y="25"/>
                  </a:moveTo>
                  <a:cubicBezTo>
                    <a:pt x="39" y="25"/>
                    <a:pt x="39" y="25"/>
                    <a:pt x="39" y="25"/>
                  </a:cubicBezTo>
                  <a:cubicBezTo>
                    <a:pt x="39" y="24"/>
                    <a:pt x="39" y="24"/>
                    <a:pt x="39" y="23"/>
                  </a:cubicBezTo>
                  <a:cubicBezTo>
                    <a:pt x="39" y="23"/>
                    <a:pt x="39" y="23"/>
                    <a:pt x="39" y="23"/>
                  </a:cubicBezTo>
                  <a:cubicBezTo>
                    <a:pt x="39" y="24"/>
                    <a:pt x="39" y="24"/>
                    <a:pt x="39" y="24"/>
                  </a:cubicBezTo>
                  <a:cubicBezTo>
                    <a:pt x="39" y="24"/>
                    <a:pt x="39" y="24"/>
                    <a:pt x="39" y="24"/>
                  </a:cubicBezTo>
                  <a:cubicBezTo>
                    <a:pt x="39" y="24"/>
                    <a:pt x="39" y="24"/>
                    <a:pt x="39" y="24"/>
                  </a:cubicBezTo>
                  <a:cubicBezTo>
                    <a:pt x="40" y="24"/>
                    <a:pt x="40" y="24"/>
                    <a:pt x="40" y="24"/>
                  </a:cubicBezTo>
                  <a:cubicBezTo>
                    <a:pt x="39" y="25"/>
                    <a:pt x="39" y="25"/>
                    <a:pt x="39" y="25"/>
                  </a:cubicBezTo>
                  <a:moveTo>
                    <a:pt x="21" y="23"/>
                  </a:moveTo>
                  <a:cubicBezTo>
                    <a:pt x="21" y="23"/>
                    <a:pt x="21" y="23"/>
                    <a:pt x="21" y="23"/>
                  </a:cubicBezTo>
                  <a:cubicBezTo>
                    <a:pt x="21" y="22"/>
                    <a:pt x="21" y="22"/>
                    <a:pt x="21" y="22"/>
                  </a:cubicBezTo>
                  <a:cubicBezTo>
                    <a:pt x="21" y="23"/>
                    <a:pt x="21" y="23"/>
                    <a:pt x="21" y="23"/>
                  </a:cubicBezTo>
                  <a:moveTo>
                    <a:pt x="23" y="23"/>
                  </a:moveTo>
                  <a:cubicBezTo>
                    <a:pt x="23" y="23"/>
                    <a:pt x="23" y="23"/>
                    <a:pt x="23" y="22"/>
                  </a:cubicBezTo>
                  <a:cubicBezTo>
                    <a:pt x="24" y="23"/>
                    <a:pt x="24" y="23"/>
                    <a:pt x="24" y="23"/>
                  </a:cubicBezTo>
                  <a:cubicBezTo>
                    <a:pt x="23" y="23"/>
                    <a:pt x="23" y="23"/>
                    <a:pt x="23" y="23"/>
                  </a:cubicBezTo>
                  <a:moveTo>
                    <a:pt x="40" y="24"/>
                  </a:moveTo>
                  <a:cubicBezTo>
                    <a:pt x="39" y="22"/>
                    <a:pt x="39" y="22"/>
                    <a:pt x="39" y="22"/>
                  </a:cubicBezTo>
                  <a:cubicBezTo>
                    <a:pt x="40" y="22"/>
                    <a:pt x="40" y="22"/>
                    <a:pt x="40" y="22"/>
                  </a:cubicBezTo>
                  <a:cubicBezTo>
                    <a:pt x="40" y="22"/>
                    <a:pt x="40" y="23"/>
                    <a:pt x="40" y="23"/>
                  </a:cubicBezTo>
                  <a:cubicBezTo>
                    <a:pt x="40" y="23"/>
                    <a:pt x="40" y="23"/>
                    <a:pt x="40" y="23"/>
                  </a:cubicBezTo>
                  <a:cubicBezTo>
                    <a:pt x="40" y="24"/>
                    <a:pt x="40" y="24"/>
                    <a:pt x="40" y="24"/>
                  </a:cubicBezTo>
                  <a:cubicBezTo>
                    <a:pt x="40" y="24"/>
                    <a:pt x="40" y="24"/>
                    <a:pt x="40" y="24"/>
                  </a:cubicBezTo>
                  <a:moveTo>
                    <a:pt x="4" y="24"/>
                  </a:moveTo>
                  <a:cubicBezTo>
                    <a:pt x="4" y="24"/>
                    <a:pt x="4" y="24"/>
                    <a:pt x="4" y="24"/>
                  </a:cubicBezTo>
                  <a:cubicBezTo>
                    <a:pt x="4" y="23"/>
                    <a:pt x="4" y="23"/>
                    <a:pt x="4" y="23"/>
                  </a:cubicBezTo>
                  <a:cubicBezTo>
                    <a:pt x="4" y="23"/>
                    <a:pt x="4" y="23"/>
                    <a:pt x="4" y="23"/>
                  </a:cubicBezTo>
                  <a:cubicBezTo>
                    <a:pt x="4" y="23"/>
                    <a:pt x="4" y="22"/>
                    <a:pt x="5" y="22"/>
                  </a:cubicBezTo>
                  <a:cubicBezTo>
                    <a:pt x="5" y="22"/>
                    <a:pt x="5" y="22"/>
                    <a:pt x="5" y="22"/>
                  </a:cubicBezTo>
                  <a:cubicBezTo>
                    <a:pt x="4" y="24"/>
                    <a:pt x="4" y="24"/>
                    <a:pt x="4" y="24"/>
                  </a:cubicBezTo>
                  <a:moveTo>
                    <a:pt x="3" y="24"/>
                  </a:moveTo>
                  <a:cubicBezTo>
                    <a:pt x="3" y="23"/>
                    <a:pt x="3" y="23"/>
                    <a:pt x="3" y="22"/>
                  </a:cubicBezTo>
                  <a:cubicBezTo>
                    <a:pt x="3" y="22"/>
                    <a:pt x="3" y="22"/>
                    <a:pt x="3" y="22"/>
                  </a:cubicBezTo>
                  <a:cubicBezTo>
                    <a:pt x="3" y="22"/>
                    <a:pt x="3" y="22"/>
                    <a:pt x="3" y="22"/>
                  </a:cubicBezTo>
                  <a:cubicBezTo>
                    <a:pt x="4" y="22"/>
                    <a:pt x="4" y="22"/>
                    <a:pt x="4" y="22"/>
                  </a:cubicBezTo>
                  <a:cubicBezTo>
                    <a:pt x="4" y="22"/>
                    <a:pt x="4" y="23"/>
                    <a:pt x="3" y="23"/>
                  </a:cubicBezTo>
                  <a:cubicBezTo>
                    <a:pt x="3" y="23"/>
                    <a:pt x="3" y="23"/>
                    <a:pt x="3" y="23"/>
                  </a:cubicBezTo>
                  <a:cubicBezTo>
                    <a:pt x="3" y="24"/>
                    <a:pt x="3" y="24"/>
                    <a:pt x="3" y="24"/>
                  </a:cubicBezTo>
                  <a:moveTo>
                    <a:pt x="42" y="24"/>
                  </a:moveTo>
                  <a:cubicBezTo>
                    <a:pt x="41" y="23"/>
                    <a:pt x="41" y="23"/>
                    <a:pt x="41" y="23"/>
                  </a:cubicBezTo>
                  <a:cubicBezTo>
                    <a:pt x="41" y="23"/>
                    <a:pt x="41" y="23"/>
                    <a:pt x="41" y="23"/>
                  </a:cubicBezTo>
                  <a:cubicBezTo>
                    <a:pt x="41" y="23"/>
                    <a:pt x="40" y="22"/>
                    <a:pt x="40" y="22"/>
                  </a:cubicBezTo>
                  <a:cubicBezTo>
                    <a:pt x="41" y="22"/>
                    <a:pt x="41" y="22"/>
                    <a:pt x="41" y="22"/>
                  </a:cubicBezTo>
                  <a:cubicBezTo>
                    <a:pt x="41" y="22"/>
                    <a:pt x="41" y="22"/>
                    <a:pt x="41" y="22"/>
                  </a:cubicBezTo>
                  <a:cubicBezTo>
                    <a:pt x="41" y="22"/>
                    <a:pt x="41" y="22"/>
                    <a:pt x="41" y="22"/>
                  </a:cubicBezTo>
                  <a:cubicBezTo>
                    <a:pt x="41" y="23"/>
                    <a:pt x="42" y="23"/>
                    <a:pt x="42" y="24"/>
                  </a:cubicBezTo>
                  <a:moveTo>
                    <a:pt x="20" y="22"/>
                  </a:moveTo>
                  <a:cubicBezTo>
                    <a:pt x="20" y="22"/>
                    <a:pt x="20" y="22"/>
                    <a:pt x="20" y="22"/>
                  </a:cubicBezTo>
                  <a:cubicBezTo>
                    <a:pt x="20" y="22"/>
                    <a:pt x="20" y="22"/>
                    <a:pt x="20" y="22"/>
                  </a:cubicBezTo>
                  <a:cubicBezTo>
                    <a:pt x="21" y="22"/>
                    <a:pt x="21" y="22"/>
                    <a:pt x="21" y="22"/>
                  </a:cubicBezTo>
                  <a:cubicBezTo>
                    <a:pt x="21" y="21"/>
                    <a:pt x="21" y="21"/>
                    <a:pt x="21" y="21"/>
                  </a:cubicBezTo>
                  <a:cubicBezTo>
                    <a:pt x="21" y="21"/>
                    <a:pt x="21" y="21"/>
                    <a:pt x="21" y="21"/>
                  </a:cubicBezTo>
                  <a:cubicBezTo>
                    <a:pt x="20" y="22"/>
                    <a:pt x="20" y="22"/>
                    <a:pt x="20" y="22"/>
                  </a:cubicBezTo>
                  <a:moveTo>
                    <a:pt x="24" y="22"/>
                  </a:moveTo>
                  <a:cubicBezTo>
                    <a:pt x="23" y="21"/>
                    <a:pt x="23" y="21"/>
                    <a:pt x="23" y="21"/>
                  </a:cubicBezTo>
                  <a:cubicBezTo>
                    <a:pt x="23" y="21"/>
                    <a:pt x="23" y="21"/>
                    <a:pt x="23" y="21"/>
                  </a:cubicBezTo>
                  <a:cubicBezTo>
                    <a:pt x="23" y="22"/>
                    <a:pt x="23" y="22"/>
                    <a:pt x="23" y="22"/>
                  </a:cubicBezTo>
                  <a:cubicBezTo>
                    <a:pt x="24" y="22"/>
                    <a:pt x="24" y="22"/>
                    <a:pt x="24" y="22"/>
                  </a:cubicBezTo>
                  <a:cubicBezTo>
                    <a:pt x="24" y="22"/>
                    <a:pt x="24" y="22"/>
                    <a:pt x="24" y="22"/>
                  </a:cubicBezTo>
                  <a:cubicBezTo>
                    <a:pt x="24" y="22"/>
                    <a:pt x="24" y="22"/>
                    <a:pt x="24" y="22"/>
                  </a:cubicBezTo>
                  <a:moveTo>
                    <a:pt x="5" y="21"/>
                  </a:moveTo>
                  <a:cubicBezTo>
                    <a:pt x="6" y="21"/>
                    <a:pt x="6" y="21"/>
                    <a:pt x="6" y="21"/>
                  </a:cubicBezTo>
                  <a:cubicBezTo>
                    <a:pt x="6" y="20"/>
                    <a:pt x="6" y="20"/>
                    <a:pt x="6" y="20"/>
                  </a:cubicBezTo>
                  <a:cubicBezTo>
                    <a:pt x="6" y="22"/>
                    <a:pt x="6" y="22"/>
                    <a:pt x="6" y="22"/>
                  </a:cubicBezTo>
                  <a:cubicBezTo>
                    <a:pt x="6" y="22"/>
                    <a:pt x="5" y="21"/>
                    <a:pt x="5" y="21"/>
                  </a:cubicBezTo>
                  <a:cubicBezTo>
                    <a:pt x="4" y="21"/>
                    <a:pt x="4" y="21"/>
                    <a:pt x="4" y="21"/>
                  </a:cubicBezTo>
                  <a:cubicBezTo>
                    <a:pt x="4" y="21"/>
                    <a:pt x="4" y="21"/>
                    <a:pt x="4" y="21"/>
                  </a:cubicBezTo>
                  <a:cubicBezTo>
                    <a:pt x="4" y="21"/>
                    <a:pt x="4" y="21"/>
                    <a:pt x="4" y="21"/>
                  </a:cubicBezTo>
                  <a:cubicBezTo>
                    <a:pt x="5" y="21"/>
                    <a:pt x="5" y="21"/>
                    <a:pt x="5" y="21"/>
                  </a:cubicBezTo>
                  <a:moveTo>
                    <a:pt x="38" y="22"/>
                  </a:moveTo>
                  <a:cubicBezTo>
                    <a:pt x="38" y="20"/>
                    <a:pt x="38" y="20"/>
                    <a:pt x="38" y="20"/>
                  </a:cubicBezTo>
                  <a:cubicBezTo>
                    <a:pt x="38" y="21"/>
                    <a:pt x="38" y="21"/>
                    <a:pt x="38" y="21"/>
                  </a:cubicBezTo>
                  <a:cubicBezTo>
                    <a:pt x="39" y="21"/>
                    <a:pt x="39" y="21"/>
                    <a:pt x="39" y="21"/>
                  </a:cubicBezTo>
                  <a:cubicBezTo>
                    <a:pt x="40" y="21"/>
                    <a:pt x="40" y="21"/>
                    <a:pt x="40" y="21"/>
                  </a:cubicBezTo>
                  <a:cubicBezTo>
                    <a:pt x="40" y="21"/>
                    <a:pt x="40" y="21"/>
                    <a:pt x="40" y="21"/>
                  </a:cubicBezTo>
                  <a:cubicBezTo>
                    <a:pt x="40" y="21"/>
                    <a:pt x="40" y="21"/>
                    <a:pt x="40" y="21"/>
                  </a:cubicBezTo>
                  <a:cubicBezTo>
                    <a:pt x="39" y="21"/>
                    <a:pt x="39" y="21"/>
                    <a:pt x="39" y="21"/>
                  </a:cubicBezTo>
                  <a:cubicBezTo>
                    <a:pt x="39" y="21"/>
                    <a:pt x="39" y="22"/>
                    <a:pt x="38" y="22"/>
                  </a:cubicBezTo>
                  <a:moveTo>
                    <a:pt x="22" y="32"/>
                  </a:moveTo>
                  <a:cubicBezTo>
                    <a:pt x="22" y="32"/>
                    <a:pt x="22" y="31"/>
                    <a:pt x="22" y="31"/>
                  </a:cubicBezTo>
                  <a:cubicBezTo>
                    <a:pt x="22" y="27"/>
                    <a:pt x="22" y="23"/>
                    <a:pt x="22" y="19"/>
                  </a:cubicBezTo>
                  <a:cubicBezTo>
                    <a:pt x="22" y="18"/>
                    <a:pt x="22" y="18"/>
                    <a:pt x="22" y="17"/>
                  </a:cubicBezTo>
                  <a:cubicBezTo>
                    <a:pt x="22" y="18"/>
                    <a:pt x="22" y="18"/>
                    <a:pt x="22" y="19"/>
                  </a:cubicBezTo>
                  <a:cubicBezTo>
                    <a:pt x="23" y="23"/>
                    <a:pt x="22" y="27"/>
                    <a:pt x="22" y="31"/>
                  </a:cubicBezTo>
                  <a:cubicBezTo>
                    <a:pt x="22" y="31"/>
                    <a:pt x="22" y="32"/>
                    <a:pt x="22" y="32"/>
                  </a:cubicBezTo>
                  <a:moveTo>
                    <a:pt x="7" y="13"/>
                  </a:moveTo>
                  <a:cubicBezTo>
                    <a:pt x="8" y="13"/>
                    <a:pt x="8" y="13"/>
                    <a:pt x="8" y="13"/>
                  </a:cubicBezTo>
                  <a:cubicBezTo>
                    <a:pt x="8" y="13"/>
                    <a:pt x="8" y="13"/>
                    <a:pt x="8" y="13"/>
                  </a:cubicBezTo>
                  <a:cubicBezTo>
                    <a:pt x="8" y="14"/>
                    <a:pt x="8" y="14"/>
                    <a:pt x="8" y="14"/>
                  </a:cubicBezTo>
                  <a:cubicBezTo>
                    <a:pt x="8" y="14"/>
                    <a:pt x="8" y="14"/>
                    <a:pt x="8" y="14"/>
                  </a:cubicBezTo>
                  <a:cubicBezTo>
                    <a:pt x="7" y="14"/>
                    <a:pt x="7" y="14"/>
                    <a:pt x="7" y="14"/>
                  </a:cubicBezTo>
                  <a:cubicBezTo>
                    <a:pt x="7" y="13"/>
                    <a:pt x="7" y="13"/>
                    <a:pt x="7" y="13"/>
                  </a:cubicBezTo>
                  <a:cubicBezTo>
                    <a:pt x="7" y="13"/>
                    <a:pt x="7" y="13"/>
                    <a:pt x="7" y="13"/>
                  </a:cubicBezTo>
                  <a:moveTo>
                    <a:pt x="37" y="14"/>
                  </a:moveTo>
                  <a:cubicBezTo>
                    <a:pt x="37" y="14"/>
                    <a:pt x="37" y="14"/>
                    <a:pt x="37" y="14"/>
                  </a:cubicBezTo>
                  <a:cubicBezTo>
                    <a:pt x="37" y="13"/>
                    <a:pt x="37" y="13"/>
                    <a:pt x="37" y="13"/>
                  </a:cubicBezTo>
                  <a:cubicBezTo>
                    <a:pt x="37" y="13"/>
                    <a:pt x="37" y="13"/>
                    <a:pt x="37" y="13"/>
                  </a:cubicBezTo>
                  <a:cubicBezTo>
                    <a:pt x="37" y="13"/>
                    <a:pt x="37" y="13"/>
                    <a:pt x="37" y="13"/>
                  </a:cubicBezTo>
                  <a:cubicBezTo>
                    <a:pt x="37" y="13"/>
                    <a:pt x="37" y="13"/>
                    <a:pt x="37" y="13"/>
                  </a:cubicBezTo>
                  <a:cubicBezTo>
                    <a:pt x="37" y="14"/>
                    <a:pt x="37" y="14"/>
                    <a:pt x="37" y="14"/>
                  </a:cubicBezTo>
                  <a:cubicBezTo>
                    <a:pt x="37" y="14"/>
                    <a:pt x="37" y="14"/>
                    <a:pt x="37" y="14"/>
                  </a:cubicBezTo>
                  <a:moveTo>
                    <a:pt x="6" y="13"/>
                  </a:moveTo>
                  <a:cubicBezTo>
                    <a:pt x="6" y="13"/>
                    <a:pt x="6" y="13"/>
                    <a:pt x="6" y="13"/>
                  </a:cubicBezTo>
                  <a:cubicBezTo>
                    <a:pt x="6" y="13"/>
                    <a:pt x="6" y="13"/>
                    <a:pt x="6" y="13"/>
                  </a:cubicBezTo>
                  <a:cubicBezTo>
                    <a:pt x="6" y="13"/>
                    <a:pt x="6" y="13"/>
                    <a:pt x="6" y="13"/>
                  </a:cubicBezTo>
                  <a:cubicBezTo>
                    <a:pt x="6" y="13"/>
                    <a:pt x="6" y="13"/>
                    <a:pt x="6" y="13"/>
                  </a:cubicBezTo>
                  <a:moveTo>
                    <a:pt x="38" y="13"/>
                  </a:moveTo>
                  <a:cubicBezTo>
                    <a:pt x="38" y="13"/>
                    <a:pt x="38" y="13"/>
                    <a:pt x="38" y="13"/>
                  </a:cubicBezTo>
                  <a:cubicBezTo>
                    <a:pt x="38" y="13"/>
                    <a:pt x="38" y="13"/>
                    <a:pt x="38" y="13"/>
                  </a:cubicBezTo>
                  <a:cubicBezTo>
                    <a:pt x="38" y="13"/>
                    <a:pt x="38" y="13"/>
                    <a:pt x="38" y="13"/>
                  </a:cubicBezTo>
                  <a:cubicBezTo>
                    <a:pt x="38" y="13"/>
                    <a:pt x="38" y="13"/>
                    <a:pt x="38" y="13"/>
                  </a:cubicBezTo>
                  <a:moveTo>
                    <a:pt x="12" y="14"/>
                  </a:moveTo>
                  <a:cubicBezTo>
                    <a:pt x="11" y="13"/>
                    <a:pt x="11" y="13"/>
                    <a:pt x="11" y="13"/>
                  </a:cubicBezTo>
                  <a:cubicBezTo>
                    <a:pt x="11" y="13"/>
                    <a:pt x="11" y="13"/>
                    <a:pt x="11" y="13"/>
                  </a:cubicBezTo>
                  <a:cubicBezTo>
                    <a:pt x="12" y="13"/>
                    <a:pt x="12" y="13"/>
                    <a:pt x="12" y="13"/>
                  </a:cubicBezTo>
                  <a:cubicBezTo>
                    <a:pt x="12" y="13"/>
                    <a:pt x="12" y="13"/>
                    <a:pt x="12" y="13"/>
                  </a:cubicBezTo>
                  <a:cubicBezTo>
                    <a:pt x="12" y="14"/>
                    <a:pt x="12" y="14"/>
                    <a:pt x="12" y="14"/>
                  </a:cubicBezTo>
                  <a:moveTo>
                    <a:pt x="33" y="13"/>
                  </a:moveTo>
                  <a:cubicBezTo>
                    <a:pt x="33" y="13"/>
                    <a:pt x="33" y="13"/>
                    <a:pt x="33" y="13"/>
                  </a:cubicBezTo>
                  <a:cubicBezTo>
                    <a:pt x="33" y="13"/>
                    <a:pt x="33" y="13"/>
                    <a:pt x="33" y="13"/>
                  </a:cubicBezTo>
                  <a:cubicBezTo>
                    <a:pt x="33" y="14"/>
                    <a:pt x="33" y="14"/>
                    <a:pt x="33" y="14"/>
                  </a:cubicBezTo>
                  <a:cubicBezTo>
                    <a:pt x="33" y="13"/>
                    <a:pt x="33" y="13"/>
                    <a:pt x="33" y="13"/>
                  </a:cubicBezTo>
                  <a:cubicBezTo>
                    <a:pt x="33" y="13"/>
                    <a:pt x="33" y="13"/>
                    <a:pt x="33" y="13"/>
                  </a:cubicBezTo>
                  <a:moveTo>
                    <a:pt x="8" y="14"/>
                  </a:moveTo>
                  <a:cubicBezTo>
                    <a:pt x="8" y="13"/>
                    <a:pt x="8" y="13"/>
                    <a:pt x="8" y="13"/>
                  </a:cubicBezTo>
                  <a:cubicBezTo>
                    <a:pt x="8" y="13"/>
                    <a:pt x="8" y="13"/>
                    <a:pt x="8" y="13"/>
                  </a:cubicBezTo>
                  <a:cubicBezTo>
                    <a:pt x="9" y="13"/>
                    <a:pt x="9" y="13"/>
                    <a:pt x="9" y="13"/>
                  </a:cubicBezTo>
                  <a:cubicBezTo>
                    <a:pt x="9" y="14"/>
                    <a:pt x="9" y="14"/>
                    <a:pt x="9" y="14"/>
                  </a:cubicBezTo>
                  <a:cubicBezTo>
                    <a:pt x="8" y="14"/>
                    <a:pt x="8" y="14"/>
                    <a:pt x="8" y="14"/>
                  </a:cubicBezTo>
                  <a:moveTo>
                    <a:pt x="36" y="14"/>
                  </a:moveTo>
                  <a:cubicBezTo>
                    <a:pt x="36" y="14"/>
                    <a:pt x="36" y="14"/>
                    <a:pt x="36" y="14"/>
                  </a:cubicBezTo>
                  <a:cubicBezTo>
                    <a:pt x="36" y="13"/>
                    <a:pt x="36" y="13"/>
                    <a:pt x="36" y="13"/>
                  </a:cubicBezTo>
                  <a:cubicBezTo>
                    <a:pt x="36" y="13"/>
                    <a:pt x="36" y="13"/>
                    <a:pt x="36" y="13"/>
                  </a:cubicBezTo>
                  <a:cubicBezTo>
                    <a:pt x="36" y="13"/>
                    <a:pt x="36" y="13"/>
                    <a:pt x="36" y="13"/>
                  </a:cubicBezTo>
                  <a:cubicBezTo>
                    <a:pt x="36" y="14"/>
                    <a:pt x="36" y="14"/>
                    <a:pt x="36" y="14"/>
                  </a:cubicBezTo>
                  <a:moveTo>
                    <a:pt x="12" y="14"/>
                  </a:moveTo>
                  <a:cubicBezTo>
                    <a:pt x="12" y="14"/>
                    <a:pt x="12" y="14"/>
                    <a:pt x="12" y="14"/>
                  </a:cubicBezTo>
                  <a:cubicBezTo>
                    <a:pt x="12" y="13"/>
                    <a:pt x="12" y="13"/>
                    <a:pt x="12" y="13"/>
                  </a:cubicBezTo>
                  <a:cubicBezTo>
                    <a:pt x="13" y="13"/>
                    <a:pt x="13" y="13"/>
                    <a:pt x="13" y="13"/>
                  </a:cubicBezTo>
                  <a:cubicBezTo>
                    <a:pt x="13" y="13"/>
                    <a:pt x="13" y="13"/>
                    <a:pt x="13" y="13"/>
                  </a:cubicBezTo>
                  <a:cubicBezTo>
                    <a:pt x="12" y="14"/>
                    <a:pt x="12" y="14"/>
                    <a:pt x="12" y="14"/>
                  </a:cubicBezTo>
                  <a:moveTo>
                    <a:pt x="32" y="14"/>
                  </a:moveTo>
                  <a:cubicBezTo>
                    <a:pt x="31" y="13"/>
                    <a:pt x="31" y="13"/>
                    <a:pt x="31" y="13"/>
                  </a:cubicBezTo>
                  <a:cubicBezTo>
                    <a:pt x="31" y="13"/>
                    <a:pt x="31" y="13"/>
                    <a:pt x="31" y="13"/>
                  </a:cubicBezTo>
                  <a:cubicBezTo>
                    <a:pt x="32" y="13"/>
                    <a:pt x="32" y="13"/>
                    <a:pt x="32" y="13"/>
                  </a:cubicBezTo>
                  <a:cubicBezTo>
                    <a:pt x="32" y="14"/>
                    <a:pt x="32" y="14"/>
                    <a:pt x="32" y="14"/>
                  </a:cubicBezTo>
                  <a:cubicBezTo>
                    <a:pt x="32" y="14"/>
                    <a:pt x="32" y="14"/>
                    <a:pt x="32" y="14"/>
                  </a:cubicBezTo>
                  <a:moveTo>
                    <a:pt x="23" y="14"/>
                  </a:moveTo>
                  <a:cubicBezTo>
                    <a:pt x="23" y="13"/>
                    <a:pt x="23" y="13"/>
                    <a:pt x="23" y="12"/>
                  </a:cubicBezTo>
                  <a:cubicBezTo>
                    <a:pt x="24" y="13"/>
                    <a:pt x="24" y="13"/>
                    <a:pt x="24" y="13"/>
                  </a:cubicBezTo>
                  <a:cubicBezTo>
                    <a:pt x="23" y="13"/>
                    <a:pt x="23" y="13"/>
                    <a:pt x="23" y="13"/>
                  </a:cubicBezTo>
                  <a:cubicBezTo>
                    <a:pt x="23" y="14"/>
                    <a:pt x="23" y="14"/>
                    <a:pt x="23" y="14"/>
                  </a:cubicBezTo>
                  <a:moveTo>
                    <a:pt x="21" y="14"/>
                  </a:moveTo>
                  <a:cubicBezTo>
                    <a:pt x="21" y="13"/>
                    <a:pt x="21" y="13"/>
                    <a:pt x="21" y="13"/>
                  </a:cubicBezTo>
                  <a:cubicBezTo>
                    <a:pt x="21" y="13"/>
                    <a:pt x="21" y="13"/>
                    <a:pt x="21" y="13"/>
                  </a:cubicBezTo>
                  <a:cubicBezTo>
                    <a:pt x="21" y="12"/>
                    <a:pt x="21" y="12"/>
                    <a:pt x="21" y="12"/>
                  </a:cubicBezTo>
                  <a:cubicBezTo>
                    <a:pt x="21" y="13"/>
                    <a:pt x="21" y="13"/>
                    <a:pt x="21" y="14"/>
                  </a:cubicBezTo>
                  <a:moveTo>
                    <a:pt x="15" y="13"/>
                  </a:moveTo>
                  <a:cubicBezTo>
                    <a:pt x="15" y="13"/>
                    <a:pt x="15" y="13"/>
                    <a:pt x="15" y="13"/>
                  </a:cubicBezTo>
                  <a:cubicBezTo>
                    <a:pt x="15" y="12"/>
                    <a:pt x="15" y="12"/>
                    <a:pt x="15" y="12"/>
                  </a:cubicBezTo>
                  <a:cubicBezTo>
                    <a:pt x="16" y="12"/>
                    <a:pt x="16" y="12"/>
                    <a:pt x="16" y="12"/>
                  </a:cubicBezTo>
                  <a:cubicBezTo>
                    <a:pt x="15" y="13"/>
                    <a:pt x="15" y="13"/>
                    <a:pt x="15" y="13"/>
                  </a:cubicBezTo>
                  <a:cubicBezTo>
                    <a:pt x="15" y="13"/>
                    <a:pt x="15" y="13"/>
                    <a:pt x="15" y="13"/>
                  </a:cubicBezTo>
                  <a:moveTo>
                    <a:pt x="29" y="13"/>
                  </a:moveTo>
                  <a:cubicBezTo>
                    <a:pt x="29" y="13"/>
                    <a:pt x="29" y="13"/>
                    <a:pt x="29" y="13"/>
                  </a:cubicBezTo>
                  <a:cubicBezTo>
                    <a:pt x="29" y="12"/>
                    <a:pt x="29" y="12"/>
                    <a:pt x="29" y="12"/>
                  </a:cubicBezTo>
                  <a:cubicBezTo>
                    <a:pt x="29" y="12"/>
                    <a:pt x="29" y="12"/>
                    <a:pt x="29" y="12"/>
                  </a:cubicBezTo>
                  <a:cubicBezTo>
                    <a:pt x="30" y="13"/>
                    <a:pt x="30" y="13"/>
                    <a:pt x="30" y="13"/>
                  </a:cubicBezTo>
                  <a:cubicBezTo>
                    <a:pt x="29" y="13"/>
                    <a:pt x="29" y="13"/>
                    <a:pt x="29" y="13"/>
                  </a:cubicBezTo>
                  <a:moveTo>
                    <a:pt x="14" y="12"/>
                  </a:moveTo>
                  <a:cubicBezTo>
                    <a:pt x="14" y="12"/>
                    <a:pt x="14" y="12"/>
                    <a:pt x="14" y="12"/>
                  </a:cubicBezTo>
                  <a:cubicBezTo>
                    <a:pt x="14" y="12"/>
                    <a:pt x="14" y="12"/>
                    <a:pt x="14" y="12"/>
                  </a:cubicBezTo>
                  <a:cubicBezTo>
                    <a:pt x="15" y="12"/>
                    <a:pt x="15" y="12"/>
                    <a:pt x="15" y="12"/>
                  </a:cubicBezTo>
                  <a:cubicBezTo>
                    <a:pt x="14" y="13"/>
                    <a:pt x="14" y="13"/>
                    <a:pt x="14" y="13"/>
                  </a:cubicBezTo>
                  <a:cubicBezTo>
                    <a:pt x="14" y="13"/>
                    <a:pt x="14" y="13"/>
                    <a:pt x="14" y="13"/>
                  </a:cubicBezTo>
                  <a:cubicBezTo>
                    <a:pt x="14" y="12"/>
                    <a:pt x="14" y="12"/>
                    <a:pt x="14" y="12"/>
                  </a:cubicBezTo>
                  <a:cubicBezTo>
                    <a:pt x="14" y="12"/>
                    <a:pt x="14" y="12"/>
                    <a:pt x="14" y="12"/>
                  </a:cubicBezTo>
                  <a:moveTo>
                    <a:pt x="30" y="13"/>
                  </a:moveTo>
                  <a:cubicBezTo>
                    <a:pt x="30" y="12"/>
                    <a:pt x="30" y="12"/>
                    <a:pt x="30" y="12"/>
                  </a:cubicBezTo>
                  <a:cubicBezTo>
                    <a:pt x="30" y="12"/>
                    <a:pt x="30" y="12"/>
                    <a:pt x="30" y="12"/>
                  </a:cubicBezTo>
                  <a:cubicBezTo>
                    <a:pt x="31" y="12"/>
                    <a:pt x="31" y="12"/>
                    <a:pt x="31" y="12"/>
                  </a:cubicBezTo>
                  <a:cubicBezTo>
                    <a:pt x="31" y="12"/>
                    <a:pt x="31" y="12"/>
                    <a:pt x="31" y="12"/>
                  </a:cubicBezTo>
                  <a:cubicBezTo>
                    <a:pt x="30" y="12"/>
                    <a:pt x="30" y="12"/>
                    <a:pt x="30" y="12"/>
                  </a:cubicBezTo>
                  <a:cubicBezTo>
                    <a:pt x="30" y="13"/>
                    <a:pt x="30" y="13"/>
                    <a:pt x="30" y="13"/>
                  </a:cubicBezTo>
                  <a:cubicBezTo>
                    <a:pt x="30" y="13"/>
                    <a:pt x="30" y="13"/>
                    <a:pt x="30" y="13"/>
                  </a:cubicBezTo>
                  <a:moveTo>
                    <a:pt x="11" y="13"/>
                  </a:moveTo>
                  <a:cubicBezTo>
                    <a:pt x="10" y="13"/>
                    <a:pt x="10" y="13"/>
                    <a:pt x="10" y="13"/>
                  </a:cubicBezTo>
                  <a:cubicBezTo>
                    <a:pt x="10" y="12"/>
                    <a:pt x="10" y="12"/>
                    <a:pt x="10" y="12"/>
                  </a:cubicBezTo>
                  <a:cubicBezTo>
                    <a:pt x="10" y="12"/>
                    <a:pt x="10" y="12"/>
                    <a:pt x="10" y="12"/>
                  </a:cubicBezTo>
                  <a:cubicBezTo>
                    <a:pt x="11" y="13"/>
                    <a:pt x="11" y="13"/>
                    <a:pt x="11" y="13"/>
                  </a:cubicBezTo>
                  <a:cubicBezTo>
                    <a:pt x="11" y="13"/>
                    <a:pt x="11" y="13"/>
                    <a:pt x="11" y="13"/>
                  </a:cubicBezTo>
                  <a:cubicBezTo>
                    <a:pt x="11" y="13"/>
                    <a:pt x="11" y="13"/>
                    <a:pt x="11" y="13"/>
                  </a:cubicBezTo>
                  <a:moveTo>
                    <a:pt x="34" y="13"/>
                  </a:moveTo>
                  <a:cubicBezTo>
                    <a:pt x="34" y="13"/>
                    <a:pt x="34" y="13"/>
                    <a:pt x="34" y="13"/>
                  </a:cubicBezTo>
                  <a:cubicBezTo>
                    <a:pt x="34" y="13"/>
                    <a:pt x="34" y="13"/>
                    <a:pt x="34" y="13"/>
                  </a:cubicBezTo>
                  <a:cubicBezTo>
                    <a:pt x="34" y="12"/>
                    <a:pt x="34" y="12"/>
                    <a:pt x="34" y="12"/>
                  </a:cubicBezTo>
                  <a:cubicBezTo>
                    <a:pt x="34" y="12"/>
                    <a:pt x="34" y="12"/>
                    <a:pt x="34" y="12"/>
                  </a:cubicBezTo>
                  <a:cubicBezTo>
                    <a:pt x="34" y="13"/>
                    <a:pt x="34" y="13"/>
                    <a:pt x="34" y="13"/>
                  </a:cubicBezTo>
                  <a:cubicBezTo>
                    <a:pt x="34" y="13"/>
                    <a:pt x="34" y="13"/>
                    <a:pt x="34" y="13"/>
                  </a:cubicBezTo>
                  <a:moveTo>
                    <a:pt x="35" y="13"/>
                  </a:moveTo>
                  <a:cubicBezTo>
                    <a:pt x="35" y="13"/>
                    <a:pt x="35" y="13"/>
                    <a:pt x="35" y="13"/>
                  </a:cubicBezTo>
                  <a:cubicBezTo>
                    <a:pt x="35" y="12"/>
                    <a:pt x="35" y="12"/>
                    <a:pt x="35" y="12"/>
                  </a:cubicBezTo>
                  <a:cubicBezTo>
                    <a:pt x="35" y="12"/>
                    <a:pt x="35" y="12"/>
                    <a:pt x="35" y="12"/>
                  </a:cubicBezTo>
                  <a:cubicBezTo>
                    <a:pt x="35" y="13"/>
                    <a:pt x="35" y="13"/>
                    <a:pt x="35" y="13"/>
                  </a:cubicBezTo>
                  <a:moveTo>
                    <a:pt x="9" y="13"/>
                  </a:moveTo>
                  <a:cubicBezTo>
                    <a:pt x="9" y="12"/>
                    <a:pt x="9" y="12"/>
                    <a:pt x="9" y="12"/>
                  </a:cubicBezTo>
                  <a:cubicBezTo>
                    <a:pt x="10" y="12"/>
                    <a:pt x="10" y="12"/>
                    <a:pt x="10" y="12"/>
                  </a:cubicBezTo>
                  <a:cubicBezTo>
                    <a:pt x="10" y="13"/>
                    <a:pt x="10" y="13"/>
                    <a:pt x="10" y="13"/>
                  </a:cubicBezTo>
                  <a:cubicBezTo>
                    <a:pt x="9" y="13"/>
                    <a:pt x="9" y="13"/>
                    <a:pt x="9" y="13"/>
                  </a:cubicBezTo>
                  <a:moveTo>
                    <a:pt x="16" y="13"/>
                  </a:moveTo>
                  <a:cubicBezTo>
                    <a:pt x="16" y="12"/>
                    <a:pt x="16" y="12"/>
                    <a:pt x="16" y="12"/>
                  </a:cubicBezTo>
                  <a:cubicBezTo>
                    <a:pt x="17" y="12"/>
                    <a:pt x="17" y="12"/>
                    <a:pt x="17" y="12"/>
                  </a:cubicBezTo>
                  <a:cubicBezTo>
                    <a:pt x="16" y="13"/>
                    <a:pt x="16" y="13"/>
                    <a:pt x="16" y="13"/>
                  </a:cubicBezTo>
                  <a:cubicBezTo>
                    <a:pt x="16" y="13"/>
                    <a:pt x="16" y="13"/>
                    <a:pt x="16" y="13"/>
                  </a:cubicBezTo>
                  <a:moveTo>
                    <a:pt x="29" y="13"/>
                  </a:moveTo>
                  <a:cubicBezTo>
                    <a:pt x="28" y="13"/>
                    <a:pt x="28" y="13"/>
                    <a:pt x="28" y="13"/>
                  </a:cubicBezTo>
                  <a:cubicBezTo>
                    <a:pt x="28" y="12"/>
                    <a:pt x="28" y="12"/>
                    <a:pt x="28" y="12"/>
                  </a:cubicBezTo>
                  <a:cubicBezTo>
                    <a:pt x="28" y="12"/>
                    <a:pt x="28" y="12"/>
                    <a:pt x="28" y="12"/>
                  </a:cubicBezTo>
                  <a:cubicBezTo>
                    <a:pt x="29" y="13"/>
                    <a:pt x="29" y="13"/>
                    <a:pt x="29" y="13"/>
                  </a:cubicBezTo>
                  <a:moveTo>
                    <a:pt x="20" y="13"/>
                  </a:moveTo>
                  <a:cubicBezTo>
                    <a:pt x="20" y="13"/>
                    <a:pt x="20" y="13"/>
                    <a:pt x="20" y="13"/>
                  </a:cubicBezTo>
                  <a:cubicBezTo>
                    <a:pt x="21" y="11"/>
                    <a:pt x="21" y="11"/>
                    <a:pt x="21" y="11"/>
                  </a:cubicBezTo>
                  <a:cubicBezTo>
                    <a:pt x="21" y="12"/>
                    <a:pt x="21" y="12"/>
                    <a:pt x="21" y="12"/>
                  </a:cubicBezTo>
                  <a:cubicBezTo>
                    <a:pt x="21" y="12"/>
                    <a:pt x="21" y="12"/>
                    <a:pt x="20" y="13"/>
                  </a:cubicBezTo>
                  <a:moveTo>
                    <a:pt x="24" y="13"/>
                  </a:moveTo>
                  <a:cubicBezTo>
                    <a:pt x="24" y="12"/>
                    <a:pt x="23" y="12"/>
                    <a:pt x="23" y="12"/>
                  </a:cubicBezTo>
                  <a:cubicBezTo>
                    <a:pt x="23" y="11"/>
                    <a:pt x="23" y="11"/>
                    <a:pt x="23" y="11"/>
                  </a:cubicBezTo>
                  <a:cubicBezTo>
                    <a:pt x="24" y="13"/>
                    <a:pt x="24" y="13"/>
                    <a:pt x="24" y="13"/>
                  </a:cubicBezTo>
                  <a:cubicBezTo>
                    <a:pt x="24" y="13"/>
                    <a:pt x="24" y="13"/>
                    <a:pt x="24" y="13"/>
                  </a:cubicBezTo>
                  <a:moveTo>
                    <a:pt x="20" y="12"/>
                  </a:moveTo>
                  <a:cubicBezTo>
                    <a:pt x="19" y="12"/>
                    <a:pt x="19" y="12"/>
                    <a:pt x="19" y="12"/>
                  </a:cubicBezTo>
                  <a:cubicBezTo>
                    <a:pt x="20" y="12"/>
                    <a:pt x="21" y="11"/>
                    <a:pt x="21" y="10"/>
                  </a:cubicBezTo>
                  <a:cubicBezTo>
                    <a:pt x="21" y="10"/>
                    <a:pt x="21" y="10"/>
                    <a:pt x="21" y="10"/>
                  </a:cubicBezTo>
                  <a:cubicBezTo>
                    <a:pt x="21" y="11"/>
                    <a:pt x="20" y="12"/>
                    <a:pt x="20" y="12"/>
                  </a:cubicBezTo>
                  <a:moveTo>
                    <a:pt x="25" y="12"/>
                  </a:moveTo>
                  <a:cubicBezTo>
                    <a:pt x="23" y="10"/>
                    <a:pt x="23" y="10"/>
                    <a:pt x="23" y="10"/>
                  </a:cubicBezTo>
                  <a:cubicBezTo>
                    <a:pt x="23" y="10"/>
                    <a:pt x="23" y="10"/>
                    <a:pt x="23" y="10"/>
                  </a:cubicBezTo>
                  <a:cubicBezTo>
                    <a:pt x="24" y="11"/>
                    <a:pt x="24" y="12"/>
                    <a:pt x="25" y="12"/>
                  </a:cubicBezTo>
                  <a:cubicBezTo>
                    <a:pt x="25" y="12"/>
                    <a:pt x="25" y="12"/>
                    <a:pt x="25" y="12"/>
                  </a:cubicBezTo>
                  <a:moveTo>
                    <a:pt x="22" y="12"/>
                  </a:moveTo>
                  <a:cubicBezTo>
                    <a:pt x="22" y="11"/>
                    <a:pt x="22" y="10"/>
                    <a:pt x="22" y="9"/>
                  </a:cubicBezTo>
                  <a:cubicBezTo>
                    <a:pt x="22" y="8"/>
                    <a:pt x="22" y="8"/>
                    <a:pt x="22" y="8"/>
                  </a:cubicBezTo>
                  <a:cubicBezTo>
                    <a:pt x="22" y="9"/>
                    <a:pt x="22" y="9"/>
                    <a:pt x="22" y="9"/>
                  </a:cubicBezTo>
                  <a:cubicBezTo>
                    <a:pt x="22" y="10"/>
                    <a:pt x="22" y="11"/>
                    <a:pt x="22" y="12"/>
                  </a:cubicBezTo>
                  <a:moveTo>
                    <a:pt x="21" y="7"/>
                  </a:moveTo>
                  <a:cubicBezTo>
                    <a:pt x="21" y="7"/>
                    <a:pt x="21" y="7"/>
                    <a:pt x="21" y="7"/>
                  </a:cubicBezTo>
                  <a:cubicBezTo>
                    <a:pt x="21" y="7"/>
                    <a:pt x="21" y="7"/>
                    <a:pt x="21" y="7"/>
                  </a:cubicBezTo>
                  <a:cubicBezTo>
                    <a:pt x="21" y="7"/>
                    <a:pt x="21" y="7"/>
                    <a:pt x="21" y="7"/>
                  </a:cubicBezTo>
                  <a:moveTo>
                    <a:pt x="23" y="7"/>
                  </a:moveTo>
                  <a:cubicBezTo>
                    <a:pt x="23" y="7"/>
                    <a:pt x="23" y="7"/>
                    <a:pt x="23" y="7"/>
                  </a:cubicBezTo>
                  <a:cubicBezTo>
                    <a:pt x="23" y="7"/>
                    <a:pt x="23" y="7"/>
                    <a:pt x="23" y="7"/>
                  </a:cubicBezTo>
                  <a:cubicBezTo>
                    <a:pt x="23" y="7"/>
                    <a:pt x="23" y="7"/>
                    <a:pt x="23" y="7"/>
                  </a:cubicBezTo>
                  <a:moveTo>
                    <a:pt x="20" y="6"/>
                  </a:moveTo>
                  <a:cubicBezTo>
                    <a:pt x="20" y="6"/>
                    <a:pt x="20" y="6"/>
                    <a:pt x="20" y="6"/>
                  </a:cubicBezTo>
                  <a:cubicBezTo>
                    <a:pt x="20" y="6"/>
                    <a:pt x="20" y="6"/>
                    <a:pt x="20" y="6"/>
                  </a:cubicBezTo>
                  <a:cubicBezTo>
                    <a:pt x="20" y="6"/>
                    <a:pt x="20" y="6"/>
                    <a:pt x="20" y="6"/>
                  </a:cubicBezTo>
                  <a:moveTo>
                    <a:pt x="24" y="6"/>
                  </a:moveTo>
                  <a:cubicBezTo>
                    <a:pt x="24" y="6"/>
                    <a:pt x="24" y="6"/>
                    <a:pt x="24" y="6"/>
                  </a:cubicBezTo>
                  <a:cubicBezTo>
                    <a:pt x="25" y="6"/>
                    <a:pt x="25" y="6"/>
                    <a:pt x="25" y="6"/>
                  </a:cubicBezTo>
                  <a:cubicBezTo>
                    <a:pt x="24" y="6"/>
                    <a:pt x="24" y="6"/>
                    <a:pt x="24" y="6"/>
                  </a:cubicBezTo>
                  <a:moveTo>
                    <a:pt x="17" y="6"/>
                  </a:moveTo>
                  <a:cubicBezTo>
                    <a:pt x="17" y="6"/>
                    <a:pt x="17" y="6"/>
                    <a:pt x="17" y="6"/>
                  </a:cubicBezTo>
                  <a:cubicBezTo>
                    <a:pt x="17" y="5"/>
                    <a:pt x="17" y="5"/>
                    <a:pt x="17" y="5"/>
                  </a:cubicBezTo>
                  <a:cubicBezTo>
                    <a:pt x="17" y="6"/>
                    <a:pt x="17" y="6"/>
                    <a:pt x="17" y="6"/>
                  </a:cubicBezTo>
                  <a:cubicBezTo>
                    <a:pt x="17" y="6"/>
                    <a:pt x="17" y="6"/>
                    <a:pt x="17" y="6"/>
                  </a:cubicBezTo>
                  <a:moveTo>
                    <a:pt x="27" y="6"/>
                  </a:moveTo>
                  <a:cubicBezTo>
                    <a:pt x="27" y="6"/>
                    <a:pt x="27" y="6"/>
                    <a:pt x="27" y="6"/>
                  </a:cubicBezTo>
                  <a:cubicBezTo>
                    <a:pt x="27" y="5"/>
                    <a:pt x="27" y="5"/>
                    <a:pt x="27" y="5"/>
                  </a:cubicBezTo>
                  <a:cubicBezTo>
                    <a:pt x="28" y="6"/>
                    <a:pt x="28" y="6"/>
                    <a:pt x="28" y="6"/>
                  </a:cubicBezTo>
                  <a:cubicBezTo>
                    <a:pt x="27" y="6"/>
                    <a:pt x="27" y="6"/>
                    <a:pt x="27" y="6"/>
                  </a:cubicBezTo>
                  <a:moveTo>
                    <a:pt x="23" y="7"/>
                  </a:moveTo>
                  <a:cubicBezTo>
                    <a:pt x="23" y="6"/>
                    <a:pt x="23" y="5"/>
                    <a:pt x="23" y="4"/>
                  </a:cubicBezTo>
                  <a:cubicBezTo>
                    <a:pt x="24" y="5"/>
                    <a:pt x="24" y="5"/>
                    <a:pt x="24" y="5"/>
                  </a:cubicBezTo>
                  <a:cubicBezTo>
                    <a:pt x="24" y="5"/>
                    <a:pt x="24" y="5"/>
                    <a:pt x="24" y="5"/>
                  </a:cubicBezTo>
                  <a:cubicBezTo>
                    <a:pt x="24" y="6"/>
                    <a:pt x="24" y="6"/>
                    <a:pt x="24" y="6"/>
                  </a:cubicBezTo>
                  <a:cubicBezTo>
                    <a:pt x="23" y="7"/>
                    <a:pt x="23" y="7"/>
                    <a:pt x="23" y="7"/>
                  </a:cubicBezTo>
                  <a:moveTo>
                    <a:pt x="21" y="7"/>
                  </a:moveTo>
                  <a:cubicBezTo>
                    <a:pt x="21" y="6"/>
                    <a:pt x="21" y="6"/>
                    <a:pt x="21" y="6"/>
                  </a:cubicBezTo>
                  <a:cubicBezTo>
                    <a:pt x="21" y="6"/>
                    <a:pt x="21" y="6"/>
                    <a:pt x="21" y="5"/>
                  </a:cubicBezTo>
                  <a:cubicBezTo>
                    <a:pt x="21" y="5"/>
                    <a:pt x="21" y="5"/>
                    <a:pt x="21" y="5"/>
                  </a:cubicBezTo>
                  <a:cubicBezTo>
                    <a:pt x="21" y="4"/>
                    <a:pt x="21" y="4"/>
                    <a:pt x="21" y="4"/>
                  </a:cubicBezTo>
                  <a:cubicBezTo>
                    <a:pt x="21" y="5"/>
                    <a:pt x="21" y="6"/>
                    <a:pt x="21" y="7"/>
                  </a:cubicBezTo>
                  <a:moveTo>
                    <a:pt x="16" y="4"/>
                  </a:moveTo>
                  <a:cubicBezTo>
                    <a:pt x="15" y="4"/>
                    <a:pt x="15" y="4"/>
                    <a:pt x="15" y="4"/>
                  </a:cubicBezTo>
                  <a:cubicBezTo>
                    <a:pt x="16" y="4"/>
                    <a:pt x="16" y="4"/>
                    <a:pt x="16" y="4"/>
                  </a:cubicBezTo>
                  <a:cubicBezTo>
                    <a:pt x="16" y="4"/>
                    <a:pt x="16" y="4"/>
                    <a:pt x="16" y="4"/>
                  </a:cubicBezTo>
                  <a:moveTo>
                    <a:pt x="29" y="4"/>
                  </a:moveTo>
                  <a:cubicBezTo>
                    <a:pt x="29" y="4"/>
                    <a:pt x="29" y="4"/>
                    <a:pt x="29" y="4"/>
                  </a:cubicBezTo>
                  <a:cubicBezTo>
                    <a:pt x="29" y="4"/>
                    <a:pt x="29" y="4"/>
                    <a:pt x="29" y="4"/>
                  </a:cubicBezTo>
                  <a:cubicBezTo>
                    <a:pt x="29" y="4"/>
                    <a:pt x="29" y="4"/>
                    <a:pt x="29" y="4"/>
                  </a:cubicBezTo>
                  <a:moveTo>
                    <a:pt x="12" y="7"/>
                  </a:moveTo>
                  <a:cubicBezTo>
                    <a:pt x="12" y="7"/>
                    <a:pt x="11" y="7"/>
                    <a:pt x="11" y="7"/>
                  </a:cubicBezTo>
                  <a:cubicBezTo>
                    <a:pt x="11" y="6"/>
                    <a:pt x="11" y="6"/>
                    <a:pt x="11" y="6"/>
                  </a:cubicBezTo>
                  <a:cubicBezTo>
                    <a:pt x="11" y="6"/>
                    <a:pt x="11" y="6"/>
                    <a:pt x="11" y="6"/>
                  </a:cubicBezTo>
                  <a:cubicBezTo>
                    <a:pt x="11" y="5"/>
                    <a:pt x="11" y="5"/>
                    <a:pt x="11" y="5"/>
                  </a:cubicBezTo>
                  <a:cubicBezTo>
                    <a:pt x="12" y="5"/>
                    <a:pt x="12" y="5"/>
                    <a:pt x="12" y="5"/>
                  </a:cubicBezTo>
                  <a:cubicBezTo>
                    <a:pt x="12" y="4"/>
                    <a:pt x="12" y="4"/>
                    <a:pt x="13" y="4"/>
                  </a:cubicBezTo>
                  <a:cubicBezTo>
                    <a:pt x="13" y="3"/>
                    <a:pt x="13" y="3"/>
                    <a:pt x="13" y="3"/>
                  </a:cubicBezTo>
                  <a:cubicBezTo>
                    <a:pt x="14" y="3"/>
                    <a:pt x="14" y="3"/>
                    <a:pt x="14" y="3"/>
                  </a:cubicBezTo>
                  <a:cubicBezTo>
                    <a:pt x="15" y="4"/>
                    <a:pt x="15" y="4"/>
                    <a:pt x="15" y="4"/>
                  </a:cubicBezTo>
                  <a:cubicBezTo>
                    <a:pt x="15" y="4"/>
                    <a:pt x="15" y="4"/>
                    <a:pt x="16" y="5"/>
                  </a:cubicBezTo>
                  <a:cubicBezTo>
                    <a:pt x="16" y="5"/>
                    <a:pt x="16" y="5"/>
                    <a:pt x="16" y="5"/>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6" y="6"/>
                    <a:pt x="16" y="6"/>
                    <a:pt x="16"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6"/>
                    <a:pt x="17" y="6"/>
                    <a:pt x="17" y="6"/>
                  </a:cubicBezTo>
                  <a:cubicBezTo>
                    <a:pt x="17" y="7"/>
                    <a:pt x="17" y="7"/>
                    <a:pt x="17" y="7"/>
                  </a:cubicBezTo>
                  <a:cubicBezTo>
                    <a:pt x="17" y="7"/>
                    <a:pt x="17" y="7"/>
                    <a:pt x="17"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8" y="7"/>
                    <a:pt x="18" y="7"/>
                    <a:pt x="18" y="7"/>
                  </a:cubicBezTo>
                  <a:cubicBezTo>
                    <a:pt x="19" y="7"/>
                    <a:pt x="19" y="7"/>
                    <a:pt x="19" y="7"/>
                  </a:cubicBezTo>
                  <a:cubicBezTo>
                    <a:pt x="19" y="7"/>
                    <a:pt x="20" y="7"/>
                    <a:pt x="20" y="7"/>
                  </a:cubicBezTo>
                  <a:cubicBezTo>
                    <a:pt x="21" y="7"/>
                    <a:pt x="21" y="8"/>
                    <a:pt x="21" y="9"/>
                  </a:cubicBezTo>
                  <a:cubicBezTo>
                    <a:pt x="21" y="9"/>
                    <a:pt x="21" y="9"/>
                    <a:pt x="21" y="9"/>
                  </a:cubicBezTo>
                  <a:cubicBezTo>
                    <a:pt x="21" y="9"/>
                    <a:pt x="21" y="9"/>
                    <a:pt x="21" y="9"/>
                  </a:cubicBezTo>
                  <a:cubicBezTo>
                    <a:pt x="21" y="10"/>
                    <a:pt x="20" y="11"/>
                    <a:pt x="19" y="12"/>
                  </a:cubicBezTo>
                  <a:cubicBezTo>
                    <a:pt x="19" y="12"/>
                    <a:pt x="19" y="12"/>
                    <a:pt x="19" y="12"/>
                  </a:cubicBezTo>
                  <a:cubicBezTo>
                    <a:pt x="18" y="13"/>
                    <a:pt x="18" y="13"/>
                    <a:pt x="18" y="13"/>
                  </a:cubicBezTo>
                  <a:cubicBezTo>
                    <a:pt x="19" y="13"/>
                    <a:pt x="19" y="13"/>
                    <a:pt x="19" y="13"/>
                  </a:cubicBezTo>
                  <a:cubicBezTo>
                    <a:pt x="19" y="13"/>
                    <a:pt x="19" y="13"/>
                    <a:pt x="19" y="13"/>
                  </a:cubicBezTo>
                  <a:cubicBezTo>
                    <a:pt x="19" y="13"/>
                    <a:pt x="19" y="13"/>
                    <a:pt x="19" y="13"/>
                  </a:cubicBezTo>
                  <a:cubicBezTo>
                    <a:pt x="19" y="13"/>
                    <a:pt x="19" y="13"/>
                    <a:pt x="19" y="13"/>
                  </a:cubicBezTo>
                  <a:cubicBezTo>
                    <a:pt x="20" y="13"/>
                    <a:pt x="20" y="13"/>
                    <a:pt x="20" y="13"/>
                  </a:cubicBezTo>
                  <a:cubicBezTo>
                    <a:pt x="20" y="13"/>
                    <a:pt x="20" y="13"/>
                    <a:pt x="20" y="13"/>
                  </a:cubicBezTo>
                  <a:cubicBezTo>
                    <a:pt x="20" y="14"/>
                    <a:pt x="20" y="14"/>
                    <a:pt x="20" y="14"/>
                  </a:cubicBezTo>
                  <a:cubicBezTo>
                    <a:pt x="21" y="14"/>
                    <a:pt x="21" y="15"/>
                    <a:pt x="21" y="15"/>
                  </a:cubicBezTo>
                  <a:cubicBezTo>
                    <a:pt x="21" y="16"/>
                    <a:pt x="21" y="16"/>
                    <a:pt x="21" y="16"/>
                  </a:cubicBezTo>
                  <a:cubicBezTo>
                    <a:pt x="21" y="16"/>
                    <a:pt x="21" y="17"/>
                    <a:pt x="21" y="18"/>
                  </a:cubicBezTo>
                  <a:cubicBezTo>
                    <a:pt x="21" y="18"/>
                    <a:pt x="21" y="18"/>
                    <a:pt x="21" y="18"/>
                  </a:cubicBezTo>
                  <a:cubicBezTo>
                    <a:pt x="21" y="19"/>
                    <a:pt x="21" y="19"/>
                    <a:pt x="21" y="19"/>
                  </a:cubicBezTo>
                  <a:cubicBezTo>
                    <a:pt x="21" y="20"/>
                    <a:pt x="21" y="21"/>
                    <a:pt x="20" y="21"/>
                  </a:cubicBezTo>
                  <a:cubicBezTo>
                    <a:pt x="19" y="22"/>
                    <a:pt x="19" y="22"/>
                    <a:pt x="19" y="22"/>
                  </a:cubicBezTo>
                  <a:cubicBezTo>
                    <a:pt x="19" y="22"/>
                    <a:pt x="19" y="22"/>
                    <a:pt x="19" y="22"/>
                  </a:cubicBezTo>
                  <a:cubicBezTo>
                    <a:pt x="19" y="22"/>
                    <a:pt x="18" y="22"/>
                    <a:pt x="18" y="22"/>
                  </a:cubicBezTo>
                  <a:cubicBezTo>
                    <a:pt x="18" y="23"/>
                    <a:pt x="18" y="23"/>
                    <a:pt x="18" y="23"/>
                  </a:cubicBezTo>
                  <a:cubicBezTo>
                    <a:pt x="18" y="23"/>
                    <a:pt x="18" y="23"/>
                    <a:pt x="18" y="23"/>
                  </a:cubicBezTo>
                  <a:cubicBezTo>
                    <a:pt x="18" y="23"/>
                    <a:pt x="18" y="23"/>
                    <a:pt x="19" y="23"/>
                  </a:cubicBezTo>
                  <a:cubicBezTo>
                    <a:pt x="19" y="23"/>
                    <a:pt x="19" y="23"/>
                    <a:pt x="19" y="23"/>
                  </a:cubicBezTo>
                  <a:cubicBezTo>
                    <a:pt x="20" y="23"/>
                    <a:pt x="20" y="23"/>
                    <a:pt x="20" y="23"/>
                  </a:cubicBezTo>
                  <a:cubicBezTo>
                    <a:pt x="20" y="24"/>
                    <a:pt x="21" y="24"/>
                    <a:pt x="21" y="25"/>
                  </a:cubicBezTo>
                  <a:cubicBezTo>
                    <a:pt x="21" y="25"/>
                    <a:pt x="21" y="25"/>
                    <a:pt x="21" y="25"/>
                  </a:cubicBezTo>
                  <a:cubicBezTo>
                    <a:pt x="21" y="25"/>
                    <a:pt x="21" y="25"/>
                    <a:pt x="21" y="25"/>
                  </a:cubicBezTo>
                  <a:cubicBezTo>
                    <a:pt x="21" y="25"/>
                    <a:pt x="21" y="25"/>
                    <a:pt x="21" y="25"/>
                  </a:cubicBezTo>
                  <a:cubicBezTo>
                    <a:pt x="21" y="26"/>
                    <a:pt x="20" y="27"/>
                    <a:pt x="20" y="27"/>
                  </a:cubicBezTo>
                  <a:cubicBezTo>
                    <a:pt x="20" y="27"/>
                    <a:pt x="20" y="27"/>
                    <a:pt x="20" y="27"/>
                  </a:cubicBezTo>
                  <a:cubicBezTo>
                    <a:pt x="20" y="27"/>
                    <a:pt x="20" y="27"/>
                    <a:pt x="20" y="27"/>
                  </a:cubicBezTo>
                  <a:cubicBezTo>
                    <a:pt x="20" y="27"/>
                    <a:pt x="20" y="27"/>
                    <a:pt x="20" y="27"/>
                  </a:cubicBezTo>
                  <a:cubicBezTo>
                    <a:pt x="21" y="27"/>
                    <a:pt x="21" y="28"/>
                    <a:pt x="21" y="28"/>
                  </a:cubicBezTo>
                  <a:cubicBezTo>
                    <a:pt x="21" y="28"/>
                    <a:pt x="21" y="28"/>
                    <a:pt x="21" y="28"/>
                  </a:cubicBezTo>
                  <a:cubicBezTo>
                    <a:pt x="21" y="29"/>
                    <a:pt x="21" y="29"/>
                    <a:pt x="21" y="29"/>
                  </a:cubicBezTo>
                  <a:cubicBezTo>
                    <a:pt x="21" y="29"/>
                    <a:pt x="21" y="30"/>
                    <a:pt x="20" y="30"/>
                  </a:cubicBezTo>
                  <a:cubicBezTo>
                    <a:pt x="20" y="30"/>
                    <a:pt x="20" y="30"/>
                    <a:pt x="20" y="30"/>
                  </a:cubicBezTo>
                  <a:cubicBezTo>
                    <a:pt x="20" y="30"/>
                    <a:pt x="19" y="30"/>
                    <a:pt x="19" y="30"/>
                  </a:cubicBezTo>
                  <a:cubicBezTo>
                    <a:pt x="19" y="29"/>
                    <a:pt x="19" y="29"/>
                    <a:pt x="19" y="29"/>
                  </a:cubicBezTo>
                  <a:cubicBezTo>
                    <a:pt x="19" y="30"/>
                    <a:pt x="19" y="30"/>
                    <a:pt x="19" y="30"/>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8" y="29"/>
                    <a:pt x="18" y="28"/>
                    <a:pt x="18" y="28"/>
                  </a:cubicBezTo>
                  <a:cubicBezTo>
                    <a:pt x="18" y="27"/>
                    <a:pt x="18" y="27"/>
                    <a:pt x="18" y="26"/>
                  </a:cubicBezTo>
                  <a:cubicBezTo>
                    <a:pt x="18" y="26"/>
                    <a:pt x="18" y="26"/>
                    <a:pt x="18" y="26"/>
                  </a:cubicBezTo>
                  <a:cubicBezTo>
                    <a:pt x="18" y="26"/>
                    <a:pt x="18" y="26"/>
                    <a:pt x="18" y="26"/>
                  </a:cubicBezTo>
                  <a:cubicBezTo>
                    <a:pt x="18" y="26"/>
                    <a:pt x="17"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6"/>
                  </a:cubicBezTo>
                  <a:cubicBezTo>
                    <a:pt x="15" y="26"/>
                    <a:pt x="15" y="26"/>
                    <a:pt x="15" y="26"/>
                  </a:cubicBezTo>
                  <a:cubicBezTo>
                    <a:pt x="15" y="26"/>
                    <a:pt x="15" y="26"/>
                    <a:pt x="15" y="26"/>
                  </a:cubicBezTo>
                  <a:cubicBezTo>
                    <a:pt x="15" y="25"/>
                    <a:pt x="15" y="25"/>
                    <a:pt x="15" y="25"/>
                  </a:cubicBezTo>
                  <a:cubicBezTo>
                    <a:pt x="15" y="25"/>
                    <a:pt x="15" y="25"/>
                    <a:pt x="15" y="25"/>
                  </a:cubicBezTo>
                  <a:cubicBezTo>
                    <a:pt x="15" y="25"/>
                    <a:pt x="15" y="25"/>
                    <a:pt x="15" y="25"/>
                  </a:cubicBezTo>
                  <a:cubicBezTo>
                    <a:pt x="14" y="25"/>
                    <a:pt x="14" y="25"/>
                    <a:pt x="13" y="25"/>
                  </a:cubicBezTo>
                  <a:cubicBezTo>
                    <a:pt x="13" y="25"/>
                    <a:pt x="12" y="25"/>
                    <a:pt x="12" y="25"/>
                  </a:cubicBezTo>
                  <a:cubicBezTo>
                    <a:pt x="12" y="24"/>
                    <a:pt x="11" y="24"/>
                    <a:pt x="11" y="24"/>
                  </a:cubicBezTo>
                  <a:cubicBezTo>
                    <a:pt x="11" y="23"/>
                    <a:pt x="11" y="23"/>
                    <a:pt x="11" y="22"/>
                  </a:cubicBezTo>
                  <a:cubicBezTo>
                    <a:pt x="11" y="22"/>
                    <a:pt x="11" y="22"/>
                    <a:pt x="11" y="22"/>
                  </a:cubicBezTo>
                  <a:cubicBezTo>
                    <a:pt x="11" y="22"/>
                    <a:pt x="11" y="22"/>
                    <a:pt x="11" y="22"/>
                  </a:cubicBezTo>
                  <a:cubicBezTo>
                    <a:pt x="10" y="22"/>
                    <a:pt x="10" y="23"/>
                    <a:pt x="10" y="24"/>
                  </a:cubicBezTo>
                  <a:cubicBezTo>
                    <a:pt x="11" y="24"/>
                    <a:pt x="11" y="24"/>
                    <a:pt x="11" y="24"/>
                  </a:cubicBezTo>
                  <a:cubicBezTo>
                    <a:pt x="11" y="24"/>
                    <a:pt x="11" y="24"/>
                    <a:pt x="11" y="24"/>
                  </a:cubicBezTo>
                  <a:cubicBezTo>
                    <a:pt x="11" y="25"/>
                    <a:pt x="11" y="25"/>
                    <a:pt x="11" y="25"/>
                  </a:cubicBezTo>
                  <a:cubicBezTo>
                    <a:pt x="10" y="24"/>
                    <a:pt x="10" y="23"/>
                    <a:pt x="10" y="22"/>
                  </a:cubicBezTo>
                  <a:cubicBezTo>
                    <a:pt x="10" y="22"/>
                    <a:pt x="10" y="22"/>
                    <a:pt x="10" y="22"/>
                  </a:cubicBezTo>
                  <a:cubicBezTo>
                    <a:pt x="10" y="22"/>
                    <a:pt x="10" y="22"/>
                    <a:pt x="10" y="22"/>
                  </a:cubicBezTo>
                  <a:cubicBezTo>
                    <a:pt x="9" y="23"/>
                    <a:pt x="9" y="25"/>
                    <a:pt x="10" y="25"/>
                  </a:cubicBezTo>
                  <a:cubicBezTo>
                    <a:pt x="11" y="26"/>
                    <a:pt x="11" y="26"/>
                    <a:pt x="11" y="26"/>
                  </a:cubicBezTo>
                  <a:cubicBezTo>
                    <a:pt x="12" y="26"/>
                    <a:pt x="12" y="26"/>
                    <a:pt x="12" y="26"/>
                  </a:cubicBezTo>
                  <a:cubicBezTo>
                    <a:pt x="12" y="26"/>
                    <a:pt x="12" y="26"/>
                    <a:pt x="12" y="26"/>
                  </a:cubicBezTo>
                  <a:cubicBezTo>
                    <a:pt x="12" y="26"/>
                    <a:pt x="12" y="26"/>
                    <a:pt x="12" y="26"/>
                  </a:cubicBezTo>
                  <a:cubicBezTo>
                    <a:pt x="12" y="26"/>
                    <a:pt x="12" y="26"/>
                    <a:pt x="13" y="26"/>
                  </a:cubicBezTo>
                  <a:cubicBezTo>
                    <a:pt x="13" y="27"/>
                    <a:pt x="13" y="27"/>
                    <a:pt x="13" y="27"/>
                  </a:cubicBezTo>
                  <a:cubicBezTo>
                    <a:pt x="13" y="28"/>
                    <a:pt x="13" y="28"/>
                    <a:pt x="13" y="28"/>
                  </a:cubicBezTo>
                  <a:cubicBezTo>
                    <a:pt x="13" y="28"/>
                    <a:pt x="13" y="28"/>
                    <a:pt x="13" y="28"/>
                  </a:cubicBezTo>
                  <a:cubicBezTo>
                    <a:pt x="13" y="28"/>
                    <a:pt x="13" y="28"/>
                    <a:pt x="13" y="28"/>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4" y="29"/>
                    <a:pt x="14" y="29"/>
                    <a:pt x="14" y="29"/>
                  </a:cubicBezTo>
                  <a:cubicBezTo>
                    <a:pt x="15" y="29"/>
                    <a:pt x="15" y="29"/>
                    <a:pt x="15" y="29"/>
                  </a:cubicBezTo>
                  <a:cubicBezTo>
                    <a:pt x="16" y="29"/>
                    <a:pt x="16" y="29"/>
                    <a:pt x="17" y="29"/>
                  </a:cubicBezTo>
                  <a:cubicBezTo>
                    <a:pt x="17" y="29"/>
                    <a:pt x="18" y="30"/>
                    <a:pt x="18" y="30"/>
                  </a:cubicBezTo>
                  <a:cubicBezTo>
                    <a:pt x="19" y="30"/>
                    <a:pt x="19" y="30"/>
                    <a:pt x="19" y="30"/>
                  </a:cubicBezTo>
                  <a:cubicBezTo>
                    <a:pt x="19" y="31"/>
                    <a:pt x="19" y="31"/>
                    <a:pt x="19" y="31"/>
                  </a:cubicBezTo>
                  <a:cubicBezTo>
                    <a:pt x="20" y="31"/>
                    <a:pt x="20" y="31"/>
                    <a:pt x="20" y="31"/>
                  </a:cubicBezTo>
                  <a:cubicBezTo>
                    <a:pt x="20" y="31"/>
                    <a:pt x="20" y="31"/>
                    <a:pt x="20" y="31"/>
                  </a:cubicBezTo>
                  <a:cubicBezTo>
                    <a:pt x="20" y="32"/>
                    <a:pt x="20" y="32"/>
                    <a:pt x="20" y="32"/>
                  </a:cubicBezTo>
                  <a:cubicBezTo>
                    <a:pt x="20" y="32"/>
                    <a:pt x="20" y="32"/>
                    <a:pt x="20" y="32"/>
                  </a:cubicBezTo>
                  <a:cubicBezTo>
                    <a:pt x="20" y="32"/>
                    <a:pt x="20" y="32"/>
                    <a:pt x="20" y="32"/>
                  </a:cubicBezTo>
                  <a:cubicBezTo>
                    <a:pt x="20" y="32"/>
                    <a:pt x="20" y="32"/>
                    <a:pt x="20" y="32"/>
                  </a:cubicBezTo>
                  <a:cubicBezTo>
                    <a:pt x="20" y="32"/>
                    <a:pt x="20" y="32"/>
                    <a:pt x="20" y="32"/>
                  </a:cubicBezTo>
                  <a:cubicBezTo>
                    <a:pt x="20" y="33"/>
                    <a:pt x="20" y="33"/>
                    <a:pt x="20" y="33"/>
                  </a:cubicBezTo>
                  <a:cubicBezTo>
                    <a:pt x="20" y="33"/>
                    <a:pt x="20" y="33"/>
                    <a:pt x="20" y="33"/>
                  </a:cubicBezTo>
                  <a:cubicBezTo>
                    <a:pt x="20" y="32"/>
                    <a:pt x="20" y="32"/>
                    <a:pt x="20" y="32"/>
                  </a:cubicBezTo>
                  <a:cubicBezTo>
                    <a:pt x="21" y="33"/>
                    <a:pt x="21" y="33"/>
                    <a:pt x="21" y="33"/>
                  </a:cubicBezTo>
                  <a:cubicBezTo>
                    <a:pt x="20" y="33"/>
                    <a:pt x="20" y="33"/>
                    <a:pt x="20" y="33"/>
                  </a:cubicBezTo>
                  <a:cubicBezTo>
                    <a:pt x="21" y="33"/>
                    <a:pt x="21" y="33"/>
                    <a:pt x="21" y="33"/>
                  </a:cubicBezTo>
                  <a:cubicBezTo>
                    <a:pt x="21" y="33"/>
                    <a:pt x="21" y="33"/>
                    <a:pt x="21" y="33"/>
                  </a:cubicBezTo>
                  <a:cubicBezTo>
                    <a:pt x="21" y="33"/>
                    <a:pt x="21" y="33"/>
                    <a:pt x="21" y="33"/>
                  </a:cubicBezTo>
                  <a:cubicBezTo>
                    <a:pt x="21" y="33"/>
                    <a:pt x="21" y="33"/>
                    <a:pt x="21" y="33"/>
                  </a:cubicBezTo>
                  <a:cubicBezTo>
                    <a:pt x="21" y="34"/>
                    <a:pt x="21" y="34"/>
                    <a:pt x="21" y="34"/>
                  </a:cubicBezTo>
                  <a:cubicBezTo>
                    <a:pt x="21" y="34"/>
                    <a:pt x="21" y="35"/>
                    <a:pt x="20" y="36"/>
                  </a:cubicBezTo>
                  <a:cubicBezTo>
                    <a:pt x="20" y="36"/>
                    <a:pt x="20" y="36"/>
                    <a:pt x="19" y="36"/>
                  </a:cubicBezTo>
                  <a:cubicBezTo>
                    <a:pt x="19" y="36"/>
                    <a:pt x="19" y="36"/>
                    <a:pt x="19" y="36"/>
                  </a:cubicBezTo>
                  <a:cubicBezTo>
                    <a:pt x="19" y="36"/>
                    <a:pt x="19" y="36"/>
                    <a:pt x="19" y="36"/>
                  </a:cubicBezTo>
                  <a:cubicBezTo>
                    <a:pt x="19" y="37"/>
                    <a:pt x="19" y="37"/>
                    <a:pt x="19" y="37"/>
                  </a:cubicBezTo>
                  <a:cubicBezTo>
                    <a:pt x="19" y="37"/>
                    <a:pt x="19" y="37"/>
                    <a:pt x="19" y="37"/>
                  </a:cubicBezTo>
                  <a:cubicBezTo>
                    <a:pt x="20" y="37"/>
                    <a:pt x="20" y="37"/>
                    <a:pt x="20" y="38"/>
                  </a:cubicBezTo>
                  <a:cubicBezTo>
                    <a:pt x="20" y="38"/>
                    <a:pt x="20" y="38"/>
                    <a:pt x="20" y="38"/>
                  </a:cubicBezTo>
                  <a:cubicBezTo>
                    <a:pt x="20" y="38"/>
                    <a:pt x="20" y="38"/>
                    <a:pt x="20" y="38"/>
                  </a:cubicBezTo>
                  <a:cubicBezTo>
                    <a:pt x="21" y="38"/>
                    <a:pt x="21" y="38"/>
                    <a:pt x="21" y="38"/>
                  </a:cubicBezTo>
                  <a:cubicBezTo>
                    <a:pt x="21" y="39"/>
                    <a:pt x="21" y="41"/>
                    <a:pt x="21" y="42"/>
                  </a:cubicBezTo>
                  <a:cubicBezTo>
                    <a:pt x="21" y="42"/>
                    <a:pt x="21" y="42"/>
                    <a:pt x="21" y="42"/>
                  </a:cubicBezTo>
                  <a:cubicBezTo>
                    <a:pt x="21" y="42"/>
                    <a:pt x="21" y="42"/>
                    <a:pt x="21" y="42"/>
                  </a:cubicBezTo>
                  <a:cubicBezTo>
                    <a:pt x="21" y="43"/>
                    <a:pt x="21" y="44"/>
                    <a:pt x="21" y="44"/>
                  </a:cubicBezTo>
                  <a:cubicBezTo>
                    <a:pt x="21" y="44"/>
                    <a:pt x="21" y="44"/>
                    <a:pt x="21" y="44"/>
                  </a:cubicBezTo>
                  <a:cubicBezTo>
                    <a:pt x="20" y="45"/>
                    <a:pt x="20" y="46"/>
                    <a:pt x="20" y="46"/>
                  </a:cubicBezTo>
                  <a:cubicBezTo>
                    <a:pt x="20" y="46"/>
                    <a:pt x="20" y="46"/>
                    <a:pt x="20" y="46"/>
                  </a:cubicBezTo>
                  <a:cubicBezTo>
                    <a:pt x="20" y="45"/>
                    <a:pt x="21" y="44"/>
                    <a:pt x="21" y="43"/>
                  </a:cubicBezTo>
                  <a:cubicBezTo>
                    <a:pt x="21" y="43"/>
                    <a:pt x="21" y="43"/>
                    <a:pt x="21" y="43"/>
                  </a:cubicBezTo>
                  <a:cubicBezTo>
                    <a:pt x="21" y="43"/>
                    <a:pt x="21" y="43"/>
                    <a:pt x="21" y="43"/>
                  </a:cubicBezTo>
                  <a:cubicBezTo>
                    <a:pt x="20" y="44"/>
                    <a:pt x="20" y="44"/>
                    <a:pt x="20" y="45"/>
                  </a:cubicBezTo>
                  <a:cubicBezTo>
                    <a:pt x="19" y="45"/>
                    <a:pt x="19" y="45"/>
                    <a:pt x="19" y="45"/>
                  </a:cubicBezTo>
                  <a:cubicBezTo>
                    <a:pt x="21" y="43"/>
                    <a:pt x="21" y="43"/>
                    <a:pt x="21" y="43"/>
                  </a:cubicBezTo>
                  <a:cubicBezTo>
                    <a:pt x="20" y="42"/>
                    <a:pt x="20" y="42"/>
                    <a:pt x="20" y="42"/>
                  </a:cubicBezTo>
                  <a:cubicBezTo>
                    <a:pt x="20" y="42"/>
                    <a:pt x="20" y="42"/>
                    <a:pt x="20" y="42"/>
                  </a:cubicBezTo>
                  <a:cubicBezTo>
                    <a:pt x="19" y="44"/>
                    <a:pt x="19" y="44"/>
                    <a:pt x="19" y="44"/>
                  </a:cubicBezTo>
                  <a:cubicBezTo>
                    <a:pt x="19" y="44"/>
                    <a:pt x="19" y="44"/>
                    <a:pt x="19" y="44"/>
                  </a:cubicBezTo>
                  <a:cubicBezTo>
                    <a:pt x="19" y="43"/>
                    <a:pt x="19" y="43"/>
                    <a:pt x="19" y="43"/>
                  </a:cubicBezTo>
                  <a:cubicBezTo>
                    <a:pt x="20" y="43"/>
                    <a:pt x="20" y="43"/>
                    <a:pt x="20" y="43"/>
                  </a:cubicBezTo>
                  <a:cubicBezTo>
                    <a:pt x="20" y="42"/>
                    <a:pt x="20" y="41"/>
                    <a:pt x="19" y="40"/>
                  </a:cubicBezTo>
                  <a:cubicBezTo>
                    <a:pt x="19" y="40"/>
                    <a:pt x="19" y="40"/>
                    <a:pt x="19" y="40"/>
                  </a:cubicBezTo>
                  <a:cubicBezTo>
                    <a:pt x="18" y="39"/>
                    <a:pt x="18" y="39"/>
                    <a:pt x="18" y="39"/>
                  </a:cubicBezTo>
                  <a:cubicBezTo>
                    <a:pt x="17" y="39"/>
                    <a:pt x="17" y="39"/>
                    <a:pt x="17" y="39"/>
                  </a:cubicBezTo>
                  <a:cubicBezTo>
                    <a:pt x="18" y="40"/>
                    <a:pt x="18" y="40"/>
                    <a:pt x="18" y="40"/>
                  </a:cubicBezTo>
                  <a:cubicBezTo>
                    <a:pt x="19" y="41"/>
                    <a:pt x="19" y="41"/>
                    <a:pt x="19" y="41"/>
                  </a:cubicBezTo>
                  <a:cubicBezTo>
                    <a:pt x="19" y="41"/>
                    <a:pt x="19" y="42"/>
                    <a:pt x="19" y="42"/>
                  </a:cubicBezTo>
                  <a:cubicBezTo>
                    <a:pt x="19" y="43"/>
                    <a:pt x="19" y="43"/>
                    <a:pt x="19" y="43"/>
                  </a:cubicBezTo>
                  <a:cubicBezTo>
                    <a:pt x="18" y="43"/>
                    <a:pt x="18" y="43"/>
                    <a:pt x="18" y="43"/>
                  </a:cubicBezTo>
                  <a:cubicBezTo>
                    <a:pt x="18" y="44"/>
                    <a:pt x="18" y="44"/>
                    <a:pt x="18" y="44"/>
                  </a:cubicBezTo>
                  <a:cubicBezTo>
                    <a:pt x="18" y="44"/>
                    <a:pt x="18" y="44"/>
                    <a:pt x="18" y="44"/>
                  </a:cubicBezTo>
                  <a:cubicBezTo>
                    <a:pt x="18" y="44"/>
                    <a:pt x="18"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6"/>
                    <a:pt x="19" y="46"/>
                    <a:pt x="19" y="46"/>
                  </a:cubicBezTo>
                  <a:cubicBezTo>
                    <a:pt x="19" y="46"/>
                    <a:pt x="19" y="46"/>
                    <a:pt x="19" y="46"/>
                  </a:cubicBezTo>
                  <a:cubicBezTo>
                    <a:pt x="19" y="46"/>
                    <a:pt x="19" y="46"/>
                    <a:pt x="19" y="46"/>
                  </a:cubicBezTo>
                  <a:cubicBezTo>
                    <a:pt x="19" y="46"/>
                    <a:pt x="19" y="46"/>
                    <a:pt x="19" y="46"/>
                  </a:cubicBezTo>
                  <a:cubicBezTo>
                    <a:pt x="19" y="47"/>
                    <a:pt x="18" y="48"/>
                    <a:pt x="18" y="49"/>
                  </a:cubicBezTo>
                  <a:cubicBezTo>
                    <a:pt x="18" y="49"/>
                    <a:pt x="18" y="49"/>
                    <a:pt x="18" y="49"/>
                  </a:cubicBezTo>
                  <a:cubicBezTo>
                    <a:pt x="17" y="49"/>
                    <a:pt x="17" y="49"/>
                    <a:pt x="17" y="49"/>
                  </a:cubicBezTo>
                  <a:cubicBezTo>
                    <a:pt x="17" y="49"/>
                    <a:pt x="17" y="49"/>
                    <a:pt x="17" y="49"/>
                  </a:cubicBezTo>
                  <a:cubicBezTo>
                    <a:pt x="17" y="49"/>
                    <a:pt x="17" y="49"/>
                    <a:pt x="17"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9"/>
                    <a:pt x="15" y="49"/>
                  </a:cubicBezTo>
                  <a:cubicBezTo>
                    <a:pt x="14" y="49"/>
                    <a:pt x="14" y="49"/>
                    <a:pt x="14" y="49"/>
                  </a:cubicBezTo>
                  <a:cubicBezTo>
                    <a:pt x="14" y="49"/>
                    <a:pt x="14" y="49"/>
                    <a:pt x="14" y="49"/>
                  </a:cubicBezTo>
                  <a:cubicBezTo>
                    <a:pt x="14" y="49"/>
                    <a:pt x="13" y="48"/>
                    <a:pt x="13" y="48"/>
                  </a:cubicBezTo>
                  <a:cubicBezTo>
                    <a:pt x="13" y="48"/>
                    <a:pt x="13" y="48"/>
                    <a:pt x="13" y="48"/>
                  </a:cubicBezTo>
                  <a:cubicBezTo>
                    <a:pt x="13" y="48"/>
                    <a:pt x="13" y="48"/>
                    <a:pt x="13" y="48"/>
                  </a:cubicBezTo>
                  <a:cubicBezTo>
                    <a:pt x="12" y="47"/>
                    <a:pt x="12" y="47"/>
                    <a:pt x="12" y="47"/>
                  </a:cubicBezTo>
                  <a:cubicBezTo>
                    <a:pt x="12" y="47"/>
                    <a:pt x="12" y="47"/>
                    <a:pt x="12" y="47"/>
                  </a:cubicBezTo>
                  <a:cubicBezTo>
                    <a:pt x="12" y="47"/>
                    <a:pt x="12" y="47"/>
                    <a:pt x="12" y="47"/>
                  </a:cubicBezTo>
                  <a:cubicBezTo>
                    <a:pt x="12" y="46"/>
                    <a:pt x="12" y="46"/>
                    <a:pt x="12" y="46"/>
                  </a:cubicBezTo>
                  <a:cubicBezTo>
                    <a:pt x="12" y="46"/>
                    <a:pt x="12" y="46"/>
                    <a:pt x="12" y="46"/>
                  </a:cubicBezTo>
                  <a:cubicBezTo>
                    <a:pt x="13" y="46"/>
                    <a:pt x="13" y="46"/>
                    <a:pt x="13" y="46"/>
                  </a:cubicBezTo>
                  <a:cubicBezTo>
                    <a:pt x="14" y="45"/>
                    <a:pt x="14" y="45"/>
                    <a:pt x="14" y="45"/>
                  </a:cubicBezTo>
                  <a:cubicBezTo>
                    <a:pt x="14" y="44"/>
                    <a:pt x="14" y="44"/>
                    <a:pt x="14" y="44"/>
                  </a:cubicBezTo>
                  <a:cubicBezTo>
                    <a:pt x="14" y="44"/>
                    <a:pt x="14" y="44"/>
                    <a:pt x="14" y="44"/>
                  </a:cubicBezTo>
                  <a:cubicBezTo>
                    <a:pt x="14" y="44"/>
                    <a:pt x="15" y="44"/>
                    <a:pt x="15" y="44"/>
                  </a:cubicBezTo>
                  <a:cubicBezTo>
                    <a:pt x="15" y="44"/>
                    <a:pt x="16" y="43"/>
                    <a:pt x="16" y="42"/>
                  </a:cubicBezTo>
                  <a:cubicBezTo>
                    <a:pt x="15" y="42"/>
                    <a:pt x="15" y="42"/>
                    <a:pt x="15" y="42"/>
                  </a:cubicBezTo>
                  <a:cubicBezTo>
                    <a:pt x="15" y="42"/>
                    <a:pt x="15" y="42"/>
                    <a:pt x="15" y="42"/>
                  </a:cubicBezTo>
                  <a:cubicBezTo>
                    <a:pt x="15" y="42"/>
                    <a:pt x="15" y="42"/>
                    <a:pt x="15" y="42"/>
                  </a:cubicBezTo>
                  <a:cubicBezTo>
                    <a:pt x="16" y="41"/>
                    <a:pt x="16" y="41"/>
                    <a:pt x="16" y="41"/>
                  </a:cubicBezTo>
                  <a:cubicBezTo>
                    <a:pt x="16" y="41"/>
                    <a:pt x="16" y="41"/>
                    <a:pt x="16" y="41"/>
                  </a:cubicBezTo>
                  <a:cubicBezTo>
                    <a:pt x="15" y="41"/>
                    <a:pt x="15" y="41"/>
                    <a:pt x="15" y="41"/>
                  </a:cubicBezTo>
                  <a:cubicBezTo>
                    <a:pt x="15" y="41"/>
                    <a:pt x="15" y="41"/>
                    <a:pt x="15" y="42"/>
                  </a:cubicBezTo>
                  <a:cubicBezTo>
                    <a:pt x="14" y="41"/>
                    <a:pt x="14" y="41"/>
                    <a:pt x="14" y="41"/>
                  </a:cubicBezTo>
                  <a:cubicBezTo>
                    <a:pt x="15" y="40"/>
                    <a:pt x="15" y="40"/>
                    <a:pt x="15" y="40"/>
                  </a:cubicBezTo>
                  <a:cubicBezTo>
                    <a:pt x="15" y="39"/>
                    <a:pt x="15" y="39"/>
                    <a:pt x="15" y="39"/>
                  </a:cubicBezTo>
                  <a:cubicBezTo>
                    <a:pt x="14" y="39"/>
                    <a:pt x="14" y="39"/>
                    <a:pt x="14" y="39"/>
                  </a:cubicBezTo>
                  <a:cubicBezTo>
                    <a:pt x="14" y="41"/>
                    <a:pt x="14" y="41"/>
                    <a:pt x="14" y="41"/>
                  </a:cubicBezTo>
                  <a:cubicBezTo>
                    <a:pt x="14" y="40"/>
                    <a:pt x="14" y="40"/>
                    <a:pt x="14" y="40"/>
                  </a:cubicBezTo>
                  <a:cubicBezTo>
                    <a:pt x="15" y="38"/>
                    <a:pt x="15" y="38"/>
                    <a:pt x="15" y="38"/>
                  </a:cubicBezTo>
                  <a:cubicBezTo>
                    <a:pt x="14" y="38"/>
                    <a:pt x="14" y="38"/>
                    <a:pt x="14" y="38"/>
                  </a:cubicBezTo>
                  <a:cubicBezTo>
                    <a:pt x="14" y="38"/>
                    <a:pt x="14" y="38"/>
                    <a:pt x="14" y="38"/>
                  </a:cubicBezTo>
                  <a:cubicBezTo>
                    <a:pt x="13" y="39"/>
                    <a:pt x="13" y="39"/>
                    <a:pt x="13" y="39"/>
                  </a:cubicBezTo>
                  <a:cubicBezTo>
                    <a:pt x="13" y="39"/>
                    <a:pt x="13" y="39"/>
                    <a:pt x="13" y="39"/>
                  </a:cubicBezTo>
                  <a:cubicBezTo>
                    <a:pt x="14" y="37"/>
                    <a:pt x="14" y="37"/>
                    <a:pt x="14" y="37"/>
                  </a:cubicBezTo>
                  <a:cubicBezTo>
                    <a:pt x="14" y="37"/>
                    <a:pt x="14" y="37"/>
                    <a:pt x="14" y="37"/>
                  </a:cubicBezTo>
                  <a:cubicBezTo>
                    <a:pt x="14" y="37"/>
                    <a:pt x="14" y="37"/>
                    <a:pt x="14" y="37"/>
                  </a:cubicBezTo>
                  <a:cubicBezTo>
                    <a:pt x="13" y="38"/>
                    <a:pt x="13" y="38"/>
                    <a:pt x="13" y="38"/>
                  </a:cubicBezTo>
                  <a:cubicBezTo>
                    <a:pt x="13" y="38"/>
                    <a:pt x="13" y="38"/>
                    <a:pt x="13" y="38"/>
                  </a:cubicBezTo>
                  <a:cubicBezTo>
                    <a:pt x="13" y="39"/>
                    <a:pt x="13" y="39"/>
                    <a:pt x="13" y="39"/>
                  </a:cubicBezTo>
                  <a:cubicBezTo>
                    <a:pt x="12" y="40"/>
                    <a:pt x="13" y="42"/>
                    <a:pt x="15" y="43"/>
                  </a:cubicBezTo>
                  <a:cubicBezTo>
                    <a:pt x="15" y="43"/>
                    <a:pt x="15" y="43"/>
                    <a:pt x="15" y="43"/>
                  </a:cubicBezTo>
                  <a:cubicBezTo>
                    <a:pt x="15" y="43"/>
                    <a:pt x="15" y="43"/>
                    <a:pt x="15" y="43"/>
                  </a:cubicBezTo>
                  <a:cubicBezTo>
                    <a:pt x="15" y="43"/>
                    <a:pt x="15" y="43"/>
                    <a:pt x="15" y="43"/>
                  </a:cubicBezTo>
                  <a:cubicBezTo>
                    <a:pt x="15" y="43"/>
                    <a:pt x="15" y="43"/>
                    <a:pt x="15" y="43"/>
                  </a:cubicBezTo>
                  <a:cubicBezTo>
                    <a:pt x="14" y="43"/>
                    <a:pt x="14" y="43"/>
                    <a:pt x="14" y="43"/>
                  </a:cubicBezTo>
                  <a:cubicBezTo>
                    <a:pt x="14" y="43"/>
                    <a:pt x="14" y="44"/>
                    <a:pt x="14" y="44"/>
                  </a:cubicBezTo>
                  <a:cubicBezTo>
                    <a:pt x="14" y="44"/>
                    <a:pt x="14" y="43"/>
                    <a:pt x="13" y="43"/>
                  </a:cubicBezTo>
                  <a:cubicBezTo>
                    <a:pt x="13" y="44"/>
                    <a:pt x="13" y="44"/>
                    <a:pt x="13" y="44"/>
                  </a:cubicBezTo>
                  <a:cubicBezTo>
                    <a:pt x="13" y="44"/>
                    <a:pt x="13" y="44"/>
                    <a:pt x="13" y="44"/>
                  </a:cubicBezTo>
                  <a:cubicBezTo>
                    <a:pt x="13" y="44"/>
                    <a:pt x="13" y="44"/>
                    <a:pt x="13" y="44"/>
                  </a:cubicBezTo>
                  <a:cubicBezTo>
                    <a:pt x="13" y="44"/>
                    <a:pt x="13" y="44"/>
                    <a:pt x="13" y="44"/>
                  </a:cubicBezTo>
                  <a:cubicBezTo>
                    <a:pt x="12" y="44"/>
                    <a:pt x="12" y="44"/>
                    <a:pt x="12" y="44"/>
                  </a:cubicBezTo>
                  <a:cubicBezTo>
                    <a:pt x="11" y="45"/>
                    <a:pt x="11" y="45"/>
                    <a:pt x="11" y="45"/>
                  </a:cubicBezTo>
                  <a:cubicBezTo>
                    <a:pt x="11" y="45"/>
                    <a:pt x="11" y="45"/>
                    <a:pt x="11" y="45"/>
                  </a:cubicBezTo>
                  <a:cubicBezTo>
                    <a:pt x="11" y="45"/>
                    <a:pt x="11" y="45"/>
                    <a:pt x="11" y="45"/>
                  </a:cubicBezTo>
                  <a:cubicBezTo>
                    <a:pt x="11" y="45"/>
                    <a:pt x="11" y="45"/>
                    <a:pt x="11" y="45"/>
                  </a:cubicBezTo>
                  <a:cubicBezTo>
                    <a:pt x="11" y="45"/>
                    <a:pt x="11" y="45"/>
                    <a:pt x="11" y="45"/>
                  </a:cubicBezTo>
                  <a:cubicBezTo>
                    <a:pt x="10" y="45"/>
                    <a:pt x="10" y="45"/>
                    <a:pt x="10" y="45"/>
                  </a:cubicBezTo>
                  <a:cubicBezTo>
                    <a:pt x="10" y="45"/>
                    <a:pt x="10" y="45"/>
                    <a:pt x="10" y="45"/>
                  </a:cubicBezTo>
                  <a:cubicBezTo>
                    <a:pt x="10" y="45"/>
                    <a:pt x="10" y="45"/>
                    <a:pt x="10" y="45"/>
                  </a:cubicBezTo>
                  <a:cubicBezTo>
                    <a:pt x="10" y="45"/>
                    <a:pt x="10" y="45"/>
                    <a:pt x="10" y="45"/>
                  </a:cubicBezTo>
                  <a:cubicBezTo>
                    <a:pt x="9" y="45"/>
                    <a:pt x="9" y="45"/>
                    <a:pt x="9" y="45"/>
                  </a:cubicBezTo>
                  <a:cubicBezTo>
                    <a:pt x="9" y="45"/>
                    <a:pt x="9" y="45"/>
                    <a:pt x="9" y="45"/>
                  </a:cubicBezTo>
                  <a:cubicBezTo>
                    <a:pt x="9" y="45"/>
                    <a:pt x="9" y="45"/>
                    <a:pt x="9" y="45"/>
                  </a:cubicBezTo>
                  <a:cubicBezTo>
                    <a:pt x="9" y="44"/>
                    <a:pt x="9" y="44"/>
                    <a:pt x="9" y="44"/>
                  </a:cubicBezTo>
                  <a:cubicBezTo>
                    <a:pt x="10" y="43"/>
                    <a:pt x="10" y="43"/>
                    <a:pt x="10" y="43"/>
                  </a:cubicBezTo>
                  <a:cubicBezTo>
                    <a:pt x="10" y="43"/>
                    <a:pt x="10" y="43"/>
                    <a:pt x="10" y="43"/>
                  </a:cubicBezTo>
                  <a:cubicBezTo>
                    <a:pt x="10" y="43"/>
                    <a:pt x="10" y="43"/>
                    <a:pt x="10" y="43"/>
                  </a:cubicBezTo>
                  <a:cubicBezTo>
                    <a:pt x="11" y="43"/>
                    <a:pt x="11" y="43"/>
                    <a:pt x="11" y="43"/>
                  </a:cubicBezTo>
                  <a:cubicBezTo>
                    <a:pt x="11" y="43"/>
                    <a:pt x="12" y="43"/>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0" y="42"/>
                    <a:pt x="10" y="42"/>
                    <a:pt x="10" y="41"/>
                  </a:cubicBezTo>
                  <a:cubicBezTo>
                    <a:pt x="9" y="41"/>
                    <a:pt x="9" y="41"/>
                    <a:pt x="9" y="41"/>
                  </a:cubicBezTo>
                  <a:cubicBezTo>
                    <a:pt x="10" y="41"/>
                    <a:pt x="10" y="41"/>
                    <a:pt x="10" y="41"/>
                  </a:cubicBezTo>
                  <a:cubicBezTo>
                    <a:pt x="10" y="40"/>
                    <a:pt x="10" y="40"/>
                    <a:pt x="10" y="40"/>
                  </a:cubicBezTo>
                  <a:cubicBezTo>
                    <a:pt x="9" y="40"/>
                    <a:pt x="9" y="40"/>
                    <a:pt x="9" y="40"/>
                  </a:cubicBezTo>
                  <a:cubicBezTo>
                    <a:pt x="9" y="40"/>
                    <a:pt x="9" y="39"/>
                    <a:pt x="8" y="38"/>
                  </a:cubicBezTo>
                  <a:cubicBezTo>
                    <a:pt x="8" y="39"/>
                    <a:pt x="8" y="39"/>
                    <a:pt x="8" y="39"/>
                  </a:cubicBezTo>
                  <a:cubicBezTo>
                    <a:pt x="8" y="39"/>
                    <a:pt x="8" y="39"/>
                    <a:pt x="8" y="39"/>
                  </a:cubicBezTo>
                  <a:cubicBezTo>
                    <a:pt x="8" y="39"/>
                    <a:pt x="9" y="40"/>
                    <a:pt x="9" y="40"/>
                  </a:cubicBezTo>
                  <a:cubicBezTo>
                    <a:pt x="9" y="41"/>
                    <a:pt x="9" y="41"/>
                    <a:pt x="9" y="41"/>
                  </a:cubicBezTo>
                  <a:cubicBezTo>
                    <a:pt x="8" y="41"/>
                    <a:pt x="8" y="41"/>
                    <a:pt x="8" y="41"/>
                  </a:cubicBezTo>
                  <a:cubicBezTo>
                    <a:pt x="7" y="41"/>
                    <a:pt x="7" y="41"/>
                    <a:pt x="7" y="41"/>
                  </a:cubicBezTo>
                  <a:cubicBezTo>
                    <a:pt x="7" y="42"/>
                    <a:pt x="7" y="42"/>
                    <a:pt x="7" y="42"/>
                  </a:cubicBezTo>
                  <a:cubicBezTo>
                    <a:pt x="6" y="42"/>
                    <a:pt x="6" y="42"/>
                    <a:pt x="6" y="42"/>
                  </a:cubicBezTo>
                  <a:cubicBezTo>
                    <a:pt x="6" y="41"/>
                    <a:pt x="6" y="41"/>
                    <a:pt x="6" y="41"/>
                  </a:cubicBezTo>
                  <a:cubicBezTo>
                    <a:pt x="6" y="41"/>
                    <a:pt x="6" y="41"/>
                    <a:pt x="6" y="41"/>
                  </a:cubicBezTo>
                  <a:cubicBezTo>
                    <a:pt x="5" y="41"/>
                    <a:pt x="5" y="41"/>
                    <a:pt x="5" y="41"/>
                  </a:cubicBezTo>
                  <a:cubicBezTo>
                    <a:pt x="5" y="41"/>
                    <a:pt x="5" y="41"/>
                    <a:pt x="5" y="41"/>
                  </a:cubicBezTo>
                  <a:cubicBezTo>
                    <a:pt x="5" y="40"/>
                    <a:pt x="5" y="40"/>
                    <a:pt x="5" y="40"/>
                  </a:cubicBezTo>
                  <a:cubicBezTo>
                    <a:pt x="5" y="40"/>
                    <a:pt x="5" y="40"/>
                    <a:pt x="5" y="40"/>
                  </a:cubicBezTo>
                  <a:cubicBezTo>
                    <a:pt x="5" y="38"/>
                    <a:pt x="5" y="38"/>
                    <a:pt x="5" y="38"/>
                  </a:cubicBezTo>
                  <a:cubicBezTo>
                    <a:pt x="5" y="38"/>
                    <a:pt x="6" y="38"/>
                    <a:pt x="6" y="38"/>
                  </a:cubicBezTo>
                  <a:cubicBezTo>
                    <a:pt x="6" y="37"/>
                    <a:pt x="6" y="36"/>
                    <a:pt x="6" y="36"/>
                  </a:cubicBezTo>
                  <a:cubicBezTo>
                    <a:pt x="6" y="36"/>
                    <a:pt x="6" y="36"/>
                    <a:pt x="6" y="36"/>
                  </a:cubicBezTo>
                  <a:cubicBezTo>
                    <a:pt x="7" y="35"/>
                    <a:pt x="7" y="35"/>
                    <a:pt x="7" y="35"/>
                  </a:cubicBezTo>
                  <a:cubicBezTo>
                    <a:pt x="7" y="35"/>
                    <a:pt x="7" y="35"/>
                    <a:pt x="7" y="35"/>
                  </a:cubicBezTo>
                  <a:cubicBezTo>
                    <a:pt x="8" y="36"/>
                    <a:pt x="8" y="36"/>
                    <a:pt x="8" y="36"/>
                  </a:cubicBezTo>
                  <a:cubicBezTo>
                    <a:pt x="8" y="36"/>
                    <a:pt x="8" y="37"/>
                    <a:pt x="8" y="37"/>
                  </a:cubicBezTo>
                  <a:cubicBezTo>
                    <a:pt x="9" y="38"/>
                    <a:pt x="9" y="38"/>
                    <a:pt x="10" y="38"/>
                  </a:cubicBezTo>
                  <a:cubicBezTo>
                    <a:pt x="10" y="38"/>
                    <a:pt x="10" y="38"/>
                    <a:pt x="10" y="38"/>
                  </a:cubicBezTo>
                  <a:cubicBezTo>
                    <a:pt x="11" y="38"/>
                    <a:pt x="11" y="38"/>
                    <a:pt x="11" y="37"/>
                  </a:cubicBezTo>
                  <a:cubicBezTo>
                    <a:pt x="11" y="37"/>
                    <a:pt x="11" y="37"/>
                    <a:pt x="11" y="37"/>
                  </a:cubicBezTo>
                  <a:cubicBezTo>
                    <a:pt x="12" y="37"/>
                    <a:pt x="12" y="37"/>
                    <a:pt x="12" y="37"/>
                  </a:cubicBezTo>
                  <a:cubicBezTo>
                    <a:pt x="12" y="37"/>
                    <a:pt x="12" y="37"/>
                    <a:pt x="12" y="37"/>
                  </a:cubicBezTo>
                  <a:cubicBezTo>
                    <a:pt x="12" y="37"/>
                    <a:pt x="13" y="37"/>
                    <a:pt x="13" y="37"/>
                  </a:cubicBezTo>
                  <a:cubicBezTo>
                    <a:pt x="14" y="37"/>
                    <a:pt x="14" y="37"/>
                    <a:pt x="14" y="37"/>
                  </a:cubicBezTo>
                  <a:cubicBezTo>
                    <a:pt x="13" y="37"/>
                    <a:pt x="13" y="37"/>
                    <a:pt x="13" y="37"/>
                  </a:cubicBezTo>
                  <a:cubicBezTo>
                    <a:pt x="13" y="36"/>
                    <a:pt x="13" y="36"/>
                    <a:pt x="12" y="36"/>
                  </a:cubicBezTo>
                  <a:cubicBezTo>
                    <a:pt x="12" y="36"/>
                    <a:pt x="12" y="36"/>
                    <a:pt x="12" y="36"/>
                  </a:cubicBezTo>
                  <a:cubicBezTo>
                    <a:pt x="12" y="35"/>
                    <a:pt x="12" y="35"/>
                    <a:pt x="12" y="35"/>
                  </a:cubicBezTo>
                  <a:cubicBezTo>
                    <a:pt x="12" y="35"/>
                    <a:pt x="12" y="35"/>
                    <a:pt x="12" y="35"/>
                  </a:cubicBezTo>
                  <a:cubicBezTo>
                    <a:pt x="11" y="36"/>
                    <a:pt x="11" y="36"/>
                    <a:pt x="10" y="36"/>
                  </a:cubicBezTo>
                  <a:cubicBezTo>
                    <a:pt x="10" y="36"/>
                    <a:pt x="10" y="36"/>
                    <a:pt x="10" y="36"/>
                  </a:cubicBezTo>
                  <a:cubicBezTo>
                    <a:pt x="9" y="36"/>
                    <a:pt x="9" y="36"/>
                    <a:pt x="8" y="36"/>
                  </a:cubicBezTo>
                  <a:cubicBezTo>
                    <a:pt x="8" y="35"/>
                    <a:pt x="8" y="35"/>
                    <a:pt x="8" y="35"/>
                  </a:cubicBezTo>
                  <a:cubicBezTo>
                    <a:pt x="8" y="34"/>
                    <a:pt x="8" y="34"/>
                    <a:pt x="7" y="34"/>
                  </a:cubicBezTo>
                  <a:cubicBezTo>
                    <a:pt x="7" y="34"/>
                    <a:pt x="7" y="34"/>
                    <a:pt x="7" y="34"/>
                  </a:cubicBezTo>
                  <a:cubicBezTo>
                    <a:pt x="7" y="34"/>
                    <a:pt x="6" y="35"/>
                    <a:pt x="6" y="35"/>
                  </a:cubicBezTo>
                  <a:cubicBezTo>
                    <a:pt x="6" y="35"/>
                    <a:pt x="6" y="35"/>
                    <a:pt x="6" y="35"/>
                  </a:cubicBezTo>
                  <a:cubicBezTo>
                    <a:pt x="6" y="35"/>
                    <a:pt x="6" y="35"/>
                    <a:pt x="6" y="35"/>
                  </a:cubicBezTo>
                  <a:cubicBezTo>
                    <a:pt x="6" y="35"/>
                    <a:pt x="6" y="35"/>
                    <a:pt x="6" y="35"/>
                  </a:cubicBezTo>
                  <a:cubicBezTo>
                    <a:pt x="6" y="35"/>
                    <a:pt x="6" y="35"/>
                    <a:pt x="6" y="35"/>
                  </a:cubicBezTo>
                  <a:cubicBezTo>
                    <a:pt x="5" y="36"/>
                    <a:pt x="5" y="36"/>
                    <a:pt x="4" y="36"/>
                  </a:cubicBezTo>
                  <a:cubicBezTo>
                    <a:pt x="4" y="36"/>
                    <a:pt x="4" y="36"/>
                    <a:pt x="4" y="36"/>
                  </a:cubicBezTo>
                  <a:cubicBezTo>
                    <a:pt x="3" y="35"/>
                    <a:pt x="3" y="35"/>
                    <a:pt x="3" y="35"/>
                  </a:cubicBezTo>
                  <a:cubicBezTo>
                    <a:pt x="3" y="35"/>
                    <a:pt x="3" y="35"/>
                    <a:pt x="3" y="35"/>
                  </a:cubicBezTo>
                  <a:cubicBezTo>
                    <a:pt x="3" y="35"/>
                    <a:pt x="3" y="35"/>
                    <a:pt x="3" y="35"/>
                  </a:cubicBezTo>
                  <a:cubicBezTo>
                    <a:pt x="3" y="35"/>
                    <a:pt x="3" y="35"/>
                    <a:pt x="3" y="35"/>
                  </a:cubicBezTo>
                  <a:cubicBezTo>
                    <a:pt x="3" y="34"/>
                    <a:pt x="3" y="34"/>
                    <a:pt x="3" y="34"/>
                  </a:cubicBezTo>
                  <a:cubicBezTo>
                    <a:pt x="3" y="33"/>
                    <a:pt x="3" y="33"/>
                    <a:pt x="3" y="33"/>
                  </a:cubicBezTo>
                  <a:cubicBezTo>
                    <a:pt x="3" y="32"/>
                    <a:pt x="3" y="32"/>
                    <a:pt x="3" y="32"/>
                  </a:cubicBezTo>
                  <a:cubicBezTo>
                    <a:pt x="3" y="32"/>
                    <a:pt x="4" y="32"/>
                    <a:pt x="4" y="32"/>
                  </a:cubicBezTo>
                  <a:cubicBezTo>
                    <a:pt x="4" y="32"/>
                    <a:pt x="4" y="32"/>
                    <a:pt x="4" y="32"/>
                  </a:cubicBezTo>
                  <a:cubicBezTo>
                    <a:pt x="4" y="32"/>
                    <a:pt x="4" y="32"/>
                    <a:pt x="4" y="32"/>
                  </a:cubicBezTo>
                  <a:cubicBezTo>
                    <a:pt x="4" y="32"/>
                    <a:pt x="4" y="32"/>
                    <a:pt x="4" y="32"/>
                  </a:cubicBezTo>
                  <a:cubicBezTo>
                    <a:pt x="5" y="31"/>
                    <a:pt x="5" y="31"/>
                    <a:pt x="5" y="31"/>
                  </a:cubicBezTo>
                  <a:cubicBezTo>
                    <a:pt x="5" y="31"/>
                    <a:pt x="6" y="31"/>
                    <a:pt x="6" y="31"/>
                  </a:cubicBezTo>
                  <a:cubicBezTo>
                    <a:pt x="7" y="31"/>
                    <a:pt x="7" y="31"/>
                    <a:pt x="7" y="31"/>
                  </a:cubicBezTo>
                  <a:cubicBezTo>
                    <a:pt x="7" y="31"/>
                    <a:pt x="7" y="31"/>
                    <a:pt x="7" y="31"/>
                  </a:cubicBezTo>
                  <a:cubicBezTo>
                    <a:pt x="8" y="32"/>
                    <a:pt x="9" y="32"/>
                    <a:pt x="10" y="32"/>
                  </a:cubicBezTo>
                  <a:cubicBezTo>
                    <a:pt x="10" y="33"/>
                    <a:pt x="10" y="33"/>
                    <a:pt x="10" y="33"/>
                  </a:cubicBezTo>
                  <a:cubicBezTo>
                    <a:pt x="10" y="33"/>
                    <a:pt x="10" y="33"/>
                    <a:pt x="10" y="33"/>
                  </a:cubicBezTo>
                  <a:cubicBezTo>
                    <a:pt x="10" y="33"/>
                    <a:pt x="10" y="33"/>
                    <a:pt x="10" y="33"/>
                  </a:cubicBezTo>
                  <a:cubicBezTo>
                    <a:pt x="10" y="33"/>
                    <a:pt x="11" y="33"/>
                    <a:pt x="11" y="33"/>
                  </a:cubicBezTo>
                  <a:cubicBezTo>
                    <a:pt x="11" y="33"/>
                    <a:pt x="11" y="33"/>
                    <a:pt x="12" y="33"/>
                  </a:cubicBezTo>
                  <a:cubicBezTo>
                    <a:pt x="12" y="33"/>
                    <a:pt x="12" y="34"/>
                    <a:pt x="13" y="34"/>
                  </a:cubicBezTo>
                  <a:cubicBezTo>
                    <a:pt x="14" y="35"/>
                    <a:pt x="14" y="35"/>
                    <a:pt x="15" y="35"/>
                  </a:cubicBezTo>
                  <a:cubicBezTo>
                    <a:pt x="16" y="35"/>
                    <a:pt x="16" y="35"/>
                    <a:pt x="16" y="35"/>
                  </a:cubicBezTo>
                  <a:cubicBezTo>
                    <a:pt x="16" y="34"/>
                    <a:pt x="16" y="34"/>
                    <a:pt x="16" y="34"/>
                  </a:cubicBezTo>
                  <a:cubicBezTo>
                    <a:pt x="16" y="34"/>
                    <a:pt x="16" y="34"/>
                    <a:pt x="16" y="34"/>
                  </a:cubicBezTo>
                  <a:cubicBezTo>
                    <a:pt x="16" y="34"/>
                    <a:pt x="16" y="34"/>
                    <a:pt x="16" y="34"/>
                  </a:cubicBezTo>
                  <a:cubicBezTo>
                    <a:pt x="16" y="34"/>
                    <a:pt x="16" y="34"/>
                    <a:pt x="16" y="34"/>
                  </a:cubicBezTo>
                  <a:cubicBezTo>
                    <a:pt x="15" y="34"/>
                    <a:pt x="15" y="34"/>
                    <a:pt x="15" y="34"/>
                  </a:cubicBezTo>
                  <a:cubicBezTo>
                    <a:pt x="15" y="34"/>
                    <a:pt x="15" y="34"/>
                    <a:pt x="15" y="34"/>
                  </a:cubicBezTo>
                  <a:cubicBezTo>
                    <a:pt x="14" y="34"/>
                    <a:pt x="14" y="34"/>
                    <a:pt x="14" y="33"/>
                  </a:cubicBezTo>
                  <a:cubicBezTo>
                    <a:pt x="13" y="33"/>
                    <a:pt x="13" y="32"/>
                    <a:pt x="13" y="31"/>
                  </a:cubicBezTo>
                  <a:cubicBezTo>
                    <a:pt x="13" y="31"/>
                    <a:pt x="13" y="31"/>
                    <a:pt x="13" y="31"/>
                  </a:cubicBezTo>
                  <a:cubicBezTo>
                    <a:pt x="13" y="31"/>
                    <a:pt x="13" y="31"/>
                    <a:pt x="13" y="31"/>
                  </a:cubicBezTo>
                  <a:cubicBezTo>
                    <a:pt x="11" y="31"/>
                    <a:pt x="11" y="31"/>
                    <a:pt x="11" y="31"/>
                  </a:cubicBezTo>
                  <a:cubicBezTo>
                    <a:pt x="11" y="31"/>
                    <a:pt x="11" y="31"/>
                    <a:pt x="11" y="31"/>
                  </a:cubicBezTo>
                  <a:cubicBezTo>
                    <a:pt x="11" y="31"/>
                    <a:pt x="11" y="31"/>
                    <a:pt x="11" y="31"/>
                  </a:cubicBezTo>
                  <a:cubicBezTo>
                    <a:pt x="10" y="31"/>
                    <a:pt x="10" y="31"/>
                    <a:pt x="10" y="31"/>
                  </a:cubicBezTo>
                  <a:cubicBezTo>
                    <a:pt x="10" y="30"/>
                    <a:pt x="10" y="30"/>
                    <a:pt x="10" y="30"/>
                  </a:cubicBezTo>
                  <a:cubicBezTo>
                    <a:pt x="10" y="31"/>
                    <a:pt x="10" y="31"/>
                    <a:pt x="10" y="31"/>
                  </a:cubicBezTo>
                  <a:cubicBezTo>
                    <a:pt x="10" y="30"/>
                    <a:pt x="9" y="30"/>
                    <a:pt x="8" y="30"/>
                  </a:cubicBezTo>
                  <a:cubicBezTo>
                    <a:pt x="8" y="30"/>
                    <a:pt x="8" y="30"/>
                    <a:pt x="8" y="30"/>
                  </a:cubicBezTo>
                  <a:cubicBezTo>
                    <a:pt x="8" y="29"/>
                    <a:pt x="8" y="29"/>
                    <a:pt x="8" y="29"/>
                  </a:cubicBezTo>
                  <a:cubicBezTo>
                    <a:pt x="8" y="29"/>
                    <a:pt x="8" y="29"/>
                    <a:pt x="8" y="29"/>
                  </a:cubicBezTo>
                  <a:cubicBezTo>
                    <a:pt x="8" y="29"/>
                    <a:pt x="7" y="29"/>
                    <a:pt x="7" y="28"/>
                  </a:cubicBezTo>
                  <a:cubicBezTo>
                    <a:pt x="7" y="28"/>
                    <a:pt x="7" y="28"/>
                    <a:pt x="7" y="28"/>
                  </a:cubicBezTo>
                  <a:cubicBezTo>
                    <a:pt x="6" y="28"/>
                    <a:pt x="6" y="28"/>
                    <a:pt x="6" y="28"/>
                  </a:cubicBezTo>
                  <a:cubicBezTo>
                    <a:pt x="6" y="28"/>
                    <a:pt x="6" y="28"/>
                    <a:pt x="5" y="29"/>
                  </a:cubicBezTo>
                  <a:cubicBezTo>
                    <a:pt x="5" y="29"/>
                    <a:pt x="5" y="29"/>
                    <a:pt x="5" y="29"/>
                  </a:cubicBezTo>
                  <a:cubicBezTo>
                    <a:pt x="4" y="29"/>
                    <a:pt x="4" y="29"/>
                    <a:pt x="4" y="29"/>
                  </a:cubicBezTo>
                  <a:cubicBezTo>
                    <a:pt x="4" y="29"/>
                    <a:pt x="4" y="29"/>
                    <a:pt x="4" y="29"/>
                  </a:cubicBezTo>
                  <a:cubicBezTo>
                    <a:pt x="4" y="29"/>
                    <a:pt x="4" y="29"/>
                    <a:pt x="4" y="29"/>
                  </a:cubicBezTo>
                  <a:cubicBezTo>
                    <a:pt x="4" y="29"/>
                    <a:pt x="4" y="29"/>
                    <a:pt x="4" y="29"/>
                  </a:cubicBezTo>
                  <a:cubicBezTo>
                    <a:pt x="3" y="28"/>
                    <a:pt x="3" y="28"/>
                    <a:pt x="3" y="28"/>
                  </a:cubicBezTo>
                  <a:cubicBezTo>
                    <a:pt x="3" y="28"/>
                    <a:pt x="3" y="28"/>
                    <a:pt x="3" y="28"/>
                  </a:cubicBezTo>
                  <a:cubicBezTo>
                    <a:pt x="3" y="28"/>
                    <a:pt x="3" y="28"/>
                    <a:pt x="3" y="28"/>
                  </a:cubicBezTo>
                  <a:cubicBezTo>
                    <a:pt x="3" y="28"/>
                    <a:pt x="3" y="28"/>
                    <a:pt x="3" y="28"/>
                  </a:cubicBezTo>
                  <a:cubicBezTo>
                    <a:pt x="2" y="28"/>
                    <a:pt x="2" y="28"/>
                    <a:pt x="2" y="28"/>
                  </a:cubicBezTo>
                  <a:cubicBezTo>
                    <a:pt x="2" y="27"/>
                    <a:pt x="2" y="26"/>
                    <a:pt x="2" y="24"/>
                  </a:cubicBezTo>
                  <a:cubicBezTo>
                    <a:pt x="2" y="24"/>
                    <a:pt x="3" y="24"/>
                    <a:pt x="3" y="24"/>
                  </a:cubicBezTo>
                  <a:cubicBezTo>
                    <a:pt x="3" y="24"/>
                    <a:pt x="3" y="24"/>
                    <a:pt x="3" y="24"/>
                  </a:cubicBezTo>
                  <a:cubicBezTo>
                    <a:pt x="3" y="24"/>
                    <a:pt x="3" y="24"/>
                    <a:pt x="3" y="24"/>
                  </a:cubicBezTo>
                  <a:cubicBezTo>
                    <a:pt x="4" y="24"/>
                    <a:pt x="4" y="24"/>
                    <a:pt x="4" y="24"/>
                  </a:cubicBezTo>
                  <a:cubicBezTo>
                    <a:pt x="4" y="24"/>
                    <a:pt x="4" y="24"/>
                    <a:pt x="4" y="24"/>
                  </a:cubicBezTo>
                  <a:cubicBezTo>
                    <a:pt x="4" y="24"/>
                    <a:pt x="4" y="24"/>
                    <a:pt x="4" y="24"/>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4" y="25"/>
                    <a:pt x="4" y="25"/>
                    <a:pt x="4" y="25"/>
                  </a:cubicBezTo>
                  <a:cubicBezTo>
                    <a:pt x="5" y="26"/>
                    <a:pt x="5" y="26"/>
                    <a:pt x="5" y="26"/>
                  </a:cubicBezTo>
                  <a:cubicBezTo>
                    <a:pt x="5" y="26"/>
                    <a:pt x="5" y="26"/>
                    <a:pt x="5" y="26"/>
                  </a:cubicBezTo>
                  <a:cubicBezTo>
                    <a:pt x="6" y="25"/>
                    <a:pt x="6" y="25"/>
                    <a:pt x="6" y="25"/>
                  </a:cubicBezTo>
                  <a:cubicBezTo>
                    <a:pt x="6" y="26"/>
                    <a:pt x="6" y="26"/>
                    <a:pt x="6" y="26"/>
                  </a:cubicBezTo>
                  <a:cubicBezTo>
                    <a:pt x="6" y="26"/>
                    <a:pt x="6" y="26"/>
                    <a:pt x="6" y="26"/>
                  </a:cubicBezTo>
                  <a:cubicBezTo>
                    <a:pt x="6" y="25"/>
                    <a:pt x="6" y="25"/>
                    <a:pt x="6" y="25"/>
                  </a:cubicBezTo>
                  <a:cubicBezTo>
                    <a:pt x="7" y="25"/>
                    <a:pt x="7" y="25"/>
                    <a:pt x="7" y="25"/>
                  </a:cubicBezTo>
                  <a:cubicBezTo>
                    <a:pt x="7" y="25"/>
                    <a:pt x="7" y="25"/>
                    <a:pt x="7" y="25"/>
                  </a:cubicBezTo>
                  <a:cubicBezTo>
                    <a:pt x="7" y="25"/>
                    <a:pt x="7" y="25"/>
                    <a:pt x="7" y="25"/>
                  </a:cubicBezTo>
                  <a:cubicBezTo>
                    <a:pt x="7" y="26"/>
                    <a:pt x="7" y="26"/>
                    <a:pt x="7" y="26"/>
                  </a:cubicBezTo>
                  <a:cubicBezTo>
                    <a:pt x="7" y="26"/>
                    <a:pt x="7" y="26"/>
                    <a:pt x="7" y="26"/>
                  </a:cubicBezTo>
                  <a:cubicBezTo>
                    <a:pt x="8" y="26"/>
                    <a:pt x="8" y="26"/>
                    <a:pt x="8" y="26"/>
                  </a:cubicBezTo>
                  <a:cubicBezTo>
                    <a:pt x="8" y="26"/>
                    <a:pt x="8" y="26"/>
                    <a:pt x="8" y="26"/>
                  </a:cubicBezTo>
                  <a:cubicBezTo>
                    <a:pt x="8" y="26"/>
                    <a:pt x="8" y="26"/>
                    <a:pt x="8" y="26"/>
                  </a:cubicBezTo>
                  <a:cubicBezTo>
                    <a:pt x="8" y="26"/>
                    <a:pt x="8" y="26"/>
                    <a:pt x="8"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6"/>
                    <a:pt x="9" y="26"/>
                    <a:pt x="9" y="26"/>
                  </a:cubicBezTo>
                  <a:cubicBezTo>
                    <a:pt x="9" y="27"/>
                    <a:pt x="9" y="27"/>
                    <a:pt x="9" y="27"/>
                  </a:cubicBezTo>
                  <a:cubicBezTo>
                    <a:pt x="10" y="27"/>
                    <a:pt x="10" y="27"/>
                    <a:pt x="10" y="27"/>
                  </a:cubicBezTo>
                  <a:cubicBezTo>
                    <a:pt x="10" y="26"/>
                    <a:pt x="10" y="26"/>
                    <a:pt x="10" y="26"/>
                  </a:cubicBezTo>
                  <a:cubicBezTo>
                    <a:pt x="10" y="26"/>
                    <a:pt x="10" y="26"/>
                    <a:pt x="10" y="26"/>
                  </a:cubicBezTo>
                  <a:cubicBezTo>
                    <a:pt x="10" y="26"/>
                    <a:pt x="10" y="26"/>
                    <a:pt x="10" y="26"/>
                  </a:cubicBezTo>
                  <a:cubicBezTo>
                    <a:pt x="10" y="26"/>
                    <a:pt x="10" y="26"/>
                    <a:pt x="10" y="26"/>
                  </a:cubicBezTo>
                  <a:cubicBezTo>
                    <a:pt x="9" y="26"/>
                    <a:pt x="9" y="26"/>
                    <a:pt x="9" y="26"/>
                  </a:cubicBezTo>
                  <a:cubicBezTo>
                    <a:pt x="9" y="26"/>
                    <a:pt x="9" y="26"/>
                    <a:pt x="9" y="26"/>
                  </a:cubicBezTo>
                  <a:cubicBezTo>
                    <a:pt x="9" y="26"/>
                    <a:pt x="9" y="26"/>
                    <a:pt x="9" y="26"/>
                  </a:cubicBezTo>
                  <a:cubicBezTo>
                    <a:pt x="9" y="25"/>
                    <a:pt x="9" y="25"/>
                    <a:pt x="9" y="25"/>
                  </a:cubicBezTo>
                  <a:cubicBezTo>
                    <a:pt x="9" y="25"/>
                    <a:pt x="9" y="25"/>
                    <a:pt x="9" y="25"/>
                  </a:cubicBezTo>
                  <a:cubicBezTo>
                    <a:pt x="9" y="25"/>
                    <a:pt x="9" y="25"/>
                    <a:pt x="9" y="25"/>
                  </a:cubicBezTo>
                  <a:cubicBezTo>
                    <a:pt x="9" y="25"/>
                    <a:pt x="9" y="25"/>
                    <a:pt x="9" y="25"/>
                  </a:cubicBezTo>
                  <a:cubicBezTo>
                    <a:pt x="9" y="25"/>
                    <a:pt x="9" y="25"/>
                    <a:pt x="9" y="25"/>
                  </a:cubicBezTo>
                  <a:cubicBezTo>
                    <a:pt x="9" y="24"/>
                    <a:pt x="9" y="24"/>
                    <a:pt x="9" y="24"/>
                  </a:cubicBezTo>
                  <a:cubicBezTo>
                    <a:pt x="8" y="24"/>
                    <a:pt x="8" y="24"/>
                    <a:pt x="8" y="24"/>
                  </a:cubicBezTo>
                  <a:cubicBezTo>
                    <a:pt x="8" y="24"/>
                    <a:pt x="8" y="24"/>
                    <a:pt x="8" y="24"/>
                  </a:cubicBezTo>
                  <a:cubicBezTo>
                    <a:pt x="8" y="24"/>
                    <a:pt x="8" y="24"/>
                    <a:pt x="8" y="24"/>
                  </a:cubicBezTo>
                  <a:cubicBezTo>
                    <a:pt x="8" y="24"/>
                    <a:pt x="7" y="24"/>
                    <a:pt x="7" y="24"/>
                  </a:cubicBezTo>
                  <a:cubicBezTo>
                    <a:pt x="7" y="24"/>
                    <a:pt x="7" y="24"/>
                    <a:pt x="7" y="24"/>
                  </a:cubicBezTo>
                  <a:cubicBezTo>
                    <a:pt x="7" y="24"/>
                    <a:pt x="7" y="24"/>
                    <a:pt x="7" y="24"/>
                  </a:cubicBezTo>
                  <a:cubicBezTo>
                    <a:pt x="6" y="23"/>
                    <a:pt x="6" y="23"/>
                    <a:pt x="6" y="23"/>
                  </a:cubicBezTo>
                  <a:cubicBezTo>
                    <a:pt x="6" y="23"/>
                    <a:pt x="6" y="23"/>
                    <a:pt x="6" y="23"/>
                  </a:cubicBezTo>
                  <a:cubicBezTo>
                    <a:pt x="6" y="23"/>
                    <a:pt x="6" y="23"/>
                    <a:pt x="6" y="23"/>
                  </a:cubicBezTo>
                  <a:cubicBezTo>
                    <a:pt x="7" y="20"/>
                    <a:pt x="7" y="20"/>
                    <a:pt x="7" y="20"/>
                  </a:cubicBezTo>
                  <a:cubicBezTo>
                    <a:pt x="7" y="20"/>
                    <a:pt x="7" y="20"/>
                    <a:pt x="7" y="20"/>
                  </a:cubicBezTo>
                  <a:cubicBezTo>
                    <a:pt x="7" y="20"/>
                    <a:pt x="7" y="20"/>
                    <a:pt x="7" y="20"/>
                  </a:cubicBezTo>
                  <a:cubicBezTo>
                    <a:pt x="7" y="20"/>
                    <a:pt x="7" y="20"/>
                    <a:pt x="7" y="20"/>
                  </a:cubicBezTo>
                  <a:cubicBezTo>
                    <a:pt x="7" y="20"/>
                    <a:pt x="7" y="20"/>
                    <a:pt x="7" y="20"/>
                  </a:cubicBezTo>
                  <a:cubicBezTo>
                    <a:pt x="7" y="20"/>
                    <a:pt x="7" y="21"/>
                    <a:pt x="7" y="21"/>
                  </a:cubicBezTo>
                  <a:cubicBezTo>
                    <a:pt x="7" y="21"/>
                    <a:pt x="7" y="21"/>
                    <a:pt x="7" y="21"/>
                  </a:cubicBezTo>
                  <a:cubicBezTo>
                    <a:pt x="7" y="21"/>
                    <a:pt x="7" y="21"/>
                    <a:pt x="7" y="21"/>
                  </a:cubicBezTo>
                  <a:cubicBezTo>
                    <a:pt x="7" y="21"/>
                    <a:pt x="7" y="21"/>
                    <a:pt x="7" y="21"/>
                  </a:cubicBezTo>
                  <a:cubicBezTo>
                    <a:pt x="8" y="21"/>
                    <a:pt x="8" y="20"/>
                    <a:pt x="8" y="20"/>
                  </a:cubicBezTo>
                  <a:cubicBezTo>
                    <a:pt x="8" y="20"/>
                    <a:pt x="8" y="20"/>
                    <a:pt x="8" y="20"/>
                  </a:cubicBezTo>
                  <a:cubicBezTo>
                    <a:pt x="8" y="21"/>
                    <a:pt x="8" y="21"/>
                    <a:pt x="8" y="21"/>
                  </a:cubicBezTo>
                  <a:cubicBezTo>
                    <a:pt x="8" y="22"/>
                    <a:pt x="8" y="22"/>
                    <a:pt x="8" y="22"/>
                  </a:cubicBezTo>
                  <a:cubicBezTo>
                    <a:pt x="8" y="22"/>
                    <a:pt x="8" y="22"/>
                    <a:pt x="8" y="22"/>
                  </a:cubicBezTo>
                  <a:cubicBezTo>
                    <a:pt x="8" y="22"/>
                    <a:pt x="8" y="22"/>
                    <a:pt x="8" y="22"/>
                  </a:cubicBezTo>
                  <a:cubicBezTo>
                    <a:pt x="8" y="21"/>
                    <a:pt x="8" y="21"/>
                    <a:pt x="8" y="21"/>
                  </a:cubicBezTo>
                  <a:cubicBezTo>
                    <a:pt x="8" y="21"/>
                    <a:pt x="8" y="21"/>
                    <a:pt x="8" y="21"/>
                  </a:cubicBezTo>
                  <a:cubicBezTo>
                    <a:pt x="9" y="20"/>
                    <a:pt x="9" y="20"/>
                    <a:pt x="9" y="20"/>
                  </a:cubicBezTo>
                  <a:cubicBezTo>
                    <a:pt x="9" y="20"/>
                    <a:pt x="9" y="20"/>
                    <a:pt x="9" y="20"/>
                  </a:cubicBezTo>
                  <a:cubicBezTo>
                    <a:pt x="9" y="21"/>
                    <a:pt x="9" y="21"/>
                    <a:pt x="9" y="21"/>
                  </a:cubicBezTo>
                  <a:cubicBezTo>
                    <a:pt x="9" y="22"/>
                    <a:pt x="9" y="22"/>
                    <a:pt x="9" y="22"/>
                  </a:cubicBezTo>
                  <a:cubicBezTo>
                    <a:pt x="9" y="21"/>
                    <a:pt x="9" y="21"/>
                    <a:pt x="9" y="21"/>
                  </a:cubicBezTo>
                  <a:cubicBezTo>
                    <a:pt x="9" y="21"/>
                    <a:pt x="9" y="21"/>
                    <a:pt x="9" y="21"/>
                  </a:cubicBezTo>
                  <a:cubicBezTo>
                    <a:pt x="9" y="21"/>
                    <a:pt x="9" y="21"/>
                    <a:pt x="9" y="21"/>
                  </a:cubicBezTo>
                  <a:cubicBezTo>
                    <a:pt x="10" y="21"/>
                    <a:pt x="10" y="21"/>
                    <a:pt x="10" y="21"/>
                  </a:cubicBezTo>
                  <a:cubicBezTo>
                    <a:pt x="10" y="21"/>
                    <a:pt x="10" y="21"/>
                    <a:pt x="10" y="21"/>
                  </a:cubicBezTo>
                  <a:cubicBezTo>
                    <a:pt x="9" y="21"/>
                    <a:pt x="9" y="21"/>
                    <a:pt x="9" y="21"/>
                  </a:cubicBezTo>
                  <a:cubicBezTo>
                    <a:pt x="9" y="20"/>
                    <a:pt x="9" y="20"/>
                    <a:pt x="9" y="20"/>
                  </a:cubicBezTo>
                  <a:cubicBezTo>
                    <a:pt x="9" y="20"/>
                    <a:pt x="9" y="20"/>
                    <a:pt x="9" y="20"/>
                  </a:cubicBezTo>
                  <a:cubicBezTo>
                    <a:pt x="9" y="20"/>
                    <a:pt x="9" y="20"/>
                    <a:pt x="9" y="20"/>
                  </a:cubicBezTo>
                  <a:cubicBezTo>
                    <a:pt x="9" y="19"/>
                    <a:pt x="9" y="19"/>
                    <a:pt x="9" y="19"/>
                  </a:cubicBezTo>
                  <a:cubicBezTo>
                    <a:pt x="9" y="19"/>
                    <a:pt x="9" y="19"/>
                    <a:pt x="9" y="19"/>
                  </a:cubicBezTo>
                  <a:cubicBezTo>
                    <a:pt x="8" y="19"/>
                    <a:pt x="8" y="19"/>
                    <a:pt x="7" y="19"/>
                  </a:cubicBezTo>
                  <a:cubicBezTo>
                    <a:pt x="7" y="18"/>
                    <a:pt x="7" y="18"/>
                    <a:pt x="7" y="18"/>
                  </a:cubicBezTo>
                  <a:cubicBezTo>
                    <a:pt x="7" y="19"/>
                    <a:pt x="7" y="19"/>
                    <a:pt x="7" y="19"/>
                  </a:cubicBezTo>
                  <a:cubicBezTo>
                    <a:pt x="6" y="19"/>
                    <a:pt x="6" y="20"/>
                    <a:pt x="6" y="20"/>
                  </a:cubicBezTo>
                  <a:cubicBezTo>
                    <a:pt x="5" y="20"/>
                    <a:pt x="5" y="20"/>
                    <a:pt x="5" y="20"/>
                  </a:cubicBezTo>
                  <a:cubicBezTo>
                    <a:pt x="5"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3" y="18"/>
                    <a:pt x="3" y="17"/>
                    <a:pt x="4" y="16"/>
                  </a:cubicBezTo>
                  <a:cubicBezTo>
                    <a:pt x="4" y="15"/>
                    <a:pt x="5" y="14"/>
                    <a:pt x="6" y="14"/>
                  </a:cubicBezTo>
                  <a:cubicBezTo>
                    <a:pt x="6" y="14"/>
                    <a:pt x="6" y="14"/>
                    <a:pt x="6" y="14"/>
                  </a:cubicBezTo>
                  <a:cubicBezTo>
                    <a:pt x="6" y="14"/>
                    <a:pt x="6" y="14"/>
                    <a:pt x="6" y="14"/>
                  </a:cubicBezTo>
                  <a:cubicBezTo>
                    <a:pt x="7" y="14"/>
                    <a:pt x="7" y="14"/>
                    <a:pt x="7" y="14"/>
                  </a:cubicBezTo>
                  <a:cubicBezTo>
                    <a:pt x="7" y="15"/>
                    <a:pt x="7" y="15"/>
                    <a:pt x="8" y="15"/>
                  </a:cubicBezTo>
                  <a:cubicBezTo>
                    <a:pt x="8" y="15"/>
                    <a:pt x="8" y="15"/>
                    <a:pt x="8" y="15"/>
                  </a:cubicBezTo>
                  <a:cubicBezTo>
                    <a:pt x="8" y="15"/>
                    <a:pt x="8" y="15"/>
                    <a:pt x="8" y="15"/>
                  </a:cubicBezTo>
                  <a:cubicBezTo>
                    <a:pt x="8" y="15"/>
                    <a:pt x="8" y="15"/>
                    <a:pt x="8" y="15"/>
                  </a:cubicBezTo>
                  <a:cubicBezTo>
                    <a:pt x="8" y="15"/>
                    <a:pt x="8" y="15"/>
                    <a:pt x="8" y="15"/>
                  </a:cubicBezTo>
                  <a:cubicBezTo>
                    <a:pt x="9" y="15"/>
                    <a:pt x="9" y="14"/>
                    <a:pt x="10" y="14"/>
                  </a:cubicBezTo>
                  <a:cubicBezTo>
                    <a:pt x="10" y="14"/>
                    <a:pt x="10" y="14"/>
                    <a:pt x="10" y="14"/>
                  </a:cubicBezTo>
                  <a:cubicBezTo>
                    <a:pt x="10" y="14"/>
                    <a:pt x="10" y="14"/>
                    <a:pt x="10" y="14"/>
                  </a:cubicBezTo>
                  <a:cubicBezTo>
                    <a:pt x="11" y="14"/>
                    <a:pt x="11" y="14"/>
                    <a:pt x="11" y="14"/>
                  </a:cubicBezTo>
                  <a:cubicBezTo>
                    <a:pt x="11" y="14"/>
                    <a:pt x="11" y="14"/>
                    <a:pt x="11" y="14"/>
                  </a:cubicBezTo>
                  <a:cubicBezTo>
                    <a:pt x="11" y="14"/>
                    <a:pt x="11" y="14"/>
                    <a:pt x="11" y="14"/>
                  </a:cubicBezTo>
                  <a:cubicBezTo>
                    <a:pt x="11" y="14"/>
                    <a:pt x="12" y="15"/>
                    <a:pt x="12" y="15"/>
                  </a:cubicBezTo>
                  <a:cubicBezTo>
                    <a:pt x="12" y="15"/>
                    <a:pt x="12" y="15"/>
                    <a:pt x="13" y="14"/>
                  </a:cubicBezTo>
                  <a:cubicBezTo>
                    <a:pt x="13" y="14"/>
                    <a:pt x="14" y="14"/>
                    <a:pt x="14" y="14"/>
                  </a:cubicBezTo>
                  <a:cubicBezTo>
                    <a:pt x="14" y="14"/>
                    <a:pt x="15" y="14"/>
                    <a:pt x="15" y="14"/>
                  </a:cubicBezTo>
                  <a:cubicBezTo>
                    <a:pt x="15" y="14"/>
                    <a:pt x="15" y="14"/>
                    <a:pt x="15" y="14"/>
                  </a:cubicBezTo>
                  <a:cubicBezTo>
                    <a:pt x="16" y="14"/>
                    <a:pt x="16" y="14"/>
                    <a:pt x="17" y="13"/>
                  </a:cubicBezTo>
                  <a:cubicBezTo>
                    <a:pt x="17" y="13"/>
                    <a:pt x="17" y="13"/>
                    <a:pt x="17" y="13"/>
                  </a:cubicBezTo>
                  <a:cubicBezTo>
                    <a:pt x="17" y="13"/>
                    <a:pt x="17" y="13"/>
                    <a:pt x="17" y="13"/>
                  </a:cubicBezTo>
                  <a:cubicBezTo>
                    <a:pt x="17" y="13"/>
                    <a:pt x="17" y="13"/>
                    <a:pt x="17" y="13"/>
                  </a:cubicBezTo>
                  <a:cubicBezTo>
                    <a:pt x="17" y="13"/>
                    <a:pt x="17" y="13"/>
                    <a:pt x="17" y="13"/>
                  </a:cubicBezTo>
                  <a:cubicBezTo>
                    <a:pt x="18" y="11"/>
                    <a:pt x="18" y="11"/>
                    <a:pt x="18" y="11"/>
                  </a:cubicBezTo>
                  <a:cubicBezTo>
                    <a:pt x="18" y="10"/>
                    <a:pt x="18" y="10"/>
                    <a:pt x="18" y="10"/>
                  </a:cubicBezTo>
                  <a:cubicBezTo>
                    <a:pt x="18" y="11"/>
                    <a:pt x="18" y="11"/>
                    <a:pt x="18" y="11"/>
                  </a:cubicBezTo>
                  <a:cubicBezTo>
                    <a:pt x="17" y="13"/>
                    <a:pt x="17" y="13"/>
                    <a:pt x="17" y="13"/>
                  </a:cubicBezTo>
                  <a:cubicBezTo>
                    <a:pt x="17" y="13"/>
                    <a:pt x="17" y="13"/>
                    <a:pt x="17" y="13"/>
                  </a:cubicBezTo>
                  <a:cubicBezTo>
                    <a:pt x="17" y="11"/>
                    <a:pt x="17" y="11"/>
                    <a:pt x="17" y="11"/>
                  </a:cubicBezTo>
                  <a:cubicBezTo>
                    <a:pt x="17" y="11"/>
                    <a:pt x="17" y="11"/>
                    <a:pt x="17" y="11"/>
                  </a:cubicBezTo>
                  <a:cubicBezTo>
                    <a:pt x="18" y="11"/>
                    <a:pt x="18" y="11"/>
                    <a:pt x="18" y="11"/>
                  </a:cubicBezTo>
                  <a:cubicBezTo>
                    <a:pt x="17" y="10"/>
                    <a:pt x="17" y="10"/>
                    <a:pt x="17" y="10"/>
                  </a:cubicBezTo>
                  <a:cubicBezTo>
                    <a:pt x="17" y="10"/>
                    <a:pt x="17" y="10"/>
                    <a:pt x="17" y="10"/>
                  </a:cubicBezTo>
                  <a:cubicBezTo>
                    <a:pt x="17" y="11"/>
                    <a:pt x="16" y="11"/>
                    <a:pt x="16" y="12"/>
                  </a:cubicBezTo>
                  <a:cubicBezTo>
                    <a:pt x="16" y="12"/>
                    <a:pt x="15" y="12"/>
                    <a:pt x="15" y="12"/>
                  </a:cubicBezTo>
                  <a:cubicBezTo>
                    <a:pt x="15" y="12"/>
                    <a:pt x="14" y="12"/>
                    <a:pt x="14" y="12"/>
                  </a:cubicBezTo>
                  <a:cubicBezTo>
                    <a:pt x="14" y="12"/>
                    <a:pt x="14" y="12"/>
                    <a:pt x="14" y="12"/>
                  </a:cubicBezTo>
                  <a:cubicBezTo>
                    <a:pt x="13" y="12"/>
                    <a:pt x="13" y="13"/>
                    <a:pt x="12" y="13"/>
                  </a:cubicBezTo>
                  <a:cubicBezTo>
                    <a:pt x="12" y="13"/>
                    <a:pt x="12" y="13"/>
                    <a:pt x="12" y="13"/>
                  </a:cubicBezTo>
                  <a:cubicBezTo>
                    <a:pt x="11" y="13"/>
                    <a:pt x="10" y="12"/>
                    <a:pt x="10" y="11"/>
                  </a:cubicBezTo>
                  <a:cubicBezTo>
                    <a:pt x="10" y="11"/>
                    <a:pt x="10" y="11"/>
                    <a:pt x="10" y="11"/>
                  </a:cubicBezTo>
                  <a:cubicBezTo>
                    <a:pt x="10" y="11"/>
                    <a:pt x="10" y="11"/>
                    <a:pt x="10" y="11"/>
                  </a:cubicBezTo>
                  <a:cubicBezTo>
                    <a:pt x="9" y="12"/>
                    <a:pt x="9" y="12"/>
                    <a:pt x="9" y="12"/>
                  </a:cubicBezTo>
                  <a:cubicBezTo>
                    <a:pt x="9" y="12"/>
                    <a:pt x="9" y="12"/>
                    <a:pt x="9" y="12"/>
                  </a:cubicBezTo>
                  <a:cubicBezTo>
                    <a:pt x="9" y="12"/>
                    <a:pt x="9" y="12"/>
                    <a:pt x="9" y="12"/>
                  </a:cubicBezTo>
                  <a:cubicBezTo>
                    <a:pt x="9" y="12"/>
                    <a:pt x="9" y="12"/>
                    <a:pt x="9" y="12"/>
                  </a:cubicBezTo>
                  <a:cubicBezTo>
                    <a:pt x="8" y="13"/>
                    <a:pt x="8" y="13"/>
                    <a:pt x="7" y="13"/>
                  </a:cubicBezTo>
                  <a:cubicBezTo>
                    <a:pt x="7" y="13"/>
                    <a:pt x="7" y="13"/>
                    <a:pt x="7" y="13"/>
                  </a:cubicBezTo>
                  <a:cubicBezTo>
                    <a:pt x="7" y="13"/>
                    <a:pt x="7" y="13"/>
                    <a:pt x="7" y="13"/>
                  </a:cubicBezTo>
                  <a:cubicBezTo>
                    <a:pt x="7" y="13"/>
                    <a:pt x="7" y="13"/>
                    <a:pt x="7" y="13"/>
                  </a:cubicBezTo>
                  <a:cubicBezTo>
                    <a:pt x="6" y="12"/>
                    <a:pt x="6" y="12"/>
                    <a:pt x="6" y="12"/>
                  </a:cubicBezTo>
                  <a:cubicBezTo>
                    <a:pt x="6" y="11"/>
                    <a:pt x="6" y="10"/>
                    <a:pt x="6" y="9"/>
                  </a:cubicBezTo>
                  <a:cubicBezTo>
                    <a:pt x="7" y="8"/>
                    <a:pt x="8" y="7"/>
                    <a:pt x="9" y="7"/>
                  </a:cubicBezTo>
                  <a:cubicBezTo>
                    <a:pt x="10" y="7"/>
                    <a:pt x="10" y="7"/>
                    <a:pt x="10" y="7"/>
                  </a:cubicBezTo>
                  <a:cubicBezTo>
                    <a:pt x="10" y="7"/>
                    <a:pt x="10" y="7"/>
                    <a:pt x="10" y="7"/>
                  </a:cubicBezTo>
                  <a:cubicBezTo>
                    <a:pt x="11" y="8"/>
                    <a:pt x="11" y="8"/>
                    <a:pt x="12" y="8"/>
                  </a:cubicBezTo>
                  <a:cubicBezTo>
                    <a:pt x="12" y="8"/>
                    <a:pt x="12" y="8"/>
                    <a:pt x="12" y="8"/>
                  </a:cubicBezTo>
                  <a:cubicBezTo>
                    <a:pt x="13" y="8"/>
                    <a:pt x="13" y="8"/>
                    <a:pt x="14" y="7"/>
                  </a:cubicBezTo>
                  <a:cubicBezTo>
                    <a:pt x="14" y="7"/>
                    <a:pt x="14" y="7"/>
                    <a:pt x="14" y="7"/>
                  </a:cubicBezTo>
                  <a:cubicBezTo>
                    <a:pt x="14" y="7"/>
                    <a:pt x="14" y="7"/>
                    <a:pt x="14" y="7"/>
                  </a:cubicBezTo>
                  <a:cubicBezTo>
                    <a:pt x="14" y="8"/>
                    <a:pt x="15" y="8"/>
                    <a:pt x="16" y="8"/>
                  </a:cubicBezTo>
                  <a:cubicBezTo>
                    <a:pt x="16" y="8"/>
                    <a:pt x="16" y="8"/>
                    <a:pt x="16" y="8"/>
                  </a:cubicBezTo>
                  <a:cubicBezTo>
                    <a:pt x="16" y="8"/>
                    <a:pt x="16" y="8"/>
                    <a:pt x="16" y="8"/>
                  </a:cubicBezTo>
                  <a:cubicBezTo>
                    <a:pt x="16" y="9"/>
                    <a:pt x="16" y="9"/>
                    <a:pt x="16" y="9"/>
                  </a:cubicBezTo>
                  <a:cubicBezTo>
                    <a:pt x="16" y="9"/>
                    <a:pt x="16" y="9"/>
                    <a:pt x="16" y="9"/>
                  </a:cubicBezTo>
                  <a:cubicBezTo>
                    <a:pt x="17" y="9"/>
                    <a:pt x="17" y="9"/>
                    <a:pt x="17" y="9"/>
                  </a:cubicBezTo>
                  <a:cubicBezTo>
                    <a:pt x="18" y="8"/>
                    <a:pt x="18" y="8"/>
                    <a:pt x="18" y="8"/>
                  </a:cubicBezTo>
                  <a:cubicBezTo>
                    <a:pt x="17" y="8"/>
                    <a:pt x="17" y="8"/>
                    <a:pt x="17" y="8"/>
                  </a:cubicBezTo>
                  <a:cubicBezTo>
                    <a:pt x="17" y="8"/>
                    <a:pt x="17" y="8"/>
                    <a:pt x="17" y="8"/>
                  </a:cubicBezTo>
                  <a:cubicBezTo>
                    <a:pt x="16" y="7"/>
                    <a:pt x="16" y="7"/>
                    <a:pt x="16" y="7"/>
                  </a:cubicBezTo>
                  <a:cubicBezTo>
                    <a:pt x="16" y="7"/>
                    <a:pt x="16" y="7"/>
                    <a:pt x="16" y="7"/>
                  </a:cubicBezTo>
                  <a:cubicBezTo>
                    <a:pt x="16" y="7"/>
                    <a:pt x="16" y="7"/>
                    <a:pt x="16" y="7"/>
                  </a:cubicBezTo>
                  <a:cubicBezTo>
                    <a:pt x="15" y="7"/>
                    <a:pt x="15" y="7"/>
                    <a:pt x="15" y="7"/>
                  </a:cubicBezTo>
                  <a:cubicBezTo>
                    <a:pt x="15" y="6"/>
                    <a:pt x="14" y="6"/>
                    <a:pt x="14" y="6"/>
                  </a:cubicBezTo>
                  <a:cubicBezTo>
                    <a:pt x="13" y="6"/>
                    <a:pt x="13" y="6"/>
                    <a:pt x="13" y="6"/>
                  </a:cubicBezTo>
                  <a:cubicBezTo>
                    <a:pt x="13" y="6"/>
                    <a:pt x="13" y="6"/>
                    <a:pt x="13" y="6"/>
                  </a:cubicBezTo>
                  <a:cubicBezTo>
                    <a:pt x="13" y="7"/>
                    <a:pt x="13" y="7"/>
                    <a:pt x="13" y="7"/>
                  </a:cubicBezTo>
                  <a:cubicBezTo>
                    <a:pt x="12" y="7"/>
                    <a:pt x="12" y="7"/>
                    <a:pt x="12" y="7"/>
                  </a:cubicBezTo>
                  <a:cubicBezTo>
                    <a:pt x="12" y="7"/>
                    <a:pt x="12" y="7"/>
                    <a:pt x="12" y="7"/>
                  </a:cubicBezTo>
                  <a:moveTo>
                    <a:pt x="29" y="6"/>
                  </a:moveTo>
                  <a:cubicBezTo>
                    <a:pt x="29" y="6"/>
                    <a:pt x="29" y="6"/>
                    <a:pt x="29" y="6"/>
                  </a:cubicBezTo>
                  <a:cubicBezTo>
                    <a:pt x="29" y="5"/>
                    <a:pt x="29" y="5"/>
                    <a:pt x="29" y="5"/>
                  </a:cubicBezTo>
                  <a:cubicBezTo>
                    <a:pt x="29" y="5"/>
                    <a:pt x="29" y="5"/>
                    <a:pt x="29" y="5"/>
                  </a:cubicBezTo>
                  <a:cubicBezTo>
                    <a:pt x="29" y="4"/>
                    <a:pt x="29" y="4"/>
                    <a:pt x="30" y="4"/>
                  </a:cubicBezTo>
                  <a:cubicBezTo>
                    <a:pt x="30" y="3"/>
                    <a:pt x="30" y="3"/>
                    <a:pt x="30" y="3"/>
                  </a:cubicBezTo>
                  <a:cubicBezTo>
                    <a:pt x="31" y="3"/>
                    <a:pt x="31" y="3"/>
                    <a:pt x="31" y="3"/>
                  </a:cubicBezTo>
                  <a:cubicBezTo>
                    <a:pt x="32" y="4"/>
                    <a:pt x="32" y="4"/>
                    <a:pt x="32" y="4"/>
                  </a:cubicBezTo>
                  <a:cubicBezTo>
                    <a:pt x="32" y="4"/>
                    <a:pt x="33" y="4"/>
                    <a:pt x="33" y="5"/>
                  </a:cubicBezTo>
                  <a:cubicBezTo>
                    <a:pt x="33" y="5"/>
                    <a:pt x="33" y="5"/>
                    <a:pt x="33" y="5"/>
                  </a:cubicBezTo>
                  <a:cubicBezTo>
                    <a:pt x="33" y="6"/>
                    <a:pt x="33" y="6"/>
                    <a:pt x="33" y="6"/>
                  </a:cubicBezTo>
                  <a:cubicBezTo>
                    <a:pt x="33" y="6"/>
                    <a:pt x="33" y="6"/>
                    <a:pt x="33" y="6"/>
                  </a:cubicBezTo>
                  <a:cubicBezTo>
                    <a:pt x="33" y="7"/>
                    <a:pt x="33" y="7"/>
                    <a:pt x="33" y="7"/>
                  </a:cubicBezTo>
                  <a:cubicBezTo>
                    <a:pt x="33" y="7"/>
                    <a:pt x="33" y="7"/>
                    <a:pt x="32" y="7"/>
                  </a:cubicBezTo>
                  <a:cubicBezTo>
                    <a:pt x="32" y="7"/>
                    <a:pt x="32" y="7"/>
                    <a:pt x="32" y="7"/>
                  </a:cubicBezTo>
                  <a:cubicBezTo>
                    <a:pt x="31" y="7"/>
                    <a:pt x="31" y="7"/>
                    <a:pt x="31" y="7"/>
                  </a:cubicBezTo>
                  <a:cubicBezTo>
                    <a:pt x="31" y="6"/>
                    <a:pt x="31" y="6"/>
                    <a:pt x="31" y="6"/>
                  </a:cubicBezTo>
                  <a:cubicBezTo>
                    <a:pt x="31" y="6"/>
                    <a:pt x="31" y="6"/>
                    <a:pt x="31" y="6"/>
                  </a:cubicBezTo>
                  <a:cubicBezTo>
                    <a:pt x="31" y="6"/>
                    <a:pt x="31" y="6"/>
                    <a:pt x="31" y="6"/>
                  </a:cubicBezTo>
                  <a:cubicBezTo>
                    <a:pt x="30" y="6"/>
                    <a:pt x="30" y="6"/>
                    <a:pt x="29" y="7"/>
                  </a:cubicBezTo>
                  <a:cubicBezTo>
                    <a:pt x="29" y="7"/>
                    <a:pt x="29" y="7"/>
                    <a:pt x="29" y="7"/>
                  </a:cubicBezTo>
                  <a:cubicBezTo>
                    <a:pt x="29" y="7"/>
                    <a:pt x="29" y="7"/>
                    <a:pt x="29" y="7"/>
                  </a:cubicBezTo>
                  <a:cubicBezTo>
                    <a:pt x="28" y="7"/>
                    <a:pt x="28" y="7"/>
                    <a:pt x="28" y="7"/>
                  </a:cubicBezTo>
                  <a:cubicBezTo>
                    <a:pt x="28" y="8"/>
                    <a:pt x="28" y="8"/>
                    <a:pt x="28" y="8"/>
                  </a:cubicBezTo>
                  <a:cubicBezTo>
                    <a:pt x="27" y="8"/>
                    <a:pt x="27" y="8"/>
                    <a:pt x="27" y="8"/>
                  </a:cubicBezTo>
                  <a:cubicBezTo>
                    <a:pt x="27" y="8"/>
                    <a:pt x="27" y="8"/>
                    <a:pt x="27" y="8"/>
                  </a:cubicBezTo>
                  <a:cubicBezTo>
                    <a:pt x="27" y="9"/>
                    <a:pt x="27" y="9"/>
                    <a:pt x="27" y="9"/>
                  </a:cubicBezTo>
                  <a:cubicBezTo>
                    <a:pt x="28" y="9"/>
                    <a:pt x="28" y="9"/>
                    <a:pt x="28" y="9"/>
                  </a:cubicBezTo>
                  <a:cubicBezTo>
                    <a:pt x="28" y="9"/>
                    <a:pt x="28" y="9"/>
                    <a:pt x="28" y="9"/>
                  </a:cubicBezTo>
                  <a:cubicBezTo>
                    <a:pt x="28" y="8"/>
                    <a:pt x="28" y="8"/>
                    <a:pt x="28" y="8"/>
                  </a:cubicBezTo>
                  <a:cubicBezTo>
                    <a:pt x="28" y="8"/>
                    <a:pt x="28" y="8"/>
                    <a:pt x="28" y="8"/>
                  </a:cubicBezTo>
                  <a:cubicBezTo>
                    <a:pt x="29" y="8"/>
                    <a:pt x="29" y="8"/>
                    <a:pt x="29" y="8"/>
                  </a:cubicBezTo>
                  <a:cubicBezTo>
                    <a:pt x="29" y="8"/>
                    <a:pt x="29" y="8"/>
                    <a:pt x="29" y="8"/>
                  </a:cubicBezTo>
                  <a:cubicBezTo>
                    <a:pt x="29" y="8"/>
                    <a:pt x="30" y="8"/>
                    <a:pt x="30" y="7"/>
                  </a:cubicBezTo>
                  <a:cubicBezTo>
                    <a:pt x="31" y="7"/>
                    <a:pt x="31" y="7"/>
                    <a:pt x="31" y="7"/>
                  </a:cubicBezTo>
                  <a:cubicBezTo>
                    <a:pt x="31" y="7"/>
                    <a:pt x="31" y="7"/>
                    <a:pt x="31" y="7"/>
                  </a:cubicBezTo>
                  <a:cubicBezTo>
                    <a:pt x="31" y="8"/>
                    <a:pt x="32" y="8"/>
                    <a:pt x="32" y="8"/>
                  </a:cubicBezTo>
                  <a:cubicBezTo>
                    <a:pt x="32" y="8"/>
                    <a:pt x="32" y="8"/>
                    <a:pt x="32" y="8"/>
                  </a:cubicBezTo>
                  <a:cubicBezTo>
                    <a:pt x="33" y="8"/>
                    <a:pt x="33" y="8"/>
                    <a:pt x="34" y="7"/>
                  </a:cubicBezTo>
                  <a:cubicBezTo>
                    <a:pt x="34" y="7"/>
                    <a:pt x="34" y="7"/>
                    <a:pt x="34" y="7"/>
                  </a:cubicBezTo>
                  <a:cubicBezTo>
                    <a:pt x="34" y="7"/>
                    <a:pt x="35" y="7"/>
                    <a:pt x="35" y="7"/>
                  </a:cubicBezTo>
                  <a:cubicBezTo>
                    <a:pt x="36" y="7"/>
                    <a:pt x="37" y="8"/>
                    <a:pt x="38" y="9"/>
                  </a:cubicBezTo>
                  <a:cubicBezTo>
                    <a:pt x="39" y="10"/>
                    <a:pt x="39" y="11"/>
                    <a:pt x="38" y="12"/>
                  </a:cubicBezTo>
                  <a:cubicBezTo>
                    <a:pt x="38" y="13"/>
                    <a:pt x="38" y="13"/>
                    <a:pt x="38" y="13"/>
                  </a:cubicBezTo>
                  <a:cubicBezTo>
                    <a:pt x="38" y="13"/>
                    <a:pt x="38" y="13"/>
                    <a:pt x="38" y="13"/>
                  </a:cubicBezTo>
                  <a:cubicBezTo>
                    <a:pt x="38" y="13"/>
                    <a:pt x="38" y="13"/>
                    <a:pt x="38" y="13"/>
                  </a:cubicBezTo>
                  <a:cubicBezTo>
                    <a:pt x="37" y="13"/>
                    <a:pt x="37" y="13"/>
                    <a:pt x="37" y="13"/>
                  </a:cubicBezTo>
                  <a:cubicBezTo>
                    <a:pt x="36" y="13"/>
                    <a:pt x="36" y="13"/>
                    <a:pt x="36" y="12"/>
                  </a:cubicBezTo>
                  <a:cubicBezTo>
                    <a:pt x="36" y="12"/>
                    <a:pt x="36" y="12"/>
                    <a:pt x="36" y="12"/>
                  </a:cubicBezTo>
                  <a:cubicBezTo>
                    <a:pt x="35" y="12"/>
                    <a:pt x="35" y="12"/>
                    <a:pt x="35" y="12"/>
                  </a:cubicBezTo>
                  <a:cubicBezTo>
                    <a:pt x="35" y="12"/>
                    <a:pt x="35" y="12"/>
                    <a:pt x="35" y="12"/>
                  </a:cubicBezTo>
                  <a:cubicBezTo>
                    <a:pt x="34" y="11"/>
                    <a:pt x="34" y="11"/>
                    <a:pt x="34" y="11"/>
                  </a:cubicBezTo>
                  <a:cubicBezTo>
                    <a:pt x="34" y="11"/>
                    <a:pt x="34" y="11"/>
                    <a:pt x="34" y="11"/>
                  </a:cubicBezTo>
                  <a:cubicBezTo>
                    <a:pt x="34" y="11"/>
                    <a:pt x="34" y="11"/>
                    <a:pt x="34" y="11"/>
                  </a:cubicBezTo>
                  <a:cubicBezTo>
                    <a:pt x="34" y="12"/>
                    <a:pt x="33" y="13"/>
                    <a:pt x="33" y="13"/>
                  </a:cubicBezTo>
                  <a:cubicBezTo>
                    <a:pt x="33" y="13"/>
                    <a:pt x="32" y="13"/>
                    <a:pt x="32" y="13"/>
                  </a:cubicBezTo>
                  <a:cubicBezTo>
                    <a:pt x="32" y="13"/>
                    <a:pt x="31" y="12"/>
                    <a:pt x="31" y="12"/>
                  </a:cubicBezTo>
                  <a:cubicBezTo>
                    <a:pt x="31" y="12"/>
                    <a:pt x="31" y="12"/>
                    <a:pt x="31" y="12"/>
                  </a:cubicBezTo>
                  <a:cubicBezTo>
                    <a:pt x="30" y="12"/>
                    <a:pt x="30" y="12"/>
                    <a:pt x="29" y="12"/>
                  </a:cubicBezTo>
                  <a:cubicBezTo>
                    <a:pt x="29" y="12"/>
                    <a:pt x="29" y="12"/>
                    <a:pt x="29" y="12"/>
                  </a:cubicBezTo>
                  <a:cubicBezTo>
                    <a:pt x="28" y="11"/>
                    <a:pt x="27" y="11"/>
                    <a:pt x="27" y="10"/>
                  </a:cubicBezTo>
                  <a:cubicBezTo>
                    <a:pt x="27" y="10"/>
                    <a:pt x="27" y="10"/>
                    <a:pt x="27" y="10"/>
                  </a:cubicBezTo>
                  <a:cubicBezTo>
                    <a:pt x="27" y="11"/>
                    <a:pt x="27" y="11"/>
                    <a:pt x="27" y="11"/>
                  </a:cubicBezTo>
                  <a:cubicBezTo>
                    <a:pt x="27" y="11"/>
                    <a:pt x="27" y="11"/>
                    <a:pt x="27" y="11"/>
                  </a:cubicBezTo>
                  <a:cubicBezTo>
                    <a:pt x="27" y="11"/>
                    <a:pt x="27" y="11"/>
                    <a:pt x="27" y="11"/>
                  </a:cubicBezTo>
                  <a:cubicBezTo>
                    <a:pt x="28" y="13"/>
                    <a:pt x="28" y="13"/>
                    <a:pt x="28" y="13"/>
                  </a:cubicBezTo>
                  <a:cubicBezTo>
                    <a:pt x="27" y="13"/>
                    <a:pt x="27" y="13"/>
                    <a:pt x="27" y="13"/>
                  </a:cubicBezTo>
                  <a:cubicBezTo>
                    <a:pt x="27" y="11"/>
                    <a:pt x="27" y="11"/>
                    <a:pt x="27" y="11"/>
                  </a:cubicBezTo>
                  <a:cubicBezTo>
                    <a:pt x="26" y="10"/>
                    <a:pt x="26" y="10"/>
                    <a:pt x="26" y="10"/>
                  </a:cubicBezTo>
                  <a:cubicBezTo>
                    <a:pt x="26" y="11"/>
                    <a:pt x="26" y="11"/>
                    <a:pt x="26" y="11"/>
                  </a:cubicBezTo>
                  <a:cubicBezTo>
                    <a:pt x="27" y="13"/>
                    <a:pt x="27" y="13"/>
                    <a:pt x="27" y="13"/>
                  </a:cubicBezTo>
                  <a:cubicBezTo>
                    <a:pt x="27" y="13"/>
                    <a:pt x="27" y="13"/>
                    <a:pt x="27" y="13"/>
                  </a:cubicBezTo>
                  <a:cubicBezTo>
                    <a:pt x="27" y="13"/>
                    <a:pt x="27" y="13"/>
                    <a:pt x="27" y="13"/>
                  </a:cubicBezTo>
                  <a:cubicBezTo>
                    <a:pt x="27" y="13"/>
                    <a:pt x="27" y="13"/>
                    <a:pt x="27" y="13"/>
                  </a:cubicBezTo>
                  <a:cubicBezTo>
                    <a:pt x="27" y="13"/>
                    <a:pt x="27" y="13"/>
                    <a:pt x="27" y="13"/>
                  </a:cubicBezTo>
                  <a:cubicBezTo>
                    <a:pt x="28" y="14"/>
                    <a:pt x="29" y="14"/>
                    <a:pt x="29" y="14"/>
                  </a:cubicBezTo>
                  <a:cubicBezTo>
                    <a:pt x="29" y="14"/>
                    <a:pt x="29" y="14"/>
                    <a:pt x="29" y="14"/>
                  </a:cubicBezTo>
                  <a:cubicBezTo>
                    <a:pt x="30" y="14"/>
                    <a:pt x="30" y="14"/>
                    <a:pt x="30" y="14"/>
                  </a:cubicBezTo>
                  <a:cubicBezTo>
                    <a:pt x="31" y="14"/>
                    <a:pt x="31" y="14"/>
                    <a:pt x="32" y="14"/>
                  </a:cubicBezTo>
                  <a:cubicBezTo>
                    <a:pt x="32" y="15"/>
                    <a:pt x="32" y="15"/>
                    <a:pt x="32" y="15"/>
                  </a:cubicBezTo>
                  <a:cubicBezTo>
                    <a:pt x="33" y="15"/>
                    <a:pt x="33"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5" y="14"/>
                    <a:pt x="36" y="15"/>
                    <a:pt x="36" y="15"/>
                  </a:cubicBezTo>
                  <a:cubicBezTo>
                    <a:pt x="37" y="15"/>
                    <a:pt x="37" y="15"/>
                    <a:pt x="37" y="15"/>
                  </a:cubicBezTo>
                  <a:cubicBezTo>
                    <a:pt x="37" y="15"/>
                    <a:pt x="37" y="15"/>
                    <a:pt x="37" y="15"/>
                  </a:cubicBezTo>
                  <a:cubicBezTo>
                    <a:pt x="37" y="15"/>
                    <a:pt x="37" y="15"/>
                    <a:pt x="37" y="15"/>
                  </a:cubicBezTo>
                  <a:cubicBezTo>
                    <a:pt x="37" y="15"/>
                    <a:pt x="37" y="15"/>
                    <a:pt x="37" y="15"/>
                  </a:cubicBezTo>
                  <a:cubicBezTo>
                    <a:pt x="38" y="15"/>
                    <a:pt x="38" y="15"/>
                    <a:pt x="38" y="15"/>
                  </a:cubicBezTo>
                  <a:cubicBezTo>
                    <a:pt x="38" y="15"/>
                    <a:pt x="38" y="15"/>
                    <a:pt x="38" y="15"/>
                  </a:cubicBezTo>
                  <a:cubicBezTo>
                    <a:pt x="38" y="14"/>
                    <a:pt x="38" y="14"/>
                    <a:pt x="38" y="14"/>
                  </a:cubicBezTo>
                  <a:cubicBezTo>
                    <a:pt x="38" y="14"/>
                    <a:pt x="38" y="14"/>
                    <a:pt x="38" y="14"/>
                  </a:cubicBezTo>
                  <a:cubicBezTo>
                    <a:pt x="39" y="14"/>
                    <a:pt x="39" y="14"/>
                    <a:pt x="39" y="14"/>
                  </a:cubicBezTo>
                  <a:cubicBezTo>
                    <a:pt x="39" y="14"/>
                    <a:pt x="40" y="15"/>
                    <a:pt x="41" y="16"/>
                  </a:cubicBezTo>
                  <a:cubicBezTo>
                    <a:pt x="41" y="17"/>
                    <a:pt x="41" y="18"/>
                    <a:pt x="41" y="19"/>
                  </a:cubicBezTo>
                  <a:cubicBezTo>
                    <a:pt x="41" y="20"/>
                    <a:pt x="41" y="20"/>
                    <a:pt x="41" y="20"/>
                  </a:cubicBezTo>
                  <a:cubicBezTo>
                    <a:pt x="41" y="20"/>
                    <a:pt x="41" y="20"/>
                    <a:pt x="41" y="20"/>
                  </a:cubicBezTo>
                  <a:cubicBezTo>
                    <a:pt x="40" y="20"/>
                    <a:pt x="40" y="20"/>
                    <a:pt x="40" y="20"/>
                  </a:cubicBezTo>
                  <a:cubicBezTo>
                    <a:pt x="40" y="20"/>
                    <a:pt x="40" y="20"/>
                    <a:pt x="40" y="20"/>
                  </a:cubicBezTo>
                  <a:cubicBezTo>
                    <a:pt x="40" y="20"/>
                    <a:pt x="40" y="20"/>
                    <a:pt x="40" y="20"/>
                  </a:cubicBezTo>
                  <a:cubicBezTo>
                    <a:pt x="39" y="20"/>
                    <a:pt x="39" y="20"/>
                    <a:pt x="39" y="20"/>
                  </a:cubicBezTo>
                  <a:cubicBezTo>
                    <a:pt x="38" y="20"/>
                    <a:pt x="38" y="19"/>
                    <a:pt x="38" y="19"/>
                  </a:cubicBezTo>
                  <a:cubicBezTo>
                    <a:pt x="37" y="18"/>
                    <a:pt x="37" y="18"/>
                    <a:pt x="37" y="18"/>
                  </a:cubicBezTo>
                  <a:cubicBezTo>
                    <a:pt x="37" y="19"/>
                    <a:pt x="37" y="19"/>
                    <a:pt x="37" y="19"/>
                  </a:cubicBezTo>
                  <a:cubicBezTo>
                    <a:pt x="37" y="19"/>
                    <a:pt x="36" y="19"/>
                    <a:pt x="36" y="19"/>
                  </a:cubicBezTo>
                  <a:cubicBezTo>
                    <a:pt x="36" y="19"/>
                    <a:pt x="36" y="19"/>
                    <a:pt x="36" y="19"/>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5" y="21"/>
                    <a:pt x="35" y="21"/>
                    <a:pt x="35" y="21"/>
                  </a:cubicBezTo>
                  <a:cubicBezTo>
                    <a:pt x="36" y="22"/>
                    <a:pt x="36" y="22"/>
                    <a:pt x="36" y="22"/>
                  </a:cubicBezTo>
                  <a:cubicBezTo>
                    <a:pt x="36" y="21"/>
                    <a:pt x="36" y="21"/>
                    <a:pt x="36" y="21"/>
                  </a:cubicBezTo>
                  <a:cubicBezTo>
                    <a:pt x="36" y="20"/>
                    <a:pt x="36" y="20"/>
                    <a:pt x="36" y="20"/>
                  </a:cubicBezTo>
                  <a:cubicBezTo>
                    <a:pt x="36" y="20"/>
                    <a:pt x="36" y="20"/>
                    <a:pt x="36" y="20"/>
                  </a:cubicBezTo>
                  <a:cubicBezTo>
                    <a:pt x="36" y="21"/>
                    <a:pt x="36" y="21"/>
                    <a:pt x="36" y="21"/>
                  </a:cubicBezTo>
                  <a:cubicBezTo>
                    <a:pt x="36" y="21"/>
                    <a:pt x="36" y="21"/>
                    <a:pt x="36" y="21"/>
                  </a:cubicBezTo>
                  <a:cubicBezTo>
                    <a:pt x="36" y="22"/>
                    <a:pt x="36" y="22"/>
                    <a:pt x="36" y="22"/>
                  </a:cubicBezTo>
                  <a:cubicBezTo>
                    <a:pt x="36" y="22"/>
                    <a:pt x="36" y="22"/>
                    <a:pt x="36" y="22"/>
                  </a:cubicBezTo>
                  <a:cubicBezTo>
                    <a:pt x="36" y="22"/>
                    <a:pt x="36" y="22"/>
                    <a:pt x="36" y="22"/>
                  </a:cubicBezTo>
                  <a:cubicBezTo>
                    <a:pt x="37" y="21"/>
                    <a:pt x="37" y="21"/>
                    <a:pt x="37" y="21"/>
                  </a:cubicBezTo>
                  <a:cubicBezTo>
                    <a:pt x="36" y="20"/>
                    <a:pt x="36" y="20"/>
                    <a:pt x="36" y="20"/>
                  </a:cubicBezTo>
                  <a:cubicBezTo>
                    <a:pt x="37" y="20"/>
                    <a:pt x="37" y="20"/>
                    <a:pt x="37" y="20"/>
                  </a:cubicBezTo>
                  <a:cubicBezTo>
                    <a:pt x="37" y="20"/>
                    <a:pt x="37" y="21"/>
                    <a:pt x="37" y="21"/>
                  </a:cubicBezTo>
                  <a:cubicBezTo>
                    <a:pt x="37" y="21"/>
                    <a:pt x="37" y="21"/>
                    <a:pt x="37" y="21"/>
                  </a:cubicBezTo>
                  <a:cubicBezTo>
                    <a:pt x="37" y="21"/>
                    <a:pt x="37" y="21"/>
                    <a:pt x="37" y="21"/>
                  </a:cubicBezTo>
                  <a:cubicBezTo>
                    <a:pt x="37" y="21"/>
                    <a:pt x="37" y="21"/>
                    <a:pt x="37" y="21"/>
                  </a:cubicBezTo>
                  <a:cubicBezTo>
                    <a:pt x="37" y="21"/>
                    <a:pt x="37" y="20"/>
                    <a:pt x="37" y="20"/>
                  </a:cubicBezTo>
                  <a:cubicBezTo>
                    <a:pt x="37" y="20"/>
                    <a:pt x="37" y="20"/>
                    <a:pt x="37" y="20"/>
                  </a:cubicBezTo>
                  <a:cubicBezTo>
                    <a:pt x="37" y="20"/>
                    <a:pt x="37" y="20"/>
                    <a:pt x="37" y="20"/>
                  </a:cubicBezTo>
                  <a:cubicBezTo>
                    <a:pt x="37" y="20"/>
                    <a:pt x="37" y="20"/>
                    <a:pt x="37" y="20"/>
                  </a:cubicBezTo>
                  <a:cubicBezTo>
                    <a:pt x="37" y="20"/>
                    <a:pt x="37" y="20"/>
                    <a:pt x="37" y="20"/>
                  </a:cubicBezTo>
                  <a:cubicBezTo>
                    <a:pt x="38" y="23"/>
                    <a:pt x="38" y="23"/>
                    <a:pt x="38" y="23"/>
                  </a:cubicBezTo>
                  <a:cubicBezTo>
                    <a:pt x="38" y="23"/>
                    <a:pt x="38" y="23"/>
                    <a:pt x="38" y="23"/>
                  </a:cubicBezTo>
                  <a:cubicBezTo>
                    <a:pt x="38" y="23"/>
                    <a:pt x="38" y="23"/>
                    <a:pt x="38" y="23"/>
                  </a:cubicBezTo>
                  <a:cubicBezTo>
                    <a:pt x="38" y="24"/>
                    <a:pt x="38" y="24"/>
                    <a:pt x="38" y="24"/>
                  </a:cubicBezTo>
                  <a:cubicBezTo>
                    <a:pt x="37" y="24"/>
                    <a:pt x="37" y="24"/>
                    <a:pt x="37" y="24"/>
                  </a:cubicBezTo>
                  <a:cubicBezTo>
                    <a:pt x="37" y="24"/>
                    <a:pt x="37" y="24"/>
                    <a:pt x="37" y="24"/>
                  </a:cubicBezTo>
                  <a:cubicBezTo>
                    <a:pt x="37" y="24"/>
                    <a:pt x="37" y="24"/>
                    <a:pt x="36" y="24"/>
                  </a:cubicBezTo>
                  <a:cubicBezTo>
                    <a:pt x="36" y="24"/>
                    <a:pt x="36" y="24"/>
                    <a:pt x="36" y="24"/>
                  </a:cubicBezTo>
                  <a:cubicBezTo>
                    <a:pt x="36" y="24"/>
                    <a:pt x="36" y="24"/>
                    <a:pt x="36" y="24"/>
                  </a:cubicBezTo>
                  <a:cubicBezTo>
                    <a:pt x="36" y="24"/>
                    <a:pt x="36" y="24"/>
                    <a:pt x="36" y="24"/>
                  </a:cubicBezTo>
                  <a:cubicBezTo>
                    <a:pt x="35" y="25"/>
                    <a:pt x="35" y="25"/>
                    <a:pt x="35" y="25"/>
                  </a:cubicBezTo>
                  <a:cubicBezTo>
                    <a:pt x="36" y="25"/>
                    <a:pt x="36" y="25"/>
                    <a:pt x="36" y="25"/>
                  </a:cubicBezTo>
                  <a:cubicBezTo>
                    <a:pt x="35" y="25"/>
                    <a:pt x="35" y="25"/>
                    <a:pt x="35" y="25"/>
                  </a:cubicBezTo>
                  <a:cubicBezTo>
                    <a:pt x="35" y="25"/>
                    <a:pt x="35" y="25"/>
                    <a:pt x="35" y="25"/>
                  </a:cubicBezTo>
                  <a:cubicBezTo>
                    <a:pt x="35" y="25"/>
                    <a:pt x="35" y="25"/>
                    <a:pt x="35" y="25"/>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5" y="27"/>
                    <a:pt x="35" y="27"/>
                    <a:pt x="35" y="27"/>
                  </a:cubicBezTo>
                  <a:cubicBezTo>
                    <a:pt x="35" y="27"/>
                    <a:pt x="35" y="27"/>
                    <a:pt x="35" y="27"/>
                  </a:cubicBezTo>
                  <a:cubicBezTo>
                    <a:pt x="35" y="26"/>
                    <a:pt x="35" y="26"/>
                    <a:pt x="35" y="26"/>
                  </a:cubicBezTo>
                  <a:cubicBezTo>
                    <a:pt x="35" y="26"/>
                    <a:pt x="35" y="26"/>
                    <a:pt x="35" y="26"/>
                  </a:cubicBezTo>
                  <a:cubicBezTo>
                    <a:pt x="35" y="26"/>
                    <a:pt x="35" y="26"/>
                    <a:pt x="35" y="26"/>
                  </a:cubicBezTo>
                  <a:cubicBezTo>
                    <a:pt x="35" y="26"/>
                    <a:pt x="35" y="26"/>
                    <a:pt x="35"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6" y="26"/>
                    <a:pt x="36" y="26"/>
                    <a:pt x="36" y="26"/>
                  </a:cubicBezTo>
                  <a:cubicBezTo>
                    <a:pt x="37" y="26"/>
                    <a:pt x="37" y="26"/>
                    <a:pt x="37" y="26"/>
                  </a:cubicBezTo>
                  <a:cubicBezTo>
                    <a:pt x="38" y="26"/>
                    <a:pt x="38" y="26"/>
                    <a:pt x="38" y="26"/>
                  </a:cubicBezTo>
                  <a:cubicBezTo>
                    <a:pt x="38" y="25"/>
                    <a:pt x="38" y="25"/>
                    <a:pt x="38" y="25"/>
                  </a:cubicBezTo>
                  <a:cubicBezTo>
                    <a:pt x="38" y="25"/>
                    <a:pt x="38" y="25"/>
                    <a:pt x="38" y="25"/>
                  </a:cubicBezTo>
                  <a:cubicBezTo>
                    <a:pt x="38" y="25"/>
                    <a:pt x="38" y="25"/>
                    <a:pt x="38" y="25"/>
                  </a:cubicBezTo>
                  <a:cubicBezTo>
                    <a:pt x="38" y="25"/>
                    <a:pt x="38" y="25"/>
                    <a:pt x="38" y="25"/>
                  </a:cubicBezTo>
                  <a:cubicBezTo>
                    <a:pt x="38" y="26"/>
                    <a:pt x="38" y="26"/>
                    <a:pt x="38" y="26"/>
                  </a:cubicBezTo>
                  <a:cubicBezTo>
                    <a:pt x="38" y="26"/>
                    <a:pt x="38" y="26"/>
                    <a:pt x="38" y="26"/>
                  </a:cubicBezTo>
                  <a:cubicBezTo>
                    <a:pt x="38" y="25"/>
                    <a:pt x="38" y="25"/>
                    <a:pt x="38" y="25"/>
                  </a:cubicBezTo>
                  <a:cubicBezTo>
                    <a:pt x="40" y="26"/>
                    <a:pt x="40" y="26"/>
                    <a:pt x="40" y="26"/>
                  </a:cubicBezTo>
                  <a:cubicBezTo>
                    <a:pt x="40" y="26"/>
                    <a:pt x="40" y="26"/>
                    <a:pt x="40" y="26"/>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5"/>
                    <a:pt x="40" y="25"/>
                    <a:pt x="40" y="25"/>
                  </a:cubicBezTo>
                  <a:cubicBezTo>
                    <a:pt x="40" y="24"/>
                    <a:pt x="40" y="24"/>
                    <a:pt x="40" y="24"/>
                  </a:cubicBezTo>
                  <a:cubicBezTo>
                    <a:pt x="40" y="24"/>
                    <a:pt x="40" y="24"/>
                    <a:pt x="40" y="24"/>
                  </a:cubicBezTo>
                  <a:cubicBezTo>
                    <a:pt x="41" y="24"/>
                    <a:pt x="41" y="24"/>
                    <a:pt x="41" y="24"/>
                  </a:cubicBezTo>
                  <a:cubicBezTo>
                    <a:pt x="41" y="24"/>
                    <a:pt x="41" y="24"/>
                    <a:pt x="41" y="24"/>
                  </a:cubicBezTo>
                  <a:cubicBezTo>
                    <a:pt x="41" y="24"/>
                    <a:pt x="41" y="24"/>
                    <a:pt x="41" y="24"/>
                  </a:cubicBezTo>
                  <a:cubicBezTo>
                    <a:pt x="41" y="24"/>
                    <a:pt x="41" y="24"/>
                    <a:pt x="41" y="24"/>
                  </a:cubicBezTo>
                  <a:cubicBezTo>
                    <a:pt x="42" y="24"/>
                    <a:pt x="42" y="24"/>
                    <a:pt x="42" y="24"/>
                  </a:cubicBezTo>
                  <a:cubicBezTo>
                    <a:pt x="43" y="26"/>
                    <a:pt x="43" y="27"/>
                    <a:pt x="42" y="28"/>
                  </a:cubicBezTo>
                  <a:cubicBezTo>
                    <a:pt x="42" y="28"/>
                    <a:pt x="42" y="28"/>
                    <a:pt x="41" y="28"/>
                  </a:cubicBezTo>
                  <a:cubicBezTo>
                    <a:pt x="41" y="28"/>
                    <a:pt x="41" y="28"/>
                    <a:pt x="41" y="28"/>
                  </a:cubicBezTo>
                  <a:cubicBezTo>
                    <a:pt x="41" y="28"/>
                    <a:pt x="41" y="28"/>
                    <a:pt x="41" y="28"/>
                  </a:cubicBezTo>
                  <a:cubicBezTo>
                    <a:pt x="41" y="28"/>
                    <a:pt x="41" y="28"/>
                    <a:pt x="41" y="28"/>
                  </a:cubicBezTo>
                  <a:cubicBezTo>
                    <a:pt x="41" y="29"/>
                    <a:pt x="41" y="29"/>
                    <a:pt x="41" y="29"/>
                  </a:cubicBezTo>
                  <a:cubicBezTo>
                    <a:pt x="40" y="29"/>
                    <a:pt x="40" y="29"/>
                    <a:pt x="40" y="29"/>
                  </a:cubicBezTo>
                  <a:cubicBezTo>
                    <a:pt x="40" y="29"/>
                    <a:pt x="40" y="29"/>
                    <a:pt x="40" y="29"/>
                  </a:cubicBezTo>
                  <a:cubicBezTo>
                    <a:pt x="40" y="29"/>
                    <a:pt x="40" y="29"/>
                    <a:pt x="40" y="29"/>
                  </a:cubicBezTo>
                  <a:cubicBezTo>
                    <a:pt x="39" y="29"/>
                    <a:pt x="39" y="29"/>
                    <a:pt x="39" y="29"/>
                  </a:cubicBezTo>
                  <a:cubicBezTo>
                    <a:pt x="39" y="29"/>
                    <a:pt x="39" y="29"/>
                    <a:pt x="39" y="29"/>
                  </a:cubicBezTo>
                  <a:cubicBezTo>
                    <a:pt x="39" y="28"/>
                    <a:pt x="38" y="28"/>
                    <a:pt x="38" y="28"/>
                  </a:cubicBezTo>
                  <a:cubicBezTo>
                    <a:pt x="38" y="28"/>
                    <a:pt x="38" y="28"/>
                    <a:pt x="38" y="28"/>
                  </a:cubicBezTo>
                  <a:cubicBezTo>
                    <a:pt x="38" y="28"/>
                    <a:pt x="38" y="28"/>
                    <a:pt x="38" y="28"/>
                  </a:cubicBezTo>
                  <a:cubicBezTo>
                    <a:pt x="37" y="29"/>
                    <a:pt x="37" y="29"/>
                    <a:pt x="36" y="29"/>
                  </a:cubicBezTo>
                  <a:cubicBezTo>
                    <a:pt x="36" y="29"/>
                    <a:pt x="36" y="29"/>
                    <a:pt x="36" y="29"/>
                  </a:cubicBezTo>
                  <a:cubicBezTo>
                    <a:pt x="36" y="30"/>
                    <a:pt x="36" y="30"/>
                    <a:pt x="36" y="30"/>
                  </a:cubicBezTo>
                  <a:cubicBezTo>
                    <a:pt x="36" y="30"/>
                    <a:pt x="36" y="30"/>
                    <a:pt x="36" y="30"/>
                  </a:cubicBezTo>
                  <a:cubicBezTo>
                    <a:pt x="35" y="30"/>
                    <a:pt x="35" y="30"/>
                    <a:pt x="34" y="31"/>
                  </a:cubicBezTo>
                  <a:cubicBezTo>
                    <a:pt x="34" y="30"/>
                    <a:pt x="34" y="30"/>
                    <a:pt x="34" y="30"/>
                  </a:cubicBezTo>
                  <a:cubicBezTo>
                    <a:pt x="34" y="31"/>
                    <a:pt x="34" y="31"/>
                    <a:pt x="34" y="31"/>
                  </a:cubicBezTo>
                  <a:cubicBezTo>
                    <a:pt x="33" y="31"/>
                    <a:pt x="33" y="31"/>
                    <a:pt x="33" y="31"/>
                  </a:cubicBezTo>
                  <a:cubicBezTo>
                    <a:pt x="33" y="31"/>
                    <a:pt x="33" y="31"/>
                    <a:pt x="33" y="31"/>
                  </a:cubicBezTo>
                  <a:cubicBezTo>
                    <a:pt x="33" y="31"/>
                    <a:pt x="33" y="31"/>
                    <a:pt x="33" y="31"/>
                  </a:cubicBezTo>
                  <a:cubicBezTo>
                    <a:pt x="32" y="31"/>
                    <a:pt x="32" y="31"/>
                    <a:pt x="32" y="31"/>
                  </a:cubicBezTo>
                  <a:cubicBezTo>
                    <a:pt x="32" y="31"/>
                    <a:pt x="32" y="31"/>
                    <a:pt x="32" y="31"/>
                  </a:cubicBezTo>
                  <a:cubicBezTo>
                    <a:pt x="32" y="31"/>
                    <a:pt x="32" y="31"/>
                    <a:pt x="32" y="31"/>
                  </a:cubicBezTo>
                  <a:cubicBezTo>
                    <a:pt x="32" y="32"/>
                    <a:pt x="31" y="33"/>
                    <a:pt x="31" y="33"/>
                  </a:cubicBezTo>
                  <a:cubicBezTo>
                    <a:pt x="30" y="34"/>
                    <a:pt x="30" y="34"/>
                    <a:pt x="29" y="34"/>
                  </a:cubicBezTo>
                  <a:cubicBezTo>
                    <a:pt x="29" y="34"/>
                    <a:pt x="29" y="34"/>
                    <a:pt x="29" y="34"/>
                  </a:cubicBezTo>
                  <a:cubicBezTo>
                    <a:pt x="28" y="34"/>
                    <a:pt x="28" y="34"/>
                    <a:pt x="28" y="34"/>
                  </a:cubicBezTo>
                  <a:cubicBezTo>
                    <a:pt x="28" y="34"/>
                    <a:pt x="28" y="34"/>
                    <a:pt x="28" y="34"/>
                  </a:cubicBezTo>
                  <a:cubicBezTo>
                    <a:pt x="28" y="34"/>
                    <a:pt x="28" y="34"/>
                    <a:pt x="28" y="34"/>
                  </a:cubicBezTo>
                  <a:cubicBezTo>
                    <a:pt x="28" y="34"/>
                    <a:pt x="28" y="34"/>
                    <a:pt x="28" y="34"/>
                  </a:cubicBezTo>
                  <a:cubicBezTo>
                    <a:pt x="29" y="35"/>
                    <a:pt x="29" y="35"/>
                    <a:pt x="29" y="35"/>
                  </a:cubicBezTo>
                  <a:cubicBezTo>
                    <a:pt x="30" y="35"/>
                    <a:pt x="30" y="35"/>
                    <a:pt x="30" y="35"/>
                  </a:cubicBezTo>
                  <a:cubicBezTo>
                    <a:pt x="30" y="35"/>
                    <a:pt x="31" y="35"/>
                    <a:pt x="31" y="34"/>
                  </a:cubicBezTo>
                  <a:cubicBezTo>
                    <a:pt x="32" y="34"/>
                    <a:pt x="32" y="33"/>
                    <a:pt x="33" y="33"/>
                  </a:cubicBezTo>
                  <a:cubicBezTo>
                    <a:pt x="33" y="33"/>
                    <a:pt x="33" y="33"/>
                    <a:pt x="33" y="33"/>
                  </a:cubicBezTo>
                  <a:cubicBezTo>
                    <a:pt x="34" y="33"/>
                    <a:pt x="34" y="33"/>
                    <a:pt x="35" y="33"/>
                  </a:cubicBezTo>
                  <a:cubicBezTo>
                    <a:pt x="35" y="33"/>
                    <a:pt x="35" y="33"/>
                    <a:pt x="35" y="33"/>
                  </a:cubicBezTo>
                  <a:cubicBezTo>
                    <a:pt x="35" y="33"/>
                    <a:pt x="35" y="33"/>
                    <a:pt x="35" y="33"/>
                  </a:cubicBezTo>
                  <a:cubicBezTo>
                    <a:pt x="35" y="32"/>
                    <a:pt x="35" y="32"/>
                    <a:pt x="35" y="32"/>
                  </a:cubicBezTo>
                  <a:cubicBezTo>
                    <a:pt x="36" y="32"/>
                    <a:pt x="37" y="32"/>
                    <a:pt x="37" y="31"/>
                  </a:cubicBezTo>
                  <a:cubicBezTo>
                    <a:pt x="38" y="31"/>
                    <a:pt x="38" y="31"/>
                    <a:pt x="38" y="31"/>
                  </a:cubicBezTo>
                  <a:cubicBezTo>
                    <a:pt x="38" y="31"/>
                    <a:pt x="38" y="31"/>
                    <a:pt x="38" y="31"/>
                  </a:cubicBezTo>
                  <a:cubicBezTo>
                    <a:pt x="39" y="31"/>
                    <a:pt x="39" y="31"/>
                    <a:pt x="40" y="31"/>
                  </a:cubicBezTo>
                  <a:cubicBezTo>
                    <a:pt x="40" y="32"/>
                    <a:pt x="40" y="32"/>
                    <a:pt x="40" y="32"/>
                  </a:cubicBezTo>
                  <a:cubicBezTo>
                    <a:pt x="40" y="32"/>
                    <a:pt x="40" y="32"/>
                    <a:pt x="40" y="32"/>
                  </a:cubicBezTo>
                  <a:cubicBezTo>
                    <a:pt x="40" y="32"/>
                    <a:pt x="40" y="32"/>
                    <a:pt x="40" y="32"/>
                  </a:cubicBezTo>
                  <a:cubicBezTo>
                    <a:pt x="40" y="32"/>
                    <a:pt x="40" y="32"/>
                    <a:pt x="40" y="32"/>
                  </a:cubicBezTo>
                  <a:cubicBezTo>
                    <a:pt x="41" y="32"/>
                    <a:pt x="41" y="32"/>
                    <a:pt x="41" y="32"/>
                  </a:cubicBezTo>
                  <a:cubicBezTo>
                    <a:pt x="41" y="33"/>
                    <a:pt x="41" y="33"/>
                    <a:pt x="42" y="33"/>
                  </a:cubicBezTo>
                  <a:cubicBezTo>
                    <a:pt x="42" y="34"/>
                    <a:pt x="42" y="34"/>
                    <a:pt x="42" y="34"/>
                  </a:cubicBezTo>
                  <a:cubicBezTo>
                    <a:pt x="41" y="35"/>
                    <a:pt x="41" y="35"/>
                    <a:pt x="41" y="35"/>
                  </a:cubicBezTo>
                  <a:cubicBezTo>
                    <a:pt x="41" y="35"/>
                    <a:pt x="41" y="35"/>
                    <a:pt x="41" y="35"/>
                  </a:cubicBezTo>
                  <a:cubicBezTo>
                    <a:pt x="41" y="35"/>
                    <a:pt x="41" y="35"/>
                    <a:pt x="41" y="35"/>
                  </a:cubicBezTo>
                  <a:cubicBezTo>
                    <a:pt x="41" y="35"/>
                    <a:pt x="41" y="35"/>
                    <a:pt x="41" y="35"/>
                  </a:cubicBezTo>
                  <a:cubicBezTo>
                    <a:pt x="41" y="36"/>
                    <a:pt x="41" y="36"/>
                    <a:pt x="41" y="36"/>
                  </a:cubicBezTo>
                  <a:cubicBezTo>
                    <a:pt x="40" y="36"/>
                    <a:pt x="40" y="36"/>
                    <a:pt x="40" y="36"/>
                  </a:cubicBezTo>
                  <a:cubicBezTo>
                    <a:pt x="40" y="36"/>
                    <a:pt x="39" y="36"/>
                    <a:pt x="39" y="35"/>
                  </a:cubicBezTo>
                  <a:cubicBezTo>
                    <a:pt x="39" y="35"/>
                    <a:pt x="39" y="35"/>
                    <a:pt x="39" y="35"/>
                  </a:cubicBezTo>
                  <a:cubicBezTo>
                    <a:pt x="38" y="35"/>
                    <a:pt x="38" y="35"/>
                    <a:pt x="38" y="35"/>
                  </a:cubicBezTo>
                  <a:cubicBezTo>
                    <a:pt x="38" y="35"/>
                    <a:pt x="38" y="35"/>
                    <a:pt x="38" y="35"/>
                  </a:cubicBezTo>
                  <a:cubicBezTo>
                    <a:pt x="38" y="35"/>
                    <a:pt x="38" y="35"/>
                    <a:pt x="38" y="35"/>
                  </a:cubicBezTo>
                  <a:cubicBezTo>
                    <a:pt x="38" y="35"/>
                    <a:pt x="38" y="34"/>
                    <a:pt x="37" y="34"/>
                  </a:cubicBezTo>
                  <a:cubicBezTo>
                    <a:pt x="37" y="34"/>
                    <a:pt x="37" y="34"/>
                    <a:pt x="37" y="34"/>
                  </a:cubicBezTo>
                  <a:cubicBezTo>
                    <a:pt x="37" y="34"/>
                    <a:pt x="37" y="34"/>
                    <a:pt x="36" y="35"/>
                  </a:cubicBezTo>
                  <a:cubicBezTo>
                    <a:pt x="36" y="36"/>
                    <a:pt x="36" y="36"/>
                    <a:pt x="36" y="36"/>
                  </a:cubicBezTo>
                  <a:cubicBezTo>
                    <a:pt x="36" y="36"/>
                    <a:pt x="35" y="36"/>
                    <a:pt x="35" y="36"/>
                  </a:cubicBezTo>
                  <a:cubicBezTo>
                    <a:pt x="35" y="36"/>
                    <a:pt x="35" y="36"/>
                    <a:pt x="35" y="36"/>
                  </a:cubicBezTo>
                  <a:cubicBezTo>
                    <a:pt x="34" y="36"/>
                    <a:pt x="33" y="36"/>
                    <a:pt x="32" y="35"/>
                  </a:cubicBezTo>
                  <a:cubicBezTo>
                    <a:pt x="32" y="35"/>
                    <a:pt x="32" y="35"/>
                    <a:pt x="32" y="35"/>
                  </a:cubicBezTo>
                  <a:cubicBezTo>
                    <a:pt x="32" y="36"/>
                    <a:pt x="32" y="36"/>
                    <a:pt x="32" y="36"/>
                  </a:cubicBezTo>
                  <a:cubicBezTo>
                    <a:pt x="32" y="36"/>
                    <a:pt x="32" y="36"/>
                    <a:pt x="32" y="36"/>
                  </a:cubicBezTo>
                  <a:cubicBezTo>
                    <a:pt x="32" y="36"/>
                    <a:pt x="31" y="36"/>
                    <a:pt x="31" y="37"/>
                  </a:cubicBezTo>
                  <a:cubicBezTo>
                    <a:pt x="31" y="37"/>
                    <a:pt x="31" y="37"/>
                    <a:pt x="31" y="37"/>
                  </a:cubicBezTo>
                  <a:cubicBezTo>
                    <a:pt x="31" y="37"/>
                    <a:pt x="31" y="37"/>
                    <a:pt x="31" y="37"/>
                  </a:cubicBezTo>
                  <a:cubicBezTo>
                    <a:pt x="32" y="37"/>
                    <a:pt x="32" y="37"/>
                    <a:pt x="32" y="37"/>
                  </a:cubicBezTo>
                  <a:cubicBezTo>
                    <a:pt x="33" y="37"/>
                    <a:pt x="33" y="37"/>
                    <a:pt x="33" y="37"/>
                  </a:cubicBezTo>
                  <a:cubicBezTo>
                    <a:pt x="33" y="37"/>
                    <a:pt x="33" y="37"/>
                    <a:pt x="33" y="37"/>
                  </a:cubicBezTo>
                  <a:cubicBezTo>
                    <a:pt x="33" y="37"/>
                    <a:pt x="33" y="37"/>
                    <a:pt x="33" y="37"/>
                  </a:cubicBezTo>
                  <a:cubicBezTo>
                    <a:pt x="33" y="38"/>
                    <a:pt x="34" y="38"/>
                    <a:pt x="34" y="38"/>
                  </a:cubicBezTo>
                  <a:cubicBezTo>
                    <a:pt x="34" y="38"/>
                    <a:pt x="34" y="38"/>
                    <a:pt x="34" y="38"/>
                  </a:cubicBezTo>
                  <a:cubicBezTo>
                    <a:pt x="35" y="38"/>
                    <a:pt x="36" y="38"/>
                    <a:pt x="36" y="37"/>
                  </a:cubicBezTo>
                  <a:cubicBezTo>
                    <a:pt x="36" y="37"/>
                    <a:pt x="37" y="36"/>
                    <a:pt x="37" y="36"/>
                  </a:cubicBezTo>
                  <a:cubicBezTo>
                    <a:pt x="37" y="35"/>
                    <a:pt x="37" y="35"/>
                    <a:pt x="37" y="35"/>
                  </a:cubicBezTo>
                  <a:cubicBezTo>
                    <a:pt x="37" y="35"/>
                    <a:pt x="37" y="35"/>
                    <a:pt x="37" y="35"/>
                  </a:cubicBezTo>
                  <a:cubicBezTo>
                    <a:pt x="38" y="36"/>
                    <a:pt x="38" y="36"/>
                    <a:pt x="38" y="36"/>
                  </a:cubicBezTo>
                  <a:cubicBezTo>
                    <a:pt x="38" y="36"/>
                    <a:pt x="38" y="36"/>
                    <a:pt x="38" y="36"/>
                  </a:cubicBezTo>
                  <a:cubicBezTo>
                    <a:pt x="38" y="36"/>
                    <a:pt x="38" y="37"/>
                    <a:pt x="39" y="38"/>
                  </a:cubicBezTo>
                  <a:cubicBezTo>
                    <a:pt x="39" y="38"/>
                    <a:pt x="39" y="38"/>
                    <a:pt x="40" y="38"/>
                  </a:cubicBezTo>
                  <a:cubicBezTo>
                    <a:pt x="39" y="40"/>
                    <a:pt x="39" y="40"/>
                    <a:pt x="39" y="40"/>
                  </a:cubicBezTo>
                  <a:cubicBezTo>
                    <a:pt x="39" y="40"/>
                    <a:pt x="39" y="40"/>
                    <a:pt x="39" y="40"/>
                  </a:cubicBezTo>
                  <a:cubicBezTo>
                    <a:pt x="39" y="41"/>
                    <a:pt x="39" y="41"/>
                    <a:pt x="39" y="41"/>
                  </a:cubicBezTo>
                  <a:cubicBezTo>
                    <a:pt x="39" y="41"/>
                    <a:pt x="39" y="41"/>
                    <a:pt x="39" y="41"/>
                  </a:cubicBezTo>
                  <a:cubicBezTo>
                    <a:pt x="39" y="41"/>
                    <a:pt x="39" y="41"/>
                    <a:pt x="39" y="41"/>
                  </a:cubicBezTo>
                  <a:cubicBezTo>
                    <a:pt x="39" y="41"/>
                    <a:pt x="39" y="41"/>
                    <a:pt x="39" y="41"/>
                  </a:cubicBezTo>
                  <a:cubicBezTo>
                    <a:pt x="38" y="42"/>
                    <a:pt x="38" y="42"/>
                    <a:pt x="38" y="42"/>
                  </a:cubicBezTo>
                  <a:cubicBezTo>
                    <a:pt x="37" y="42"/>
                    <a:pt x="37" y="42"/>
                    <a:pt x="37" y="42"/>
                  </a:cubicBezTo>
                  <a:cubicBezTo>
                    <a:pt x="37" y="41"/>
                    <a:pt x="37" y="41"/>
                    <a:pt x="37" y="41"/>
                  </a:cubicBezTo>
                  <a:cubicBezTo>
                    <a:pt x="37" y="41"/>
                    <a:pt x="37" y="41"/>
                    <a:pt x="37" y="41"/>
                  </a:cubicBezTo>
                  <a:cubicBezTo>
                    <a:pt x="36" y="41"/>
                    <a:pt x="36" y="41"/>
                    <a:pt x="36" y="41"/>
                  </a:cubicBezTo>
                  <a:cubicBezTo>
                    <a:pt x="36" y="40"/>
                    <a:pt x="36" y="40"/>
                    <a:pt x="36" y="40"/>
                  </a:cubicBezTo>
                  <a:cubicBezTo>
                    <a:pt x="36" y="40"/>
                    <a:pt x="36" y="39"/>
                    <a:pt x="36" y="39"/>
                  </a:cubicBezTo>
                  <a:cubicBezTo>
                    <a:pt x="36" y="39"/>
                    <a:pt x="36" y="39"/>
                    <a:pt x="36" y="39"/>
                  </a:cubicBezTo>
                  <a:cubicBezTo>
                    <a:pt x="36" y="38"/>
                    <a:pt x="36" y="38"/>
                    <a:pt x="36" y="38"/>
                  </a:cubicBezTo>
                  <a:cubicBezTo>
                    <a:pt x="35" y="39"/>
                    <a:pt x="35" y="40"/>
                    <a:pt x="35" y="40"/>
                  </a:cubicBezTo>
                  <a:cubicBezTo>
                    <a:pt x="35" y="40"/>
                    <a:pt x="35" y="40"/>
                    <a:pt x="35" y="40"/>
                  </a:cubicBezTo>
                  <a:cubicBezTo>
                    <a:pt x="35" y="41"/>
                    <a:pt x="35" y="41"/>
                    <a:pt x="35" y="41"/>
                  </a:cubicBezTo>
                  <a:cubicBezTo>
                    <a:pt x="35" y="41"/>
                    <a:pt x="35" y="41"/>
                    <a:pt x="35" y="41"/>
                  </a:cubicBezTo>
                  <a:cubicBezTo>
                    <a:pt x="35" y="41"/>
                    <a:pt x="35" y="41"/>
                    <a:pt x="35" y="41"/>
                  </a:cubicBezTo>
                  <a:cubicBezTo>
                    <a:pt x="35" y="42"/>
                    <a:pt x="34" y="42"/>
                    <a:pt x="34" y="42"/>
                  </a:cubicBezTo>
                  <a:cubicBezTo>
                    <a:pt x="34" y="42"/>
                    <a:pt x="34" y="42"/>
                    <a:pt x="33" y="42"/>
                  </a:cubicBezTo>
                  <a:cubicBezTo>
                    <a:pt x="33" y="42"/>
                    <a:pt x="33" y="42"/>
                    <a:pt x="33" y="42"/>
                  </a:cubicBezTo>
                  <a:cubicBezTo>
                    <a:pt x="32" y="42"/>
                    <a:pt x="32" y="42"/>
                    <a:pt x="32" y="42"/>
                  </a:cubicBezTo>
                  <a:cubicBezTo>
                    <a:pt x="32" y="42"/>
                    <a:pt x="32" y="42"/>
                    <a:pt x="32" y="42"/>
                  </a:cubicBezTo>
                  <a:cubicBezTo>
                    <a:pt x="33" y="43"/>
                    <a:pt x="33" y="43"/>
                    <a:pt x="33" y="43"/>
                  </a:cubicBezTo>
                  <a:cubicBezTo>
                    <a:pt x="34" y="43"/>
                    <a:pt x="34" y="43"/>
                    <a:pt x="34" y="43"/>
                  </a:cubicBezTo>
                  <a:cubicBezTo>
                    <a:pt x="34" y="43"/>
                    <a:pt x="34" y="43"/>
                    <a:pt x="34" y="43"/>
                  </a:cubicBezTo>
                  <a:cubicBezTo>
                    <a:pt x="34" y="43"/>
                    <a:pt x="34" y="43"/>
                    <a:pt x="34" y="43"/>
                  </a:cubicBezTo>
                  <a:cubicBezTo>
                    <a:pt x="35" y="44"/>
                    <a:pt x="35" y="44"/>
                    <a:pt x="35" y="44"/>
                  </a:cubicBezTo>
                  <a:cubicBezTo>
                    <a:pt x="35" y="44"/>
                    <a:pt x="35" y="45"/>
                    <a:pt x="35" y="45"/>
                  </a:cubicBezTo>
                  <a:cubicBezTo>
                    <a:pt x="34" y="45"/>
                    <a:pt x="34" y="45"/>
                    <a:pt x="34" y="45"/>
                  </a:cubicBezTo>
                  <a:cubicBezTo>
                    <a:pt x="34" y="45"/>
                    <a:pt x="34" y="45"/>
                    <a:pt x="34" y="45"/>
                  </a:cubicBezTo>
                  <a:cubicBezTo>
                    <a:pt x="34" y="45"/>
                    <a:pt x="34" y="45"/>
                    <a:pt x="34" y="45"/>
                  </a:cubicBezTo>
                  <a:cubicBezTo>
                    <a:pt x="33" y="45"/>
                    <a:pt x="33" y="45"/>
                    <a:pt x="33" y="45"/>
                  </a:cubicBezTo>
                  <a:cubicBezTo>
                    <a:pt x="33" y="45"/>
                    <a:pt x="33" y="45"/>
                    <a:pt x="33" y="45"/>
                  </a:cubicBezTo>
                  <a:cubicBezTo>
                    <a:pt x="33" y="45"/>
                    <a:pt x="33" y="45"/>
                    <a:pt x="33" y="45"/>
                  </a:cubicBezTo>
                  <a:cubicBezTo>
                    <a:pt x="33" y="44"/>
                    <a:pt x="33" y="44"/>
                    <a:pt x="33" y="44"/>
                  </a:cubicBezTo>
                  <a:cubicBezTo>
                    <a:pt x="32" y="44"/>
                    <a:pt x="32" y="44"/>
                    <a:pt x="32" y="44"/>
                  </a:cubicBezTo>
                  <a:cubicBezTo>
                    <a:pt x="32" y="44"/>
                    <a:pt x="32" y="44"/>
                    <a:pt x="32" y="44"/>
                  </a:cubicBezTo>
                  <a:cubicBezTo>
                    <a:pt x="32" y="44"/>
                    <a:pt x="32" y="44"/>
                    <a:pt x="32" y="44"/>
                  </a:cubicBezTo>
                  <a:cubicBezTo>
                    <a:pt x="31" y="44"/>
                    <a:pt x="31" y="44"/>
                    <a:pt x="31" y="44"/>
                  </a:cubicBezTo>
                  <a:cubicBezTo>
                    <a:pt x="31" y="43"/>
                    <a:pt x="31" y="43"/>
                    <a:pt x="31" y="43"/>
                  </a:cubicBezTo>
                  <a:cubicBezTo>
                    <a:pt x="31" y="43"/>
                    <a:pt x="31" y="44"/>
                    <a:pt x="30" y="44"/>
                  </a:cubicBezTo>
                  <a:cubicBezTo>
                    <a:pt x="30" y="44"/>
                    <a:pt x="30" y="43"/>
                    <a:pt x="30" y="43"/>
                  </a:cubicBezTo>
                  <a:cubicBezTo>
                    <a:pt x="29" y="43"/>
                    <a:pt x="29" y="43"/>
                    <a:pt x="29" y="43"/>
                  </a:cubicBezTo>
                  <a:cubicBezTo>
                    <a:pt x="29" y="43"/>
                    <a:pt x="29" y="43"/>
                    <a:pt x="29" y="43"/>
                  </a:cubicBezTo>
                  <a:cubicBezTo>
                    <a:pt x="30" y="43"/>
                    <a:pt x="30" y="43"/>
                    <a:pt x="30" y="43"/>
                  </a:cubicBezTo>
                  <a:cubicBezTo>
                    <a:pt x="30" y="43"/>
                    <a:pt x="30" y="43"/>
                    <a:pt x="30" y="43"/>
                  </a:cubicBezTo>
                  <a:cubicBezTo>
                    <a:pt x="30" y="43"/>
                    <a:pt x="30" y="43"/>
                    <a:pt x="30" y="43"/>
                  </a:cubicBezTo>
                  <a:cubicBezTo>
                    <a:pt x="31" y="42"/>
                    <a:pt x="32" y="40"/>
                    <a:pt x="32" y="39"/>
                  </a:cubicBezTo>
                  <a:cubicBezTo>
                    <a:pt x="31" y="38"/>
                    <a:pt x="31" y="38"/>
                    <a:pt x="31" y="38"/>
                  </a:cubicBezTo>
                  <a:cubicBezTo>
                    <a:pt x="31" y="38"/>
                    <a:pt x="31" y="38"/>
                    <a:pt x="31" y="38"/>
                  </a:cubicBezTo>
                  <a:cubicBezTo>
                    <a:pt x="30" y="37"/>
                    <a:pt x="30" y="37"/>
                    <a:pt x="30" y="37"/>
                  </a:cubicBezTo>
                  <a:cubicBezTo>
                    <a:pt x="30" y="37"/>
                    <a:pt x="30" y="37"/>
                    <a:pt x="30" y="37"/>
                  </a:cubicBezTo>
                  <a:cubicBezTo>
                    <a:pt x="30" y="37"/>
                    <a:pt x="30" y="37"/>
                    <a:pt x="30" y="37"/>
                  </a:cubicBezTo>
                  <a:cubicBezTo>
                    <a:pt x="31" y="39"/>
                    <a:pt x="31" y="39"/>
                    <a:pt x="31" y="39"/>
                  </a:cubicBezTo>
                  <a:cubicBezTo>
                    <a:pt x="31" y="39"/>
                    <a:pt x="31" y="39"/>
                    <a:pt x="31" y="39"/>
                  </a:cubicBezTo>
                  <a:cubicBezTo>
                    <a:pt x="30" y="38"/>
                    <a:pt x="30" y="38"/>
                    <a:pt x="30" y="38"/>
                  </a:cubicBezTo>
                  <a:cubicBezTo>
                    <a:pt x="30" y="38"/>
                    <a:pt x="30" y="38"/>
                    <a:pt x="30" y="38"/>
                  </a:cubicBezTo>
                  <a:cubicBezTo>
                    <a:pt x="30" y="38"/>
                    <a:pt x="30" y="38"/>
                    <a:pt x="30" y="38"/>
                  </a:cubicBezTo>
                  <a:cubicBezTo>
                    <a:pt x="31" y="40"/>
                    <a:pt x="31" y="40"/>
                    <a:pt x="31" y="40"/>
                  </a:cubicBezTo>
                  <a:cubicBezTo>
                    <a:pt x="31" y="41"/>
                    <a:pt x="31" y="41"/>
                    <a:pt x="31" y="41"/>
                  </a:cubicBezTo>
                  <a:cubicBezTo>
                    <a:pt x="30" y="39"/>
                    <a:pt x="30" y="39"/>
                    <a:pt x="30" y="39"/>
                  </a:cubicBezTo>
                  <a:cubicBezTo>
                    <a:pt x="30" y="39"/>
                    <a:pt x="30" y="39"/>
                    <a:pt x="30" y="39"/>
                  </a:cubicBezTo>
                  <a:cubicBezTo>
                    <a:pt x="30" y="40"/>
                    <a:pt x="30" y="40"/>
                    <a:pt x="30" y="40"/>
                  </a:cubicBezTo>
                  <a:cubicBezTo>
                    <a:pt x="30" y="41"/>
                    <a:pt x="30" y="41"/>
                    <a:pt x="30" y="41"/>
                  </a:cubicBezTo>
                  <a:cubicBezTo>
                    <a:pt x="30" y="42"/>
                    <a:pt x="30" y="42"/>
                    <a:pt x="30" y="42"/>
                  </a:cubicBezTo>
                  <a:cubicBezTo>
                    <a:pt x="30" y="41"/>
                    <a:pt x="29" y="41"/>
                    <a:pt x="29" y="41"/>
                  </a:cubicBezTo>
                  <a:cubicBezTo>
                    <a:pt x="29" y="41"/>
                    <a:pt x="29" y="41"/>
                    <a:pt x="29" y="41"/>
                  </a:cubicBezTo>
                  <a:cubicBezTo>
                    <a:pt x="29" y="41"/>
                    <a:pt x="29" y="41"/>
                    <a:pt x="29" y="41"/>
                  </a:cubicBezTo>
                  <a:cubicBezTo>
                    <a:pt x="29" y="42"/>
                    <a:pt x="29" y="42"/>
                    <a:pt x="29" y="42"/>
                  </a:cubicBezTo>
                  <a:cubicBezTo>
                    <a:pt x="29" y="42"/>
                    <a:pt x="29" y="42"/>
                    <a:pt x="29" y="42"/>
                  </a:cubicBezTo>
                  <a:cubicBezTo>
                    <a:pt x="29" y="42"/>
                    <a:pt x="29" y="42"/>
                    <a:pt x="29" y="42"/>
                  </a:cubicBezTo>
                  <a:cubicBezTo>
                    <a:pt x="29" y="42"/>
                    <a:pt x="29" y="42"/>
                    <a:pt x="29" y="42"/>
                  </a:cubicBezTo>
                  <a:cubicBezTo>
                    <a:pt x="28" y="43"/>
                    <a:pt x="29" y="44"/>
                    <a:pt x="30" y="44"/>
                  </a:cubicBezTo>
                  <a:cubicBezTo>
                    <a:pt x="30" y="44"/>
                    <a:pt x="30" y="44"/>
                    <a:pt x="30" y="44"/>
                  </a:cubicBezTo>
                  <a:cubicBezTo>
                    <a:pt x="30" y="44"/>
                    <a:pt x="31" y="44"/>
                    <a:pt x="31" y="44"/>
                  </a:cubicBezTo>
                  <a:cubicBezTo>
                    <a:pt x="31" y="45"/>
                    <a:pt x="31" y="45"/>
                    <a:pt x="31" y="45"/>
                  </a:cubicBezTo>
                  <a:cubicBezTo>
                    <a:pt x="31" y="46"/>
                    <a:pt x="31" y="46"/>
                    <a:pt x="31" y="46"/>
                  </a:cubicBezTo>
                  <a:cubicBezTo>
                    <a:pt x="32" y="46"/>
                    <a:pt x="32" y="46"/>
                    <a:pt x="32" y="46"/>
                  </a:cubicBezTo>
                  <a:cubicBezTo>
                    <a:pt x="33" y="47"/>
                    <a:pt x="33" y="47"/>
                    <a:pt x="33" y="47"/>
                  </a:cubicBezTo>
                  <a:cubicBezTo>
                    <a:pt x="33" y="47"/>
                    <a:pt x="33" y="47"/>
                    <a:pt x="33" y="47"/>
                  </a:cubicBezTo>
                  <a:cubicBezTo>
                    <a:pt x="32" y="48"/>
                    <a:pt x="30" y="49"/>
                    <a:pt x="28" y="49"/>
                  </a:cubicBezTo>
                  <a:cubicBezTo>
                    <a:pt x="28" y="50"/>
                    <a:pt x="28" y="50"/>
                    <a:pt x="28" y="50"/>
                  </a:cubicBezTo>
                  <a:cubicBezTo>
                    <a:pt x="28" y="49"/>
                    <a:pt x="28" y="49"/>
                    <a:pt x="28" y="49"/>
                  </a:cubicBezTo>
                  <a:cubicBezTo>
                    <a:pt x="28" y="49"/>
                    <a:pt x="28" y="49"/>
                    <a:pt x="28" y="49"/>
                  </a:cubicBezTo>
                  <a:cubicBezTo>
                    <a:pt x="28" y="49"/>
                    <a:pt x="27" y="49"/>
                    <a:pt x="27" y="49"/>
                  </a:cubicBezTo>
                  <a:cubicBezTo>
                    <a:pt x="27" y="49"/>
                    <a:pt x="27" y="49"/>
                    <a:pt x="27" y="49"/>
                  </a:cubicBezTo>
                  <a:cubicBezTo>
                    <a:pt x="26" y="48"/>
                    <a:pt x="26" y="47"/>
                    <a:pt x="25" y="46"/>
                  </a:cubicBezTo>
                  <a:cubicBezTo>
                    <a:pt x="26" y="46"/>
                    <a:pt x="26" y="46"/>
                    <a:pt x="26" y="46"/>
                  </a:cubicBezTo>
                  <a:cubicBezTo>
                    <a:pt x="26" y="46"/>
                    <a:pt x="26" y="46"/>
                    <a:pt x="26" y="46"/>
                  </a:cubicBezTo>
                  <a:cubicBezTo>
                    <a:pt x="25" y="46"/>
                    <a:pt x="25" y="46"/>
                    <a:pt x="25" y="46"/>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5"/>
                    <a:pt x="26" y="45"/>
                  </a:cubicBezTo>
                  <a:cubicBezTo>
                    <a:pt x="26" y="45"/>
                    <a:pt x="26" y="44"/>
                    <a:pt x="26" y="44"/>
                  </a:cubicBezTo>
                  <a:cubicBezTo>
                    <a:pt x="27" y="44"/>
                    <a:pt x="27" y="44"/>
                    <a:pt x="27" y="44"/>
                  </a:cubicBezTo>
                  <a:cubicBezTo>
                    <a:pt x="26" y="43"/>
                    <a:pt x="26" y="43"/>
                    <a:pt x="26" y="43"/>
                  </a:cubicBezTo>
                  <a:cubicBezTo>
                    <a:pt x="25" y="43"/>
                    <a:pt x="25" y="43"/>
                    <a:pt x="25" y="43"/>
                  </a:cubicBezTo>
                  <a:cubicBezTo>
                    <a:pt x="25" y="42"/>
                    <a:pt x="25" y="42"/>
                    <a:pt x="25" y="42"/>
                  </a:cubicBezTo>
                  <a:cubicBezTo>
                    <a:pt x="25" y="42"/>
                    <a:pt x="25" y="41"/>
                    <a:pt x="26" y="41"/>
                  </a:cubicBezTo>
                  <a:cubicBezTo>
                    <a:pt x="27" y="40"/>
                    <a:pt x="27" y="40"/>
                    <a:pt x="27" y="40"/>
                  </a:cubicBezTo>
                  <a:cubicBezTo>
                    <a:pt x="27" y="39"/>
                    <a:pt x="27" y="39"/>
                    <a:pt x="27" y="39"/>
                  </a:cubicBezTo>
                  <a:cubicBezTo>
                    <a:pt x="26" y="39"/>
                    <a:pt x="26" y="39"/>
                    <a:pt x="26" y="39"/>
                  </a:cubicBezTo>
                  <a:cubicBezTo>
                    <a:pt x="25" y="40"/>
                    <a:pt x="25" y="40"/>
                    <a:pt x="25" y="40"/>
                  </a:cubicBezTo>
                  <a:cubicBezTo>
                    <a:pt x="25" y="40"/>
                    <a:pt x="25" y="40"/>
                    <a:pt x="25" y="40"/>
                  </a:cubicBezTo>
                  <a:cubicBezTo>
                    <a:pt x="24" y="41"/>
                    <a:pt x="24" y="42"/>
                    <a:pt x="24" y="43"/>
                  </a:cubicBezTo>
                  <a:cubicBezTo>
                    <a:pt x="25" y="43"/>
                    <a:pt x="25" y="43"/>
                    <a:pt x="25" y="43"/>
                  </a:cubicBezTo>
                  <a:cubicBezTo>
                    <a:pt x="25" y="44"/>
                    <a:pt x="25" y="44"/>
                    <a:pt x="25" y="44"/>
                  </a:cubicBezTo>
                  <a:cubicBezTo>
                    <a:pt x="25" y="44"/>
                    <a:pt x="25" y="44"/>
                    <a:pt x="25" y="44"/>
                  </a:cubicBezTo>
                  <a:cubicBezTo>
                    <a:pt x="24" y="42"/>
                    <a:pt x="24" y="42"/>
                    <a:pt x="24" y="42"/>
                  </a:cubicBezTo>
                  <a:cubicBezTo>
                    <a:pt x="24" y="42"/>
                    <a:pt x="24" y="42"/>
                    <a:pt x="24" y="42"/>
                  </a:cubicBezTo>
                  <a:cubicBezTo>
                    <a:pt x="24" y="43"/>
                    <a:pt x="24" y="43"/>
                    <a:pt x="24" y="43"/>
                  </a:cubicBezTo>
                  <a:cubicBezTo>
                    <a:pt x="25" y="45"/>
                    <a:pt x="25" y="45"/>
                    <a:pt x="25" y="45"/>
                  </a:cubicBezTo>
                  <a:cubicBezTo>
                    <a:pt x="25" y="45"/>
                    <a:pt x="25" y="45"/>
                    <a:pt x="25" y="45"/>
                  </a:cubicBezTo>
                  <a:cubicBezTo>
                    <a:pt x="24" y="44"/>
                    <a:pt x="24" y="44"/>
                    <a:pt x="24" y="43"/>
                  </a:cubicBezTo>
                  <a:cubicBezTo>
                    <a:pt x="24" y="43"/>
                    <a:pt x="24" y="43"/>
                    <a:pt x="24" y="43"/>
                  </a:cubicBezTo>
                  <a:cubicBezTo>
                    <a:pt x="23" y="43"/>
                    <a:pt x="23" y="43"/>
                    <a:pt x="23" y="43"/>
                  </a:cubicBezTo>
                  <a:cubicBezTo>
                    <a:pt x="24" y="44"/>
                    <a:pt x="24" y="45"/>
                    <a:pt x="25" y="46"/>
                  </a:cubicBezTo>
                  <a:cubicBezTo>
                    <a:pt x="25" y="46"/>
                    <a:pt x="25" y="46"/>
                    <a:pt x="25" y="46"/>
                  </a:cubicBezTo>
                  <a:cubicBezTo>
                    <a:pt x="24" y="46"/>
                    <a:pt x="24" y="45"/>
                    <a:pt x="24" y="44"/>
                  </a:cubicBezTo>
                  <a:cubicBezTo>
                    <a:pt x="23" y="44"/>
                    <a:pt x="23" y="44"/>
                    <a:pt x="23" y="44"/>
                  </a:cubicBezTo>
                  <a:cubicBezTo>
                    <a:pt x="23" y="44"/>
                    <a:pt x="23" y="43"/>
                    <a:pt x="23" y="42"/>
                  </a:cubicBezTo>
                  <a:cubicBezTo>
                    <a:pt x="23" y="42"/>
                    <a:pt x="23" y="42"/>
                    <a:pt x="23" y="42"/>
                  </a:cubicBezTo>
                  <a:cubicBezTo>
                    <a:pt x="23" y="42"/>
                    <a:pt x="23" y="42"/>
                    <a:pt x="23" y="42"/>
                  </a:cubicBezTo>
                  <a:cubicBezTo>
                    <a:pt x="23" y="41"/>
                    <a:pt x="23" y="39"/>
                    <a:pt x="24" y="38"/>
                  </a:cubicBezTo>
                  <a:cubicBezTo>
                    <a:pt x="24" y="38"/>
                    <a:pt x="24" y="38"/>
                    <a:pt x="24" y="38"/>
                  </a:cubicBezTo>
                  <a:cubicBezTo>
                    <a:pt x="24" y="38"/>
                    <a:pt x="24" y="38"/>
                    <a:pt x="24" y="38"/>
                  </a:cubicBezTo>
                  <a:cubicBezTo>
                    <a:pt x="24" y="38"/>
                    <a:pt x="24" y="38"/>
                    <a:pt x="24" y="38"/>
                  </a:cubicBezTo>
                  <a:cubicBezTo>
                    <a:pt x="24" y="37"/>
                    <a:pt x="25" y="37"/>
                    <a:pt x="25" y="37"/>
                  </a:cubicBezTo>
                  <a:cubicBezTo>
                    <a:pt x="25" y="37"/>
                    <a:pt x="25" y="37"/>
                    <a:pt x="25" y="37"/>
                  </a:cubicBezTo>
                  <a:cubicBezTo>
                    <a:pt x="26" y="36"/>
                    <a:pt x="26" y="36"/>
                    <a:pt x="26" y="36"/>
                  </a:cubicBezTo>
                  <a:cubicBezTo>
                    <a:pt x="25" y="36"/>
                    <a:pt x="25" y="36"/>
                    <a:pt x="25" y="36"/>
                  </a:cubicBezTo>
                  <a:cubicBezTo>
                    <a:pt x="25" y="36"/>
                    <a:pt x="25" y="36"/>
                    <a:pt x="25" y="36"/>
                  </a:cubicBezTo>
                  <a:cubicBezTo>
                    <a:pt x="25" y="36"/>
                    <a:pt x="24" y="36"/>
                    <a:pt x="24" y="36"/>
                  </a:cubicBezTo>
                  <a:cubicBezTo>
                    <a:pt x="24" y="35"/>
                    <a:pt x="23" y="34"/>
                    <a:pt x="23" y="34"/>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3"/>
                    <a:pt x="24" y="33"/>
                    <a:pt x="24" y="33"/>
                  </a:cubicBezTo>
                  <a:cubicBezTo>
                    <a:pt x="24" y="32"/>
                    <a:pt x="24" y="32"/>
                    <a:pt x="24" y="32"/>
                  </a:cubicBezTo>
                  <a:cubicBezTo>
                    <a:pt x="24" y="33"/>
                    <a:pt x="24" y="33"/>
                    <a:pt x="24" y="33"/>
                  </a:cubicBezTo>
                  <a:cubicBezTo>
                    <a:pt x="24" y="33"/>
                    <a:pt x="24" y="33"/>
                    <a:pt x="24" y="33"/>
                  </a:cubicBezTo>
                  <a:cubicBezTo>
                    <a:pt x="24" y="32"/>
                    <a:pt x="24" y="32"/>
                    <a:pt x="24" y="32"/>
                  </a:cubicBezTo>
                  <a:cubicBezTo>
                    <a:pt x="24" y="32"/>
                    <a:pt x="24" y="32"/>
                    <a:pt x="24" y="32"/>
                  </a:cubicBezTo>
                  <a:cubicBezTo>
                    <a:pt x="24" y="32"/>
                    <a:pt x="24" y="32"/>
                    <a:pt x="24" y="32"/>
                  </a:cubicBezTo>
                  <a:cubicBezTo>
                    <a:pt x="25" y="32"/>
                    <a:pt x="25" y="32"/>
                    <a:pt x="25" y="32"/>
                  </a:cubicBezTo>
                  <a:cubicBezTo>
                    <a:pt x="25" y="32"/>
                    <a:pt x="25" y="32"/>
                    <a:pt x="25" y="32"/>
                  </a:cubicBezTo>
                  <a:cubicBezTo>
                    <a:pt x="25" y="31"/>
                    <a:pt x="25" y="31"/>
                    <a:pt x="25" y="31"/>
                  </a:cubicBezTo>
                  <a:cubicBezTo>
                    <a:pt x="25" y="31"/>
                    <a:pt x="25" y="31"/>
                    <a:pt x="25" y="31"/>
                  </a:cubicBezTo>
                  <a:cubicBezTo>
                    <a:pt x="26" y="31"/>
                    <a:pt x="26" y="31"/>
                    <a:pt x="26" y="31"/>
                  </a:cubicBezTo>
                  <a:cubicBezTo>
                    <a:pt x="26" y="30"/>
                    <a:pt x="26" y="30"/>
                    <a:pt x="26" y="30"/>
                  </a:cubicBezTo>
                  <a:cubicBezTo>
                    <a:pt x="26" y="30"/>
                    <a:pt x="26" y="30"/>
                    <a:pt x="26" y="30"/>
                  </a:cubicBezTo>
                  <a:cubicBezTo>
                    <a:pt x="27" y="30"/>
                    <a:pt x="27" y="29"/>
                    <a:pt x="27" y="29"/>
                  </a:cubicBezTo>
                  <a:cubicBezTo>
                    <a:pt x="28" y="29"/>
                    <a:pt x="28" y="29"/>
                    <a:pt x="29" y="29"/>
                  </a:cubicBezTo>
                  <a:cubicBezTo>
                    <a:pt x="29" y="29"/>
                    <a:pt x="30" y="29"/>
                    <a:pt x="30" y="29"/>
                  </a:cubicBezTo>
                  <a:cubicBezTo>
                    <a:pt x="30" y="29"/>
                    <a:pt x="30" y="29"/>
                    <a:pt x="30" y="29"/>
                  </a:cubicBezTo>
                  <a:cubicBezTo>
                    <a:pt x="30" y="29"/>
                    <a:pt x="30" y="29"/>
                    <a:pt x="30" y="29"/>
                  </a:cubicBezTo>
                  <a:cubicBezTo>
                    <a:pt x="30" y="29"/>
                    <a:pt x="30" y="29"/>
                    <a:pt x="30" y="29"/>
                  </a:cubicBezTo>
                  <a:cubicBezTo>
                    <a:pt x="30" y="29"/>
                    <a:pt x="30" y="29"/>
                    <a:pt x="30" y="29"/>
                  </a:cubicBezTo>
                  <a:cubicBezTo>
                    <a:pt x="31" y="29"/>
                    <a:pt x="31" y="29"/>
                    <a:pt x="31" y="29"/>
                  </a:cubicBezTo>
                  <a:cubicBezTo>
                    <a:pt x="31" y="29"/>
                    <a:pt x="31" y="29"/>
                    <a:pt x="31" y="29"/>
                  </a:cubicBezTo>
                  <a:cubicBezTo>
                    <a:pt x="31" y="28"/>
                    <a:pt x="31" y="28"/>
                    <a:pt x="31" y="28"/>
                  </a:cubicBezTo>
                  <a:cubicBezTo>
                    <a:pt x="31" y="28"/>
                    <a:pt x="31" y="28"/>
                    <a:pt x="31" y="28"/>
                  </a:cubicBezTo>
                  <a:cubicBezTo>
                    <a:pt x="31" y="28"/>
                    <a:pt x="31" y="28"/>
                    <a:pt x="31" y="28"/>
                  </a:cubicBezTo>
                  <a:cubicBezTo>
                    <a:pt x="31" y="27"/>
                    <a:pt x="31" y="27"/>
                    <a:pt x="31" y="27"/>
                  </a:cubicBezTo>
                  <a:cubicBezTo>
                    <a:pt x="31" y="27"/>
                    <a:pt x="32" y="27"/>
                    <a:pt x="31" y="26"/>
                  </a:cubicBezTo>
                  <a:cubicBezTo>
                    <a:pt x="32" y="26"/>
                    <a:pt x="32" y="26"/>
                    <a:pt x="33" y="26"/>
                  </a:cubicBezTo>
                  <a:cubicBezTo>
                    <a:pt x="33" y="26"/>
                    <a:pt x="33" y="26"/>
                    <a:pt x="33" y="26"/>
                  </a:cubicBezTo>
                  <a:cubicBezTo>
                    <a:pt x="33" y="26"/>
                    <a:pt x="33" y="26"/>
                    <a:pt x="33" y="26"/>
                  </a:cubicBezTo>
                  <a:cubicBezTo>
                    <a:pt x="33" y="26"/>
                    <a:pt x="33" y="26"/>
                    <a:pt x="33" y="26"/>
                  </a:cubicBezTo>
                  <a:cubicBezTo>
                    <a:pt x="33" y="26"/>
                    <a:pt x="34" y="26"/>
                    <a:pt x="34" y="25"/>
                  </a:cubicBezTo>
                  <a:cubicBezTo>
                    <a:pt x="35" y="25"/>
                    <a:pt x="35" y="23"/>
                    <a:pt x="35" y="22"/>
                  </a:cubicBezTo>
                  <a:cubicBezTo>
                    <a:pt x="34" y="22"/>
                    <a:pt x="34" y="22"/>
                    <a:pt x="34" y="22"/>
                  </a:cubicBezTo>
                  <a:cubicBezTo>
                    <a:pt x="34" y="22"/>
                    <a:pt x="34" y="22"/>
                    <a:pt x="34" y="22"/>
                  </a:cubicBezTo>
                  <a:cubicBezTo>
                    <a:pt x="34" y="23"/>
                    <a:pt x="34" y="24"/>
                    <a:pt x="34" y="25"/>
                  </a:cubicBezTo>
                  <a:cubicBezTo>
                    <a:pt x="34" y="24"/>
                    <a:pt x="34" y="24"/>
                    <a:pt x="34" y="24"/>
                  </a:cubicBezTo>
                  <a:cubicBezTo>
                    <a:pt x="34" y="24"/>
                    <a:pt x="34" y="24"/>
                    <a:pt x="34" y="24"/>
                  </a:cubicBezTo>
                  <a:cubicBezTo>
                    <a:pt x="34" y="24"/>
                    <a:pt x="34" y="24"/>
                    <a:pt x="34" y="24"/>
                  </a:cubicBezTo>
                  <a:cubicBezTo>
                    <a:pt x="34" y="23"/>
                    <a:pt x="34" y="22"/>
                    <a:pt x="34" y="22"/>
                  </a:cubicBezTo>
                  <a:cubicBezTo>
                    <a:pt x="33" y="22"/>
                    <a:pt x="33" y="22"/>
                    <a:pt x="33" y="22"/>
                  </a:cubicBezTo>
                  <a:cubicBezTo>
                    <a:pt x="33" y="22"/>
                    <a:pt x="33" y="22"/>
                    <a:pt x="33" y="22"/>
                  </a:cubicBezTo>
                  <a:cubicBezTo>
                    <a:pt x="34" y="23"/>
                    <a:pt x="34" y="23"/>
                    <a:pt x="34" y="24"/>
                  </a:cubicBezTo>
                  <a:cubicBezTo>
                    <a:pt x="33" y="24"/>
                    <a:pt x="33" y="24"/>
                    <a:pt x="32" y="25"/>
                  </a:cubicBezTo>
                  <a:cubicBezTo>
                    <a:pt x="32" y="25"/>
                    <a:pt x="31" y="25"/>
                    <a:pt x="31" y="25"/>
                  </a:cubicBezTo>
                  <a:cubicBezTo>
                    <a:pt x="31" y="25"/>
                    <a:pt x="30" y="25"/>
                    <a:pt x="30" y="25"/>
                  </a:cubicBezTo>
                  <a:cubicBezTo>
                    <a:pt x="29" y="25"/>
                    <a:pt x="29" y="25"/>
                    <a:pt x="29" y="25"/>
                  </a:cubicBezTo>
                  <a:cubicBezTo>
                    <a:pt x="29" y="25"/>
                    <a:pt x="29" y="25"/>
                    <a:pt x="29" y="25"/>
                  </a:cubicBezTo>
                  <a:cubicBezTo>
                    <a:pt x="29" y="26"/>
                    <a:pt x="29" y="26"/>
                    <a:pt x="29" y="26"/>
                  </a:cubicBezTo>
                  <a:cubicBezTo>
                    <a:pt x="29" y="26"/>
                    <a:pt x="29" y="26"/>
                    <a:pt x="29" y="26"/>
                  </a:cubicBezTo>
                  <a:cubicBezTo>
                    <a:pt x="29" y="26"/>
                    <a:pt x="29" y="26"/>
                    <a:pt x="29" y="26"/>
                  </a:cubicBezTo>
                  <a:cubicBezTo>
                    <a:pt x="29" y="26"/>
                    <a:pt x="29" y="26"/>
                    <a:pt x="29" y="26"/>
                  </a:cubicBezTo>
                  <a:cubicBezTo>
                    <a:pt x="29" y="26"/>
                    <a:pt x="29" y="26"/>
                    <a:pt x="29" y="26"/>
                  </a:cubicBezTo>
                  <a:cubicBezTo>
                    <a:pt x="28" y="26"/>
                    <a:pt x="28" y="26"/>
                    <a:pt x="28" y="26"/>
                  </a:cubicBezTo>
                  <a:cubicBezTo>
                    <a:pt x="28" y="26"/>
                    <a:pt x="28" y="26"/>
                    <a:pt x="28" y="26"/>
                  </a:cubicBezTo>
                  <a:cubicBezTo>
                    <a:pt x="28" y="26"/>
                    <a:pt x="28" y="26"/>
                    <a:pt x="28" y="26"/>
                  </a:cubicBezTo>
                  <a:cubicBezTo>
                    <a:pt x="28" y="26"/>
                    <a:pt x="28" y="26"/>
                    <a:pt x="28" y="26"/>
                  </a:cubicBezTo>
                  <a:cubicBezTo>
                    <a:pt x="27" y="26"/>
                    <a:pt x="27" y="26"/>
                    <a:pt x="27" y="26"/>
                  </a:cubicBezTo>
                  <a:cubicBezTo>
                    <a:pt x="26" y="26"/>
                    <a:pt x="26" y="26"/>
                    <a:pt x="26" y="26"/>
                  </a:cubicBezTo>
                  <a:cubicBezTo>
                    <a:pt x="26" y="26"/>
                    <a:pt x="26" y="26"/>
                    <a:pt x="26" y="26"/>
                  </a:cubicBezTo>
                  <a:cubicBezTo>
                    <a:pt x="26" y="27"/>
                    <a:pt x="26" y="27"/>
                    <a:pt x="26" y="28"/>
                  </a:cubicBezTo>
                  <a:cubicBezTo>
                    <a:pt x="26" y="28"/>
                    <a:pt x="26" y="29"/>
                    <a:pt x="26"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29"/>
                    <a:pt x="25" y="29"/>
                    <a:pt x="25" y="29"/>
                  </a:cubicBezTo>
                  <a:cubicBezTo>
                    <a:pt x="25" y="30"/>
                    <a:pt x="25" y="30"/>
                    <a:pt x="25" y="30"/>
                  </a:cubicBezTo>
                  <a:cubicBezTo>
                    <a:pt x="25" y="29"/>
                    <a:pt x="25" y="29"/>
                    <a:pt x="25" y="29"/>
                  </a:cubicBezTo>
                  <a:cubicBezTo>
                    <a:pt x="25" y="30"/>
                    <a:pt x="25" y="30"/>
                    <a:pt x="25" y="30"/>
                  </a:cubicBezTo>
                  <a:cubicBezTo>
                    <a:pt x="25" y="30"/>
                    <a:pt x="25" y="30"/>
                    <a:pt x="24" y="30"/>
                  </a:cubicBezTo>
                  <a:cubicBezTo>
                    <a:pt x="24" y="30"/>
                    <a:pt x="24" y="30"/>
                    <a:pt x="24" y="30"/>
                  </a:cubicBezTo>
                  <a:cubicBezTo>
                    <a:pt x="24" y="30"/>
                    <a:pt x="23" y="29"/>
                    <a:pt x="23" y="29"/>
                  </a:cubicBezTo>
                  <a:cubicBezTo>
                    <a:pt x="23" y="28"/>
                    <a:pt x="23" y="28"/>
                    <a:pt x="23" y="28"/>
                  </a:cubicBezTo>
                  <a:cubicBezTo>
                    <a:pt x="23" y="28"/>
                    <a:pt x="23" y="28"/>
                    <a:pt x="23" y="28"/>
                  </a:cubicBezTo>
                  <a:cubicBezTo>
                    <a:pt x="23" y="28"/>
                    <a:pt x="24" y="27"/>
                    <a:pt x="24" y="27"/>
                  </a:cubicBezTo>
                  <a:cubicBezTo>
                    <a:pt x="24" y="27"/>
                    <a:pt x="24" y="27"/>
                    <a:pt x="24" y="27"/>
                  </a:cubicBezTo>
                  <a:cubicBezTo>
                    <a:pt x="25" y="27"/>
                    <a:pt x="25" y="27"/>
                    <a:pt x="25" y="27"/>
                  </a:cubicBezTo>
                  <a:cubicBezTo>
                    <a:pt x="25" y="27"/>
                    <a:pt x="25" y="27"/>
                    <a:pt x="25" y="27"/>
                  </a:cubicBezTo>
                  <a:cubicBezTo>
                    <a:pt x="24" y="27"/>
                    <a:pt x="24" y="26"/>
                    <a:pt x="23" y="25"/>
                  </a:cubicBezTo>
                  <a:cubicBezTo>
                    <a:pt x="23" y="25"/>
                    <a:pt x="23" y="25"/>
                    <a:pt x="23" y="25"/>
                  </a:cubicBezTo>
                  <a:cubicBezTo>
                    <a:pt x="23" y="25"/>
                    <a:pt x="23" y="25"/>
                    <a:pt x="23" y="25"/>
                  </a:cubicBezTo>
                  <a:cubicBezTo>
                    <a:pt x="23" y="25"/>
                    <a:pt x="23" y="25"/>
                    <a:pt x="23" y="25"/>
                  </a:cubicBezTo>
                  <a:cubicBezTo>
                    <a:pt x="24" y="24"/>
                    <a:pt x="24" y="24"/>
                    <a:pt x="24" y="23"/>
                  </a:cubicBezTo>
                  <a:cubicBezTo>
                    <a:pt x="25" y="23"/>
                    <a:pt x="25" y="23"/>
                    <a:pt x="25" y="23"/>
                  </a:cubicBezTo>
                  <a:cubicBezTo>
                    <a:pt x="25" y="23"/>
                    <a:pt x="26" y="23"/>
                    <a:pt x="26" y="23"/>
                  </a:cubicBezTo>
                  <a:cubicBezTo>
                    <a:pt x="26" y="23"/>
                    <a:pt x="26" y="23"/>
                    <a:pt x="26" y="23"/>
                  </a:cubicBezTo>
                  <a:cubicBezTo>
                    <a:pt x="27" y="23"/>
                    <a:pt x="27" y="23"/>
                    <a:pt x="27" y="23"/>
                  </a:cubicBezTo>
                  <a:cubicBezTo>
                    <a:pt x="26" y="22"/>
                    <a:pt x="26" y="22"/>
                    <a:pt x="26" y="22"/>
                  </a:cubicBezTo>
                  <a:cubicBezTo>
                    <a:pt x="26" y="22"/>
                    <a:pt x="26" y="22"/>
                    <a:pt x="25" y="22"/>
                  </a:cubicBezTo>
                  <a:cubicBezTo>
                    <a:pt x="25" y="22"/>
                    <a:pt x="25" y="22"/>
                    <a:pt x="25" y="22"/>
                  </a:cubicBezTo>
                  <a:cubicBezTo>
                    <a:pt x="24" y="21"/>
                    <a:pt x="24" y="21"/>
                    <a:pt x="24" y="21"/>
                  </a:cubicBezTo>
                  <a:cubicBezTo>
                    <a:pt x="23" y="21"/>
                    <a:pt x="23" y="20"/>
                    <a:pt x="23" y="19"/>
                  </a:cubicBezTo>
                  <a:cubicBezTo>
                    <a:pt x="23" y="18"/>
                    <a:pt x="23" y="18"/>
                    <a:pt x="23" y="18"/>
                  </a:cubicBezTo>
                  <a:cubicBezTo>
                    <a:pt x="23" y="18"/>
                    <a:pt x="23" y="18"/>
                    <a:pt x="23" y="18"/>
                  </a:cubicBezTo>
                  <a:cubicBezTo>
                    <a:pt x="23" y="17"/>
                    <a:pt x="23" y="16"/>
                    <a:pt x="23" y="16"/>
                  </a:cubicBezTo>
                  <a:cubicBezTo>
                    <a:pt x="23" y="15"/>
                    <a:pt x="23" y="15"/>
                    <a:pt x="23" y="15"/>
                  </a:cubicBezTo>
                  <a:cubicBezTo>
                    <a:pt x="23" y="15"/>
                    <a:pt x="23" y="14"/>
                    <a:pt x="24" y="14"/>
                  </a:cubicBezTo>
                  <a:cubicBezTo>
                    <a:pt x="25" y="13"/>
                    <a:pt x="25" y="13"/>
                    <a:pt x="25" y="13"/>
                  </a:cubicBezTo>
                  <a:cubicBezTo>
                    <a:pt x="25" y="13"/>
                    <a:pt x="25" y="13"/>
                    <a:pt x="25" y="13"/>
                  </a:cubicBezTo>
                  <a:cubicBezTo>
                    <a:pt x="25" y="13"/>
                    <a:pt x="25" y="13"/>
                    <a:pt x="25" y="13"/>
                  </a:cubicBezTo>
                  <a:cubicBezTo>
                    <a:pt x="25" y="13"/>
                    <a:pt x="25" y="13"/>
                    <a:pt x="25" y="13"/>
                  </a:cubicBezTo>
                  <a:cubicBezTo>
                    <a:pt x="25" y="13"/>
                    <a:pt x="25" y="13"/>
                    <a:pt x="25" y="13"/>
                  </a:cubicBezTo>
                  <a:cubicBezTo>
                    <a:pt x="26" y="13"/>
                    <a:pt x="26" y="13"/>
                    <a:pt x="26" y="13"/>
                  </a:cubicBezTo>
                  <a:cubicBezTo>
                    <a:pt x="26" y="13"/>
                    <a:pt x="26" y="13"/>
                    <a:pt x="26" y="13"/>
                  </a:cubicBezTo>
                  <a:cubicBezTo>
                    <a:pt x="26" y="12"/>
                    <a:pt x="26" y="12"/>
                    <a:pt x="26" y="12"/>
                  </a:cubicBezTo>
                  <a:cubicBezTo>
                    <a:pt x="26" y="12"/>
                    <a:pt x="26" y="12"/>
                    <a:pt x="26" y="12"/>
                  </a:cubicBezTo>
                  <a:cubicBezTo>
                    <a:pt x="25" y="11"/>
                    <a:pt x="24" y="10"/>
                    <a:pt x="23" y="9"/>
                  </a:cubicBezTo>
                  <a:cubicBezTo>
                    <a:pt x="23" y="9"/>
                    <a:pt x="23" y="9"/>
                    <a:pt x="23" y="9"/>
                  </a:cubicBezTo>
                  <a:cubicBezTo>
                    <a:pt x="23" y="9"/>
                    <a:pt x="23" y="9"/>
                    <a:pt x="23" y="9"/>
                  </a:cubicBezTo>
                  <a:cubicBezTo>
                    <a:pt x="23" y="8"/>
                    <a:pt x="24" y="7"/>
                    <a:pt x="24" y="7"/>
                  </a:cubicBezTo>
                  <a:cubicBezTo>
                    <a:pt x="25" y="7"/>
                    <a:pt x="25" y="7"/>
                    <a:pt x="25" y="7"/>
                  </a:cubicBezTo>
                  <a:cubicBezTo>
                    <a:pt x="26" y="7"/>
                    <a:pt x="26" y="7"/>
                    <a:pt x="26" y="7"/>
                  </a:cubicBezTo>
                  <a:cubicBezTo>
                    <a:pt x="26" y="7"/>
                    <a:pt x="26" y="7"/>
                    <a:pt x="26" y="7"/>
                  </a:cubicBezTo>
                  <a:cubicBezTo>
                    <a:pt x="26" y="7"/>
                    <a:pt x="26" y="7"/>
                    <a:pt x="26" y="7"/>
                  </a:cubicBezTo>
                  <a:cubicBezTo>
                    <a:pt x="26" y="7"/>
                    <a:pt x="26" y="7"/>
                    <a:pt x="26" y="7"/>
                  </a:cubicBezTo>
                  <a:cubicBezTo>
                    <a:pt x="27" y="7"/>
                    <a:pt x="27" y="7"/>
                    <a:pt x="27" y="7"/>
                  </a:cubicBezTo>
                  <a:cubicBezTo>
                    <a:pt x="27" y="7"/>
                    <a:pt x="27" y="7"/>
                    <a:pt x="27" y="7"/>
                  </a:cubicBezTo>
                  <a:cubicBezTo>
                    <a:pt x="27" y="7"/>
                    <a:pt x="27" y="7"/>
                    <a:pt x="27" y="7"/>
                  </a:cubicBezTo>
                  <a:cubicBezTo>
                    <a:pt x="27" y="7"/>
                    <a:pt x="27" y="7"/>
                    <a:pt x="27" y="7"/>
                  </a:cubicBezTo>
                  <a:cubicBezTo>
                    <a:pt x="27" y="6"/>
                    <a:pt x="27" y="6"/>
                    <a:pt x="27" y="6"/>
                  </a:cubicBezTo>
                  <a:cubicBezTo>
                    <a:pt x="27" y="6"/>
                    <a:pt x="27" y="6"/>
                    <a:pt x="27" y="6"/>
                  </a:cubicBezTo>
                  <a:cubicBezTo>
                    <a:pt x="27" y="6"/>
                    <a:pt x="27" y="6"/>
                    <a:pt x="27" y="6"/>
                  </a:cubicBezTo>
                  <a:cubicBezTo>
                    <a:pt x="27" y="6"/>
                    <a:pt x="27" y="6"/>
                    <a:pt x="27"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8" y="6"/>
                    <a:pt x="28" y="6"/>
                    <a:pt x="28" y="6"/>
                  </a:cubicBezTo>
                  <a:cubicBezTo>
                    <a:pt x="29" y="6"/>
                    <a:pt x="29" y="6"/>
                    <a:pt x="29" y="6"/>
                  </a:cubicBezTo>
                  <a:cubicBezTo>
                    <a:pt x="29" y="6"/>
                    <a:pt x="29" y="6"/>
                    <a:pt x="29" y="6"/>
                  </a:cubicBezTo>
                  <a:cubicBezTo>
                    <a:pt x="29" y="6"/>
                    <a:pt x="29" y="6"/>
                    <a:pt x="29" y="6"/>
                  </a:cubicBezTo>
                  <a:moveTo>
                    <a:pt x="21" y="7"/>
                  </a:moveTo>
                  <a:cubicBezTo>
                    <a:pt x="21" y="6"/>
                    <a:pt x="21" y="5"/>
                    <a:pt x="21" y="4"/>
                  </a:cubicBezTo>
                  <a:cubicBezTo>
                    <a:pt x="21" y="4"/>
                    <a:pt x="21" y="4"/>
                    <a:pt x="21" y="4"/>
                  </a:cubicBezTo>
                  <a:cubicBezTo>
                    <a:pt x="22" y="3"/>
                    <a:pt x="22" y="3"/>
                    <a:pt x="22" y="3"/>
                  </a:cubicBezTo>
                  <a:cubicBezTo>
                    <a:pt x="22" y="4"/>
                    <a:pt x="22" y="5"/>
                    <a:pt x="21" y="7"/>
                  </a:cubicBezTo>
                  <a:cubicBezTo>
                    <a:pt x="21" y="7"/>
                    <a:pt x="21" y="7"/>
                    <a:pt x="21" y="7"/>
                  </a:cubicBezTo>
                  <a:moveTo>
                    <a:pt x="23" y="7"/>
                  </a:moveTo>
                  <a:cubicBezTo>
                    <a:pt x="23" y="7"/>
                    <a:pt x="23" y="7"/>
                    <a:pt x="23" y="7"/>
                  </a:cubicBezTo>
                  <a:cubicBezTo>
                    <a:pt x="23" y="5"/>
                    <a:pt x="23" y="4"/>
                    <a:pt x="23" y="3"/>
                  </a:cubicBezTo>
                  <a:cubicBezTo>
                    <a:pt x="23" y="4"/>
                    <a:pt x="23" y="4"/>
                    <a:pt x="23" y="4"/>
                  </a:cubicBezTo>
                  <a:cubicBezTo>
                    <a:pt x="23" y="4"/>
                    <a:pt x="23" y="4"/>
                    <a:pt x="23" y="4"/>
                  </a:cubicBezTo>
                  <a:cubicBezTo>
                    <a:pt x="23" y="5"/>
                    <a:pt x="23" y="6"/>
                    <a:pt x="23" y="7"/>
                  </a:cubicBezTo>
                  <a:moveTo>
                    <a:pt x="17" y="4"/>
                  </a:moveTo>
                  <a:cubicBezTo>
                    <a:pt x="17" y="4"/>
                    <a:pt x="17" y="4"/>
                    <a:pt x="17" y="4"/>
                  </a:cubicBezTo>
                  <a:cubicBezTo>
                    <a:pt x="17" y="3"/>
                    <a:pt x="17" y="3"/>
                    <a:pt x="18" y="2"/>
                  </a:cubicBezTo>
                  <a:cubicBezTo>
                    <a:pt x="18" y="2"/>
                    <a:pt x="19" y="1"/>
                    <a:pt x="19" y="1"/>
                  </a:cubicBezTo>
                  <a:cubicBezTo>
                    <a:pt x="20" y="1"/>
                    <a:pt x="20" y="1"/>
                    <a:pt x="20" y="1"/>
                  </a:cubicBezTo>
                  <a:cubicBezTo>
                    <a:pt x="20" y="1"/>
                    <a:pt x="20" y="1"/>
                    <a:pt x="20" y="1"/>
                  </a:cubicBezTo>
                  <a:cubicBezTo>
                    <a:pt x="21" y="1"/>
                    <a:pt x="21" y="1"/>
                    <a:pt x="21" y="1"/>
                  </a:cubicBezTo>
                  <a:cubicBezTo>
                    <a:pt x="21" y="1"/>
                    <a:pt x="21" y="1"/>
                    <a:pt x="22" y="2"/>
                  </a:cubicBezTo>
                  <a:cubicBezTo>
                    <a:pt x="22" y="2"/>
                    <a:pt x="22" y="2"/>
                    <a:pt x="22" y="2"/>
                  </a:cubicBezTo>
                  <a:cubicBezTo>
                    <a:pt x="21" y="2"/>
                    <a:pt x="21" y="2"/>
                    <a:pt x="21" y="2"/>
                  </a:cubicBezTo>
                  <a:cubicBezTo>
                    <a:pt x="21" y="3"/>
                    <a:pt x="21" y="4"/>
                    <a:pt x="20" y="5"/>
                  </a:cubicBezTo>
                  <a:cubicBezTo>
                    <a:pt x="20" y="5"/>
                    <a:pt x="20" y="5"/>
                    <a:pt x="20" y="5"/>
                  </a:cubicBezTo>
                  <a:cubicBezTo>
                    <a:pt x="20" y="5"/>
                    <a:pt x="20" y="5"/>
                    <a:pt x="20" y="5"/>
                  </a:cubicBezTo>
                  <a:cubicBezTo>
                    <a:pt x="20" y="5"/>
                    <a:pt x="20" y="5"/>
                    <a:pt x="20" y="5"/>
                  </a:cubicBezTo>
                  <a:cubicBezTo>
                    <a:pt x="20" y="5"/>
                    <a:pt x="19" y="6"/>
                    <a:pt x="19" y="6"/>
                  </a:cubicBezTo>
                  <a:cubicBezTo>
                    <a:pt x="18" y="6"/>
                    <a:pt x="18" y="6"/>
                    <a:pt x="18" y="6"/>
                  </a:cubicBezTo>
                  <a:cubicBezTo>
                    <a:pt x="18" y="5"/>
                    <a:pt x="18" y="5"/>
                    <a:pt x="17" y="4"/>
                  </a:cubicBezTo>
                  <a:cubicBezTo>
                    <a:pt x="17" y="4"/>
                    <a:pt x="17" y="4"/>
                    <a:pt x="17" y="4"/>
                  </a:cubicBezTo>
                  <a:cubicBezTo>
                    <a:pt x="17" y="4"/>
                    <a:pt x="17" y="4"/>
                    <a:pt x="17" y="4"/>
                  </a:cubicBezTo>
                  <a:cubicBezTo>
                    <a:pt x="17" y="4"/>
                    <a:pt x="17" y="4"/>
                    <a:pt x="17" y="4"/>
                  </a:cubicBezTo>
                  <a:cubicBezTo>
                    <a:pt x="17" y="5"/>
                    <a:pt x="16" y="5"/>
                    <a:pt x="16" y="6"/>
                  </a:cubicBezTo>
                  <a:cubicBezTo>
                    <a:pt x="16" y="6"/>
                    <a:pt x="16" y="6"/>
                    <a:pt x="16" y="6"/>
                  </a:cubicBezTo>
                  <a:cubicBezTo>
                    <a:pt x="16" y="5"/>
                    <a:pt x="16" y="5"/>
                    <a:pt x="16" y="5"/>
                  </a:cubicBezTo>
                  <a:cubicBezTo>
                    <a:pt x="16" y="4"/>
                    <a:pt x="16" y="4"/>
                    <a:pt x="16" y="4"/>
                  </a:cubicBezTo>
                  <a:cubicBezTo>
                    <a:pt x="16" y="4"/>
                    <a:pt x="16" y="4"/>
                    <a:pt x="16" y="4"/>
                  </a:cubicBezTo>
                  <a:cubicBezTo>
                    <a:pt x="17" y="4"/>
                    <a:pt x="17" y="4"/>
                    <a:pt x="17" y="4"/>
                  </a:cubicBezTo>
                  <a:moveTo>
                    <a:pt x="24" y="1"/>
                  </a:moveTo>
                  <a:cubicBezTo>
                    <a:pt x="25" y="1"/>
                    <a:pt x="25" y="1"/>
                    <a:pt x="25" y="1"/>
                  </a:cubicBezTo>
                  <a:cubicBezTo>
                    <a:pt x="25" y="1"/>
                    <a:pt x="25" y="1"/>
                    <a:pt x="25" y="1"/>
                  </a:cubicBezTo>
                  <a:cubicBezTo>
                    <a:pt x="26" y="1"/>
                    <a:pt x="26" y="2"/>
                    <a:pt x="27" y="2"/>
                  </a:cubicBezTo>
                  <a:cubicBezTo>
                    <a:pt x="27" y="3"/>
                    <a:pt x="27" y="3"/>
                    <a:pt x="27" y="4"/>
                  </a:cubicBezTo>
                  <a:cubicBezTo>
                    <a:pt x="28" y="4"/>
                    <a:pt x="28" y="4"/>
                    <a:pt x="28" y="4"/>
                  </a:cubicBezTo>
                  <a:cubicBezTo>
                    <a:pt x="28" y="4"/>
                    <a:pt x="28" y="4"/>
                    <a:pt x="28" y="4"/>
                  </a:cubicBezTo>
                  <a:cubicBezTo>
                    <a:pt x="28" y="4"/>
                    <a:pt x="28" y="4"/>
                    <a:pt x="28" y="4"/>
                  </a:cubicBezTo>
                  <a:cubicBezTo>
                    <a:pt x="28" y="5"/>
                    <a:pt x="28" y="5"/>
                    <a:pt x="28" y="5"/>
                  </a:cubicBezTo>
                  <a:cubicBezTo>
                    <a:pt x="28" y="6"/>
                    <a:pt x="28" y="6"/>
                    <a:pt x="28" y="6"/>
                  </a:cubicBezTo>
                  <a:cubicBezTo>
                    <a:pt x="28" y="6"/>
                    <a:pt x="28" y="6"/>
                    <a:pt x="28" y="6"/>
                  </a:cubicBezTo>
                  <a:cubicBezTo>
                    <a:pt x="28" y="5"/>
                    <a:pt x="28" y="5"/>
                    <a:pt x="27" y="4"/>
                  </a:cubicBezTo>
                  <a:cubicBezTo>
                    <a:pt x="27" y="4"/>
                    <a:pt x="27" y="4"/>
                    <a:pt x="27" y="4"/>
                  </a:cubicBezTo>
                  <a:cubicBezTo>
                    <a:pt x="27" y="4"/>
                    <a:pt x="27" y="4"/>
                    <a:pt x="27" y="4"/>
                  </a:cubicBezTo>
                  <a:cubicBezTo>
                    <a:pt x="27" y="4"/>
                    <a:pt x="27" y="4"/>
                    <a:pt x="27" y="4"/>
                  </a:cubicBezTo>
                  <a:cubicBezTo>
                    <a:pt x="26" y="5"/>
                    <a:pt x="26" y="5"/>
                    <a:pt x="26" y="6"/>
                  </a:cubicBezTo>
                  <a:cubicBezTo>
                    <a:pt x="25" y="6"/>
                    <a:pt x="25" y="6"/>
                    <a:pt x="25" y="6"/>
                  </a:cubicBezTo>
                  <a:cubicBezTo>
                    <a:pt x="25" y="6"/>
                    <a:pt x="24" y="5"/>
                    <a:pt x="24" y="5"/>
                  </a:cubicBezTo>
                  <a:cubicBezTo>
                    <a:pt x="24" y="5"/>
                    <a:pt x="24" y="5"/>
                    <a:pt x="24" y="5"/>
                  </a:cubicBezTo>
                  <a:cubicBezTo>
                    <a:pt x="24" y="5"/>
                    <a:pt x="24" y="5"/>
                    <a:pt x="24" y="5"/>
                  </a:cubicBezTo>
                  <a:cubicBezTo>
                    <a:pt x="24" y="5"/>
                    <a:pt x="24" y="5"/>
                    <a:pt x="24" y="5"/>
                  </a:cubicBezTo>
                  <a:cubicBezTo>
                    <a:pt x="24" y="4"/>
                    <a:pt x="23" y="3"/>
                    <a:pt x="23" y="2"/>
                  </a:cubicBezTo>
                  <a:cubicBezTo>
                    <a:pt x="23" y="2"/>
                    <a:pt x="23" y="2"/>
                    <a:pt x="23" y="2"/>
                  </a:cubicBezTo>
                  <a:cubicBezTo>
                    <a:pt x="23" y="2"/>
                    <a:pt x="23" y="2"/>
                    <a:pt x="23" y="2"/>
                  </a:cubicBezTo>
                  <a:cubicBezTo>
                    <a:pt x="23" y="1"/>
                    <a:pt x="23" y="1"/>
                    <a:pt x="24" y="1"/>
                  </a:cubicBezTo>
                  <a:cubicBezTo>
                    <a:pt x="24" y="1"/>
                    <a:pt x="24" y="1"/>
                    <a:pt x="24" y="1"/>
                  </a:cubicBezTo>
                  <a:moveTo>
                    <a:pt x="25" y="0"/>
                  </a:moveTo>
                  <a:cubicBezTo>
                    <a:pt x="25" y="0"/>
                    <a:pt x="25" y="0"/>
                    <a:pt x="25" y="0"/>
                  </a:cubicBezTo>
                  <a:cubicBezTo>
                    <a:pt x="24" y="0"/>
                    <a:pt x="24" y="0"/>
                    <a:pt x="24" y="0"/>
                  </a:cubicBezTo>
                  <a:cubicBezTo>
                    <a:pt x="24" y="0"/>
                    <a:pt x="24" y="0"/>
                    <a:pt x="24" y="0"/>
                  </a:cubicBezTo>
                  <a:cubicBezTo>
                    <a:pt x="23" y="0"/>
                    <a:pt x="23" y="1"/>
                    <a:pt x="22" y="2"/>
                  </a:cubicBezTo>
                  <a:cubicBezTo>
                    <a:pt x="22" y="1"/>
                    <a:pt x="21" y="0"/>
                    <a:pt x="21" y="0"/>
                  </a:cubicBezTo>
                  <a:cubicBezTo>
                    <a:pt x="20" y="0"/>
                    <a:pt x="20" y="0"/>
                    <a:pt x="20" y="0"/>
                  </a:cubicBezTo>
                  <a:cubicBezTo>
                    <a:pt x="20" y="0"/>
                    <a:pt x="20" y="0"/>
                    <a:pt x="20" y="0"/>
                  </a:cubicBezTo>
                  <a:cubicBezTo>
                    <a:pt x="19" y="0"/>
                    <a:pt x="19" y="0"/>
                    <a:pt x="19" y="0"/>
                  </a:cubicBezTo>
                  <a:cubicBezTo>
                    <a:pt x="19" y="0"/>
                    <a:pt x="18" y="1"/>
                    <a:pt x="17" y="2"/>
                  </a:cubicBezTo>
                  <a:cubicBezTo>
                    <a:pt x="16" y="2"/>
                    <a:pt x="16" y="3"/>
                    <a:pt x="16" y="3"/>
                  </a:cubicBezTo>
                  <a:cubicBezTo>
                    <a:pt x="15" y="3"/>
                    <a:pt x="15" y="2"/>
                    <a:pt x="14" y="2"/>
                  </a:cubicBezTo>
                  <a:cubicBezTo>
                    <a:pt x="13" y="2"/>
                    <a:pt x="13" y="3"/>
                    <a:pt x="12" y="3"/>
                  </a:cubicBezTo>
                  <a:cubicBezTo>
                    <a:pt x="11" y="4"/>
                    <a:pt x="10" y="5"/>
                    <a:pt x="10" y="7"/>
                  </a:cubicBezTo>
                  <a:cubicBezTo>
                    <a:pt x="10" y="7"/>
                    <a:pt x="10" y="6"/>
                    <a:pt x="9" y="6"/>
                  </a:cubicBezTo>
                  <a:cubicBezTo>
                    <a:pt x="8" y="6"/>
                    <a:pt x="7" y="7"/>
                    <a:pt x="6" y="8"/>
                  </a:cubicBezTo>
                  <a:cubicBezTo>
                    <a:pt x="5" y="9"/>
                    <a:pt x="5" y="10"/>
                    <a:pt x="5" y="10"/>
                  </a:cubicBezTo>
                  <a:cubicBezTo>
                    <a:pt x="5" y="10"/>
                    <a:pt x="5" y="10"/>
                    <a:pt x="5" y="10"/>
                  </a:cubicBezTo>
                  <a:cubicBezTo>
                    <a:pt x="5" y="10"/>
                    <a:pt x="5" y="10"/>
                    <a:pt x="5" y="10"/>
                  </a:cubicBezTo>
                  <a:cubicBezTo>
                    <a:pt x="5" y="11"/>
                    <a:pt x="5" y="11"/>
                    <a:pt x="5" y="11"/>
                  </a:cubicBezTo>
                  <a:cubicBezTo>
                    <a:pt x="5" y="12"/>
                    <a:pt x="5" y="12"/>
                    <a:pt x="5" y="12"/>
                  </a:cubicBezTo>
                  <a:cubicBezTo>
                    <a:pt x="5" y="12"/>
                    <a:pt x="5" y="12"/>
                    <a:pt x="5" y="12"/>
                  </a:cubicBezTo>
                  <a:cubicBezTo>
                    <a:pt x="5" y="13"/>
                    <a:pt x="5" y="13"/>
                    <a:pt x="5" y="13"/>
                  </a:cubicBezTo>
                  <a:cubicBezTo>
                    <a:pt x="5" y="13"/>
                    <a:pt x="5" y="13"/>
                    <a:pt x="5" y="13"/>
                  </a:cubicBezTo>
                  <a:cubicBezTo>
                    <a:pt x="4" y="14"/>
                    <a:pt x="4" y="14"/>
                    <a:pt x="3" y="15"/>
                  </a:cubicBezTo>
                  <a:cubicBezTo>
                    <a:pt x="2" y="17"/>
                    <a:pt x="2" y="18"/>
                    <a:pt x="3" y="19"/>
                  </a:cubicBezTo>
                  <a:cubicBezTo>
                    <a:pt x="3" y="19"/>
                    <a:pt x="3" y="19"/>
                    <a:pt x="3" y="19"/>
                  </a:cubicBezTo>
                  <a:cubicBezTo>
                    <a:pt x="3" y="20"/>
                    <a:pt x="3" y="20"/>
                    <a:pt x="3" y="20"/>
                  </a:cubicBezTo>
                  <a:cubicBezTo>
                    <a:pt x="3" y="21"/>
                    <a:pt x="3" y="21"/>
                    <a:pt x="3" y="21"/>
                  </a:cubicBezTo>
                  <a:cubicBezTo>
                    <a:pt x="3" y="21"/>
                    <a:pt x="3" y="22"/>
                    <a:pt x="3" y="22"/>
                  </a:cubicBezTo>
                  <a:cubicBezTo>
                    <a:pt x="2" y="23"/>
                    <a:pt x="0" y="26"/>
                    <a:pt x="1" y="28"/>
                  </a:cubicBezTo>
                  <a:cubicBezTo>
                    <a:pt x="2" y="29"/>
                    <a:pt x="2" y="29"/>
                    <a:pt x="2" y="29"/>
                  </a:cubicBezTo>
                  <a:cubicBezTo>
                    <a:pt x="2" y="29"/>
                    <a:pt x="2" y="29"/>
                    <a:pt x="2" y="29"/>
                  </a:cubicBezTo>
                  <a:cubicBezTo>
                    <a:pt x="2" y="29"/>
                    <a:pt x="2" y="29"/>
                    <a:pt x="2" y="29"/>
                  </a:cubicBezTo>
                  <a:cubicBezTo>
                    <a:pt x="2" y="29"/>
                    <a:pt x="2" y="29"/>
                    <a:pt x="2" y="29"/>
                  </a:cubicBezTo>
                  <a:cubicBezTo>
                    <a:pt x="2" y="30"/>
                    <a:pt x="2" y="30"/>
                    <a:pt x="2" y="30"/>
                  </a:cubicBezTo>
                  <a:cubicBezTo>
                    <a:pt x="3" y="31"/>
                    <a:pt x="2" y="32"/>
                    <a:pt x="2" y="33"/>
                  </a:cubicBezTo>
                  <a:cubicBezTo>
                    <a:pt x="2" y="35"/>
                    <a:pt x="1" y="36"/>
                    <a:pt x="2" y="37"/>
                  </a:cubicBezTo>
                  <a:cubicBezTo>
                    <a:pt x="2" y="37"/>
                    <a:pt x="2" y="37"/>
                    <a:pt x="2" y="37"/>
                  </a:cubicBezTo>
                  <a:cubicBezTo>
                    <a:pt x="2" y="38"/>
                    <a:pt x="2" y="38"/>
                    <a:pt x="2" y="38"/>
                  </a:cubicBezTo>
                  <a:cubicBezTo>
                    <a:pt x="3" y="38"/>
                    <a:pt x="3" y="38"/>
                    <a:pt x="3" y="38"/>
                  </a:cubicBezTo>
                  <a:cubicBezTo>
                    <a:pt x="3" y="38"/>
                    <a:pt x="3" y="38"/>
                    <a:pt x="3" y="38"/>
                  </a:cubicBezTo>
                  <a:cubicBezTo>
                    <a:pt x="3" y="39"/>
                    <a:pt x="3" y="39"/>
                    <a:pt x="3" y="39"/>
                  </a:cubicBezTo>
                  <a:cubicBezTo>
                    <a:pt x="3" y="39"/>
                    <a:pt x="3" y="39"/>
                    <a:pt x="3" y="39"/>
                  </a:cubicBezTo>
                  <a:cubicBezTo>
                    <a:pt x="3" y="42"/>
                    <a:pt x="5" y="44"/>
                    <a:pt x="7" y="45"/>
                  </a:cubicBezTo>
                  <a:cubicBezTo>
                    <a:pt x="7" y="46"/>
                    <a:pt x="7" y="47"/>
                    <a:pt x="8" y="47"/>
                  </a:cubicBezTo>
                  <a:cubicBezTo>
                    <a:pt x="9" y="48"/>
                    <a:pt x="9" y="48"/>
                    <a:pt x="9" y="48"/>
                  </a:cubicBezTo>
                  <a:cubicBezTo>
                    <a:pt x="9" y="48"/>
                    <a:pt x="10" y="48"/>
                    <a:pt x="10" y="49"/>
                  </a:cubicBezTo>
                  <a:cubicBezTo>
                    <a:pt x="10" y="49"/>
                    <a:pt x="10" y="49"/>
                    <a:pt x="10" y="49"/>
                  </a:cubicBezTo>
                  <a:cubicBezTo>
                    <a:pt x="10" y="50"/>
                    <a:pt x="10" y="50"/>
                    <a:pt x="10" y="50"/>
                  </a:cubicBezTo>
                  <a:cubicBezTo>
                    <a:pt x="11" y="50"/>
                    <a:pt x="11" y="50"/>
                    <a:pt x="11" y="51"/>
                  </a:cubicBezTo>
                  <a:cubicBezTo>
                    <a:pt x="13" y="51"/>
                    <a:pt x="14" y="52"/>
                    <a:pt x="15" y="52"/>
                  </a:cubicBezTo>
                  <a:cubicBezTo>
                    <a:pt x="18" y="52"/>
                    <a:pt x="20" y="51"/>
                    <a:pt x="22" y="49"/>
                  </a:cubicBezTo>
                  <a:cubicBezTo>
                    <a:pt x="22" y="49"/>
                    <a:pt x="22" y="49"/>
                    <a:pt x="22" y="49"/>
                  </a:cubicBezTo>
                  <a:cubicBezTo>
                    <a:pt x="23" y="49"/>
                    <a:pt x="23" y="49"/>
                    <a:pt x="23" y="49"/>
                  </a:cubicBezTo>
                  <a:cubicBezTo>
                    <a:pt x="23" y="50"/>
                    <a:pt x="23" y="50"/>
                    <a:pt x="23" y="50"/>
                  </a:cubicBezTo>
                  <a:cubicBezTo>
                    <a:pt x="23" y="50"/>
                    <a:pt x="23" y="50"/>
                    <a:pt x="23" y="50"/>
                  </a:cubicBezTo>
                  <a:cubicBezTo>
                    <a:pt x="24" y="52"/>
                    <a:pt x="26" y="52"/>
                    <a:pt x="28" y="52"/>
                  </a:cubicBezTo>
                  <a:cubicBezTo>
                    <a:pt x="29" y="52"/>
                    <a:pt x="30" y="52"/>
                    <a:pt x="30" y="52"/>
                  </a:cubicBezTo>
                  <a:cubicBezTo>
                    <a:pt x="31" y="52"/>
                    <a:pt x="32" y="51"/>
                    <a:pt x="33" y="50"/>
                  </a:cubicBezTo>
                  <a:cubicBezTo>
                    <a:pt x="33" y="49"/>
                    <a:pt x="33" y="49"/>
                    <a:pt x="33" y="49"/>
                  </a:cubicBezTo>
                  <a:cubicBezTo>
                    <a:pt x="33" y="49"/>
                    <a:pt x="34" y="48"/>
                    <a:pt x="34" y="48"/>
                  </a:cubicBezTo>
                  <a:cubicBezTo>
                    <a:pt x="34" y="48"/>
                    <a:pt x="34" y="48"/>
                    <a:pt x="34" y="48"/>
                  </a:cubicBezTo>
                  <a:cubicBezTo>
                    <a:pt x="35" y="48"/>
                    <a:pt x="35" y="48"/>
                    <a:pt x="35" y="48"/>
                  </a:cubicBezTo>
                  <a:cubicBezTo>
                    <a:pt x="36" y="48"/>
                    <a:pt x="37" y="47"/>
                    <a:pt x="37" y="46"/>
                  </a:cubicBezTo>
                  <a:cubicBezTo>
                    <a:pt x="38" y="45"/>
                    <a:pt x="38" y="45"/>
                    <a:pt x="38" y="45"/>
                  </a:cubicBezTo>
                  <a:cubicBezTo>
                    <a:pt x="38" y="45"/>
                    <a:pt x="39" y="45"/>
                    <a:pt x="39" y="45"/>
                  </a:cubicBezTo>
                  <a:cubicBezTo>
                    <a:pt x="40" y="44"/>
                    <a:pt x="41" y="44"/>
                    <a:pt x="41" y="43"/>
                  </a:cubicBezTo>
                  <a:cubicBezTo>
                    <a:pt x="41" y="43"/>
                    <a:pt x="41" y="42"/>
                    <a:pt x="41" y="42"/>
                  </a:cubicBezTo>
                  <a:cubicBezTo>
                    <a:pt x="41" y="41"/>
                    <a:pt x="41" y="41"/>
                    <a:pt x="41" y="41"/>
                  </a:cubicBezTo>
                  <a:cubicBezTo>
                    <a:pt x="42" y="40"/>
                    <a:pt x="42" y="40"/>
                    <a:pt x="42" y="40"/>
                  </a:cubicBezTo>
                  <a:cubicBezTo>
                    <a:pt x="42" y="39"/>
                    <a:pt x="42" y="39"/>
                    <a:pt x="42" y="39"/>
                  </a:cubicBezTo>
                  <a:cubicBezTo>
                    <a:pt x="42" y="38"/>
                    <a:pt x="42" y="38"/>
                    <a:pt x="42" y="38"/>
                  </a:cubicBezTo>
                  <a:cubicBezTo>
                    <a:pt x="42" y="38"/>
                    <a:pt x="42" y="38"/>
                    <a:pt x="42" y="38"/>
                  </a:cubicBezTo>
                  <a:cubicBezTo>
                    <a:pt x="43" y="37"/>
                    <a:pt x="43" y="37"/>
                    <a:pt x="43" y="37"/>
                  </a:cubicBezTo>
                  <a:cubicBezTo>
                    <a:pt x="43" y="37"/>
                    <a:pt x="43" y="37"/>
                    <a:pt x="43" y="37"/>
                  </a:cubicBezTo>
                  <a:cubicBezTo>
                    <a:pt x="43" y="36"/>
                    <a:pt x="43" y="34"/>
                    <a:pt x="42" y="33"/>
                  </a:cubicBezTo>
                  <a:cubicBezTo>
                    <a:pt x="42" y="32"/>
                    <a:pt x="42" y="31"/>
                    <a:pt x="42" y="30"/>
                  </a:cubicBezTo>
                  <a:cubicBezTo>
                    <a:pt x="42" y="29"/>
                    <a:pt x="42" y="29"/>
                    <a:pt x="42" y="29"/>
                  </a:cubicBezTo>
                  <a:cubicBezTo>
                    <a:pt x="42" y="29"/>
                    <a:pt x="42" y="29"/>
                    <a:pt x="42" y="29"/>
                  </a:cubicBezTo>
                  <a:cubicBezTo>
                    <a:pt x="42" y="29"/>
                    <a:pt x="42" y="29"/>
                    <a:pt x="42" y="29"/>
                  </a:cubicBezTo>
                  <a:cubicBezTo>
                    <a:pt x="43" y="29"/>
                    <a:pt x="43" y="29"/>
                    <a:pt x="43" y="29"/>
                  </a:cubicBezTo>
                  <a:cubicBezTo>
                    <a:pt x="43" y="28"/>
                    <a:pt x="43" y="28"/>
                    <a:pt x="43" y="28"/>
                  </a:cubicBezTo>
                  <a:cubicBezTo>
                    <a:pt x="44" y="26"/>
                    <a:pt x="42" y="23"/>
                    <a:pt x="42" y="22"/>
                  </a:cubicBezTo>
                  <a:cubicBezTo>
                    <a:pt x="41" y="22"/>
                    <a:pt x="41" y="21"/>
                    <a:pt x="41" y="21"/>
                  </a:cubicBezTo>
                  <a:cubicBezTo>
                    <a:pt x="41" y="20"/>
                    <a:pt x="41" y="20"/>
                    <a:pt x="41" y="20"/>
                  </a:cubicBezTo>
                  <a:cubicBezTo>
                    <a:pt x="42" y="20"/>
                    <a:pt x="42" y="20"/>
                    <a:pt x="42" y="19"/>
                  </a:cubicBezTo>
                  <a:cubicBezTo>
                    <a:pt x="42" y="19"/>
                    <a:pt x="42" y="19"/>
                    <a:pt x="42" y="19"/>
                  </a:cubicBezTo>
                  <a:cubicBezTo>
                    <a:pt x="42" y="18"/>
                    <a:pt x="42" y="17"/>
                    <a:pt x="41" y="15"/>
                  </a:cubicBezTo>
                  <a:cubicBezTo>
                    <a:pt x="41" y="14"/>
                    <a:pt x="40" y="14"/>
                    <a:pt x="39" y="13"/>
                  </a:cubicBezTo>
                  <a:cubicBezTo>
                    <a:pt x="39" y="13"/>
                    <a:pt x="39" y="13"/>
                    <a:pt x="39" y="13"/>
                  </a:cubicBezTo>
                  <a:cubicBezTo>
                    <a:pt x="39" y="12"/>
                    <a:pt x="39" y="12"/>
                    <a:pt x="39" y="12"/>
                  </a:cubicBezTo>
                  <a:cubicBezTo>
                    <a:pt x="39" y="12"/>
                    <a:pt x="39" y="12"/>
                    <a:pt x="39" y="12"/>
                  </a:cubicBezTo>
                  <a:cubicBezTo>
                    <a:pt x="39" y="11"/>
                    <a:pt x="39" y="11"/>
                    <a:pt x="39" y="11"/>
                  </a:cubicBezTo>
                  <a:cubicBezTo>
                    <a:pt x="39" y="10"/>
                    <a:pt x="39" y="10"/>
                    <a:pt x="39" y="10"/>
                  </a:cubicBezTo>
                  <a:cubicBezTo>
                    <a:pt x="39" y="10"/>
                    <a:pt x="39" y="10"/>
                    <a:pt x="39" y="10"/>
                  </a:cubicBezTo>
                  <a:cubicBezTo>
                    <a:pt x="39" y="10"/>
                    <a:pt x="39" y="10"/>
                    <a:pt x="39" y="10"/>
                  </a:cubicBezTo>
                  <a:cubicBezTo>
                    <a:pt x="39" y="10"/>
                    <a:pt x="39" y="9"/>
                    <a:pt x="39" y="8"/>
                  </a:cubicBezTo>
                  <a:cubicBezTo>
                    <a:pt x="38" y="7"/>
                    <a:pt x="36" y="6"/>
                    <a:pt x="35" y="6"/>
                  </a:cubicBezTo>
                  <a:cubicBezTo>
                    <a:pt x="35" y="6"/>
                    <a:pt x="35" y="7"/>
                    <a:pt x="34" y="7"/>
                  </a:cubicBezTo>
                  <a:cubicBezTo>
                    <a:pt x="34" y="5"/>
                    <a:pt x="33" y="4"/>
                    <a:pt x="32" y="3"/>
                  </a:cubicBezTo>
                  <a:cubicBezTo>
                    <a:pt x="32" y="3"/>
                    <a:pt x="31" y="2"/>
                    <a:pt x="30" y="2"/>
                  </a:cubicBezTo>
                  <a:cubicBezTo>
                    <a:pt x="30" y="2"/>
                    <a:pt x="29" y="3"/>
                    <a:pt x="28" y="3"/>
                  </a:cubicBezTo>
                  <a:cubicBezTo>
                    <a:pt x="28" y="3"/>
                    <a:pt x="28" y="2"/>
                    <a:pt x="27" y="2"/>
                  </a:cubicBezTo>
                  <a:cubicBezTo>
                    <a:pt x="27" y="1"/>
                    <a:pt x="26" y="0"/>
                    <a:pt x="2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2" name="Freeform 178"/>
            <p:cNvSpPr>
              <a:spLocks noEditPoints="1"/>
            </p:cNvSpPr>
            <p:nvPr/>
          </p:nvSpPr>
          <p:spPr bwMode="auto">
            <a:xfrm>
              <a:off x="4205" y="2003"/>
              <a:ext cx="83" cy="55"/>
            </a:xfrm>
            <a:custGeom>
              <a:avLst/>
              <a:gdLst>
                <a:gd name="T0" fmla="*/ 6 w 35"/>
                <a:gd name="T1" fmla="*/ 16 h 23"/>
                <a:gd name="T2" fmla="*/ 8 w 35"/>
                <a:gd name="T3" fmla="*/ 21 h 23"/>
                <a:gd name="T4" fmla="*/ 15 w 35"/>
                <a:gd name="T5" fmla="*/ 13 h 23"/>
                <a:gd name="T6" fmla="*/ 13 w 35"/>
                <a:gd name="T7" fmla="*/ 21 h 23"/>
                <a:gd name="T8" fmla="*/ 8 w 35"/>
                <a:gd name="T9" fmla="*/ 22 h 23"/>
                <a:gd name="T10" fmla="*/ 11 w 35"/>
                <a:gd name="T11" fmla="*/ 14 h 23"/>
                <a:gd name="T12" fmla="*/ 14 w 35"/>
                <a:gd name="T13" fmla="*/ 13 h 23"/>
                <a:gd name="T14" fmla="*/ 15 w 35"/>
                <a:gd name="T15" fmla="*/ 13 h 23"/>
                <a:gd name="T16" fmla="*/ 9 w 35"/>
                <a:gd name="T17" fmla="*/ 22 h 23"/>
                <a:gd name="T18" fmla="*/ 27 w 35"/>
                <a:gd name="T19" fmla="*/ 7 h 23"/>
                <a:gd name="T20" fmla="*/ 29 w 35"/>
                <a:gd name="T21" fmla="*/ 6 h 23"/>
                <a:gd name="T22" fmla="*/ 28 w 35"/>
                <a:gd name="T23" fmla="*/ 14 h 23"/>
                <a:gd name="T24" fmla="*/ 30 w 35"/>
                <a:gd name="T25" fmla="*/ 6 h 23"/>
                <a:gd name="T26" fmla="*/ 24 w 35"/>
                <a:gd name="T27" fmla="*/ 15 h 23"/>
                <a:gd name="T28" fmla="*/ 21 w 35"/>
                <a:gd name="T29" fmla="*/ 10 h 23"/>
                <a:gd name="T30" fmla="*/ 25 w 35"/>
                <a:gd name="T31" fmla="*/ 15 h 23"/>
                <a:gd name="T32" fmla="*/ 23 w 35"/>
                <a:gd name="T33" fmla="*/ 0 h 23"/>
                <a:gd name="T34" fmla="*/ 23 w 35"/>
                <a:gd name="T35" fmla="*/ 5 h 23"/>
                <a:gd name="T36" fmla="*/ 23 w 35"/>
                <a:gd name="T37" fmla="*/ 3 h 23"/>
                <a:gd name="T38" fmla="*/ 25 w 35"/>
                <a:gd name="T39" fmla="*/ 2 h 23"/>
                <a:gd name="T40" fmla="*/ 30 w 35"/>
                <a:gd name="T41" fmla="*/ 5 h 23"/>
                <a:gd name="T42" fmla="*/ 20 w 35"/>
                <a:gd name="T43" fmla="*/ 8 h 23"/>
                <a:gd name="T44" fmla="*/ 17 w 35"/>
                <a:gd name="T45" fmla="*/ 11 h 23"/>
                <a:gd name="T46" fmla="*/ 14 w 35"/>
                <a:gd name="T47" fmla="*/ 11 h 23"/>
                <a:gd name="T48" fmla="*/ 9 w 35"/>
                <a:gd name="T49" fmla="*/ 13 h 23"/>
                <a:gd name="T50" fmla="*/ 6 w 35"/>
                <a:gd name="T51" fmla="*/ 9 h 23"/>
                <a:gd name="T52" fmla="*/ 7 w 35"/>
                <a:gd name="T53" fmla="*/ 10 h 23"/>
                <a:gd name="T54" fmla="*/ 9 w 35"/>
                <a:gd name="T55" fmla="*/ 11 h 23"/>
                <a:gd name="T56" fmla="*/ 5 w 35"/>
                <a:gd name="T57" fmla="*/ 8 h 23"/>
                <a:gd name="T58" fmla="*/ 2 w 35"/>
                <a:gd name="T59" fmla="*/ 17 h 23"/>
                <a:gd name="T60" fmla="*/ 2 w 35"/>
                <a:gd name="T61" fmla="*/ 19 h 23"/>
                <a:gd name="T62" fmla="*/ 3 w 35"/>
                <a:gd name="T63" fmla="*/ 19 h 23"/>
                <a:gd name="T64" fmla="*/ 5 w 35"/>
                <a:gd name="T65" fmla="*/ 22 h 23"/>
                <a:gd name="T66" fmla="*/ 16 w 35"/>
                <a:gd name="T67" fmla="*/ 21 h 23"/>
                <a:gd name="T68" fmla="*/ 18 w 35"/>
                <a:gd name="T69" fmla="*/ 12 h 23"/>
                <a:gd name="T70" fmla="*/ 21 w 35"/>
                <a:gd name="T71" fmla="*/ 15 h 23"/>
                <a:gd name="T72" fmla="*/ 31 w 35"/>
                <a:gd name="T73" fmla="*/ 14 h 23"/>
                <a:gd name="T74" fmla="*/ 33 w 35"/>
                <a:gd name="T75" fmla="*/ 6 h 23"/>
                <a:gd name="T76" fmla="*/ 27 w 35"/>
                <a:gd name="T77"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 h="23">
                  <a:moveTo>
                    <a:pt x="8" y="21"/>
                  </a:moveTo>
                  <a:cubicBezTo>
                    <a:pt x="6" y="21"/>
                    <a:pt x="3" y="17"/>
                    <a:pt x="6" y="16"/>
                  </a:cubicBezTo>
                  <a:cubicBezTo>
                    <a:pt x="7" y="15"/>
                    <a:pt x="9" y="15"/>
                    <a:pt x="10" y="14"/>
                  </a:cubicBezTo>
                  <a:cubicBezTo>
                    <a:pt x="8" y="21"/>
                    <a:pt x="8" y="21"/>
                    <a:pt x="8" y="21"/>
                  </a:cubicBezTo>
                  <a:moveTo>
                    <a:pt x="13" y="21"/>
                  </a:moveTo>
                  <a:cubicBezTo>
                    <a:pt x="15" y="13"/>
                    <a:pt x="15" y="13"/>
                    <a:pt x="15" y="13"/>
                  </a:cubicBezTo>
                  <a:cubicBezTo>
                    <a:pt x="17" y="14"/>
                    <a:pt x="17" y="18"/>
                    <a:pt x="16" y="19"/>
                  </a:cubicBezTo>
                  <a:cubicBezTo>
                    <a:pt x="15" y="19"/>
                    <a:pt x="14" y="20"/>
                    <a:pt x="13" y="21"/>
                  </a:cubicBezTo>
                  <a:moveTo>
                    <a:pt x="9" y="22"/>
                  </a:moveTo>
                  <a:cubicBezTo>
                    <a:pt x="9" y="22"/>
                    <a:pt x="9" y="22"/>
                    <a:pt x="8" y="22"/>
                  </a:cubicBezTo>
                  <a:cubicBezTo>
                    <a:pt x="8" y="22"/>
                    <a:pt x="8" y="22"/>
                    <a:pt x="8" y="22"/>
                  </a:cubicBezTo>
                  <a:cubicBezTo>
                    <a:pt x="11" y="14"/>
                    <a:pt x="11" y="14"/>
                    <a:pt x="11" y="14"/>
                  </a:cubicBezTo>
                  <a:cubicBezTo>
                    <a:pt x="11" y="14"/>
                    <a:pt x="11" y="14"/>
                    <a:pt x="11" y="14"/>
                  </a:cubicBezTo>
                  <a:cubicBezTo>
                    <a:pt x="12" y="14"/>
                    <a:pt x="13" y="13"/>
                    <a:pt x="14" y="13"/>
                  </a:cubicBezTo>
                  <a:cubicBezTo>
                    <a:pt x="14" y="13"/>
                    <a:pt x="14" y="13"/>
                    <a:pt x="14" y="13"/>
                  </a:cubicBezTo>
                  <a:cubicBezTo>
                    <a:pt x="14" y="13"/>
                    <a:pt x="15" y="13"/>
                    <a:pt x="15" y="13"/>
                  </a:cubicBezTo>
                  <a:cubicBezTo>
                    <a:pt x="12" y="21"/>
                    <a:pt x="12" y="21"/>
                    <a:pt x="12" y="21"/>
                  </a:cubicBezTo>
                  <a:cubicBezTo>
                    <a:pt x="11" y="21"/>
                    <a:pt x="10" y="22"/>
                    <a:pt x="9" y="22"/>
                  </a:cubicBezTo>
                  <a:moveTo>
                    <a:pt x="25" y="15"/>
                  </a:moveTo>
                  <a:cubicBezTo>
                    <a:pt x="27" y="7"/>
                    <a:pt x="27" y="7"/>
                    <a:pt x="27" y="7"/>
                  </a:cubicBezTo>
                  <a:cubicBezTo>
                    <a:pt x="28" y="7"/>
                    <a:pt x="28" y="6"/>
                    <a:pt x="29" y="6"/>
                  </a:cubicBezTo>
                  <a:cubicBezTo>
                    <a:pt x="29" y="6"/>
                    <a:pt x="29" y="6"/>
                    <a:pt x="29" y="6"/>
                  </a:cubicBezTo>
                  <a:cubicBezTo>
                    <a:pt x="29" y="6"/>
                    <a:pt x="30" y="6"/>
                    <a:pt x="30" y="6"/>
                  </a:cubicBezTo>
                  <a:cubicBezTo>
                    <a:pt x="28" y="14"/>
                    <a:pt x="28" y="14"/>
                    <a:pt x="28" y="14"/>
                  </a:cubicBezTo>
                  <a:cubicBezTo>
                    <a:pt x="29" y="14"/>
                    <a:pt x="29" y="14"/>
                    <a:pt x="29" y="14"/>
                  </a:cubicBezTo>
                  <a:cubicBezTo>
                    <a:pt x="30" y="6"/>
                    <a:pt x="30" y="6"/>
                    <a:pt x="30" y="6"/>
                  </a:cubicBezTo>
                  <a:cubicBezTo>
                    <a:pt x="32" y="7"/>
                    <a:pt x="32" y="11"/>
                    <a:pt x="31" y="12"/>
                  </a:cubicBezTo>
                  <a:cubicBezTo>
                    <a:pt x="30" y="14"/>
                    <a:pt x="26" y="15"/>
                    <a:pt x="24" y="15"/>
                  </a:cubicBezTo>
                  <a:cubicBezTo>
                    <a:pt x="24" y="15"/>
                    <a:pt x="24" y="15"/>
                    <a:pt x="24" y="15"/>
                  </a:cubicBezTo>
                  <a:cubicBezTo>
                    <a:pt x="22" y="15"/>
                    <a:pt x="18" y="11"/>
                    <a:pt x="21" y="10"/>
                  </a:cubicBezTo>
                  <a:cubicBezTo>
                    <a:pt x="23" y="9"/>
                    <a:pt x="25" y="8"/>
                    <a:pt x="27" y="7"/>
                  </a:cubicBezTo>
                  <a:cubicBezTo>
                    <a:pt x="25" y="15"/>
                    <a:pt x="25" y="15"/>
                    <a:pt x="25" y="15"/>
                  </a:cubicBezTo>
                  <a:cubicBezTo>
                    <a:pt x="25" y="15"/>
                    <a:pt x="25" y="15"/>
                    <a:pt x="25" y="15"/>
                  </a:cubicBezTo>
                  <a:moveTo>
                    <a:pt x="23" y="0"/>
                  </a:moveTo>
                  <a:cubicBezTo>
                    <a:pt x="22" y="0"/>
                    <a:pt x="21" y="1"/>
                    <a:pt x="22" y="3"/>
                  </a:cubicBezTo>
                  <a:cubicBezTo>
                    <a:pt x="22" y="4"/>
                    <a:pt x="22" y="5"/>
                    <a:pt x="23" y="5"/>
                  </a:cubicBezTo>
                  <a:cubicBezTo>
                    <a:pt x="23" y="5"/>
                    <a:pt x="23" y="5"/>
                    <a:pt x="23" y="5"/>
                  </a:cubicBezTo>
                  <a:cubicBezTo>
                    <a:pt x="24" y="4"/>
                    <a:pt x="24" y="3"/>
                    <a:pt x="23" y="3"/>
                  </a:cubicBezTo>
                  <a:cubicBezTo>
                    <a:pt x="23" y="2"/>
                    <a:pt x="23" y="1"/>
                    <a:pt x="24" y="1"/>
                  </a:cubicBezTo>
                  <a:cubicBezTo>
                    <a:pt x="24" y="1"/>
                    <a:pt x="24" y="1"/>
                    <a:pt x="25" y="2"/>
                  </a:cubicBezTo>
                  <a:cubicBezTo>
                    <a:pt x="27" y="3"/>
                    <a:pt x="29" y="4"/>
                    <a:pt x="32" y="5"/>
                  </a:cubicBezTo>
                  <a:cubicBezTo>
                    <a:pt x="31" y="5"/>
                    <a:pt x="30" y="5"/>
                    <a:pt x="30" y="5"/>
                  </a:cubicBezTo>
                  <a:cubicBezTo>
                    <a:pt x="28" y="5"/>
                    <a:pt x="26" y="6"/>
                    <a:pt x="24" y="6"/>
                  </a:cubicBezTo>
                  <a:cubicBezTo>
                    <a:pt x="23" y="7"/>
                    <a:pt x="22" y="7"/>
                    <a:pt x="20" y="8"/>
                  </a:cubicBezTo>
                  <a:cubicBezTo>
                    <a:pt x="19" y="9"/>
                    <a:pt x="19" y="11"/>
                    <a:pt x="18" y="11"/>
                  </a:cubicBezTo>
                  <a:cubicBezTo>
                    <a:pt x="17" y="11"/>
                    <a:pt x="17" y="11"/>
                    <a:pt x="17" y="11"/>
                  </a:cubicBezTo>
                  <a:cubicBezTo>
                    <a:pt x="16" y="11"/>
                    <a:pt x="16" y="11"/>
                    <a:pt x="16" y="11"/>
                  </a:cubicBezTo>
                  <a:cubicBezTo>
                    <a:pt x="15" y="11"/>
                    <a:pt x="15" y="11"/>
                    <a:pt x="14" y="11"/>
                  </a:cubicBezTo>
                  <a:cubicBezTo>
                    <a:pt x="14" y="11"/>
                    <a:pt x="14" y="11"/>
                    <a:pt x="13" y="11"/>
                  </a:cubicBezTo>
                  <a:cubicBezTo>
                    <a:pt x="12" y="12"/>
                    <a:pt x="11" y="12"/>
                    <a:pt x="9" y="13"/>
                  </a:cubicBezTo>
                  <a:cubicBezTo>
                    <a:pt x="7" y="14"/>
                    <a:pt x="4" y="14"/>
                    <a:pt x="3" y="17"/>
                  </a:cubicBezTo>
                  <a:cubicBezTo>
                    <a:pt x="4" y="15"/>
                    <a:pt x="5" y="12"/>
                    <a:pt x="6" y="9"/>
                  </a:cubicBezTo>
                  <a:cubicBezTo>
                    <a:pt x="6" y="9"/>
                    <a:pt x="6" y="9"/>
                    <a:pt x="6" y="9"/>
                  </a:cubicBezTo>
                  <a:cubicBezTo>
                    <a:pt x="6" y="9"/>
                    <a:pt x="7" y="9"/>
                    <a:pt x="7" y="10"/>
                  </a:cubicBezTo>
                  <a:cubicBezTo>
                    <a:pt x="8" y="11"/>
                    <a:pt x="8" y="11"/>
                    <a:pt x="8" y="11"/>
                  </a:cubicBezTo>
                  <a:cubicBezTo>
                    <a:pt x="8" y="11"/>
                    <a:pt x="9" y="11"/>
                    <a:pt x="9" y="11"/>
                  </a:cubicBezTo>
                  <a:cubicBezTo>
                    <a:pt x="10" y="11"/>
                    <a:pt x="8" y="7"/>
                    <a:pt x="6" y="7"/>
                  </a:cubicBezTo>
                  <a:cubicBezTo>
                    <a:pt x="5" y="7"/>
                    <a:pt x="5" y="7"/>
                    <a:pt x="5" y="8"/>
                  </a:cubicBezTo>
                  <a:cubicBezTo>
                    <a:pt x="4" y="8"/>
                    <a:pt x="4" y="10"/>
                    <a:pt x="3" y="11"/>
                  </a:cubicBezTo>
                  <a:cubicBezTo>
                    <a:pt x="3" y="13"/>
                    <a:pt x="2" y="15"/>
                    <a:pt x="2" y="17"/>
                  </a:cubicBezTo>
                  <a:cubicBezTo>
                    <a:pt x="1" y="17"/>
                    <a:pt x="0" y="19"/>
                    <a:pt x="1" y="19"/>
                  </a:cubicBezTo>
                  <a:cubicBezTo>
                    <a:pt x="2" y="19"/>
                    <a:pt x="2" y="19"/>
                    <a:pt x="2" y="19"/>
                  </a:cubicBezTo>
                  <a:cubicBezTo>
                    <a:pt x="2" y="19"/>
                    <a:pt x="2" y="19"/>
                    <a:pt x="3" y="19"/>
                  </a:cubicBezTo>
                  <a:cubicBezTo>
                    <a:pt x="3" y="19"/>
                    <a:pt x="3" y="19"/>
                    <a:pt x="3" y="19"/>
                  </a:cubicBezTo>
                  <a:cubicBezTo>
                    <a:pt x="3" y="19"/>
                    <a:pt x="3" y="19"/>
                    <a:pt x="3" y="19"/>
                  </a:cubicBezTo>
                  <a:cubicBezTo>
                    <a:pt x="4" y="20"/>
                    <a:pt x="5" y="21"/>
                    <a:pt x="5" y="22"/>
                  </a:cubicBezTo>
                  <a:cubicBezTo>
                    <a:pt x="7" y="23"/>
                    <a:pt x="8" y="23"/>
                    <a:pt x="9" y="23"/>
                  </a:cubicBezTo>
                  <a:cubicBezTo>
                    <a:pt x="11" y="23"/>
                    <a:pt x="14" y="22"/>
                    <a:pt x="16" y="21"/>
                  </a:cubicBezTo>
                  <a:cubicBezTo>
                    <a:pt x="18" y="19"/>
                    <a:pt x="18" y="17"/>
                    <a:pt x="18" y="14"/>
                  </a:cubicBezTo>
                  <a:cubicBezTo>
                    <a:pt x="17" y="13"/>
                    <a:pt x="17" y="13"/>
                    <a:pt x="18" y="12"/>
                  </a:cubicBezTo>
                  <a:cubicBezTo>
                    <a:pt x="18" y="12"/>
                    <a:pt x="18" y="12"/>
                    <a:pt x="18" y="12"/>
                  </a:cubicBezTo>
                  <a:cubicBezTo>
                    <a:pt x="19" y="12"/>
                    <a:pt x="20" y="15"/>
                    <a:pt x="21" y="15"/>
                  </a:cubicBezTo>
                  <a:cubicBezTo>
                    <a:pt x="22" y="16"/>
                    <a:pt x="23" y="17"/>
                    <a:pt x="24" y="17"/>
                  </a:cubicBezTo>
                  <a:cubicBezTo>
                    <a:pt x="27" y="17"/>
                    <a:pt x="29" y="16"/>
                    <a:pt x="31" y="14"/>
                  </a:cubicBezTo>
                  <a:cubicBezTo>
                    <a:pt x="33" y="13"/>
                    <a:pt x="33" y="11"/>
                    <a:pt x="33" y="8"/>
                  </a:cubicBezTo>
                  <a:cubicBezTo>
                    <a:pt x="33" y="7"/>
                    <a:pt x="32" y="7"/>
                    <a:pt x="33" y="6"/>
                  </a:cubicBezTo>
                  <a:cubicBezTo>
                    <a:pt x="34" y="6"/>
                    <a:pt x="35" y="5"/>
                    <a:pt x="34" y="4"/>
                  </a:cubicBezTo>
                  <a:cubicBezTo>
                    <a:pt x="33" y="3"/>
                    <a:pt x="29" y="2"/>
                    <a:pt x="27" y="1"/>
                  </a:cubicBezTo>
                  <a:cubicBezTo>
                    <a:pt x="26" y="1"/>
                    <a:pt x="24" y="0"/>
                    <a:pt x="2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3" name="Freeform 179"/>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4" name="Freeform 180"/>
            <p:cNvSpPr/>
            <p:nvPr/>
          </p:nvSpPr>
          <p:spPr bwMode="auto">
            <a:xfrm>
              <a:off x="3977" y="1927"/>
              <a:ext cx="14" cy="17"/>
            </a:xfrm>
            <a:custGeom>
              <a:avLst/>
              <a:gdLst>
                <a:gd name="T0" fmla="*/ 12 w 14"/>
                <a:gd name="T1" fmla="*/ 0 h 17"/>
                <a:gd name="T2" fmla="*/ 0 w 14"/>
                <a:gd name="T3" fmla="*/ 17 h 17"/>
                <a:gd name="T4" fmla="*/ 2 w 14"/>
                <a:gd name="T5" fmla="*/ 17 h 17"/>
                <a:gd name="T6" fmla="*/ 14 w 14"/>
                <a:gd name="T7" fmla="*/ 0 h 17"/>
                <a:gd name="T8" fmla="*/ 12 w 14"/>
                <a:gd name="T9" fmla="*/ 0 h 17"/>
              </a:gdLst>
              <a:ahLst/>
              <a:cxnLst>
                <a:cxn ang="0">
                  <a:pos x="T0" y="T1"/>
                </a:cxn>
                <a:cxn ang="0">
                  <a:pos x="T2" y="T3"/>
                </a:cxn>
                <a:cxn ang="0">
                  <a:pos x="T4" y="T5"/>
                </a:cxn>
                <a:cxn ang="0">
                  <a:pos x="T6" y="T7"/>
                </a:cxn>
                <a:cxn ang="0">
                  <a:pos x="T8" y="T9"/>
                </a:cxn>
              </a:cxnLst>
              <a:rect l="0" t="0" r="r" b="b"/>
              <a:pathLst>
                <a:path w="14" h="17">
                  <a:moveTo>
                    <a:pt x="12" y="0"/>
                  </a:moveTo>
                  <a:lnTo>
                    <a:pt x="0" y="17"/>
                  </a:lnTo>
                  <a:lnTo>
                    <a:pt x="2" y="17"/>
                  </a:lnTo>
                  <a:lnTo>
                    <a:pt x="14" y="0"/>
                  </a:lnTo>
                  <a:lnTo>
                    <a:pt x="12"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5" name="Freeform 181"/>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6" name="Freeform 182"/>
            <p:cNvSpPr/>
            <p:nvPr/>
          </p:nvSpPr>
          <p:spPr bwMode="auto">
            <a:xfrm>
              <a:off x="3979" y="1934"/>
              <a:ext cx="12" cy="12"/>
            </a:xfrm>
            <a:custGeom>
              <a:avLst/>
              <a:gdLst>
                <a:gd name="T0" fmla="*/ 10 w 12"/>
                <a:gd name="T1" fmla="*/ 0 h 12"/>
                <a:gd name="T2" fmla="*/ 0 w 12"/>
                <a:gd name="T3" fmla="*/ 12 h 12"/>
                <a:gd name="T4" fmla="*/ 3 w 12"/>
                <a:gd name="T5" fmla="*/ 12 h 12"/>
                <a:gd name="T6" fmla="*/ 12 w 12"/>
                <a:gd name="T7" fmla="*/ 0 h 12"/>
                <a:gd name="T8" fmla="*/ 10 w 12"/>
                <a:gd name="T9" fmla="*/ 0 h 12"/>
              </a:gdLst>
              <a:ahLst/>
              <a:cxnLst>
                <a:cxn ang="0">
                  <a:pos x="T0" y="T1"/>
                </a:cxn>
                <a:cxn ang="0">
                  <a:pos x="T2" y="T3"/>
                </a:cxn>
                <a:cxn ang="0">
                  <a:pos x="T4" y="T5"/>
                </a:cxn>
                <a:cxn ang="0">
                  <a:pos x="T6" y="T7"/>
                </a:cxn>
                <a:cxn ang="0">
                  <a:pos x="T8" y="T9"/>
                </a:cxn>
              </a:cxnLst>
              <a:rect l="0" t="0" r="r" b="b"/>
              <a:pathLst>
                <a:path w="12" h="12">
                  <a:moveTo>
                    <a:pt x="10" y="0"/>
                  </a:moveTo>
                  <a:lnTo>
                    <a:pt x="0" y="12"/>
                  </a:lnTo>
                  <a:lnTo>
                    <a:pt x="3" y="12"/>
                  </a:lnTo>
                  <a:lnTo>
                    <a:pt x="12" y="0"/>
                  </a:lnTo>
                  <a:lnTo>
                    <a:pt x="1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7" name="Freeform 183"/>
            <p:cNvSpPr/>
            <p:nvPr/>
          </p:nvSpPr>
          <p:spPr bwMode="auto">
            <a:xfrm>
              <a:off x="3982" y="1939"/>
              <a:ext cx="7" cy="9"/>
            </a:xfrm>
            <a:custGeom>
              <a:avLst/>
              <a:gdLst>
                <a:gd name="T0" fmla="*/ 3 w 3"/>
                <a:gd name="T1" fmla="*/ 0 h 4"/>
                <a:gd name="T2" fmla="*/ 1 w 3"/>
                <a:gd name="T3" fmla="*/ 3 h 4"/>
                <a:gd name="T4" fmla="*/ 0 w 3"/>
                <a:gd name="T5" fmla="*/ 4 h 4"/>
                <a:gd name="T6" fmla="*/ 1 w 3"/>
                <a:gd name="T7" fmla="*/ 4 h 4"/>
                <a:gd name="T8" fmla="*/ 1 w 3"/>
                <a:gd name="T9" fmla="*/ 4 h 4"/>
                <a:gd name="T10" fmla="*/ 1 w 3"/>
                <a:gd name="T11" fmla="*/ 4 h 4"/>
                <a:gd name="T12" fmla="*/ 1 w 3"/>
                <a:gd name="T13" fmla="*/ 3 h 4"/>
                <a:gd name="T14" fmla="*/ 3 w 3"/>
                <a:gd name="T15" fmla="*/ 0 h 4"/>
                <a:gd name="T16" fmla="*/ 3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0"/>
                  </a:moveTo>
                  <a:cubicBezTo>
                    <a:pt x="2" y="1"/>
                    <a:pt x="2" y="2"/>
                    <a:pt x="1" y="3"/>
                  </a:cubicBezTo>
                  <a:cubicBezTo>
                    <a:pt x="0" y="4"/>
                    <a:pt x="0" y="4"/>
                    <a:pt x="0" y="4"/>
                  </a:cubicBezTo>
                  <a:cubicBezTo>
                    <a:pt x="1" y="4"/>
                    <a:pt x="1" y="4"/>
                    <a:pt x="1" y="4"/>
                  </a:cubicBezTo>
                  <a:cubicBezTo>
                    <a:pt x="1" y="4"/>
                    <a:pt x="1" y="4"/>
                    <a:pt x="1" y="4"/>
                  </a:cubicBezTo>
                  <a:cubicBezTo>
                    <a:pt x="1" y="4"/>
                    <a:pt x="1" y="4"/>
                    <a:pt x="1" y="4"/>
                  </a:cubicBezTo>
                  <a:cubicBezTo>
                    <a:pt x="1" y="3"/>
                    <a:pt x="1" y="3"/>
                    <a:pt x="1" y="3"/>
                  </a:cubicBezTo>
                  <a:cubicBezTo>
                    <a:pt x="2" y="2"/>
                    <a:pt x="3" y="1"/>
                    <a:pt x="3" y="0"/>
                  </a:cubicBezTo>
                  <a:cubicBezTo>
                    <a:pt x="3" y="0"/>
                    <a:pt x="3"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8" name="Freeform 184"/>
            <p:cNvSpPr>
              <a:spLocks noEditPoints="1"/>
            </p:cNvSpPr>
            <p:nvPr/>
          </p:nvSpPr>
          <p:spPr bwMode="auto">
            <a:xfrm>
              <a:off x="3941" y="2075"/>
              <a:ext cx="107" cy="99"/>
            </a:xfrm>
            <a:custGeom>
              <a:avLst/>
              <a:gdLst>
                <a:gd name="T0" fmla="*/ 27 w 45"/>
                <a:gd name="T1" fmla="*/ 31 h 42"/>
                <a:gd name="T2" fmla="*/ 34 w 45"/>
                <a:gd name="T3" fmla="*/ 32 h 42"/>
                <a:gd name="T4" fmla="*/ 24 w 45"/>
                <a:gd name="T5" fmla="*/ 28 h 42"/>
                <a:gd name="T6" fmla="*/ 32 w 45"/>
                <a:gd name="T7" fmla="*/ 32 h 42"/>
                <a:gd name="T8" fmla="*/ 38 w 45"/>
                <a:gd name="T9" fmla="*/ 28 h 42"/>
                <a:gd name="T10" fmla="*/ 31 w 45"/>
                <a:gd name="T11" fmla="*/ 33 h 42"/>
                <a:gd name="T12" fmla="*/ 20 w 45"/>
                <a:gd name="T13" fmla="*/ 29 h 42"/>
                <a:gd name="T14" fmla="*/ 14 w 45"/>
                <a:gd name="T15" fmla="*/ 33 h 42"/>
                <a:gd name="T16" fmla="*/ 14 w 45"/>
                <a:gd name="T17" fmla="*/ 27 h 42"/>
                <a:gd name="T18" fmla="*/ 15 w 45"/>
                <a:gd name="T19" fmla="*/ 26 h 42"/>
                <a:gd name="T20" fmla="*/ 30 w 45"/>
                <a:gd name="T21" fmla="*/ 22 h 42"/>
                <a:gd name="T22" fmla="*/ 27 w 45"/>
                <a:gd name="T23" fmla="*/ 20 h 42"/>
                <a:gd name="T24" fmla="*/ 28 w 45"/>
                <a:gd name="T25" fmla="*/ 18 h 42"/>
                <a:gd name="T26" fmla="*/ 24 w 45"/>
                <a:gd name="T27" fmla="*/ 19 h 42"/>
                <a:gd name="T28" fmla="*/ 13 w 45"/>
                <a:gd name="T29" fmla="*/ 23 h 42"/>
                <a:gd name="T30" fmla="*/ 19 w 45"/>
                <a:gd name="T31" fmla="*/ 20 h 42"/>
                <a:gd name="T32" fmla="*/ 33 w 45"/>
                <a:gd name="T33" fmla="*/ 23 h 42"/>
                <a:gd name="T34" fmla="*/ 21 w 45"/>
                <a:gd name="T35" fmla="*/ 20 h 42"/>
                <a:gd name="T36" fmla="*/ 16 w 45"/>
                <a:gd name="T37" fmla="*/ 16 h 42"/>
                <a:gd name="T38" fmla="*/ 14 w 45"/>
                <a:gd name="T39" fmla="*/ 15 h 42"/>
                <a:gd name="T40" fmla="*/ 9 w 45"/>
                <a:gd name="T41" fmla="*/ 16 h 42"/>
                <a:gd name="T42" fmla="*/ 7 w 45"/>
                <a:gd name="T43" fmla="*/ 15 h 42"/>
                <a:gd name="T44" fmla="*/ 7 w 45"/>
                <a:gd name="T45" fmla="*/ 14 h 42"/>
                <a:gd name="T46" fmla="*/ 6 w 45"/>
                <a:gd name="T47" fmla="*/ 14 h 42"/>
                <a:gd name="T48" fmla="*/ 22 w 45"/>
                <a:gd name="T49" fmla="*/ 12 h 42"/>
                <a:gd name="T50" fmla="*/ 28 w 45"/>
                <a:gd name="T51" fmla="*/ 10 h 42"/>
                <a:gd name="T52" fmla="*/ 34 w 45"/>
                <a:gd name="T53" fmla="*/ 10 h 42"/>
                <a:gd name="T54" fmla="*/ 28 w 45"/>
                <a:gd name="T55" fmla="*/ 9 h 42"/>
                <a:gd name="T56" fmla="*/ 29 w 45"/>
                <a:gd name="T57" fmla="*/ 7 h 42"/>
                <a:gd name="T58" fmla="*/ 14 w 45"/>
                <a:gd name="T59" fmla="*/ 3 h 42"/>
                <a:gd name="T60" fmla="*/ 28 w 45"/>
                <a:gd name="T61" fmla="*/ 6 h 42"/>
                <a:gd name="T62" fmla="*/ 10 w 45"/>
                <a:gd name="T63" fmla="*/ 7 h 42"/>
                <a:gd name="T64" fmla="*/ 15 w 45"/>
                <a:gd name="T65" fmla="*/ 6 h 42"/>
                <a:gd name="T66" fmla="*/ 11 w 45"/>
                <a:gd name="T67" fmla="*/ 6 h 42"/>
                <a:gd name="T68" fmla="*/ 44 w 45"/>
                <a:gd name="T69" fmla="*/ 1 h 42"/>
                <a:gd name="T70" fmla="*/ 37 w 45"/>
                <a:gd name="T71" fmla="*/ 11 h 42"/>
                <a:gd name="T72" fmla="*/ 15 w 45"/>
                <a:gd name="T73" fmla="*/ 2 h 42"/>
                <a:gd name="T74" fmla="*/ 11 w 45"/>
                <a:gd name="T75" fmla="*/ 9 h 42"/>
                <a:gd name="T76" fmla="*/ 16 w 45"/>
                <a:gd name="T77" fmla="*/ 10 h 42"/>
                <a:gd name="T78" fmla="*/ 21 w 45"/>
                <a:gd name="T79" fmla="*/ 11 h 42"/>
                <a:gd name="T80" fmla="*/ 23 w 45"/>
                <a:gd name="T81" fmla="*/ 0 h 42"/>
                <a:gd name="T82" fmla="*/ 3 w 45"/>
                <a:gd name="T83" fmla="*/ 9 h 42"/>
                <a:gd name="T84" fmla="*/ 3 w 45"/>
                <a:gd name="T85" fmla="*/ 12 h 42"/>
                <a:gd name="T86" fmla="*/ 0 w 45"/>
                <a:gd name="T87" fmla="*/ 15 h 42"/>
                <a:gd name="T88" fmla="*/ 0 w 45"/>
                <a:gd name="T89" fmla="*/ 18 h 42"/>
                <a:gd name="T90" fmla="*/ 12 w 45"/>
                <a:gd name="T91" fmla="*/ 23 h 42"/>
                <a:gd name="T92" fmla="*/ 14 w 45"/>
                <a:gd name="T93" fmla="*/ 28 h 42"/>
                <a:gd name="T94" fmla="*/ 2 w 45"/>
                <a:gd name="T95" fmla="*/ 25 h 42"/>
                <a:gd name="T96" fmla="*/ 12 w 45"/>
                <a:gd name="T97" fmla="*/ 32 h 42"/>
                <a:gd name="T98" fmla="*/ 33 w 45"/>
                <a:gd name="T99" fmla="*/ 41 h 42"/>
                <a:gd name="T100" fmla="*/ 37 w 45"/>
                <a:gd name="T101" fmla="*/ 38 h 42"/>
                <a:gd name="T102" fmla="*/ 33 w 45"/>
                <a:gd name="T103" fmla="*/ 38 h 42"/>
                <a:gd name="T104" fmla="*/ 34 w 45"/>
                <a:gd name="T105" fmla="*/ 37 h 42"/>
                <a:gd name="T106" fmla="*/ 39 w 45"/>
                <a:gd name="T107" fmla="*/ 26 h 42"/>
                <a:gd name="T108" fmla="*/ 44 w 45"/>
                <a:gd name="T109" fmla="*/ 21 h 42"/>
                <a:gd name="T110" fmla="*/ 27 w 45"/>
                <a:gd name="T111" fmla="*/ 25 h 42"/>
                <a:gd name="T112" fmla="*/ 24 w 45"/>
                <a:gd name="T113" fmla="*/ 23 h 42"/>
                <a:gd name="T114" fmla="*/ 45 w 45"/>
                <a:gd name="T115" fmla="*/ 7 h 42"/>
                <a:gd name="T116" fmla="*/ 34 w 45"/>
                <a:gd name="T117" fmla="*/ 16 h 42"/>
                <a:gd name="T118" fmla="*/ 37 w 45"/>
                <a:gd name="T119" fmla="*/ 15 h 42"/>
                <a:gd name="T120" fmla="*/ 24 w 45"/>
                <a:gd name="T12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 h="42">
                  <a:moveTo>
                    <a:pt x="30" y="32"/>
                  </a:moveTo>
                  <a:cubicBezTo>
                    <a:pt x="30" y="32"/>
                    <a:pt x="30" y="32"/>
                    <a:pt x="29" y="31"/>
                  </a:cubicBezTo>
                  <a:cubicBezTo>
                    <a:pt x="29" y="31"/>
                    <a:pt x="29" y="31"/>
                    <a:pt x="29" y="31"/>
                  </a:cubicBezTo>
                  <a:cubicBezTo>
                    <a:pt x="30" y="31"/>
                    <a:pt x="30" y="31"/>
                    <a:pt x="31" y="30"/>
                  </a:cubicBezTo>
                  <a:cubicBezTo>
                    <a:pt x="31" y="31"/>
                    <a:pt x="32" y="31"/>
                    <a:pt x="32" y="31"/>
                  </a:cubicBezTo>
                  <a:cubicBezTo>
                    <a:pt x="31" y="31"/>
                    <a:pt x="31" y="31"/>
                    <a:pt x="30" y="32"/>
                  </a:cubicBezTo>
                  <a:moveTo>
                    <a:pt x="35" y="32"/>
                  </a:moveTo>
                  <a:cubicBezTo>
                    <a:pt x="35" y="32"/>
                    <a:pt x="35" y="32"/>
                    <a:pt x="35" y="32"/>
                  </a:cubicBezTo>
                  <a:cubicBezTo>
                    <a:pt x="36" y="31"/>
                    <a:pt x="37" y="31"/>
                    <a:pt x="38" y="30"/>
                  </a:cubicBezTo>
                  <a:cubicBezTo>
                    <a:pt x="38" y="30"/>
                    <a:pt x="38" y="30"/>
                    <a:pt x="38" y="30"/>
                  </a:cubicBezTo>
                  <a:cubicBezTo>
                    <a:pt x="35" y="32"/>
                    <a:pt x="35" y="32"/>
                    <a:pt x="35" y="32"/>
                  </a:cubicBezTo>
                  <a:moveTo>
                    <a:pt x="29" y="31"/>
                  </a:moveTo>
                  <a:cubicBezTo>
                    <a:pt x="28" y="31"/>
                    <a:pt x="28" y="31"/>
                    <a:pt x="27" y="31"/>
                  </a:cubicBezTo>
                  <a:cubicBezTo>
                    <a:pt x="27" y="31"/>
                    <a:pt x="27" y="31"/>
                    <a:pt x="27" y="31"/>
                  </a:cubicBezTo>
                  <a:cubicBezTo>
                    <a:pt x="29" y="30"/>
                    <a:pt x="29" y="30"/>
                    <a:pt x="29" y="30"/>
                  </a:cubicBezTo>
                  <a:cubicBezTo>
                    <a:pt x="29" y="30"/>
                    <a:pt x="30" y="30"/>
                    <a:pt x="30" y="30"/>
                  </a:cubicBezTo>
                  <a:cubicBezTo>
                    <a:pt x="30" y="31"/>
                    <a:pt x="29" y="31"/>
                    <a:pt x="29" y="31"/>
                  </a:cubicBezTo>
                  <a:cubicBezTo>
                    <a:pt x="29" y="31"/>
                    <a:pt x="29" y="31"/>
                    <a:pt x="29" y="31"/>
                  </a:cubicBezTo>
                  <a:moveTo>
                    <a:pt x="27" y="30"/>
                  </a:moveTo>
                  <a:cubicBezTo>
                    <a:pt x="27" y="29"/>
                    <a:pt x="27" y="29"/>
                    <a:pt x="27" y="29"/>
                  </a:cubicBezTo>
                  <a:cubicBezTo>
                    <a:pt x="28" y="29"/>
                    <a:pt x="28" y="30"/>
                    <a:pt x="28" y="30"/>
                  </a:cubicBezTo>
                  <a:cubicBezTo>
                    <a:pt x="27" y="30"/>
                    <a:pt x="27" y="30"/>
                    <a:pt x="27" y="30"/>
                  </a:cubicBezTo>
                  <a:cubicBezTo>
                    <a:pt x="26" y="30"/>
                    <a:pt x="26" y="30"/>
                    <a:pt x="26" y="30"/>
                  </a:cubicBezTo>
                  <a:cubicBezTo>
                    <a:pt x="27" y="29"/>
                    <a:pt x="27" y="29"/>
                    <a:pt x="27" y="29"/>
                  </a:cubicBezTo>
                  <a:cubicBezTo>
                    <a:pt x="27" y="30"/>
                    <a:pt x="27" y="30"/>
                    <a:pt x="27" y="30"/>
                  </a:cubicBezTo>
                  <a:moveTo>
                    <a:pt x="34" y="32"/>
                  </a:moveTo>
                  <a:cubicBezTo>
                    <a:pt x="34" y="32"/>
                    <a:pt x="33" y="32"/>
                    <a:pt x="33" y="32"/>
                  </a:cubicBezTo>
                  <a:cubicBezTo>
                    <a:pt x="35" y="31"/>
                    <a:pt x="36" y="30"/>
                    <a:pt x="38" y="29"/>
                  </a:cubicBezTo>
                  <a:cubicBezTo>
                    <a:pt x="38" y="29"/>
                    <a:pt x="38" y="29"/>
                    <a:pt x="38" y="29"/>
                  </a:cubicBezTo>
                  <a:cubicBezTo>
                    <a:pt x="38" y="30"/>
                    <a:pt x="38" y="30"/>
                    <a:pt x="38" y="30"/>
                  </a:cubicBezTo>
                  <a:cubicBezTo>
                    <a:pt x="37" y="30"/>
                    <a:pt x="35" y="31"/>
                    <a:pt x="34" y="32"/>
                  </a:cubicBezTo>
                  <a:moveTo>
                    <a:pt x="26" y="30"/>
                  </a:moveTo>
                  <a:cubicBezTo>
                    <a:pt x="25" y="30"/>
                    <a:pt x="25" y="30"/>
                    <a:pt x="25" y="30"/>
                  </a:cubicBezTo>
                  <a:cubicBezTo>
                    <a:pt x="26" y="29"/>
                    <a:pt x="26" y="29"/>
                    <a:pt x="26" y="29"/>
                  </a:cubicBezTo>
                  <a:cubicBezTo>
                    <a:pt x="27" y="29"/>
                    <a:pt x="27" y="29"/>
                    <a:pt x="27" y="29"/>
                  </a:cubicBezTo>
                  <a:cubicBezTo>
                    <a:pt x="26" y="29"/>
                    <a:pt x="26" y="30"/>
                    <a:pt x="26" y="30"/>
                  </a:cubicBezTo>
                  <a:moveTo>
                    <a:pt x="24" y="29"/>
                  </a:moveTo>
                  <a:cubicBezTo>
                    <a:pt x="24" y="29"/>
                    <a:pt x="24" y="29"/>
                    <a:pt x="23" y="29"/>
                  </a:cubicBezTo>
                  <a:cubicBezTo>
                    <a:pt x="24" y="28"/>
                    <a:pt x="24" y="28"/>
                    <a:pt x="24" y="28"/>
                  </a:cubicBezTo>
                  <a:cubicBezTo>
                    <a:pt x="25" y="29"/>
                    <a:pt x="25" y="29"/>
                    <a:pt x="25" y="29"/>
                  </a:cubicBezTo>
                  <a:cubicBezTo>
                    <a:pt x="24" y="29"/>
                    <a:pt x="24" y="29"/>
                    <a:pt x="24" y="29"/>
                  </a:cubicBezTo>
                  <a:moveTo>
                    <a:pt x="33" y="31"/>
                  </a:moveTo>
                  <a:cubicBezTo>
                    <a:pt x="33" y="31"/>
                    <a:pt x="33" y="31"/>
                    <a:pt x="33" y="31"/>
                  </a:cubicBezTo>
                  <a:cubicBezTo>
                    <a:pt x="33" y="31"/>
                    <a:pt x="33" y="31"/>
                    <a:pt x="33" y="31"/>
                  </a:cubicBezTo>
                  <a:cubicBezTo>
                    <a:pt x="33" y="31"/>
                    <a:pt x="33" y="31"/>
                    <a:pt x="33" y="31"/>
                  </a:cubicBezTo>
                  <a:cubicBezTo>
                    <a:pt x="33" y="31"/>
                    <a:pt x="33" y="31"/>
                    <a:pt x="33" y="31"/>
                  </a:cubicBezTo>
                  <a:cubicBezTo>
                    <a:pt x="34" y="30"/>
                    <a:pt x="35" y="29"/>
                    <a:pt x="36" y="28"/>
                  </a:cubicBezTo>
                  <a:cubicBezTo>
                    <a:pt x="36" y="28"/>
                    <a:pt x="36" y="28"/>
                    <a:pt x="36" y="28"/>
                  </a:cubicBezTo>
                  <a:cubicBezTo>
                    <a:pt x="37" y="29"/>
                    <a:pt x="37" y="29"/>
                    <a:pt x="37" y="29"/>
                  </a:cubicBezTo>
                  <a:cubicBezTo>
                    <a:pt x="36" y="30"/>
                    <a:pt x="34" y="31"/>
                    <a:pt x="33" y="31"/>
                  </a:cubicBezTo>
                  <a:cubicBezTo>
                    <a:pt x="32" y="32"/>
                    <a:pt x="32" y="32"/>
                    <a:pt x="32" y="32"/>
                  </a:cubicBezTo>
                  <a:cubicBezTo>
                    <a:pt x="32" y="32"/>
                    <a:pt x="32" y="32"/>
                    <a:pt x="32" y="32"/>
                  </a:cubicBezTo>
                  <a:cubicBezTo>
                    <a:pt x="32" y="32"/>
                    <a:pt x="31" y="32"/>
                    <a:pt x="31" y="32"/>
                  </a:cubicBezTo>
                  <a:cubicBezTo>
                    <a:pt x="31" y="32"/>
                    <a:pt x="31" y="32"/>
                    <a:pt x="31" y="32"/>
                  </a:cubicBezTo>
                  <a:cubicBezTo>
                    <a:pt x="31" y="32"/>
                    <a:pt x="32" y="31"/>
                    <a:pt x="33" y="31"/>
                  </a:cubicBezTo>
                  <a:cubicBezTo>
                    <a:pt x="33" y="31"/>
                    <a:pt x="33" y="31"/>
                    <a:pt x="33" y="31"/>
                  </a:cubicBezTo>
                  <a:cubicBezTo>
                    <a:pt x="33" y="31"/>
                    <a:pt x="33" y="31"/>
                    <a:pt x="33" y="31"/>
                  </a:cubicBezTo>
                  <a:moveTo>
                    <a:pt x="35" y="33"/>
                  </a:moveTo>
                  <a:cubicBezTo>
                    <a:pt x="35" y="33"/>
                    <a:pt x="35" y="33"/>
                    <a:pt x="35" y="33"/>
                  </a:cubicBezTo>
                  <a:cubicBezTo>
                    <a:pt x="35" y="33"/>
                    <a:pt x="35" y="33"/>
                    <a:pt x="35" y="33"/>
                  </a:cubicBezTo>
                  <a:cubicBezTo>
                    <a:pt x="39" y="31"/>
                    <a:pt x="39" y="31"/>
                    <a:pt x="39" y="31"/>
                  </a:cubicBezTo>
                  <a:cubicBezTo>
                    <a:pt x="39" y="30"/>
                    <a:pt x="39" y="30"/>
                    <a:pt x="39" y="30"/>
                  </a:cubicBezTo>
                  <a:cubicBezTo>
                    <a:pt x="39" y="30"/>
                    <a:pt x="39" y="30"/>
                    <a:pt x="39" y="30"/>
                  </a:cubicBezTo>
                  <a:cubicBezTo>
                    <a:pt x="39" y="30"/>
                    <a:pt x="39" y="29"/>
                    <a:pt x="39" y="29"/>
                  </a:cubicBezTo>
                  <a:cubicBezTo>
                    <a:pt x="38" y="28"/>
                    <a:pt x="38" y="28"/>
                    <a:pt x="38" y="28"/>
                  </a:cubicBezTo>
                  <a:cubicBezTo>
                    <a:pt x="37" y="28"/>
                    <a:pt x="37" y="28"/>
                    <a:pt x="37" y="28"/>
                  </a:cubicBezTo>
                  <a:cubicBezTo>
                    <a:pt x="38" y="27"/>
                    <a:pt x="38" y="27"/>
                    <a:pt x="38" y="27"/>
                  </a:cubicBezTo>
                  <a:cubicBezTo>
                    <a:pt x="38" y="27"/>
                    <a:pt x="38" y="27"/>
                    <a:pt x="38" y="27"/>
                  </a:cubicBezTo>
                  <a:cubicBezTo>
                    <a:pt x="44" y="29"/>
                    <a:pt x="44" y="29"/>
                    <a:pt x="44" y="29"/>
                  </a:cubicBezTo>
                  <a:cubicBezTo>
                    <a:pt x="43" y="30"/>
                    <a:pt x="41" y="31"/>
                    <a:pt x="39" y="32"/>
                  </a:cubicBezTo>
                  <a:cubicBezTo>
                    <a:pt x="36" y="34"/>
                    <a:pt x="35" y="35"/>
                    <a:pt x="34" y="36"/>
                  </a:cubicBezTo>
                  <a:cubicBezTo>
                    <a:pt x="31" y="34"/>
                    <a:pt x="29" y="33"/>
                    <a:pt x="26" y="32"/>
                  </a:cubicBezTo>
                  <a:cubicBezTo>
                    <a:pt x="24" y="31"/>
                    <a:pt x="22" y="31"/>
                    <a:pt x="21" y="30"/>
                  </a:cubicBezTo>
                  <a:cubicBezTo>
                    <a:pt x="21" y="30"/>
                    <a:pt x="21" y="30"/>
                    <a:pt x="21" y="30"/>
                  </a:cubicBezTo>
                  <a:cubicBezTo>
                    <a:pt x="22" y="29"/>
                    <a:pt x="22" y="29"/>
                    <a:pt x="22" y="29"/>
                  </a:cubicBezTo>
                  <a:cubicBezTo>
                    <a:pt x="22" y="29"/>
                    <a:pt x="22" y="29"/>
                    <a:pt x="22" y="29"/>
                  </a:cubicBezTo>
                  <a:cubicBezTo>
                    <a:pt x="23" y="30"/>
                    <a:pt x="29" y="32"/>
                    <a:pt x="31" y="33"/>
                  </a:cubicBezTo>
                  <a:cubicBezTo>
                    <a:pt x="31" y="33"/>
                    <a:pt x="31" y="33"/>
                    <a:pt x="31" y="33"/>
                  </a:cubicBezTo>
                  <a:cubicBezTo>
                    <a:pt x="31" y="33"/>
                    <a:pt x="31" y="33"/>
                    <a:pt x="31" y="33"/>
                  </a:cubicBezTo>
                  <a:cubicBezTo>
                    <a:pt x="32" y="33"/>
                    <a:pt x="32" y="32"/>
                    <a:pt x="33" y="32"/>
                  </a:cubicBezTo>
                  <a:cubicBezTo>
                    <a:pt x="33" y="32"/>
                    <a:pt x="33" y="32"/>
                    <a:pt x="33" y="32"/>
                  </a:cubicBezTo>
                  <a:cubicBezTo>
                    <a:pt x="33" y="32"/>
                    <a:pt x="34" y="33"/>
                    <a:pt x="34" y="33"/>
                  </a:cubicBezTo>
                  <a:cubicBezTo>
                    <a:pt x="35" y="33"/>
                    <a:pt x="35" y="33"/>
                    <a:pt x="35" y="33"/>
                  </a:cubicBezTo>
                  <a:moveTo>
                    <a:pt x="19" y="27"/>
                  </a:moveTo>
                  <a:cubicBezTo>
                    <a:pt x="19" y="27"/>
                    <a:pt x="19" y="27"/>
                    <a:pt x="19" y="27"/>
                  </a:cubicBezTo>
                  <a:cubicBezTo>
                    <a:pt x="20" y="27"/>
                    <a:pt x="20" y="27"/>
                    <a:pt x="20" y="27"/>
                  </a:cubicBezTo>
                  <a:cubicBezTo>
                    <a:pt x="20" y="27"/>
                    <a:pt x="20" y="27"/>
                    <a:pt x="20" y="27"/>
                  </a:cubicBezTo>
                  <a:cubicBezTo>
                    <a:pt x="21" y="27"/>
                    <a:pt x="22" y="28"/>
                    <a:pt x="23" y="28"/>
                  </a:cubicBezTo>
                  <a:cubicBezTo>
                    <a:pt x="20" y="29"/>
                    <a:pt x="20" y="29"/>
                    <a:pt x="20" y="29"/>
                  </a:cubicBezTo>
                  <a:cubicBezTo>
                    <a:pt x="20" y="29"/>
                    <a:pt x="20" y="29"/>
                    <a:pt x="20" y="29"/>
                  </a:cubicBezTo>
                  <a:cubicBezTo>
                    <a:pt x="20" y="29"/>
                    <a:pt x="20" y="29"/>
                    <a:pt x="20" y="29"/>
                  </a:cubicBezTo>
                  <a:cubicBezTo>
                    <a:pt x="20" y="30"/>
                    <a:pt x="20" y="30"/>
                    <a:pt x="20" y="30"/>
                  </a:cubicBezTo>
                  <a:cubicBezTo>
                    <a:pt x="20" y="30"/>
                    <a:pt x="20" y="30"/>
                    <a:pt x="20" y="30"/>
                  </a:cubicBezTo>
                  <a:cubicBezTo>
                    <a:pt x="20" y="30"/>
                    <a:pt x="20" y="30"/>
                    <a:pt x="20" y="30"/>
                  </a:cubicBezTo>
                  <a:cubicBezTo>
                    <a:pt x="19" y="31"/>
                    <a:pt x="19" y="31"/>
                    <a:pt x="19" y="32"/>
                  </a:cubicBezTo>
                  <a:cubicBezTo>
                    <a:pt x="19" y="32"/>
                    <a:pt x="19" y="32"/>
                    <a:pt x="19" y="32"/>
                  </a:cubicBezTo>
                  <a:cubicBezTo>
                    <a:pt x="19" y="32"/>
                    <a:pt x="19" y="32"/>
                    <a:pt x="19" y="32"/>
                  </a:cubicBezTo>
                  <a:cubicBezTo>
                    <a:pt x="19" y="32"/>
                    <a:pt x="19" y="32"/>
                    <a:pt x="19" y="32"/>
                  </a:cubicBezTo>
                  <a:cubicBezTo>
                    <a:pt x="19" y="33"/>
                    <a:pt x="19" y="34"/>
                    <a:pt x="18" y="35"/>
                  </a:cubicBezTo>
                  <a:cubicBezTo>
                    <a:pt x="18" y="35"/>
                    <a:pt x="18" y="35"/>
                    <a:pt x="18" y="35"/>
                  </a:cubicBezTo>
                  <a:cubicBezTo>
                    <a:pt x="18" y="35"/>
                    <a:pt x="18" y="35"/>
                    <a:pt x="18" y="35"/>
                  </a:cubicBezTo>
                  <a:cubicBezTo>
                    <a:pt x="17" y="35"/>
                    <a:pt x="16" y="34"/>
                    <a:pt x="15" y="34"/>
                  </a:cubicBezTo>
                  <a:cubicBezTo>
                    <a:pt x="15" y="33"/>
                    <a:pt x="15" y="33"/>
                    <a:pt x="15" y="33"/>
                  </a:cubicBezTo>
                  <a:cubicBezTo>
                    <a:pt x="14" y="33"/>
                    <a:pt x="14" y="33"/>
                    <a:pt x="14" y="33"/>
                  </a:cubicBezTo>
                  <a:cubicBezTo>
                    <a:pt x="14" y="31"/>
                    <a:pt x="14" y="31"/>
                    <a:pt x="14" y="31"/>
                  </a:cubicBezTo>
                  <a:cubicBezTo>
                    <a:pt x="14" y="31"/>
                    <a:pt x="14" y="31"/>
                    <a:pt x="14" y="31"/>
                  </a:cubicBezTo>
                  <a:cubicBezTo>
                    <a:pt x="14" y="31"/>
                    <a:pt x="14" y="30"/>
                    <a:pt x="14" y="30"/>
                  </a:cubicBezTo>
                  <a:cubicBezTo>
                    <a:pt x="15" y="29"/>
                    <a:pt x="15" y="29"/>
                    <a:pt x="15" y="29"/>
                  </a:cubicBezTo>
                  <a:cubicBezTo>
                    <a:pt x="15" y="29"/>
                    <a:pt x="15" y="28"/>
                    <a:pt x="15" y="27"/>
                  </a:cubicBezTo>
                  <a:cubicBezTo>
                    <a:pt x="17" y="27"/>
                    <a:pt x="17" y="27"/>
                    <a:pt x="17" y="27"/>
                  </a:cubicBezTo>
                  <a:cubicBezTo>
                    <a:pt x="17" y="27"/>
                    <a:pt x="17" y="27"/>
                    <a:pt x="17" y="27"/>
                  </a:cubicBezTo>
                  <a:cubicBezTo>
                    <a:pt x="17" y="27"/>
                    <a:pt x="18" y="27"/>
                    <a:pt x="18" y="27"/>
                  </a:cubicBezTo>
                  <a:cubicBezTo>
                    <a:pt x="18" y="27"/>
                    <a:pt x="18" y="27"/>
                    <a:pt x="18" y="27"/>
                  </a:cubicBezTo>
                  <a:cubicBezTo>
                    <a:pt x="18" y="27"/>
                    <a:pt x="18" y="27"/>
                    <a:pt x="18" y="27"/>
                  </a:cubicBezTo>
                  <a:cubicBezTo>
                    <a:pt x="19" y="27"/>
                    <a:pt x="19" y="27"/>
                    <a:pt x="19" y="27"/>
                  </a:cubicBezTo>
                  <a:moveTo>
                    <a:pt x="14" y="27"/>
                  </a:moveTo>
                  <a:cubicBezTo>
                    <a:pt x="14" y="27"/>
                    <a:pt x="14" y="27"/>
                    <a:pt x="14" y="27"/>
                  </a:cubicBezTo>
                  <a:cubicBezTo>
                    <a:pt x="12" y="26"/>
                    <a:pt x="10" y="25"/>
                    <a:pt x="8" y="24"/>
                  </a:cubicBezTo>
                  <a:cubicBezTo>
                    <a:pt x="7" y="23"/>
                    <a:pt x="7" y="23"/>
                    <a:pt x="7" y="23"/>
                  </a:cubicBezTo>
                  <a:cubicBezTo>
                    <a:pt x="6" y="23"/>
                    <a:pt x="5" y="22"/>
                    <a:pt x="4" y="22"/>
                  </a:cubicBezTo>
                  <a:cubicBezTo>
                    <a:pt x="4" y="22"/>
                    <a:pt x="4" y="22"/>
                    <a:pt x="4" y="22"/>
                  </a:cubicBezTo>
                  <a:cubicBezTo>
                    <a:pt x="5" y="22"/>
                    <a:pt x="5" y="22"/>
                    <a:pt x="5" y="22"/>
                  </a:cubicBezTo>
                  <a:cubicBezTo>
                    <a:pt x="7" y="22"/>
                    <a:pt x="9" y="23"/>
                    <a:pt x="11" y="24"/>
                  </a:cubicBezTo>
                  <a:cubicBezTo>
                    <a:pt x="11" y="24"/>
                    <a:pt x="11" y="24"/>
                    <a:pt x="11" y="24"/>
                  </a:cubicBezTo>
                  <a:cubicBezTo>
                    <a:pt x="12" y="24"/>
                    <a:pt x="12" y="24"/>
                    <a:pt x="12" y="24"/>
                  </a:cubicBezTo>
                  <a:cubicBezTo>
                    <a:pt x="12" y="24"/>
                    <a:pt x="12" y="25"/>
                    <a:pt x="12" y="25"/>
                  </a:cubicBezTo>
                  <a:cubicBezTo>
                    <a:pt x="13" y="25"/>
                    <a:pt x="13" y="25"/>
                    <a:pt x="14" y="26"/>
                  </a:cubicBezTo>
                  <a:cubicBezTo>
                    <a:pt x="14" y="26"/>
                    <a:pt x="14" y="26"/>
                    <a:pt x="14" y="26"/>
                  </a:cubicBezTo>
                  <a:cubicBezTo>
                    <a:pt x="15" y="26"/>
                    <a:pt x="15" y="26"/>
                    <a:pt x="15" y="26"/>
                  </a:cubicBezTo>
                  <a:cubicBezTo>
                    <a:pt x="15" y="26"/>
                    <a:pt x="15" y="26"/>
                    <a:pt x="15" y="26"/>
                  </a:cubicBezTo>
                  <a:cubicBezTo>
                    <a:pt x="15" y="27"/>
                    <a:pt x="15" y="27"/>
                    <a:pt x="15" y="27"/>
                  </a:cubicBezTo>
                  <a:cubicBezTo>
                    <a:pt x="14" y="27"/>
                    <a:pt x="14" y="27"/>
                    <a:pt x="14" y="27"/>
                  </a:cubicBezTo>
                  <a:moveTo>
                    <a:pt x="24" y="20"/>
                  </a:moveTo>
                  <a:cubicBezTo>
                    <a:pt x="23" y="20"/>
                    <a:pt x="23" y="20"/>
                    <a:pt x="22" y="19"/>
                  </a:cubicBezTo>
                  <a:cubicBezTo>
                    <a:pt x="22" y="19"/>
                    <a:pt x="22" y="19"/>
                    <a:pt x="22" y="19"/>
                  </a:cubicBezTo>
                  <a:cubicBezTo>
                    <a:pt x="22" y="19"/>
                    <a:pt x="22" y="19"/>
                    <a:pt x="22" y="19"/>
                  </a:cubicBezTo>
                  <a:cubicBezTo>
                    <a:pt x="22" y="19"/>
                    <a:pt x="22" y="19"/>
                    <a:pt x="22" y="19"/>
                  </a:cubicBezTo>
                  <a:cubicBezTo>
                    <a:pt x="23" y="19"/>
                    <a:pt x="24" y="19"/>
                    <a:pt x="24" y="19"/>
                  </a:cubicBezTo>
                  <a:cubicBezTo>
                    <a:pt x="24" y="19"/>
                    <a:pt x="24" y="19"/>
                    <a:pt x="24" y="19"/>
                  </a:cubicBezTo>
                  <a:cubicBezTo>
                    <a:pt x="24" y="19"/>
                    <a:pt x="24" y="19"/>
                    <a:pt x="24" y="19"/>
                  </a:cubicBezTo>
                  <a:cubicBezTo>
                    <a:pt x="24" y="20"/>
                    <a:pt x="24" y="20"/>
                    <a:pt x="24" y="20"/>
                  </a:cubicBezTo>
                  <a:cubicBezTo>
                    <a:pt x="24" y="20"/>
                    <a:pt x="24" y="20"/>
                    <a:pt x="24" y="20"/>
                  </a:cubicBezTo>
                  <a:moveTo>
                    <a:pt x="30" y="22"/>
                  </a:moveTo>
                  <a:cubicBezTo>
                    <a:pt x="31" y="21"/>
                    <a:pt x="33" y="20"/>
                    <a:pt x="34" y="19"/>
                  </a:cubicBezTo>
                  <a:cubicBezTo>
                    <a:pt x="34" y="19"/>
                    <a:pt x="34" y="19"/>
                    <a:pt x="34" y="19"/>
                  </a:cubicBezTo>
                  <a:cubicBezTo>
                    <a:pt x="35" y="19"/>
                    <a:pt x="35" y="19"/>
                    <a:pt x="35" y="19"/>
                  </a:cubicBezTo>
                  <a:cubicBezTo>
                    <a:pt x="34" y="20"/>
                    <a:pt x="33" y="20"/>
                    <a:pt x="32" y="21"/>
                  </a:cubicBezTo>
                  <a:cubicBezTo>
                    <a:pt x="32" y="21"/>
                    <a:pt x="32" y="21"/>
                    <a:pt x="32" y="21"/>
                  </a:cubicBezTo>
                  <a:cubicBezTo>
                    <a:pt x="32" y="21"/>
                    <a:pt x="31" y="21"/>
                    <a:pt x="31" y="21"/>
                  </a:cubicBezTo>
                  <a:cubicBezTo>
                    <a:pt x="31" y="21"/>
                    <a:pt x="30" y="21"/>
                    <a:pt x="30" y="22"/>
                  </a:cubicBezTo>
                  <a:moveTo>
                    <a:pt x="29" y="22"/>
                  </a:moveTo>
                  <a:cubicBezTo>
                    <a:pt x="29" y="22"/>
                    <a:pt x="29" y="22"/>
                    <a:pt x="29" y="22"/>
                  </a:cubicBezTo>
                  <a:cubicBezTo>
                    <a:pt x="28" y="21"/>
                    <a:pt x="27" y="21"/>
                    <a:pt x="26" y="20"/>
                  </a:cubicBezTo>
                  <a:cubicBezTo>
                    <a:pt x="27" y="20"/>
                    <a:pt x="29" y="19"/>
                    <a:pt x="30" y="18"/>
                  </a:cubicBezTo>
                  <a:cubicBezTo>
                    <a:pt x="31" y="19"/>
                    <a:pt x="31" y="19"/>
                    <a:pt x="31" y="19"/>
                  </a:cubicBezTo>
                  <a:cubicBezTo>
                    <a:pt x="27" y="20"/>
                    <a:pt x="27" y="20"/>
                    <a:pt x="27" y="20"/>
                  </a:cubicBezTo>
                  <a:cubicBezTo>
                    <a:pt x="27" y="21"/>
                    <a:pt x="27" y="21"/>
                    <a:pt x="27" y="21"/>
                  </a:cubicBezTo>
                  <a:cubicBezTo>
                    <a:pt x="28" y="21"/>
                    <a:pt x="28" y="21"/>
                    <a:pt x="28" y="21"/>
                  </a:cubicBezTo>
                  <a:cubicBezTo>
                    <a:pt x="28" y="21"/>
                    <a:pt x="28" y="21"/>
                    <a:pt x="28" y="21"/>
                  </a:cubicBezTo>
                  <a:cubicBezTo>
                    <a:pt x="32" y="19"/>
                    <a:pt x="32" y="19"/>
                    <a:pt x="32" y="19"/>
                  </a:cubicBezTo>
                  <a:cubicBezTo>
                    <a:pt x="32" y="19"/>
                    <a:pt x="32" y="19"/>
                    <a:pt x="32" y="19"/>
                  </a:cubicBezTo>
                  <a:cubicBezTo>
                    <a:pt x="32" y="19"/>
                    <a:pt x="33" y="19"/>
                    <a:pt x="33" y="19"/>
                  </a:cubicBezTo>
                  <a:cubicBezTo>
                    <a:pt x="32" y="20"/>
                    <a:pt x="31" y="21"/>
                    <a:pt x="29" y="22"/>
                  </a:cubicBezTo>
                  <a:moveTo>
                    <a:pt x="25" y="20"/>
                  </a:moveTo>
                  <a:cubicBezTo>
                    <a:pt x="25" y="20"/>
                    <a:pt x="25" y="20"/>
                    <a:pt x="24" y="20"/>
                  </a:cubicBezTo>
                  <a:cubicBezTo>
                    <a:pt x="25" y="19"/>
                    <a:pt x="25" y="19"/>
                    <a:pt x="25" y="19"/>
                  </a:cubicBezTo>
                  <a:cubicBezTo>
                    <a:pt x="25" y="19"/>
                    <a:pt x="25" y="19"/>
                    <a:pt x="25" y="19"/>
                  </a:cubicBezTo>
                  <a:cubicBezTo>
                    <a:pt x="26" y="19"/>
                    <a:pt x="27" y="19"/>
                    <a:pt x="27" y="19"/>
                  </a:cubicBezTo>
                  <a:cubicBezTo>
                    <a:pt x="28" y="18"/>
                    <a:pt x="28" y="18"/>
                    <a:pt x="28" y="18"/>
                  </a:cubicBezTo>
                  <a:cubicBezTo>
                    <a:pt x="28" y="18"/>
                    <a:pt x="29" y="18"/>
                    <a:pt x="30" y="18"/>
                  </a:cubicBezTo>
                  <a:cubicBezTo>
                    <a:pt x="28" y="19"/>
                    <a:pt x="27" y="20"/>
                    <a:pt x="25" y="20"/>
                  </a:cubicBezTo>
                  <a:moveTo>
                    <a:pt x="37" y="19"/>
                  </a:moveTo>
                  <a:cubicBezTo>
                    <a:pt x="37" y="19"/>
                    <a:pt x="37" y="19"/>
                    <a:pt x="37" y="19"/>
                  </a:cubicBezTo>
                  <a:cubicBezTo>
                    <a:pt x="37" y="19"/>
                    <a:pt x="37" y="19"/>
                    <a:pt x="37" y="19"/>
                  </a:cubicBezTo>
                  <a:cubicBezTo>
                    <a:pt x="37" y="19"/>
                    <a:pt x="37" y="18"/>
                    <a:pt x="38" y="18"/>
                  </a:cubicBezTo>
                  <a:cubicBezTo>
                    <a:pt x="38" y="18"/>
                    <a:pt x="38" y="18"/>
                    <a:pt x="38" y="18"/>
                  </a:cubicBezTo>
                  <a:cubicBezTo>
                    <a:pt x="39" y="18"/>
                    <a:pt x="39" y="18"/>
                    <a:pt x="39" y="18"/>
                  </a:cubicBezTo>
                  <a:cubicBezTo>
                    <a:pt x="37" y="19"/>
                    <a:pt x="35" y="20"/>
                    <a:pt x="33" y="22"/>
                  </a:cubicBezTo>
                  <a:cubicBezTo>
                    <a:pt x="33" y="22"/>
                    <a:pt x="32" y="22"/>
                    <a:pt x="32" y="22"/>
                  </a:cubicBezTo>
                  <a:cubicBezTo>
                    <a:pt x="33" y="21"/>
                    <a:pt x="34" y="20"/>
                    <a:pt x="36" y="19"/>
                  </a:cubicBezTo>
                  <a:cubicBezTo>
                    <a:pt x="37" y="19"/>
                    <a:pt x="37" y="19"/>
                    <a:pt x="37" y="19"/>
                  </a:cubicBezTo>
                  <a:moveTo>
                    <a:pt x="24" y="19"/>
                  </a:moveTo>
                  <a:cubicBezTo>
                    <a:pt x="24" y="19"/>
                    <a:pt x="23" y="19"/>
                    <a:pt x="23" y="19"/>
                  </a:cubicBezTo>
                  <a:cubicBezTo>
                    <a:pt x="25" y="18"/>
                    <a:pt x="25" y="18"/>
                    <a:pt x="25" y="18"/>
                  </a:cubicBezTo>
                  <a:cubicBezTo>
                    <a:pt x="25" y="18"/>
                    <a:pt x="25" y="18"/>
                    <a:pt x="25" y="18"/>
                  </a:cubicBezTo>
                  <a:cubicBezTo>
                    <a:pt x="26" y="18"/>
                    <a:pt x="26" y="18"/>
                    <a:pt x="27" y="18"/>
                  </a:cubicBezTo>
                  <a:cubicBezTo>
                    <a:pt x="27" y="18"/>
                    <a:pt x="27" y="18"/>
                    <a:pt x="27" y="18"/>
                  </a:cubicBezTo>
                  <a:cubicBezTo>
                    <a:pt x="26" y="19"/>
                    <a:pt x="25" y="19"/>
                    <a:pt x="24" y="19"/>
                  </a:cubicBezTo>
                  <a:cubicBezTo>
                    <a:pt x="24" y="19"/>
                    <a:pt x="24" y="19"/>
                    <a:pt x="24" y="19"/>
                  </a:cubicBezTo>
                  <a:moveTo>
                    <a:pt x="18" y="26"/>
                  </a:moveTo>
                  <a:cubicBezTo>
                    <a:pt x="17" y="26"/>
                    <a:pt x="16" y="26"/>
                    <a:pt x="14" y="25"/>
                  </a:cubicBezTo>
                  <a:cubicBezTo>
                    <a:pt x="14" y="25"/>
                    <a:pt x="14" y="25"/>
                    <a:pt x="14" y="25"/>
                  </a:cubicBezTo>
                  <a:cubicBezTo>
                    <a:pt x="13" y="24"/>
                    <a:pt x="13" y="24"/>
                    <a:pt x="13" y="24"/>
                  </a:cubicBezTo>
                  <a:cubicBezTo>
                    <a:pt x="13" y="23"/>
                    <a:pt x="13" y="23"/>
                    <a:pt x="13" y="23"/>
                  </a:cubicBezTo>
                  <a:cubicBezTo>
                    <a:pt x="13" y="23"/>
                    <a:pt x="13" y="23"/>
                    <a:pt x="13" y="23"/>
                  </a:cubicBezTo>
                  <a:cubicBezTo>
                    <a:pt x="13" y="22"/>
                    <a:pt x="13" y="22"/>
                    <a:pt x="13" y="21"/>
                  </a:cubicBezTo>
                  <a:cubicBezTo>
                    <a:pt x="13" y="21"/>
                    <a:pt x="13" y="21"/>
                    <a:pt x="13" y="21"/>
                  </a:cubicBezTo>
                  <a:cubicBezTo>
                    <a:pt x="13" y="20"/>
                    <a:pt x="13" y="19"/>
                    <a:pt x="14" y="19"/>
                  </a:cubicBezTo>
                  <a:cubicBezTo>
                    <a:pt x="17" y="17"/>
                    <a:pt x="17" y="17"/>
                    <a:pt x="17" y="17"/>
                  </a:cubicBezTo>
                  <a:cubicBezTo>
                    <a:pt x="18" y="17"/>
                    <a:pt x="18" y="17"/>
                    <a:pt x="18" y="17"/>
                  </a:cubicBezTo>
                  <a:cubicBezTo>
                    <a:pt x="19" y="17"/>
                    <a:pt x="20" y="18"/>
                    <a:pt x="22" y="18"/>
                  </a:cubicBezTo>
                  <a:cubicBezTo>
                    <a:pt x="22" y="18"/>
                    <a:pt x="22" y="18"/>
                    <a:pt x="22" y="18"/>
                  </a:cubicBezTo>
                  <a:cubicBezTo>
                    <a:pt x="22" y="18"/>
                    <a:pt x="22" y="18"/>
                    <a:pt x="22" y="18"/>
                  </a:cubicBezTo>
                  <a:cubicBezTo>
                    <a:pt x="23" y="18"/>
                    <a:pt x="23" y="18"/>
                    <a:pt x="23" y="18"/>
                  </a:cubicBezTo>
                  <a:cubicBezTo>
                    <a:pt x="23" y="17"/>
                    <a:pt x="23" y="17"/>
                    <a:pt x="23" y="17"/>
                  </a:cubicBezTo>
                  <a:cubicBezTo>
                    <a:pt x="23" y="17"/>
                    <a:pt x="23" y="17"/>
                    <a:pt x="23" y="17"/>
                  </a:cubicBezTo>
                  <a:cubicBezTo>
                    <a:pt x="24" y="17"/>
                    <a:pt x="24" y="17"/>
                    <a:pt x="24" y="17"/>
                  </a:cubicBezTo>
                  <a:cubicBezTo>
                    <a:pt x="19" y="20"/>
                    <a:pt x="19" y="20"/>
                    <a:pt x="19" y="20"/>
                  </a:cubicBezTo>
                  <a:cubicBezTo>
                    <a:pt x="19" y="20"/>
                    <a:pt x="19" y="20"/>
                    <a:pt x="19" y="20"/>
                  </a:cubicBezTo>
                  <a:cubicBezTo>
                    <a:pt x="19" y="20"/>
                    <a:pt x="19" y="20"/>
                    <a:pt x="19" y="20"/>
                  </a:cubicBezTo>
                  <a:cubicBezTo>
                    <a:pt x="18" y="21"/>
                    <a:pt x="18" y="21"/>
                    <a:pt x="18" y="21"/>
                  </a:cubicBezTo>
                  <a:cubicBezTo>
                    <a:pt x="18" y="21"/>
                    <a:pt x="18" y="21"/>
                    <a:pt x="18" y="21"/>
                  </a:cubicBezTo>
                  <a:cubicBezTo>
                    <a:pt x="18" y="21"/>
                    <a:pt x="18" y="21"/>
                    <a:pt x="18" y="21"/>
                  </a:cubicBezTo>
                  <a:cubicBezTo>
                    <a:pt x="18" y="22"/>
                    <a:pt x="18" y="22"/>
                    <a:pt x="18" y="23"/>
                  </a:cubicBezTo>
                  <a:cubicBezTo>
                    <a:pt x="18" y="23"/>
                    <a:pt x="18" y="23"/>
                    <a:pt x="18" y="23"/>
                  </a:cubicBezTo>
                  <a:cubicBezTo>
                    <a:pt x="18" y="23"/>
                    <a:pt x="18" y="23"/>
                    <a:pt x="18" y="23"/>
                  </a:cubicBezTo>
                  <a:cubicBezTo>
                    <a:pt x="18" y="23"/>
                    <a:pt x="18" y="23"/>
                    <a:pt x="18" y="23"/>
                  </a:cubicBezTo>
                  <a:cubicBezTo>
                    <a:pt x="18" y="24"/>
                    <a:pt x="18" y="25"/>
                    <a:pt x="18" y="26"/>
                  </a:cubicBezTo>
                  <a:cubicBezTo>
                    <a:pt x="18" y="26"/>
                    <a:pt x="18" y="26"/>
                    <a:pt x="18" y="26"/>
                  </a:cubicBezTo>
                  <a:cubicBezTo>
                    <a:pt x="18" y="26"/>
                    <a:pt x="18" y="26"/>
                    <a:pt x="18" y="26"/>
                  </a:cubicBezTo>
                  <a:moveTo>
                    <a:pt x="33" y="23"/>
                  </a:moveTo>
                  <a:cubicBezTo>
                    <a:pt x="34" y="23"/>
                    <a:pt x="34" y="23"/>
                    <a:pt x="34" y="23"/>
                  </a:cubicBezTo>
                  <a:cubicBezTo>
                    <a:pt x="36" y="21"/>
                    <a:pt x="38" y="19"/>
                    <a:pt x="41" y="18"/>
                  </a:cubicBezTo>
                  <a:cubicBezTo>
                    <a:pt x="41" y="18"/>
                    <a:pt x="41" y="18"/>
                    <a:pt x="41" y="18"/>
                  </a:cubicBezTo>
                  <a:cubicBezTo>
                    <a:pt x="40" y="17"/>
                    <a:pt x="40" y="17"/>
                    <a:pt x="40" y="17"/>
                  </a:cubicBezTo>
                  <a:cubicBezTo>
                    <a:pt x="38" y="17"/>
                    <a:pt x="38" y="17"/>
                    <a:pt x="38" y="17"/>
                  </a:cubicBezTo>
                  <a:cubicBezTo>
                    <a:pt x="39" y="17"/>
                    <a:pt x="39" y="17"/>
                    <a:pt x="39" y="17"/>
                  </a:cubicBezTo>
                  <a:cubicBezTo>
                    <a:pt x="43" y="17"/>
                    <a:pt x="43" y="17"/>
                    <a:pt x="43" y="17"/>
                  </a:cubicBezTo>
                  <a:cubicBezTo>
                    <a:pt x="42" y="18"/>
                    <a:pt x="40" y="20"/>
                    <a:pt x="38" y="21"/>
                  </a:cubicBezTo>
                  <a:cubicBezTo>
                    <a:pt x="35" y="23"/>
                    <a:pt x="34" y="24"/>
                    <a:pt x="33" y="25"/>
                  </a:cubicBezTo>
                  <a:cubicBezTo>
                    <a:pt x="31" y="24"/>
                    <a:pt x="28" y="23"/>
                    <a:pt x="25" y="22"/>
                  </a:cubicBezTo>
                  <a:cubicBezTo>
                    <a:pt x="23" y="22"/>
                    <a:pt x="21" y="21"/>
                    <a:pt x="19" y="21"/>
                  </a:cubicBezTo>
                  <a:cubicBezTo>
                    <a:pt x="20" y="20"/>
                    <a:pt x="20" y="20"/>
                    <a:pt x="20" y="20"/>
                  </a:cubicBezTo>
                  <a:cubicBezTo>
                    <a:pt x="21" y="20"/>
                    <a:pt x="21" y="20"/>
                    <a:pt x="21" y="20"/>
                  </a:cubicBezTo>
                  <a:cubicBezTo>
                    <a:pt x="21" y="20"/>
                    <a:pt x="21" y="20"/>
                    <a:pt x="21" y="20"/>
                  </a:cubicBezTo>
                  <a:cubicBezTo>
                    <a:pt x="22" y="20"/>
                    <a:pt x="22" y="20"/>
                    <a:pt x="22" y="20"/>
                  </a:cubicBezTo>
                  <a:cubicBezTo>
                    <a:pt x="23" y="20"/>
                    <a:pt x="24" y="21"/>
                    <a:pt x="25" y="21"/>
                  </a:cubicBezTo>
                  <a:cubicBezTo>
                    <a:pt x="26" y="21"/>
                    <a:pt x="28" y="22"/>
                    <a:pt x="29" y="22"/>
                  </a:cubicBezTo>
                  <a:cubicBezTo>
                    <a:pt x="29" y="22"/>
                    <a:pt x="29" y="22"/>
                    <a:pt x="29" y="22"/>
                  </a:cubicBezTo>
                  <a:cubicBezTo>
                    <a:pt x="30" y="22"/>
                    <a:pt x="30" y="22"/>
                    <a:pt x="30" y="22"/>
                  </a:cubicBezTo>
                  <a:cubicBezTo>
                    <a:pt x="30" y="22"/>
                    <a:pt x="31" y="22"/>
                    <a:pt x="31" y="22"/>
                  </a:cubicBezTo>
                  <a:cubicBezTo>
                    <a:pt x="32" y="22"/>
                    <a:pt x="32" y="22"/>
                    <a:pt x="33" y="23"/>
                  </a:cubicBezTo>
                  <a:cubicBezTo>
                    <a:pt x="33" y="23"/>
                    <a:pt x="33" y="23"/>
                    <a:pt x="33" y="23"/>
                  </a:cubicBezTo>
                  <a:moveTo>
                    <a:pt x="15" y="17"/>
                  </a:moveTo>
                  <a:cubicBezTo>
                    <a:pt x="15" y="17"/>
                    <a:pt x="15" y="17"/>
                    <a:pt x="15" y="17"/>
                  </a:cubicBezTo>
                  <a:cubicBezTo>
                    <a:pt x="14" y="17"/>
                    <a:pt x="14" y="17"/>
                    <a:pt x="14" y="17"/>
                  </a:cubicBezTo>
                  <a:cubicBezTo>
                    <a:pt x="16" y="16"/>
                    <a:pt x="16" y="16"/>
                    <a:pt x="16" y="16"/>
                  </a:cubicBezTo>
                  <a:cubicBezTo>
                    <a:pt x="16" y="17"/>
                    <a:pt x="16" y="17"/>
                    <a:pt x="16" y="17"/>
                  </a:cubicBezTo>
                  <a:cubicBezTo>
                    <a:pt x="15" y="17"/>
                    <a:pt x="15" y="17"/>
                    <a:pt x="15" y="17"/>
                  </a:cubicBezTo>
                  <a:moveTo>
                    <a:pt x="14" y="17"/>
                  </a:moveTo>
                  <a:cubicBezTo>
                    <a:pt x="13" y="17"/>
                    <a:pt x="13" y="17"/>
                    <a:pt x="13" y="17"/>
                  </a:cubicBezTo>
                  <a:cubicBezTo>
                    <a:pt x="13" y="17"/>
                    <a:pt x="13" y="17"/>
                    <a:pt x="13" y="17"/>
                  </a:cubicBezTo>
                  <a:cubicBezTo>
                    <a:pt x="15" y="16"/>
                    <a:pt x="15" y="16"/>
                    <a:pt x="15" y="16"/>
                  </a:cubicBezTo>
                  <a:cubicBezTo>
                    <a:pt x="15" y="16"/>
                    <a:pt x="15" y="16"/>
                    <a:pt x="15" y="16"/>
                  </a:cubicBezTo>
                  <a:cubicBezTo>
                    <a:pt x="16" y="16"/>
                    <a:pt x="16" y="16"/>
                    <a:pt x="16" y="16"/>
                  </a:cubicBezTo>
                  <a:cubicBezTo>
                    <a:pt x="14" y="17"/>
                    <a:pt x="14" y="17"/>
                    <a:pt x="14" y="17"/>
                  </a:cubicBezTo>
                  <a:moveTo>
                    <a:pt x="12" y="17"/>
                  </a:moveTo>
                  <a:cubicBezTo>
                    <a:pt x="11" y="16"/>
                    <a:pt x="11" y="16"/>
                    <a:pt x="11" y="16"/>
                  </a:cubicBezTo>
                  <a:cubicBezTo>
                    <a:pt x="12" y="16"/>
                    <a:pt x="12" y="16"/>
                    <a:pt x="13" y="15"/>
                  </a:cubicBezTo>
                  <a:cubicBezTo>
                    <a:pt x="14" y="15"/>
                    <a:pt x="14" y="15"/>
                    <a:pt x="14" y="15"/>
                  </a:cubicBezTo>
                  <a:cubicBezTo>
                    <a:pt x="14" y="15"/>
                    <a:pt x="14" y="15"/>
                    <a:pt x="14" y="15"/>
                  </a:cubicBezTo>
                  <a:cubicBezTo>
                    <a:pt x="12" y="16"/>
                    <a:pt x="12" y="16"/>
                    <a:pt x="12" y="16"/>
                  </a:cubicBezTo>
                  <a:cubicBezTo>
                    <a:pt x="12" y="17"/>
                    <a:pt x="12" y="17"/>
                    <a:pt x="12" y="17"/>
                  </a:cubicBezTo>
                  <a:moveTo>
                    <a:pt x="11" y="16"/>
                  </a:moveTo>
                  <a:cubicBezTo>
                    <a:pt x="10" y="16"/>
                    <a:pt x="10" y="16"/>
                    <a:pt x="10" y="16"/>
                  </a:cubicBezTo>
                  <a:cubicBezTo>
                    <a:pt x="11" y="15"/>
                    <a:pt x="11" y="15"/>
                    <a:pt x="11" y="15"/>
                  </a:cubicBezTo>
                  <a:cubicBezTo>
                    <a:pt x="11" y="15"/>
                    <a:pt x="11" y="15"/>
                    <a:pt x="11" y="15"/>
                  </a:cubicBezTo>
                  <a:cubicBezTo>
                    <a:pt x="12" y="15"/>
                    <a:pt x="12" y="15"/>
                    <a:pt x="13" y="15"/>
                  </a:cubicBezTo>
                  <a:cubicBezTo>
                    <a:pt x="12" y="15"/>
                    <a:pt x="11" y="16"/>
                    <a:pt x="11" y="16"/>
                  </a:cubicBezTo>
                  <a:cubicBezTo>
                    <a:pt x="11" y="16"/>
                    <a:pt x="11" y="16"/>
                    <a:pt x="11" y="16"/>
                  </a:cubicBezTo>
                  <a:moveTo>
                    <a:pt x="10" y="16"/>
                  </a:moveTo>
                  <a:cubicBezTo>
                    <a:pt x="9" y="16"/>
                    <a:pt x="9" y="16"/>
                    <a:pt x="9" y="16"/>
                  </a:cubicBezTo>
                  <a:cubicBezTo>
                    <a:pt x="9" y="16"/>
                    <a:pt x="9" y="16"/>
                    <a:pt x="9" y="16"/>
                  </a:cubicBezTo>
                  <a:cubicBezTo>
                    <a:pt x="9" y="15"/>
                    <a:pt x="10" y="15"/>
                    <a:pt x="10" y="15"/>
                  </a:cubicBezTo>
                  <a:cubicBezTo>
                    <a:pt x="10" y="15"/>
                    <a:pt x="10" y="15"/>
                    <a:pt x="10" y="15"/>
                  </a:cubicBezTo>
                  <a:cubicBezTo>
                    <a:pt x="11" y="15"/>
                    <a:pt x="11" y="15"/>
                    <a:pt x="11" y="15"/>
                  </a:cubicBezTo>
                  <a:cubicBezTo>
                    <a:pt x="10" y="16"/>
                    <a:pt x="10" y="16"/>
                    <a:pt x="10" y="16"/>
                  </a:cubicBezTo>
                  <a:moveTo>
                    <a:pt x="9" y="16"/>
                  </a:moveTo>
                  <a:cubicBezTo>
                    <a:pt x="8" y="15"/>
                    <a:pt x="8" y="15"/>
                    <a:pt x="8" y="15"/>
                  </a:cubicBezTo>
                  <a:cubicBezTo>
                    <a:pt x="9" y="15"/>
                    <a:pt x="9" y="15"/>
                    <a:pt x="9" y="15"/>
                  </a:cubicBezTo>
                  <a:cubicBezTo>
                    <a:pt x="9" y="15"/>
                    <a:pt x="9" y="15"/>
                    <a:pt x="9" y="15"/>
                  </a:cubicBezTo>
                  <a:cubicBezTo>
                    <a:pt x="9" y="15"/>
                    <a:pt x="9" y="15"/>
                    <a:pt x="9" y="15"/>
                  </a:cubicBezTo>
                  <a:cubicBezTo>
                    <a:pt x="10" y="15"/>
                    <a:pt x="10" y="15"/>
                    <a:pt x="10" y="15"/>
                  </a:cubicBezTo>
                  <a:cubicBezTo>
                    <a:pt x="9" y="15"/>
                    <a:pt x="9" y="15"/>
                    <a:pt x="9" y="16"/>
                  </a:cubicBezTo>
                  <a:moveTo>
                    <a:pt x="8" y="15"/>
                  </a:moveTo>
                  <a:cubicBezTo>
                    <a:pt x="7" y="15"/>
                    <a:pt x="7" y="15"/>
                    <a:pt x="7" y="15"/>
                  </a:cubicBezTo>
                  <a:cubicBezTo>
                    <a:pt x="8" y="15"/>
                    <a:pt x="8" y="15"/>
                    <a:pt x="8" y="15"/>
                  </a:cubicBezTo>
                  <a:cubicBezTo>
                    <a:pt x="9" y="14"/>
                    <a:pt x="9" y="14"/>
                    <a:pt x="9" y="14"/>
                  </a:cubicBezTo>
                  <a:cubicBezTo>
                    <a:pt x="9" y="14"/>
                    <a:pt x="9" y="14"/>
                    <a:pt x="9" y="14"/>
                  </a:cubicBezTo>
                  <a:cubicBezTo>
                    <a:pt x="9" y="14"/>
                    <a:pt x="9" y="14"/>
                    <a:pt x="9" y="14"/>
                  </a:cubicBezTo>
                  <a:cubicBezTo>
                    <a:pt x="9" y="15"/>
                    <a:pt x="8" y="15"/>
                    <a:pt x="8" y="15"/>
                  </a:cubicBezTo>
                  <a:moveTo>
                    <a:pt x="7" y="15"/>
                  </a:moveTo>
                  <a:cubicBezTo>
                    <a:pt x="7" y="15"/>
                    <a:pt x="7" y="15"/>
                    <a:pt x="7" y="15"/>
                  </a:cubicBezTo>
                  <a:cubicBezTo>
                    <a:pt x="7" y="15"/>
                    <a:pt x="7" y="15"/>
                    <a:pt x="7" y="15"/>
                  </a:cubicBezTo>
                  <a:cubicBezTo>
                    <a:pt x="7" y="14"/>
                    <a:pt x="7" y="14"/>
                    <a:pt x="7" y="14"/>
                  </a:cubicBezTo>
                  <a:cubicBezTo>
                    <a:pt x="8" y="14"/>
                    <a:pt x="8" y="14"/>
                    <a:pt x="8" y="14"/>
                  </a:cubicBezTo>
                  <a:cubicBezTo>
                    <a:pt x="8" y="14"/>
                    <a:pt x="8" y="14"/>
                    <a:pt x="8" y="14"/>
                  </a:cubicBezTo>
                  <a:cubicBezTo>
                    <a:pt x="8" y="14"/>
                    <a:pt x="7" y="15"/>
                    <a:pt x="7" y="15"/>
                  </a:cubicBezTo>
                  <a:moveTo>
                    <a:pt x="7" y="14"/>
                  </a:moveTo>
                  <a:cubicBezTo>
                    <a:pt x="7" y="14"/>
                    <a:pt x="7" y="14"/>
                    <a:pt x="7" y="14"/>
                  </a:cubicBezTo>
                  <a:cubicBezTo>
                    <a:pt x="7" y="14"/>
                    <a:pt x="7" y="14"/>
                    <a:pt x="7" y="14"/>
                  </a:cubicBezTo>
                  <a:cubicBezTo>
                    <a:pt x="7" y="14"/>
                    <a:pt x="7" y="14"/>
                    <a:pt x="7" y="14"/>
                  </a:cubicBezTo>
                  <a:moveTo>
                    <a:pt x="13" y="19"/>
                  </a:moveTo>
                  <a:cubicBezTo>
                    <a:pt x="12" y="18"/>
                    <a:pt x="12" y="18"/>
                    <a:pt x="12" y="18"/>
                  </a:cubicBezTo>
                  <a:cubicBezTo>
                    <a:pt x="10" y="18"/>
                    <a:pt x="8" y="17"/>
                    <a:pt x="6" y="16"/>
                  </a:cubicBezTo>
                  <a:cubicBezTo>
                    <a:pt x="6" y="16"/>
                    <a:pt x="5" y="16"/>
                    <a:pt x="5" y="16"/>
                  </a:cubicBezTo>
                  <a:cubicBezTo>
                    <a:pt x="4" y="16"/>
                    <a:pt x="3" y="15"/>
                    <a:pt x="2" y="15"/>
                  </a:cubicBezTo>
                  <a:cubicBezTo>
                    <a:pt x="2" y="15"/>
                    <a:pt x="2" y="15"/>
                    <a:pt x="2" y="15"/>
                  </a:cubicBezTo>
                  <a:cubicBezTo>
                    <a:pt x="3" y="14"/>
                    <a:pt x="4" y="14"/>
                    <a:pt x="4" y="14"/>
                  </a:cubicBezTo>
                  <a:cubicBezTo>
                    <a:pt x="4" y="14"/>
                    <a:pt x="4" y="14"/>
                    <a:pt x="4" y="14"/>
                  </a:cubicBezTo>
                  <a:cubicBezTo>
                    <a:pt x="5" y="14"/>
                    <a:pt x="5" y="14"/>
                    <a:pt x="6" y="14"/>
                  </a:cubicBezTo>
                  <a:cubicBezTo>
                    <a:pt x="6" y="14"/>
                    <a:pt x="6" y="14"/>
                    <a:pt x="6" y="14"/>
                  </a:cubicBezTo>
                  <a:cubicBezTo>
                    <a:pt x="6" y="15"/>
                    <a:pt x="6" y="15"/>
                    <a:pt x="6" y="15"/>
                  </a:cubicBezTo>
                  <a:cubicBezTo>
                    <a:pt x="6" y="15"/>
                    <a:pt x="6" y="15"/>
                    <a:pt x="6" y="15"/>
                  </a:cubicBezTo>
                  <a:cubicBezTo>
                    <a:pt x="6" y="16"/>
                    <a:pt x="6" y="16"/>
                    <a:pt x="6" y="16"/>
                  </a:cubicBezTo>
                  <a:cubicBezTo>
                    <a:pt x="7" y="16"/>
                    <a:pt x="8" y="16"/>
                    <a:pt x="9" y="17"/>
                  </a:cubicBezTo>
                  <a:cubicBezTo>
                    <a:pt x="10" y="17"/>
                    <a:pt x="10" y="17"/>
                    <a:pt x="11" y="17"/>
                  </a:cubicBezTo>
                  <a:cubicBezTo>
                    <a:pt x="11" y="17"/>
                    <a:pt x="12" y="17"/>
                    <a:pt x="12" y="18"/>
                  </a:cubicBezTo>
                  <a:cubicBezTo>
                    <a:pt x="13" y="18"/>
                    <a:pt x="13" y="18"/>
                    <a:pt x="13" y="18"/>
                  </a:cubicBezTo>
                  <a:cubicBezTo>
                    <a:pt x="13" y="18"/>
                    <a:pt x="13" y="18"/>
                    <a:pt x="13" y="18"/>
                  </a:cubicBezTo>
                  <a:cubicBezTo>
                    <a:pt x="13" y="18"/>
                    <a:pt x="13" y="18"/>
                    <a:pt x="13" y="18"/>
                  </a:cubicBezTo>
                  <a:cubicBezTo>
                    <a:pt x="13" y="19"/>
                    <a:pt x="13" y="19"/>
                    <a:pt x="13" y="19"/>
                  </a:cubicBezTo>
                  <a:moveTo>
                    <a:pt x="36" y="15"/>
                  </a:moveTo>
                  <a:cubicBezTo>
                    <a:pt x="34" y="14"/>
                    <a:pt x="31" y="14"/>
                    <a:pt x="27" y="13"/>
                  </a:cubicBezTo>
                  <a:cubicBezTo>
                    <a:pt x="26" y="13"/>
                    <a:pt x="24" y="13"/>
                    <a:pt x="22" y="12"/>
                  </a:cubicBezTo>
                  <a:cubicBezTo>
                    <a:pt x="22" y="12"/>
                    <a:pt x="22" y="12"/>
                    <a:pt x="22" y="12"/>
                  </a:cubicBezTo>
                  <a:cubicBezTo>
                    <a:pt x="24" y="12"/>
                    <a:pt x="26" y="13"/>
                    <a:pt x="28" y="13"/>
                  </a:cubicBezTo>
                  <a:cubicBezTo>
                    <a:pt x="31" y="13"/>
                    <a:pt x="34" y="14"/>
                    <a:pt x="37" y="14"/>
                  </a:cubicBezTo>
                  <a:cubicBezTo>
                    <a:pt x="37" y="14"/>
                    <a:pt x="37" y="14"/>
                    <a:pt x="37" y="14"/>
                  </a:cubicBezTo>
                  <a:cubicBezTo>
                    <a:pt x="37" y="14"/>
                    <a:pt x="37" y="14"/>
                    <a:pt x="37" y="14"/>
                  </a:cubicBezTo>
                  <a:cubicBezTo>
                    <a:pt x="36" y="15"/>
                    <a:pt x="36" y="15"/>
                    <a:pt x="36" y="15"/>
                  </a:cubicBezTo>
                  <a:moveTo>
                    <a:pt x="16" y="9"/>
                  </a:moveTo>
                  <a:cubicBezTo>
                    <a:pt x="14" y="8"/>
                    <a:pt x="14" y="8"/>
                    <a:pt x="14" y="8"/>
                  </a:cubicBezTo>
                  <a:cubicBezTo>
                    <a:pt x="16" y="8"/>
                    <a:pt x="16" y="8"/>
                    <a:pt x="16" y="8"/>
                  </a:cubicBezTo>
                  <a:cubicBezTo>
                    <a:pt x="16" y="9"/>
                    <a:pt x="16" y="9"/>
                    <a:pt x="16" y="9"/>
                  </a:cubicBezTo>
                  <a:cubicBezTo>
                    <a:pt x="16" y="9"/>
                    <a:pt x="16" y="9"/>
                    <a:pt x="16" y="9"/>
                  </a:cubicBezTo>
                  <a:moveTo>
                    <a:pt x="31" y="10"/>
                  </a:moveTo>
                  <a:cubicBezTo>
                    <a:pt x="28" y="10"/>
                    <a:pt x="28" y="10"/>
                    <a:pt x="28" y="10"/>
                  </a:cubicBezTo>
                  <a:cubicBezTo>
                    <a:pt x="38" y="4"/>
                    <a:pt x="38" y="4"/>
                    <a:pt x="38" y="4"/>
                  </a:cubicBezTo>
                  <a:cubicBezTo>
                    <a:pt x="38" y="5"/>
                    <a:pt x="38" y="5"/>
                    <a:pt x="38" y="5"/>
                  </a:cubicBezTo>
                  <a:cubicBezTo>
                    <a:pt x="39" y="5"/>
                    <a:pt x="39" y="5"/>
                    <a:pt x="39" y="5"/>
                  </a:cubicBezTo>
                  <a:cubicBezTo>
                    <a:pt x="38" y="7"/>
                    <a:pt x="37" y="8"/>
                    <a:pt x="36" y="10"/>
                  </a:cubicBezTo>
                  <a:cubicBezTo>
                    <a:pt x="36" y="10"/>
                    <a:pt x="36" y="10"/>
                    <a:pt x="35" y="10"/>
                  </a:cubicBezTo>
                  <a:cubicBezTo>
                    <a:pt x="35" y="10"/>
                    <a:pt x="35" y="10"/>
                    <a:pt x="34" y="10"/>
                  </a:cubicBezTo>
                  <a:cubicBezTo>
                    <a:pt x="35" y="9"/>
                    <a:pt x="36" y="9"/>
                    <a:pt x="36" y="8"/>
                  </a:cubicBezTo>
                  <a:cubicBezTo>
                    <a:pt x="37" y="8"/>
                    <a:pt x="37" y="8"/>
                    <a:pt x="37" y="8"/>
                  </a:cubicBezTo>
                  <a:cubicBezTo>
                    <a:pt x="37" y="8"/>
                    <a:pt x="37" y="8"/>
                    <a:pt x="37" y="8"/>
                  </a:cubicBezTo>
                  <a:cubicBezTo>
                    <a:pt x="37" y="8"/>
                    <a:pt x="37" y="8"/>
                    <a:pt x="37" y="8"/>
                  </a:cubicBezTo>
                  <a:cubicBezTo>
                    <a:pt x="36" y="8"/>
                    <a:pt x="36" y="8"/>
                    <a:pt x="36" y="8"/>
                  </a:cubicBezTo>
                  <a:cubicBezTo>
                    <a:pt x="35" y="9"/>
                    <a:pt x="34" y="9"/>
                    <a:pt x="34" y="10"/>
                  </a:cubicBezTo>
                  <a:cubicBezTo>
                    <a:pt x="34" y="10"/>
                    <a:pt x="34" y="10"/>
                    <a:pt x="34" y="10"/>
                  </a:cubicBezTo>
                  <a:cubicBezTo>
                    <a:pt x="33" y="10"/>
                    <a:pt x="33" y="10"/>
                    <a:pt x="33" y="10"/>
                  </a:cubicBezTo>
                  <a:cubicBezTo>
                    <a:pt x="33" y="10"/>
                    <a:pt x="33" y="10"/>
                    <a:pt x="33" y="10"/>
                  </a:cubicBezTo>
                  <a:cubicBezTo>
                    <a:pt x="33" y="11"/>
                    <a:pt x="33" y="11"/>
                    <a:pt x="33" y="11"/>
                  </a:cubicBezTo>
                  <a:cubicBezTo>
                    <a:pt x="32" y="11"/>
                    <a:pt x="32" y="11"/>
                    <a:pt x="32" y="11"/>
                  </a:cubicBezTo>
                  <a:cubicBezTo>
                    <a:pt x="31" y="10"/>
                    <a:pt x="31" y="10"/>
                    <a:pt x="31" y="10"/>
                  </a:cubicBezTo>
                  <a:cubicBezTo>
                    <a:pt x="31" y="10"/>
                    <a:pt x="31" y="10"/>
                    <a:pt x="31" y="10"/>
                  </a:cubicBezTo>
                  <a:cubicBezTo>
                    <a:pt x="34" y="9"/>
                    <a:pt x="36" y="7"/>
                    <a:pt x="38" y="6"/>
                  </a:cubicBezTo>
                  <a:cubicBezTo>
                    <a:pt x="38" y="5"/>
                    <a:pt x="38" y="5"/>
                    <a:pt x="38" y="5"/>
                  </a:cubicBezTo>
                  <a:cubicBezTo>
                    <a:pt x="38" y="5"/>
                    <a:pt x="38" y="5"/>
                    <a:pt x="38" y="5"/>
                  </a:cubicBezTo>
                  <a:cubicBezTo>
                    <a:pt x="36" y="7"/>
                    <a:pt x="33" y="8"/>
                    <a:pt x="31" y="10"/>
                  </a:cubicBezTo>
                  <a:cubicBezTo>
                    <a:pt x="31" y="10"/>
                    <a:pt x="31" y="10"/>
                    <a:pt x="31" y="10"/>
                  </a:cubicBezTo>
                  <a:moveTo>
                    <a:pt x="28" y="9"/>
                  </a:moveTo>
                  <a:cubicBezTo>
                    <a:pt x="28" y="9"/>
                    <a:pt x="28" y="9"/>
                    <a:pt x="28" y="9"/>
                  </a:cubicBezTo>
                  <a:cubicBezTo>
                    <a:pt x="28" y="8"/>
                    <a:pt x="28" y="8"/>
                    <a:pt x="28" y="8"/>
                  </a:cubicBezTo>
                  <a:cubicBezTo>
                    <a:pt x="31" y="7"/>
                    <a:pt x="33" y="5"/>
                    <a:pt x="36" y="4"/>
                  </a:cubicBezTo>
                  <a:cubicBezTo>
                    <a:pt x="36" y="4"/>
                    <a:pt x="36" y="4"/>
                    <a:pt x="36" y="4"/>
                  </a:cubicBezTo>
                  <a:cubicBezTo>
                    <a:pt x="37" y="4"/>
                    <a:pt x="37" y="4"/>
                    <a:pt x="37" y="4"/>
                  </a:cubicBezTo>
                  <a:cubicBezTo>
                    <a:pt x="37" y="4"/>
                    <a:pt x="37" y="4"/>
                    <a:pt x="37" y="4"/>
                  </a:cubicBezTo>
                  <a:cubicBezTo>
                    <a:pt x="27" y="10"/>
                    <a:pt x="27" y="10"/>
                    <a:pt x="27" y="10"/>
                  </a:cubicBezTo>
                  <a:cubicBezTo>
                    <a:pt x="27" y="10"/>
                    <a:pt x="27" y="10"/>
                    <a:pt x="27" y="10"/>
                  </a:cubicBezTo>
                  <a:cubicBezTo>
                    <a:pt x="26" y="9"/>
                    <a:pt x="26" y="9"/>
                    <a:pt x="26" y="9"/>
                  </a:cubicBezTo>
                  <a:cubicBezTo>
                    <a:pt x="26" y="9"/>
                    <a:pt x="27" y="9"/>
                    <a:pt x="28" y="8"/>
                  </a:cubicBezTo>
                  <a:cubicBezTo>
                    <a:pt x="28" y="8"/>
                    <a:pt x="28" y="8"/>
                    <a:pt x="28" y="8"/>
                  </a:cubicBezTo>
                  <a:cubicBezTo>
                    <a:pt x="28" y="9"/>
                    <a:pt x="28" y="9"/>
                    <a:pt x="28" y="9"/>
                  </a:cubicBezTo>
                  <a:moveTo>
                    <a:pt x="29" y="8"/>
                  </a:moveTo>
                  <a:cubicBezTo>
                    <a:pt x="29" y="7"/>
                    <a:pt x="29" y="7"/>
                    <a:pt x="29" y="7"/>
                  </a:cubicBezTo>
                  <a:cubicBezTo>
                    <a:pt x="29" y="7"/>
                    <a:pt x="29" y="6"/>
                    <a:pt x="30" y="6"/>
                  </a:cubicBezTo>
                  <a:cubicBezTo>
                    <a:pt x="34" y="4"/>
                    <a:pt x="34" y="4"/>
                    <a:pt x="34" y="4"/>
                  </a:cubicBezTo>
                  <a:cubicBezTo>
                    <a:pt x="34" y="4"/>
                    <a:pt x="35" y="4"/>
                    <a:pt x="36" y="4"/>
                  </a:cubicBezTo>
                  <a:cubicBezTo>
                    <a:pt x="33" y="5"/>
                    <a:pt x="31" y="6"/>
                    <a:pt x="29" y="8"/>
                  </a:cubicBezTo>
                  <a:moveTo>
                    <a:pt x="30" y="5"/>
                  </a:moveTo>
                  <a:cubicBezTo>
                    <a:pt x="30" y="4"/>
                    <a:pt x="30" y="4"/>
                    <a:pt x="30" y="4"/>
                  </a:cubicBezTo>
                  <a:cubicBezTo>
                    <a:pt x="30" y="4"/>
                    <a:pt x="31" y="4"/>
                    <a:pt x="31" y="3"/>
                  </a:cubicBezTo>
                  <a:cubicBezTo>
                    <a:pt x="32" y="3"/>
                    <a:pt x="32" y="4"/>
                    <a:pt x="33" y="4"/>
                  </a:cubicBezTo>
                  <a:cubicBezTo>
                    <a:pt x="30" y="5"/>
                    <a:pt x="30" y="5"/>
                    <a:pt x="30" y="5"/>
                  </a:cubicBezTo>
                  <a:moveTo>
                    <a:pt x="11" y="5"/>
                  </a:moveTo>
                  <a:cubicBezTo>
                    <a:pt x="12" y="4"/>
                    <a:pt x="12" y="4"/>
                    <a:pt x="13" y="3"/>
                  </a:cubicBezTo>
                  <a:cubicBezTo>
                    <a:pt x="13" y="3"/>
                    <a:pt x="13" y="3"/>
                    <a:pt x="13" y="3"/>
                  </a:cubicBezTo>
                  <a:cubicBezTo>
                    <a:pt x="14" y="3"/>
                    <a:pt x="14" y="3"/>
                    <a:pt x="14" y="3"/>
                  </a:cubicBezTo>
                  <a:cubicBezTo>
                    <a:pt x="13" y="4"/>
                    <a:pt x="12" y="4"/>
                    <a:pt x="11" y="5"/>
                  </a:cubicBezTo>
                  <a:moveTo>
                    <a:pt x="29" y="4"/>
                  </a:moveTo>
                  <a:cubicBezTo>
                    <a:pt x="29" y="3"/>
                    <a:pt x="29" y="3"/>
                    <a:pt x="29" y="3"/>
                  </a:cubicBezTo>
                  <a:cubicBezTo>
                    <a:pt x="30" y="3"/>
                    <a:pt x="30" y="3"/>
                    <a:pt x="30" y="3"/>
                  </a:cubicBezTo>
                  <a:cubicBezTo>
                    <a:pt x="30" y="4"/>
                    <a:pt x="30" y="4"/>
                    <a:pt x="29" y="4"/>
                  </a:cubicBezTo>
                  <a:moveTo>
                    <a:pt x="24" y="9"/>
                  </a:moveTo>
                  <a:cubicBezTo>
                    <a:pt x="24" y="9"/>
                    <a:pt x="24" y="9"/>
                    <a:pt x="24" y="9"/>
                  </a:cubicBezTo>
                  <a:cubicBezTo>
                    <a:pt x="25" y="8"/>
                    <a:pt x="26" y="6"/>
                    <a:pt x="28" y="3"/>
                  </a:cubicBezTo>
                  <a:cubicBezTo>
                    <a:pt x="28" y="3"/>
                    <a:pt x="28" y="3"/>
                    <a:pt x="28" y="3"/>
                  </a:cubicBezTo>
                  <a:cubicBezTo>
                    <a:pt x="29" y="4"/>
                    <a:pt x="29" y="5"/>
                    <a:pt x="29" y="6"/>
                  </a:cubicBezTo>
                  <a:cubicBezTo>
                    <a:pt x="29" y="6"/>
                    <a:pt x="29" y="6"/>
                    <a:pt x="29" y="6"/>
                  </a:cubicBezTo>
                  <a:cubicBezTo>
                    <a:pt x="28" y="6"/>
                    <a:pt x="28" y="6"/>
                    <a:pt x="28" y="6"/>
                  </a:cubicBezTo>
                  <a:cubicBezTo>
                    <a:pt x="28" y="6"/>
                    <a:pt x="28" y="6"/>
                    <a:pt x="28" y="6"/>
                  </a:cubicBezTo>
                  <a:cubicBezTo>
                    <a:pt x="28" y="7"/>
                    <a:pt x="28" y="7"/>
                    <a:pt x="28" y="7"/>
                  </a:cubicBezTo>
                  <a:cubicBezTo>
                    <a:pt x="28" y="7"/>
                    <a:pt x="28" y="7"/>
                    <a:pt x="28" y="7"/>
                  </a:cubicBezTo>
                  <a:cubicBezTo>
                    <a:pt x="27" y="8"/>
                    <a:pt x="26" y="9"/>
                    <a:pt x="24" y="9"/>
                  </a:cubicBezTo>
                  <a:moveTo>
                    <a:pt x="17" y="8"/>
                  </a:moveTo>
                  <a:cubicBezTo>
                    <a:pt x="16" y="7"/>
                    <a:pt x="16" y="7"/>
                    <a:pt x="16" y="7"/>
                  </a:cubicBezTo>
                  <a:cubicBezTo>
                    <a:pt x="17" y="6"/>
                    <a:pt x="17" y="5"/>
                    <a:pt x="18" y="5"/>
                  </a:cubicBezTo>
                  <a:cubicBezTo>
                    <a:pt x="19" y="4"/>
                    <a:pt x="20" y="3"/>
                    <a:pt x="20" y="3"/>
                  </a:cubicBezTo>
                  <a:cubicBezTo>
                    <a:pt x="19" y="5"/>
                    <a:pt x="18" y="6"/>
                    <a:pt x="17" y="8"/>
                  </a:cubicBezTo>
                  <a:cubicBezTo>
                    <a:pt x="17" y="8"/>
                    <a:pt x="17" y="8"/>
                    <a:pt x="17" y="8"/>
                  </a:cubicBezTo>
                  <a:moveTo>
                    <a:pt x="12" y="8"/>
                  </a:moveTo>
                  <a:cubicBezTo>
                    <a:pt x="12" y="8"/>
                    <a:pt x="12" y="8"/>
                    <a:pt x="12" y="8"/>
                  </a:cubicBezTo>
                  <a:cubicBezTo>
                    <a:pt x="11" y="8"/>
                    <a:pt x="11" y="8"/>
                    <a:pt x="10" y="8"/>
                  </a:cubicBezTo>
                  <a:cubicBezTo>
                    <a:pt x="10" y="7"/>
                    <a:pt x="10" y="7"/>
                    <a:pt x="10" y="7"/>
                  </a:cubicBezTo>
                  <a:cubicBezTo>
                    <a:pt x="13" y="6"/>
                    <a:pt x="15" y="4"/>
                    <a:pt x="18" y="3"/>
                  </a:cubicBezTo>
                  <a:cubicBezTo>
                    <a:pt x="18" y="3"/>
                    <a:pt x="18" y="3"/>
                    <a:pt x="18" y="3"/>
                  </a:cubicBezTo>
                  <a:cubicBezTo>
                    <a:pt x="19" y="3"/>
                    <a:pt x="19" y="3"/>
                    <a:pt x="19" y="3"/>
                  </a:cubicBezTo>
                  <a:cubicBezTo>
                    <a:pt x="19" y="3"/>
                    <a:pt x="18" y="4"/>
                    <a:pt x="17" y="4"/>
                  </a:cubicBezTo>
                  <a:cubicBezTo>
                    <a:pt x="17" y="5"/>
                    <a:pt x="16" y="5"/>
                    <a:pt x="16" y="6"/>
                  </a:cubicBezTo>
                  <a:cubicBezTo>
                    <a:pt x="16" y="7"/>
                    <a:pt x="16" y="7"/>
                    <a:pt x="16" y="7"/>
                  </a:cubicBezTo>
                  <a:cubicBezTo>
                    <a:pt x="15" y="7"/>
                    <a:pt x="15" y="7"/>
                    <a:pt x="15" y="7"/>
                  </a:cubicBezTo>
                  <a:cubicBezTo>
                    <a:pt x="14" y="8"/>
                    <a:pt x="14" y="8"/>
                    <a:pt x="14" y="8"/>
                  </a:cubicBezTo>
                  <a:cubicBezTo>
                    <a:pt x="14" y="8"/>
                    <a:pt x="14" y="8"/>
                    <a:pt x="14" y="8"/>
                  </a:cubicBezTo>
                  <a:cubicBezTo>
                    <a:pt x="13" y="8"/>
                    <a:pt x="13" y="8"/>
                    <a:pt x="13" y="8"/>
                  </a:cubicBezTo>
                  <a:cubicBezTo>
                    <a:pt x="15" y="7"/>
                    <a:pt x="15" y="7"/>
                    <a:pt x="15" y="7"/>
                  </a:cubicBezTo>
                  <a:cubicBezTo>
                    <a:pt x="15" y="6"/>
                    <a:pt x="15" y="6"/>
                    <a:pt x="15" y="6"/>
                  </a:cubicBezTo>
                  <a:cubicBezTo>
                    <a:pt x="15" y="6"/>
                    <a:pt x="15" y="6"/>
                    <a:pt x="15" y="6"/>
                  </a:cubicBezTo>
                  <a:cubicBezTo>
                    <a:pt x="12" y="8"/>
                    <a:pt x="12" y="8"/>
                    <a:pt x="12" y="8"/>
                  </a:cubicBezTo>
                  <a:moveTo>
                    <a:pt x="11" y="6"/>
                  </a:moveTo>
                  <a:cubicBezTo>
                    <a:pt x="11" y="6"/>
                    <a:pt x="11" y="6"/>
                    <a:pt x="11" y="6"/>
                  </a:cubicBezTo>
                  <a:cubicBezTo>
                    <a:pt x="12" y="5"/>
                    <a:pt x="13" y="4"/>
                    <a:pt x="14" y="3"/>
                  </a:cubicBezTo>
                  <a:cubicBezTo>
                    <a:pt x="14" y="3"/>
                    <a:pt x="14" y="3"/>
                    <a:pt x="14" y="3"/>
                  </a:cubicBezTo>
                  <a:cubicBezTo>
                    <a:pt x="15" y="3"/>
                    <a:pt x="15" y="3"/>
                    <a:pt x="15" y="3"/>
                  </a:cubicBezTo>
                  <a:cubicBezTo>
                    <a:pt x="16" y="2"/>
                    <a:pt x="16" y="2"/>
                    <a:pt x="16" y="2"/>
                  </a:cubicBezTo>
                  <a:cubicBezTo>
                    <a:pt x="17" y="3"/>
                    <a:pt x="17" y="3"/>
                    <a:pt x="17" y="3"/>
                  </a:cubicBezTo>
                  <a:cubicBezTo>
                    <a:pt x="15" y="4"/>
                    <a:pt x="13" y="5"/>
                    <a:pt x="10" y="7"/>
                  </a:cubicBezTo>
                  <a:cubicBezTo>
                    <a:pt x="10" y="6"/>
                    <a:pt x="10" y="6"/>
                    <a:pt x="10" y="6"/>
                  </a:cubicBezTo>
                  <a:cubicBezTo>
                    <a:pt x="10" y="6"/>
                    <a:pt x="10" y="6"/>
                    <a:pt x="10" y="6"/>
                  </a:cubicBezTo>
                  <a:cubicBezTo>
                    <a:pt x="10" y="6"/>
                    <a:pt x="10" y="6"/>
                    <a:pt x="10" y="6"/>
                  </a:cubicBezTo>
                  <a:cubicBezTo>
                    <a:pt x="11" y="6"/>
                    <a:pt x="11" y="6"/>
                    <a:pt x="11" y="6"/>
                  </a:cubicBezTo>
                  <a:moveTo>
                    <a:pt x="37" y="11"/>
                  </a:moveTo>
                  <a:cubicBezTo>
                    <a:pt x="37" y="10"/>
                    <a:pt x="37" y="10"/>
                    <a:pt x="37" y="10"/>
                  </a:cubicBezTo>
                  <a:cubicBezTo>
                    <a:pt x="38" y="9"/>
                    <a:pt x="39" y="7"/>
                    <a:pt x="40" y="5"/>
                  </a:cubicBezTo>
                  <a:cubicBezTo>
                    <a:pt x="40" y="5"/>
                    <a:pt x="40" y="5"/>
                    <a:pt x="40" y="5"/>
                  </a:cubicBezTo>
                  <a:cubicBezTo>
                    <a:pt x="40" y="5"/>
                    <a:pt x="40" y="5"/>
                    <a:pt x="40" y="5"/>
                  </a:cubicBezTo>
                  <a:cubicBezTo>
                    <a:pt x="39" y="4"/>
                    <a:pt x="39" y="4"/>
                    <a:pt x="39" y="4"/>
                  </a:cubicBezTo>
                  <a:cubicBezTo>
                    <a:pt x="38" y="3"/>
                    <a:pt x="38" y="3"/>
                    <a:pt x="38" y="3"/>
                  </a:cubicBezTo>
                  <a:cubicBezTo>
                    <a:pt x="38" y="3"/>
                    <a:pt x="38" y="3"/>
                    <a:pt x="38" y="3"/>
                  </a:cubicBezTo>
                  <a:cubicBezTo>
                    <a:pt x="36" y="3"/>
                    <a:pt x="35" y="3"/>
                    <a:pt x="33" y="3"/>
                  </a:cubicBezTo>
                  <a:cubicBezTo>
                    <a:pt x="32" y="3"/>
                    <a:pt x="30" y="3"/>
                    <a:pt x="29" y="2"/>
                  </a:cubicBezTo>
                  <a:cubicBezTo>
                    <a:pt x="29" y="2"/>
                    <a:pt x="29" y="2"/>
                    <a:pt x="29" y="1"/>
                  </a:cubicBezTo>
                  <a:cubicBezTo>
                    <a:pt x="34" y="1"/>
                    <a:pt x="39" y="1"/>
                    <a:pt x="43" y="1"/>
                  </a:cubicBezTo>
                  <a:cubicBezTo>
                    <a:pt x="43" y="1"/>
                    <a:pt x="44" y="1"/>
                    <a:pt x="44" y="1"/>
                  </a:cubicBezTo>
                  <a:cubicBezTo>
                    <a:pt x="42" y="6"/>
                    <a:pt x="39" y="10"/>
                    <a:pt x="36" y="13"/>
                  </a:cubicBezTo>
                  <a:cubicBezTo>
                    <a:pt x="34" y="13"/>
                    <a:pt x="31" y="12"/>
                    <a:pt x="28" y="12"/>
                  </a:cubicBezTo>
                  <a:cubicBezTo>
                    <a:pt x="26" y="12"/>
                    <a:pt x="24" y="11"/>
                    <a:pt x="22" y="11"/>
                  </a:cubicBezTo>
                  <a:cubicBezTo>
                    <a:pt x="22" y="11"/>
                    <a:pt x="23" y="10"/>
                    <a:pt x="23" y="10"/>
                  </a:cubicBezTo>
                  <a:cubicBezTo>
                    <a:pt x="23" y="10"/>
                    <a:pt x="23" y="10"/>
                    <a:pt x="23" y="10"/>
                  </a:cubicBezTo>
                  <a:cubicBezTo>
                    <a:pt x="32" y="11"/>
                    <a:pt x="32" y="11"/>
                    <a:pt x="32" y="11"/>
                  </a:cubicBezTo>
                  <a:cubicBezTo>
                    <a:pt x="33" y="11"/>
                    <a:pt x="33" y="11"/>
                    <a:pt x="33" y="11"/>
                  </a:cubicBezTo>
                  <a:cubicBezTo>
                    <a:pt x="33" y="11"/>
                    <a:pt x="33" y="11"/>
                    <a:pt x="33" y="11"/>
                  </a:cubicBezTo>
                  <a:cubicBezTo>
                    <a:pt x="34" y="11"/>
                    <a:pt x="34" y="11"/>
                    <a:pt x="34" y="11"/>
                  </a:cubicBezTo>
                  <a:cubicBezTo>
                    <a:pt x="34" y="11"/>
                    <a:pt x="34" y="11"/>
                    <a:pt x="34" y="11"/>
                  </a:cubicBezTo>
                  <a:cubicBezTo>
                    <a:pt x="34" y="11"/>
                    <a:pt x="35" y="10"/>
                    <a:pt x="35" y="10"/>
                  </a:cubicBezTo>
                  <a:cubicBezTo>
                    <a:pt x="36" y="10"/>
                    <a:pt x="36" y="10"/>
                    <a:pt x="36" y="11"/>
                  </a:cubicBezTo>
                  <a:cubicBezTo>
                    <a:pt x="37" y="11"/>
                    <a:pt x="37" y="11"/>
                    <a:pt x="37" y="11"/>
                  </a:cubicBezTo>
                  <a:moveTo>
                    <a:pt x="15" y="10"/>
                  </a:moveTo>
                  <a:cubicBezTo>
                    <a:pt x="14" y="10"/>
                    <a:pt x="14" y="10"/>
                    <a:pt x="14" y="10"/>
                  </a:cubicBezTo>
                  <a:cubicBezTo>
                    <a:pt x="12" y="10"/>
                    <a:pt x="10" y="9"/>
                    <a:pt x="8" y="9"/>
                  </a:cubicBezTo>
                  <a:cubicBezTo>
                    <a:pt x="8" y="9"/>
                    <a:pt x="8" y="9"/>
                    <a:pt x="7" y="9"/>
                  </a:cubicBezTo>
                  <a:cubicBezTo>
                    <a:pt x="6" y="8"/>
                    <a:pt x="5" y="8"/>
                    <a:pt x="4" y="8"/>
                  </a:cubicBezTo>
                  <a:cubicBezTo>
                    <a:pt x="7" y="6"/>
                    <a:pt x="10" y="3"/>
                    <a:pt x="13" y="1"/>
                  </a:cubicBezTo>
                  <a:cubicBezTo>
                    <a:pt x="15" y="1"/>
                    <a:pt x="17" y="1"/>
                    <a:pt x="19" y="1"/>
                  </a:cubicBezTo>
                  <a:cubicBezTo>
                    <a:pt x="20" y="1"/>
                    <a:pt x="21" y="1"/>
                    <a:pt x="22" y="1"/>
                  </a:cubicBezTo>
                  <a:cubicBezTo>
                    <a:pt x="21" y="2"/>
                    <a:pt x="21" y="2"/>
                    <a:pt x="21" y="2"/>
                  </a:cubicBezTo>
                  <a:cubicBezTo>
                    <a:pt x="16" y="2"/>
                    <a:pt x="16" y="2"/>
                    <a:pt x="16" y="2"/>
                  </a:cubicBezTo>
                  <a:cubicBezTo>
                    <a:pt x="15" y="2"/>
                    <a:pt x="15" y="2"/>
                    <a:pt x="15" y="2"/>
                  </a:cubicBezTo>
                  <a:cubicBezTo>
                    <a:pt x="15" y="2"/>
                    <a:pt x="15" y="2"/>
                    <a:pt x="15" y="2"/>
                  </a:cubicBezTo>
                  <a:cubicBezTo>
                    <a:pt x="15" y="2"/>
                    <a:pt x="15" y="2"/>
                    <a:pt x="15" y="2"/>
                  </a:cubicBezTo>
                  <a:cubicBezTo>
                    <a:pt x="15" y="2"/>
                    <a:pt x="14" y="3"/>
                    <a:pt x="14" y="3"/>
                  </a:cubicBezTo>
                  <a:cubicBezTo>
                    <a:pt x="13" y="3"/>
                    <a:pt x="13" y="3"/>
                    <a:pt x="13" y="3"/>
                  </a:cubicBezTo>
                  <a:cubicBezTo>
                    <a:pt x="13" y="3"/>
                    <a:pt x="13" y="3"/>
                    <a:pt x="13" y="3"/>
                  </a:cubicBezTo>
                  <a:cubicBezTo>
                    <a:pt x="12" y="3"/>
                    <a:pt x="12" y="3"/>
                    <a:pt x="12" y="3"/>
                  </a:cubicBezTo>
                  <a:cubicBezTo>
                    <a:pt x="11" y="4"/>
                    <a:pt x="10" y="5"/>
                    <a:pt x="9" y="6"/>
                  </a:cubicBezTo>
                  <a:cubicBezTo>
                    <a:pt x="9" y="6"/>
                    <a:pt x="9" y="6"/>
                    <a:pt x="9" y="6"/>
                  </a:cubicBezTo>
                  <a:cubicBezTo>
                    <a:pt x="9" y="6"/>
                    <a:pt x="9" y="6"/>
                    <a:pt x="9" y="6"/>
                  </a:cubicBezTo>
                  <a:cubicBezTo>
                    <a:pt x="9" y="6"/>
                    <a:pt x="9" y="6"/>
                    <a:pt x="9" y="6"/>
                  </a:cubicBezTo>
                  <a:cubicBezTo>
                    <a:pt x="9" y="6"/>
                    <a:pt x="9" y="6"/>
                    <a:pt x="9" y="6"/>
                  </a:cubicBezTo>
                  <a:cubicBezTo>
                    <a:pt x="10" y="7"/>
                    <a:pt x="10" y="7"/>
                    <a:pt x="9" y="7"/>
                  </a:cubicBezTo>
                  <a:cubicBezTo>
                    <a:pt x="9" y="8"/>
                    <a:pt x="9" y="8"/>
                    <a:pt x="9" y="8"/>
                  </a:cubicBezTo>
                  <a:cubicBezTo>
                    <a:pt x="9" y="8"/>
                    <a:pt x="9" y="8"/>
                    <a:pt x="9" y="8"/>
                  </a:cubicBezTo>
                  <a:cubicBezTo>
                    <a:pt x="10" y="8"/>
                    <a:pt x="11" y="9"/>
                    <a:pt x="11" y="9"/>
                  </a:cubicBezTo>
                  <a:cubicBezTo>
                    <a:pt x="12" y="9"/>
                    <a:pt x="12" y="9"/>
                    <a:pt x="12" y="9"/>
                  </a:cubicBezTo>
                  <a:cubicBezTo>
                    <a:pt x="16" y="9"/>
                    <a:pt x="16" y="9"/>
                    <a:pt x="16" y="9"/>
                  </a:cubicBezTo>
                  <a:cubicBezTo>
                    <a:pt x="16" y="9"/>
                    <a:pt x="16" y="9"/>
                    <a:pt x="16" y="9"/>
                  </a:cubicBezTo>
                  <a:cubicBezTo>
                    <a:pt x="15" y="10"/>
                    <a:pt x="15" y="10"/>
                    <a:pt x="15" y="10"/>
                  </a:cubicBezTo>
                  <a:moveTo>
                    <a:pt x="21" y="17"/>
                  </a:moveTo>
                  <a:cubicBezTo>
                    <a:pt x="20" y="17"/>
                    <a:pt x="19" y="17"/>
                    <a:pt x="18" y="16"/>
                  </a:cubicBezTo>
                  <a:cubicBezTo>
                    <a:pt x="17" y="16"/>
                    <a:pt x="17" y="16"/>
                    <a:pt x="17" y="16"/>
                  </a:cubicBezTo>
                  <a:cubicBezTo>
                    <a:pt x="17" y="16"/>
                    <a:pt x="16" y="16"/>
                    <a:pt x="16" y="16"/>
                  </a:cubicBezTo>
                  <a:cubicBezTo>
                    <a:pt x="16" y="14"/>
                    <a:pt x="16" y="14"/>
                    <a:pt x="16" y="14"/>
                  </a:cubicBezTo>
                  <a:cubicBezTo>
                    <a:pt x="16" y="14"/>
                    <a:pt x="16" y="14"/>
                    <a:pt x="16" y="14"/>
                  </a:cubicBezTo>
                  <a:cubicBezTo>
                    <a:pt x="16" y="14"/>
                    <a:pt x="16" y="13"/>
                    <a:pt x="16" y="13"/>
                  </a:cubicBezTo>
                  <a:cubicBezTo>
                    <a:pt x="16" y="12"/>
                    <a:pt x="16" y="12"/>
                    <a:pt x="16" y="12"/>
                  </a:cubicBezTo>
                  <a:cubicBezTo>
                    <a:pt x="16" y="11"/>
                    <a:pt x="16" y="11"/>
                    <a:pt x="16" y="10"/>
                  </a:cubicBezTo>
                  <a:cubicBezTo>
                    <a:pt x="17" y="9"/>
                    <a:pt x="17" y="9"/>
                    <a:pt x="17" y="9"/>
                  </a:cubicBezTo>
                  <a:cubicBezTo>
                    <a:pt x="17" y="9"/>
                    <a:pt x="17" y="9"/>
                    <a:pt x="17" y="9"/>
                  </a:cubicBezTo>
                  <a:cubicBezTo>
                    <a:pt x="17" y="9"/>
                    <a:pt x="17" y="9"/>
                    <a:pt x="17" y="9"/>
                  </a:cubicBezTo>
                  <a:cubicBezTo>
                    <a:pt x="17" y="8"/>
                    <a:pt x="17" y="8"/>
                    <a:pt x="17" y="8"/>
                  </a:cubicBezTo>
                  <a:cubicBezTo>
                    <a:pt x="20" y="5"/>
                    <a:pt x="22" y="3"/>
                    <a:pt x="23" y="1"/>
                  </a:cubicBezTo>
                  <a:cubicBezTo>
                    <a:pt x="23" y="1"/>
                    <a:pt x="23" y="1"/>
                    <a:pt x="23" y="1"/>
                  </a:cubicBezTo>
                  <a:cubicBezTo>
                    <a:pt x="23" y="1"/>
                    <a:pt x="23" y="1"/>
                    <a:pt x="23" y="1"/>
                  </a:cubicBezTo>
                  <a:cubicBezTo>
                    <a:pt x="23" y="1"/>
                    <a:pt x="24" y="0"/>
                    <a:pt x="24" y="0"/>
                  </a:cubicBezTo>
                  <a:cubicBezTo>
                    <a:pt x="24" y="0"/>
                    <a:pt x="24" y="0"/>
                    <a:pt x="24" y="0"/>
                  </a:cubicBezTo>
                  <a:cubicBezTo>
                    <a:pt x="25" y="0"/>
                    <a:pt x="26" y="0"/>
                    <a:pt x="27" y="1"/>
                  </a:cubicBezTo>
                  <a:cubicBezTo>
                    <a:pt x="28" y="1"/>
                    <a:pt x="28" y="1"/>
                    <a:pt x="29" y="1"/>
                  </a:cubicBezTo>
                  <a:cubicBezTo>
                    <a:pt x="26" y="5"/>
                    <a:pt x="24" y="7"/>
                    <a:pt x="22" y="9"/>
                  </a:cubicBezTo>
                  <a:cubicBezTo>
                    <a:pt x="22" y="10"/>
                    <a:pt x="22" y="10"/>
                    <a:pt x="21" y="11"/>
                  </a:cubicBezTo>
                  <a:cubicBezTo>
                    <a:pt x="21" y="11"/>
                    <a:pt x="21" y="11"/>
                    <a:pt x="21" y="11"/>
                  </a:cubicBezTo>
                  <a:cubicBezTo>
                    <a:pt x="21" y="11"/>
                    <a:pt x="21" y="11"/>
                    <a:pt x="21" y="11"/>
                  </a:cubicBezTo>
                  <a:cubicBezTo>
                    <a:pt x="21" y="11"/>
                    <a:pt x="21" y="11"/>
                    <a:pt x="21" y="11"/>
                  </a:cubicBezTo>
                  <a:cubicBezTo>
                    <a:pt x="21" y="12"/>
                    <a:pt x="21" y="13"/>
                    <a:pt x="21" y="14"/>
                  </a:cubicBezTo>
                  <a:cubicBezTo>
                    <a:pt x="21" y="14"/>
                    <a:pt x="21" y="14"/>
                    <a:pt x="21" y="14"/>
                  </a:cubicBezTo>
                  <a:cubicBezTo>
                    <a:pt x="21" y="14"/>
                    <a:pt x="21" y="14"/>
                    <a:pt x="21" y="14"/>
                  </a:cubicBezTo>
                  <a:cubicBezTo>
                    <a:pt x="21" y="14"/>
                    <a:pt x="21" y="14"/>
                    <a:pt x="21" y="14"/>
                  </a:cubicBezTo>
                  <a:cubicBezTo>
                    <a:pt x="21" y="15"/>
                    <a:pt x="21" y="16"/>
                    <a:pt x="21" y="16"/>
                  </a:cubicBezTo>
                  <a:cubicBezTo>
                    <a:pt x="21" y="17"/>
                    <a:pt x="21" y="17"/>
                    <a:pt x="21" y="17"/>
                  </a:cubicBezTo>
                  <a:cubicBezTo>
                    <a:pt x="21" y="17"/>
                    <a:pt x="21" y="17"/>
                    <a:pt x="21" y="17"/>
                  </a:cubicBezTo>
                  <a:moveTo>
                    <a:pt x="24" y="0"/>
                  </a:moveTo>
                  <a:cubicBezTo>
                    <a:pt x="23" y="0"/>
                    <a:pt x="23" y="0"/>
                    <a:pt x="23" y="0"/>
                  </a:cubicBezTo>
                  <a:cubicBezTo>
                    <a:pt x="23" y="0"/>
                    <a:pt x="23" y="0"/>
                    <a:pt x="23" y="0"/>
                  </a:cubicBezTo>
                  <a:cubicBezTo>
                    <a:pt x="23" y="0"/>
                    <a:pt x="23" y="0"/>
                    <a:pt x="23" y="0"/>
                  </a:cubicBezTo>
                  <a:cubicBezTo>
                    <a:pt x="21" y="0"/>
                    <a:pt x="20" y="0"/>
                    <a:pt x="19" y="0"/>
                  </a:cubicBezTo>
                  <a:cubicBezTo>
                    <a:pt x="17" y="0"/>
                    <a:pt x="15" y="0"/>
                    <a:pt x="13" y="0"/>
                  </a:cubicBezTo>
                  <a:cubicBezTo>
                    <a:pt x="13" y="0"/>
                    <a:pt x="13" y="0"/>
                    <a:pt x="13" y="0"/>
                  </a:cubicBezTo>
                  <a:cubicBezTo>
                    <a:pt x="10" y="3"/>
                    <a:pt x="6" y="6"/>
                    <a:pt x="2" y="8"/>
                  </a:cubicBezTo>
                  <a:cubicBezTo>
                    <a:pt x="2" y="9"/>
                    <a:pt x="2" y="9"/>
                    <a:pt x="2" y="9"/>
                  </a:cubicBezTo>
                  <a:cubicBezTo>
                    <a:pt x="2" y="9"/>
                    <a:pt x="2" y="9"/>
                    <a:pt x="2" y="9"/>
                  </a:cubicBezTo>
                  <a:cubicBezTo>
                    <a:pt x="4" y="9"/>
                    <a:pt x="5" y="9"/>
                    <a:pt x="7" y="10"/>
                  </a:cubicBezTo>
                  <a:cubicBezTo>
                    <a:pt x="7" y="10"/>
                    <a:pt x="8" y="10"/>
                    <a:pt x="8" y="10"/>
                  </a:cubicBezTo>
                  <a:cubicBezTo>
                    <a:pt x="10" y="10"/>
                    <a:pt x="12" y="10"/>
                    <a:pt x="14" y="11"/>
                  </a:cubicBezTo>
                  <a:cubicBezTo>
                    <a:pt x="15" y="11"/>
                    <a:pt x="15" y="11"/>
                    <a:pt x="15" y="11"/>
                  </a:cubicBezTo>
                  <a:cubicBezTo>
                    <a:pt x="15" y="11"/>
                    <a:pt x="15" y="11"/>
                    <a:pt x="15" y="11"/>
                  </a:cubicBezTo>
                  <a:cubicBezTo>
                    <a:pt x="9" y="10"/>
                    <a:pt x="5" y="10"/>
                    <a:pt x="3" y="9"/>
                  </a:cubicBezTo>
                  <a:cubicBezTo>
                    <a:pt x="3" y="10"/>
                    <a:pt x="3" y="10"/>
                    <a:pt x="3" y="10"/>
                  </a:cubicBezTo>
                  <a:cubicBezTo>
                    <a:pt x="3" y="10"/>
                    <a:pt x="3" y="10"/>
                    <a:pt x="3" y="10"/>
                  </a:cubicBezTo>
                  <a:cubicBezTo>
                    <a:pt x="5" y="10"/>
                    <a:pt x="9" y="11"/>
                    <a:pt x="15" y="12"/>
                  </a:cubicBezTo>
                  <a:cubicBezTo>
                    <a:pt x="15" y="12"/>
                    <a:pt x="15" y="12"/>
                    <a:pt x="15" y="12"/>
                  </a:cubicBezTo>
                  <a:cubicBezTo>
                    <a:pt x="9" y="11"/>
                    <a:pt x="4" y="11"/>
                    <a:pt x="3" y="11"/>
                  </a:cubicBezTo>
                  <a:cubicBezTo>
                    <a:pt x="3" y="11"/>
                    <a:pt x="3" y="11"/>
                    <a:pt x="3" y="11"/>
                  </a:cubicBezTo>
                  <a:cubicBezTo>
                    <a:pt x="3" y="11"/>
                    <a:pt x="3" y="11"/>
                    <a:pt x="3" y="11"/>
                  </a:cubicBezTo>
                  <a:cubicBezTo>
                    <a:pt x="4" y="11"/>
                    <a:pt x="9" y="12"/>
                    <a:pt x="15" y="13"/>
                  </a:cubicBezTo>
                  <a:cubicBezTo>
                    <a:pt x="15" y="14"/>
                    <a:pt x="15" y="14"/>
                    <a:pt x="15" y="14"/>
                  </a:cubicBezTo>
                  <a:cubicBezTo>
                    <a:pt x="13" y="13"/>
                    <a:pt x="13" y="13"/>
                    <a:pt x="13" y="13"/>
                  </a:cubicBezTo>
                  <a:cubicBezTo>
                    <a:pt x="10" y="13"/>
                    <a:pt x="8" y="12"/>
                    <a:pt x="8" y="12"/>
                  </a:cubicBezTo>
                  <a:cubicBezTo>
                    <a:pt x="6" y="12"/>
                    <a:pt x="5" y="12"/>
                    <a:pt x="3" y="12"/>
                  </a:cubicBezTo>
                  <a:cubicBezTo>
                    <a:pt x="3" y="12"/>
                    <a:pt x="3" y="12"/>
                    <a:pt x="3" y="12"/>
                  </a:cubicBezTo>
                  <a:cubicBezTo>
                    <a:pt x="3" y="12"/>
                    <a:pt x="3" y="12"/>
                    <a:pt x="3" y="12"/>
                  </a:cubicBezTo>
                  <a:cubicBezTo>
                    <a:pt x="5" y="13"/>
                    <a:pt x="6" y="13"/>
                    <a:pt x="8" y="13"/>
                  </a:cubicBezTo>
                  <a:cubicBezTo>
                    <a:pt x="8" y="13"/>
                    <a:pt x="9" y="13"/>
                    <a:pt x="13" y="14"/>
                  </a:cubicBezTo>
                  <a:cubicBezTo>
                    <a:pt x="15" y="14"/>
                    <a:pt x="15" y="14"/>
                    <a:pt x="15" y="14"/>
                  </a:cubicBezTo>
                  <a:cubicBezTo>
                    <a:pt x="15" y="15"/>
                    <a:pt x="15" y="15"/>
                    <a:pt x="15" y="15"/>
                  </a:cubicBezTo>
                  <a:cubicBezTo>
                    <a:pt x="15" y="15"/>
                    <a:pt x="15" y="15"/>
                    <a:pt x="15" y="15"/>
                  </a:cubicBezTo>
                  <a:cubicBezTo>
                    <a:pt x="14" y="15"/>
                    <a:pt x="14" y="15"/>
                    <a:pt x="14" y="15"/>
                  </a:cubicBezTo>
                  <a:cubicBezTo>
                    <a:pt x="10" y="14"/>
                    <a:pt x="7" y="13"/>
                    <a:pt x="4" y="13"/>
                  </a:cubicBezTo>
                  <a:cubicBezTo>
                    <a:pt x="3" y="13"/>
                    <a:pt x="3" y="13"/>
                    <a:pt x="3" y="13"/>
                  </a:cubicBezTo>
                  <a:cubicBezTo>
                    <a:pt x="3" y="13"/>
                    <a:pt x="3" y="13"/>
                    <a:pt x="3" y="13"/>
                  </a:cubicBezTo>
                  <a:cubicBezTo>
                    <a:pt x="3" y="13"/>
                    <a:pt x="3" y="14"/>
                    <a:pt x="2" y="14"/>
                  </a:cubicBezTo>
                  <a:cubicBezTo>
                    <a:pt x="1" y="14"/>
                    <a:pt x="0" y="15"/>
                    <a:pt x="0" y="15"/>
                  </a:cubicBezTo>
                  <a:cubicBezTo>
                    <a:pt x="0" y="15"/>
                    <a:pt x="0" y="15"/>
                    <a:pt x="0" y="15"/>
                  </a:cubicBezTo>
                  <a:cubicBezTo>
                    <a:pt x="0" y="16"/>
                    <a:pt x="0" y="16"/>
                    <a:pt x="0" y="16"/>
                  </a:cubicBezTo>
                  <a:cubicBezTo>
                    <a:pt x="2" y="16"/>
                    <a:pt x="3" y="16"/>
                    <a:pt x="5" y="17"/>
                  </a:cubicBezTo>
                  <a:cubicBezTo>
                    <a:pt x="5" y="17"/>
                    <a:pt x="6" y="17"/>
                    <a:pt x="6" y="17"/>
                  </a:cubicBezTo>
                  <a:cubicBezTo>
                    <a:pt x="8" y="18"/>
                    <a:pt x="10" y="18"/>
                    <a:pt x="12" y="19"/>
                  </a:cubicBezTo>
                  <a:cubicBezTo>
                    <a:pt x="13" y="19"/>
                    <a:pt x="13" y="19"/>
                    <a:pt x="13" y="19"/>
                  </a:cubicBezTo>
                  <a:cubicBezTo>
                    <a:pt x="13" y="20"/>
                    <a:pt x="13" y="20"/>
                    <a:pt x="13" y="20"/>
                  </a:cubicBezTo>
                  <a:cubicBezTo>
                    <a:pt x="7" y="18"/>
                    <a:pt x="3" y="17"/>
                    <a:pt x="1" y="16"/>
                  </a:cubicBezTo>
                  <a:cubicBezTo>
                    <a:pt x="0" y="16"/>
                    <a:pt x="0" y="16"/>
                    <a:pt x="0" y="16"/>
                  </a:cubicBezTo>
                  <a:cubicBezTo>
                    <a:pt x="1" y="17"/>
                    <a:pt x="1" y="17"/>
                    <a:pt x="1" y="17"/>
                  </a:cubicBezTo>
                  <a:cubicBezTo>
                    <a:pt x="3" y="17"/>
                    <a:pt x="7" y="19"/>
                    <a:pt x="13" y="20"/>
                  </a:cubicBezTo>
                  <a:cubicBezTo>
                    <a:pt x="13" y="21"/>
                    <a:pt x="13" y="21"/>
                    <a:pt x="13" y="21"/>
                  </a:cubicBezTo>
                  <a:cubicBezTo>
                    <a:pt x="6" y="19"/>
                    <a:pt x="2" y="17"/>
                    <a:pt x="1" y="17"/>
                  </a:cubicBezTo>
                  <a:cubicBezTo>
                    <a:pt x="0" y="18"/>
                    <a:pt x="0" y="18"/>
                    <a:pt x="0" y="18"/>
                  </a:cubicBezTo>
                  <a:cubicBezTo>
                    <a:pt x="1" y="18"/>
                    <a:pt x="1" y="18"/>
                    <a:pt x="1" y="18"/>
                  </a:cubicBezTo>
                  <a:cubicBezTo>
                    <a:pt x="2" y="18"/>
                    <a:pt x="6" y="20"/>
                    <a:pt x="12" y="22"/>
                  </a:cubicBezTo>
                  <a:cubicBezTo>
                    <a:pt x="12" y="22"/>
                    <a:pt x="12" y="22"/>
                    <a:pt x="12" y="22"/>
                  </a:cubicBezTo>
                  <a:cubicBezTo>
                    <a:pt x="10" y="21"/>
                    <a:pt x="10" y="21"/>
                    <a:pt x="10" y="21"/>
                  </a:cubicBezTo>
                  <a:cubicBezTo>
                    <a:pt x="8" y="20"/>
                    <a:pt x="6" y="20"/>
                    <a:pt x="5" y="20"/>
                  </a:cubicBezTo>
                  <a:cubicBezTo>
                    <a:pt x="4" y="19"/>
                    <a:pt x="2" y="19"/>
                    <a:pt x="1" y="18"/>
                  </a:cubicBezTo>
                  <a:cubicBezTo>
                    <a:pt x="0" y="19"/>
                    <a:pt x="0" y="19"/>
                    <a:pt x="0" y="19"/>
                  </a:cubicBezTo>
                  <a:cubicBezTo>
                    <a:pt x="1" y="19"/>
                    <a:pt x="1" y="19"/>
                    <a:pt x="1" y="19"/>
                  </a:cubicBezTo>
                  <a:cubicBezTo>
                    <a:pt x="2" y="19"/>
                    <a:pt x="4" y="20"/>
                    <a:pt x="5" y="21"/>
                  </a:cubicBezTo>
                  <a:cubicBezTo>
                    <a:pt x="5" y="21"/>
                    <a:pt x="7" y="21"/>
                    <a:pt x="10" y="22"/>
                  </a:cubicBezTo>
                  <a:cubicBezTo>
                    <a:pt x="12" y="23"/>
                    <a:pt x="12" y="23"/>
                    <a:pt x="12" y="23"/>
                  </a:cubicBezTo>
                  <a:cubicBezTo>
                    <a:pt x="12" y="23"/>
                    <a:pt x="12" y="23"/>
                    <a:pt x="12" y="23"/>
                  </a:cubicBezTo>
                  <a:cubicBezTo>
                    <a:pt x="12" y="23"/>
                    <a:pt x="12" y="23"/>
                    <a:pt x="12" y="23"/>
                  </a:cubicBezTo>
                  <a:cubicBezTo>
                    <a:pt x="11" y="23"/>
                    <a:pt x="11" y="23"/>
                    <a:pt x="11" y="23"/>
                  </a:cubicBezTo>
                  <a:cubicBezTo>
                    <a:pt x="7" y="22"/>
                    <a:pt x="4" y="21"/>
                    <a:pt x="1" y="19"/>
                  </a:cubicBezTo>
                  <a:cubicBezTo>
                    <a:pt x="0" y="20"/>
                    <a:pt x="0" y="20"/>
                    <a:pt x="0" y="20"/>
                  </a:cubicBezTo>
                  <a:cubicBezTo>
                    <a:pt x="1" y="20"/>
                    <a:pt x="1" y="20"/>
                    <a:pt x="1" y="20"/>
                  </a:cubicBezTo>
                  <a:cubicBezTo>
                    <a:pt x="2" y="20"/>
                    <a:pt x="3" y="21"/>
                    <a:pt x="4" y="21"/>
                  </a:cubicBezTo>
                  <a:cubicBezTo>
                    <a:pt x="3" y="21"/>
                    <a:pt x="3" y="22"/>
                    <a:pt x="2" y="22"/>
                  </a:cubicBezTo>
                  <a:cubicBezTo>
                    <a:pt x="2" y="22"/>
                    <a:pt x="2" y="22"/>
                    <a:pt x="2" y="22"/>
                  </a:cubicBezTo>
                  <a:cubicBezTo>
                    <a:pt x="2" y="22"/>
                    <a:pt x="2" y="22"/>
                    <a:pt x="2" y="22"/>
                  </a:cubicBezTo>
                  <a:cubicBezTo>
                    <a:pt x="4" y="23"/>
                    <a:pt x="5" y="23"/>
                    <a:pt x="7" y="24"/>
                  </a:cubicBezTo>
                  <a:cubicBezTo>
                    <a:pt x="8" y="25"/>
                    <a:pt x="8" y="25"/>
                    <a:pt x="8" y="25"/>
                  </a:cubicBezTo>
                  <a:cubicBezTo>
                    <a:pt x="10" y="26"/>
                    <a:pt x="11" y="26"/>
                    <a:pt x="13" y="27"/>
                  </a:cubicBezTo>
                  <a:cubicBezTo>
                    <a:pt x="14" y="28"/>
                    <a:pt x="14" y="28"/>
                    <a:pt x="14" y="28"/>
                  </a:cubicBezTo>
                  <a:cubicBezTo>
                    <a:pt x="14" y="28"/>
                    <a:pt x="14" y="28"/>
                    <a:pt x="14" y="28"/>
                  </a:cubicBezTo>
                  <a:cubicBezTo>
                    <a:pt x="9" y="25"/>
                    <a:pt x="5" y="24"/>
                    <a:pt x="3" y="23"/>
                  </a:cubicBezTo>
                  <a:cubicBezTo>
                    <a:pt x="2" y="23"/>
                    <a:pt x="2" y="23"/>
                    <a:pt x="2" y="23"/>
                  </a:cubicBezTo>
                  <a:cubicBezTo>
                    <a:pt x="2" y="24"/>
                    <a:pt x="2" y="24"/>
                    <a:pt x="2" y="24"/>
                  </a:cubicBezTo>
                  <a:cubicBezTo>
                    <a:pt x="5" y="25"/>
                    <a:pt x="8" y="26"/>
                    <a:pt x="14" y="29"/>
                  </a:cubicBezTo>
                  <a:cubicBezTo>
                    <a:pt x="14" y="29"/>
                    <a:pt x="14" y="29"/>
                    <a:pt x="14" y="29"/>
                  </a:cubicBezTo>
                  <a:cubicBezTo>
                    <a:pt x="8" y="26"/>
                    <a:pt x="4" y="25"/>
                    <a:pt x="3" y="24"/>
                  </a:cubicBezTo>
                  <a:cubicBezTo>
                    <a:pt x="2" y="24"/>
                    <a:pt x="2" y="24"/>
                    <a:pt x="2" y="24"/>
                  </a:cubicBezTo>
                  <a:cubicBezTo>
                    <a:pt x="2" y="25"/>
                    <a:pt x="2" y="25"/>
                    <a:pt x="2" y="25"/>
                  </a:cubicBezTo>
                  <a:cubicBezTo>
                    <a:pt x="3" y="25"/>
                    <a:pt x="7" y="27"/>
                    <a:pt x="14" y="30"/>
                  </a:cubicBezTo>
                  <a:cubicBezTo>
                    <a:pt x="13" y="30"/>
                    <a:pt x="13" y="30"/>
                    <a:pt x="13" y="30"/>
                  </a:cubicBezTo>
                  <a:cubicBezTo>
                    <a:pt x="11" y="29"/>
                    <a:pt x="11" y="29"/>
                    <a:pt x="11" y="29"/>
                  </a:cubicBezTo>
                  <a:cubicBezTo>
                    <a:pt x="9" y="28"/>
                    <a:pt x="7" y="27"/>
                    <a:pt x="7" y="27"/>
                  </a:cubicBezTo>
                  <a:cubicBezTo>
                    <a:pt x="5" y="26"/>
                    <a:pt x="4" y="26"/>
                    <a:pt x="2" y="25"/>
                  </a:cubicBezTo>
                  <a:cubicBezTo>
                    <a:pt x="2" y="25"/>
                    <a:pt x="2" y="25"/>
                    <a:pt x="2" y="25"/>
                  </a:cubicBezTo>
                  <a:cubicBezTo>
                    <a:pt x="2" y="26"/>
                    <a:pt x="2" y="26"/>
                    <a:pt x="2" y="26"/>
                  </a:cubicBezTo>
                  <a:cubicBezTo>
                    <a:pt x="3" y="26"/>
                    <a:pt x="5" y="27"/>
                    <a:pt x="6" y="28"/>
                  </a:cubicBezTo>
                  <a:cubicBezTo>
                    <a:pt x="7" y="28"/>
                    <a:pt x="8" y="29"/>
                    <a:pt x="11" y="30"/>
                  </a:cubicBezTo>
                  <a:cubicBezTo>
                    <a:pt x="13" y="31"/>
                    <a:pt x="13" y="31"/>
                    <a:pt x="13" y="31"/>
                  </a:cubicBezTo>
                  <a:cubicBezTo>
                    <a:pt x="13" y="31"/>
                    <a:pt x="13" y="31"/>
                    <a:pt x="13" y="31"/>
                  </a:cubicBezTo>
                  <a:cubicBezTo>
                    <a:pt x="13" y="31"/>
                    <a:pt x="13" y="31"/>
                    <a:pt x="13" y="31"/>
                  </a:cubicBezTo>
                  <a:cubicBezTo>
                    <a:pt x="12" y="31"/>
                    <a:pt x="12" y="31"/>
                    <a:pt x="12" y="31"/>
                  </a:cubicBezTo>
                  <a:cubicBezTo>
                    <a:pt x="9" y="29"/>
                    <a:pt x="5" y="28"/>
                    <a:pt x="2" y="26"/>
                  </a:cubicBezTo>
                  <a:cubicBezTo>
                    <a:pt x="2" y="26"/>
                    <a:pt x="2" y="26"/>
                    <a:pt x="2" y="26"/>
                  </a:cubicBezTo>
                  <a:cubicBezTo>
                    <a:pt x="2" y="27"/>
                    <a:pt x="2" y="27"/>
                    <a:pt x="2" y="27"/>
                  </a:cubicBezTo>
                  <a:cubicBezTo>
                    <a:pt x="5" y="29"/>
                    <a:pt x="8" y="30"/>
                    <a:pt x="11" y="32"/>
                  </a:cubicBezTo>
                  <a:cubicBezTo>
                    <a:pt x="12" y="32"/>
                    <a:pt x="12" y="32"/>
                    <a:pt x="12" y="32"/>
                  </a:cubicBezTo>
                  <a:cubicBezTo>
                    <a:pt x="13" y="32"/>
                    <a:pt x="13" y="32"/>
                    <a:pt x="13" y="32"/>
                  </a:cubicBezTo>
                  <a:cubicBezTo>
                    <a:pt x="13" y="33"/>
                    <a:pt x="13" y="33"/>
                    <a:pt x="13" y="33"/>
                  </a:cubicBezTo>
                  <a:cubicBezTo>
                    <a:pt x="13" y="34"/>
                    <a:pt x="14" y="34"/>
                    <a:pt x="14" y="34"/>
                  </a:cubicBezTo>
                  <a:cubicBezTo>
                    <a:pt x="15" y="34"/>
                    <a:pt x="15" y="34"/>
                    <a:pt x="15" y="34"/>
                  </a:cubicBezTo>
                  <a:cubicBezTo>
                    <a:pt x="16" y="35"/>
                    <a:pt x="17" y="36"/>
                    <a:pt x="18" y="36"/>
                  </a:cubicBezTo>
                  <a:cubicBezTo>
                    <a:pt x="19" y="36"/>
                    <a:pt x="19" y="36"/>
                    <a:pt x="19" y="36"/>
                  </a:cubicBezTo>
                  <a:cubicBezTo>
                    <a:pt x="19" y="36"/>
                    <a:pt x="19" y="36"/>
                    <a:pt x="19" y="36"/>
                  </a:cubicBezTo>
                  <a:cubicBezTo>
                    <a:pt x="19" y="36"/>
                    <a:pt x="19" y="36"/>
                    <a:pt x="20" y="36"/>
                  </a:cubicBezTo>
                  <a:cubicBezTo>
                    <a:pt x="20" y="36"/>
                    <a:pt x="20" y="36"/>
                    <a:pt x="20" y="36"/>
                  </a:cubicBezTo>
                  <a:cubicBezTo>
                    <a:pt x="20" y="36"/>
                    <a:pt x="20" y="36"/>
                    <a:pt x="20" y="36"/>
                  </a:cubicBezTo>
                  <a:cubicBezTo>
                    <a:pt x="24" y="38"/>
                    <a:pt x="30" y="41"/>
                    <a:pt x="32" y="42"/>
                  </a:cubicBezTo>
                  <a:cubicBezTo>
                    <a:pt x="33" y="42"/>
                    <a:pt x="33" y="42"/>
                    <a:pt x="33" y="42"/>
                  </a:cubicBezTo>
                  <a:cubicBezTo>
                    <a:pt x="33" y="41"/>
                    <a:pt x="33" y="41"/>
                    <a:pt x="33" y="41"/>
                  </a:cubicBezTo>
                  <a:cubicBezTo>
                    <a:pt x="34" y="41"/>
                    <a:pt x="37" y="39"/>
                    <a:pt x="39" y="38"/>
                  </a:cubicBezTo>
                  <a:cubicBezTo>
                    <a:pt x="42" y="36"/>
                    <a:pt x="44" y="35"/>
                    <a:pt x="45" y="35"/>
                  </a:cubicBezTo>
                  <a:cubicBezTo>
                    <a:pt x="45" y="34"/>
                    <a:pt x="45" y="34"/>
                    <a:pt x="45" y="34"/>
                  </a:cubicBezTo>
                  <a:cubicBezTo>
                    <a:pt x="44" y="34"/>
                    <a:pt x="44" y="34"/>
                    <a:pt x="44" y="34"/>
                  </a:cubicBezTo>
                  <a:cubicBezTo>
                    <a:pt x="44" y="35"/>
                    <a:pt x="41" y="36"/>
                    <a:pt x="39" y="37"/>
                  </a:cubicBezTo>
                  <a:cubicBezTo>
                    <a:pt x="36" y="38"/>
                    <a:pt x="34" y="40"/>
                    <a:pt x="33" y="41"/>
                  </a:cubicBezTo>
                  <a:cubicBezTo>
                    <a:pt x="30" y="40"/>
                    <a:pt x="23" y="37"/>
                    <a:pt x="19" y="35"/>
                  </a:cubicBezTo>
                  <a:cubicBezTo>
                    <a:pt x="19" y="34"/>
                    <a:pt x="19" y="34"/>
                    <a:pt x="19" y="34"/>
                  </a:cubicBezTo>
                  <a:cubicBezTo>
                    <a:pt x="24" y="36"/>
                    <a:pt x="28" y="38"/>
                    <a:pt x="30" y="39"/>
                  </a:cubicBezTo>
                  <a:cubicBezTo>
                    <a:pt x="32" y="40"/>
                    <a:pt x="33" y="40"/>
                    <a:pt x="33" y="40"/>
                  </a:cubicBezTo>
                  <a:cubicBezTo>
                    <a:pt x="33" y="40"/>
                    <a:pt x="33" y="40"/>
                    <a:pt x="33" y="40"/>
                  </a:cubicBezTo>
                  <a:cubicBezTo>
                    <a:pt x="33" y="40"/>
                    <a:pt x="33" y="40"/>
                    <a:pt x="33" y="40"/>
                  </a:cubicBezTo>
                  <a:cubicBezTo>
                    <a:pt x="34" y="39"/>
                    <a:pt x="35" y="39"/>
                    <a:pt x="37" y="38"/>
                  </a:cubicBezTo>
                  <a:cubicBezTo>
                    <a:pt x="39" y="37"/>
                    <a:pt x="42" y="35"/>
                    <a:pt x="45" y="33"/>
                  </a:cubicBezTo>
                  <a:cubicBezTo>
                    <a:pt x="45" y="32"/>
                    <a:pt x="45" y="32"/>
                    <a:pt x="45" y="32"/>
                  </a:cubicBezTo>
                  <a:cubicBezTo>
                    <a:pt x="44" y="32"/>
                    <a:pt x="44" y="32"/>
                    <a:pt x="44" y="32"/>
                  </a:cubicBezTo>
                  <a:cubicBezTo>
                    <a:pt x="42" y="34"/>
                    <a:pt x="39" y="36"/>
                    <a:pt x="36" y="37"/>
                  </a:cubicBezTo>
                  <a:cubicBezTo>
                    <a:pt x="35" y="38"/>
                    <a:pt x="34" y="39"/>
                    <a:pt x="33" y="39"/>
                  </a:cubicBezTo>
                  <a:cubicBezTo>
                    <a:pt x="32" y="39"/>
                    <a:pt x="32" y="39"/>
                    <a:pt x="31" y="38"/>
                  </a:cubicBezTo>
                  <a:cubicBezTo>
                    <a:pt x="28" y="37"/>
                    <a:pt x="24" y="35"/>
                    <a:pt x="20" y="33"/>
                  </a:cubicBezTo>
                  <a:cubicBezTo>
                    <a:pt x="20" y="33"/>
                    <a:pt x="20" y="33"/>
                    <a:pt x="20" y="33"/>
                  </a:cubicBezTo>
                  <a:cubicBezTo>
                    <a:pt x="22" y="34"/>
                    <a:pt x="25" y="35"/>
                    <a:pt x="27" y="36"/>
                  </a:cubicBezTo>
                  <a:cubicBezTo>
                    <a:pt x="30" y="38"/>
                    <a:pt x="32" y="39"/>
                    <a:pt x="33" y="39"/>
                  </a:cubicBezTo>
                  <a:cubicBezTo>
                    <a:pt x="33" y="39"/>
                    <a:pt x="33" y="39"/>
                    <a:pt x="33" y="39"/>
                  </a:cubicBezTo>
                  <a:cubicBezTo>
                    <a:pt x="33" y="39"/>
                    <a:pt x="33" y="39"/>
                    <a:pt x="33" y="39"/>
                  </a:cubicBezTo>
                  <a:cubicBezTo>
                    <a:pt x="33" y="38"/>
                    <a:pt x="33" y="38"/>
                    <a:pt x="33" y="38"/>
                  </a:cubicBezTo>
                  <a:cubicBezTo>
                    <a:pt x="33" y="38"/>
                    <a:pt x="30" y="37"/>
                    <a:pt x="27" y="35"/>
                  </a:cubicBezTo>
                  <a:cubicBezTo>
                    <a:pt x="25" y="34"/>
                    <a:pt x="22" y="33"/>
                    <a:pt x="20" y="32"/>
                  </a:cubicBezTo>
                  <a:cubicBezTo>
                    <a:pt x="20" y="32"/>
                    <a:pt x="20" y="32"/>
                    <a:pt x="20" y="32"/>
                  </a:cubicBezTo>
                  <a:cubicBezTo>
                    <a:pt x="22" y="32"/>
                    <a:pt x="23" y="33"/>
                    <a:pt x="25" y="34"/>
                  </a:cubicBezTo>
                  <a:cubicBezTo>
                    <a:pt x="28" y="35"/>
                    <a:pt x="31" y="37"/>
                    <a:pt x="33" y="38"/>
                  </a:cubicBezTo>
                  <a:cubicBezTo>
                    <a:pt x="34" y="38"/>
                    <a:pt x="34" y="38"/>
                    <a:pt x="34" y="38"/>
                  </a:cubicBezTo>
                  <a:cubicBezTo>
                    <a:pt x="34" y="38"/>
                    <a:pt x="34" y="38"/>
                    <a:pt x="34" y="38"/>
                  </a:cubicBezTo>
                  <a:cubicBezTo>
                    <a:pt x="35" y="37"/>
                    <a:pt x="35" y="37"/>
                    <a:pt x="36" y="37"/>
                  </a:cubicBezTo>
                  <a:cubicBezTo>
                    <a:pt x="39" y="35"/>
                    <a:pt x="42" y="34"/>
                    <a:pt x="45" y="31"/>
                  </a:cubicBezTo>
                  <a:cubicBezTo>
                    <a:pt x="45" y="30"/>
                    <a:pt x="45" y="30"/>
                    <a:pt x="45" y="30"/>
                  </a:cubicBezTo>
                  <a:cubicBezTo>
                    <a:pt x="45" y="30"/>
                    <a:pt x="45" y="30"/>
                    <a:pt x="45" y="30"/>
                  </a:cubicBezTo>
                  <a:cubicBezTo>
                    <a:pt x="41" y="33"/>
                    <a:pt x="39" y="34"/>
                    <a:pt x="36" y="36"/>
                  </a:cubicBezTo>
                  <a:cubicBezTo>
                    <a:pt x="35" y="36"/>
                    <a:pt x="34" y="37"/>
                    <a:pt x="34" y="37"/>
                  </a:cubicBezTo>
                  <a:cubicBezTo>
                    <a:pt x="31" y="36"/>
                    <a:pt x="28" y="35"/>
                    <a:pt x="25" y="33"/>
                  </a:cubicBezTo>
                  <a:cubicBezTo>
                    <a:pt x="24" y="32"/>
                    <a:pt x="22" y="32"/>
                    <a:pt x="20" y="31"/>
                  </a:cubicBezTo>
                  <a:cubicBezTo>
                    <a:pt x="20" y="31"/>
                    <a:pt x="20" y="31"/>
                    <a:pt x="20" y="31"/>
                  </a:cubicBezTo>
                  <a:cubicBezTo>
                    <a:pt x="22" y="31"/>
                    <a:pt x="24" y="32"/>
                    <a:pt x="26" y="33"/>
                  </a:cubicBezTo>
                  <a:cubicBezTo>
                    <a:pt x="28" y="34"/>
                    <a:pt x="31" y="35"/>
                    <a:pt x="34" y="37"/>
                  </a:cubicBezTo>
                  <a:cubicBezTo>
                    <a:pt x="34" y="37"/>
                    <a:pt x="34" y="37"/>
                    <a:pt x="34" y="37"/>
                  </a:cubicBezTo>
                  <a:cubicBezTo>
                    <a:pt x="34" y="36"/>
                    <a:pt x="34" y="36"/>
                    <a:pt x="34" y="36"/>
                  </a:cubicBezTo>
                  <a:cubicBezTo>
                    <a:pt x="34" y="36"/>
                    <a:pt x="37" y="35"/>
                    <a:pt x="40" y="33"/>
                  </a:cubicBezTo>
                  <a:cubicBezTo>
                    <a:pt x="43" y="31"/>
                    <a:pt x="45" y="30"/>
                    <a:pt x="45" y="30"/>
                  </a:cubicBezTo>
                  <a:cubicBezTo>
                    <a:pt x="45" y="29"/>
                    <a:pt x="45" y="29"/>
                    <a:pt x="45" y="29"/>
                  </a:cubicBezTo>
                  <a:cubicBezTo>
                    <a:pt x="45" y="29"/>
                    <a:pt x="45" y="29"/>
                    <a:pt x="45" y="29"/>
                  </a:cubicBezTo>
                  <a:cubicBezTo>
                    <a:pt x="39" y="27"/>
                    <a:pt x="39" y="27"/>
                    <a:pt x="39" y="27"/>
                  </a:cubicBezTo>
                  <a:cubicBezTo>
                    <a:pt x="39" y="26"/>
                    <a:pt x="39" y="26"/>
                    <a:pt x="39" y="26"/>
                  </a:cubicBezTo>
                  <a:cubicBezTo>
                    <a:pt x="41" y="25"/>
                    <a:pt x="43" y="23"/>
                    <a:pt x="44" y="23"/>
                  </a:cubicBezTo>
                  <a:cubicBezTo>
                    <a:pt x="44" y="22"/>
                    <a:pt x="44" y="22"/>
                    <a:pt x="44" y="22"/>
                  </a:cubicBezTo>
                  <a:cubicBezTo>
                    <a:pt x="43" y="22"/>
                    <a:pt x="43" y="22"/>
                    <a:pt x="43" y="22"/>
                  </a:cubicBezTo>
                  <a:cubicBezTo>
                    <a:pt x="43" y="23"/>
                    <a:pt x="41" y="24"/>
                    <a:pt x="39" y="26"/>
                  </a:cubicBezTo>
                  <a:cubicBezTo>
                    <a:pt x="36" y="27"/>
                    <a:pt x="34" y="29"/>
                    <a:pt x="33" y="30"/>
                  </a:cubicBezTo>
                  <a:cubicBezTo>
                    <a:pt x="30" y="30"/>
                    <a:pt x="23" y="27"/>
                    <a:pt x="19" y="26"/>
                  </a:cubicBezTo>
                  <a:cubicBezTo>
                    <a:pt x="19" y="25"/>
                    <a:pt x="19" y="25"/>
                    <a:pt x="19" y="25"/>
                  </a:cubicBezTo>
                  <a:cubicBezTo>
                    <a:pt x="23" y="26"/>
                    <a:pt x="27" y="28"/>
                    <a:pt x="30" y="29"/>
                  </a:cubicBezTo>
                  <a:cubicBezTo>
                    <a:pt x="32" y="29"/>
                    <a:pt x="33" y="29"/>
                    <a:pt x="33" y="29"/>
                  </a:cubicBezTo>
                  <a:cubicBezTo>
                    <a:pt x="33" y="29"/>
                    <a:pt x="33" y="29"/>
                    <a:pt x="33" y="29"/>
                  </a:cubicBezTo>
                  <a:cubicBezTo>
                    <a:pt x="33" y="29"/>
                    <a:pt x="33" y="29"/>
                    <a:pt x="33" y="29"/>
                  </a:cubicBezTo>
                  <a:cubicBezTo>
                    <a:pt x="34" y="28"/>
                    <a:pt x="35" y="28"/>
                    <a:pt x="36" y="27"/>
                  </a:cubicBezTo>
                  <a:cubicBezTo>
                    <a:pt x="39" y="25"/>
                    <a:pt x="42" y="23"/>
                    <a:pt x="44" y="21"/>
                  </a:cubicBezTo>
                  <a:cubicBezTo>
                    <a:pt x="44" y="20"/>
                    <a:pt x="44" y="20"/>
                    <a:pt x="44" y="20"/>
                  </a:cubicBezTo>
                  <a:cubicBezTo>
                    <a:pt x="43" y="20"/>
                    <a:pt x="43" y="20"/>
                    <a:pt x="43" y="20"/>
                  </a:cubicBezTo>
                  <a:cubicBezTo>
                    <a:pt x="41" y="22"/>
                    <a:pt x="38" y="24"/>
                    <a:pt x="36" y="26"/>
                  </a:cubicBezTo>
                  <a:cubicBezTo>
                    <a:pt x="35" y="27"/>
                    <a:pt x="34" y="28"/>
                    <a:pt x="33" y="28"/>
                  </a:cubicBezTo>
                  <a:cubicBezTo>
                    <a:pt x="32" y="28"/>
                    <a:pt x="32" y="28"/>
                    <a:pt x="30" y="28"/>
                  </a:cubicBezTo>
                  <a:cubicBezTo>
                    <a:pt x="28" y="27"/>
                    <a:pt x="23" y="26"/>
                    <a:pt x="19" y="24"/>
                  </a:cubicBezTo>
                  <a:cubicBezTo>
                    <a:pt x="19" y="24"/>
                    <a:pt x="19" y="24"/>
                    <a:pt x="19" y="24"/>
                  </a:cubicBezTo>
                  <a:cubicBezTo>
                    <a:pt x="22" y="25"/>
                    <a:pt x="24" y="25"/>
                    <a:pt x="26" y="26"/>
                  </a:cubicBezTo>
                  <a:cubicBezTo>
                    <a:pt x="30" y="27"/>
                    <a:pt x="32" y="28"/>
                    <a:pt x="33" y="28"/>
                  </a:cubicBezTo>
                  <a:cubicBezTo>
                    <a:pt x="33" y="28"/>
                    <a:pt x="33" y="28"/>
                    <a:pt x="33" y="28"/>
                  </a:cubicBezTo>
                  <a:cubicBezTo>
                    <a:pt x="33" y="28"/>
                    <a:pt x="33" y="28"/>
                    <a:pt x="33" y="28"/>
                  </a:cubicBezTo>
                  <a:cubicBezTo>
                    <a:pt x="33" y="27"/>
                    <a:pt x="33" y="27"/>
                    <a:pt x="33" y="27"/>
                  </a:cubicBezTo>
                  <a:cubicBezTo>
                    <a:pt x="32" y="27"/>
                    <a:pt x="30" y="26"/>
                    <a:pt x="27" y="25"/>
                  </a:cubicBezTo>
                  <a:cubicBezTo>
                    <a:pt x="24" y="25"/>
                    <a:pt x="22" y="24"/>
                    <a:pt x="19" y="23"/>
                  </a:cubicBezTo>
                  <a:cubicBezTo>
                    <a:pt x="19" y="23"/>
                    <a:pt x="19" y="23"/>
                    <a:pt x="19" y="23"/>
                  </a:cubicBezTo>
                  <a:cubicBezTo>
                    <a:pt x="21" y="23"/>
                    <a:pt x="22" y="24"/>
                    <a:pt x="24" y="24"/>
                  </a:cubicBezTo>
                  <a:cubicBezTo>
                    <a:pt x="27" y="25"/>
                    <a:pt x="31" y="26"/>
                    <a:pt x="33" y="27"/>
                  </a:cubicBezTo>
                  <a:cubicBezTo>
                    <a:pt x="33" y="27"/>
                    <a:pt x="33" y="27"/>
                    <a:pt x="33" y="27"/>
                  </a:cubicBezTo>
                  <a:cubicBezTo>
                    <a:pt x="33" y="27"/>
                    <a:pt x="33" y="27"/>
                    <a:pt x="33" y="27"/>
                  </a:cubicBezTo>
                  <a:cubicBezTo>
                    <a:pt x="34" y="27"/>
                    <a:pt x="35" y="26"/>
                    <a:pt x="36" y="25"/>
                  </a:cubicBezTo>
                  <a:cubicBezTo>
                    <a:pt x="38" y="24"/>
                    <a:pt x="41" y="22"/>
                    <a:pt x="44" y="19"/>
                  </a:cubicBezTo>
                  <a:cubicBezTo>
                    <a:pt x="44" y="18"/>
                    <a:pt x="44" y="18"/>
                    <a:pt x="44" y="18"/>
                  </a:cubicBezTo>
                  <a:cubicBezTo>
                    <a:pt x="43" y="18"/>
                    <a:pt x="43" y="18"/>
                    <a:pt x="43" y="18"/>
                  </a:cubicBezTo>
                  <a:cubicBezTo>
                    <a:pt x="40" y="21"/>
                    <a:pt x="38" y="23"/>
                    <a:pt x="35" y="25"/>
                  </a:cubicBezTo>
                  <a:cubicBezTo>
                    <a:pt x="35" y="25"/>
                    <a:pt x="34" y="26"/>
                    <a:pt x="33" y="26"/>
                  </a:cubicBezTo>
                  <a:cubicBezTo>
                    <a:pt x="31" y="26"/>
                    <a:pt x="28" y="25"/>
                    <a:pt x="24" y="23"/>
                  </a:cubicBezTo>
                  <a:cubicBezTo>
                    <a:pt x="23" y="23"/>
                    <a:pt x="21" y="22"/>
                    <a:pt x="19" y="22"/>
                  </a:cubicBezTo>
                  <a:cubicBezTo>
                    <a:pt x="19" y="21"/>
                    <a:pt x="19" y="21"/>
                    <a:pt x="19" y="21"/>
                  </a:cubicBezTo>
                  <a:cubicBezTo>
                    <a:pt x="21" y="22"/>
                    <a:pt x="23" y="23"/>
                    <a:pt x="25" y="23"/>
                  </a:cubicBezTo>
                  <a:cubicBezTo>
                    <a:pt x="28" y="24"/>
                    <a:pt x="30" y="25"/>
                    <a:pt x="33" y="26"/>
                  </a:cubicBezTo>
                  <a:cubicBezTo>
                    <a:pt x="33" y="26"/>
                    <a:pt x="33" y="26"/>
                    <a:pt x="33" y="26"/>
                  </a:cubicBezTo>
                  <a:cubicBezTo>
                    <a:pt x="34" y="26"/>
                    <a:pt x="34" y="26"/>
                    <a:pt x="34" y="26"/>
                  </a:cubicBezTo>
                  <a:cubicBezTo>
                    <a:pt x="34" y="25"/>
                    <a:pt x="36" y="23"/>
                    <a:pt x="39" y="22"/>
                  </a:cubicBezTo>
                  <a:cubicBezTo>
                    <a:pt x="42" y="19"/>
                    <a:pt x="44" y="18"/>
                    <a:pt x="44" y="17"/>
                  </a:cubicBezTo>
                  <a:cubicBezTo>
                    <a:pt x="44" y="17"/>
                    <a:pt x="44" y="17"/>
                    <a:pt x="44" y="17"/>
                  </a:cubicBezTo>
                  <a:cubicBezTo>
                    <a:pt x="44" y="17"/>
                    <a:pt x="44" y="17"/>
                    <a:pt x="44" y="17"/>
                  </a:cubicBezTo>
                  <a:cubicBezTo>
                    <a:pt x="39" y="16"/>
                    <a:pt x="39" y="16"/>
                    <a:pt x="39" y="16"/>
                  </a:cubicBezTo>
                  <a:cubicBezTo>
                    <a:pt x="42" y="13"/>
                    <a:pt x="45" y="9"/>
                    <a:pt x="45" y="8"/>
                  </a:cubicBezTo>
                  <a:cubicBezTo>
                    <a:pt x="45" y="7"/>
                    <a:pt x="45" y="7"/>
                    <a:pt x="45" y="7"/>
                  </a:cubicBezTo>
                  <a:cubicBezTo>
                    <a:pt x="45" y="8"/>
                    <a:pt x="45" y="8"/>
                    <a:pt x="45" y="8"/>
                  </a:cubicBezTo>
                  <a:cubicBezTo>
                    <a:pt x="44" y="9"/>
                    <a:pt x="38" y="16"/>
                    <a:pt x="36" y="18"/>
                  </a:cubicBezTo>
                  <a:cubicBezTo>
                    <a:pt x="34" y="18"/>
                    <a:pt x="27" y="17"/>
                    <a:pt x="22" y="16"/>
                  </a:cubicBezTo>
                  <a:cubicBezTo>
                    <a:pt x="22" y="16"/>
                    <a:pt x="22" y="16"/>
                    <a:pt x="22" y="16"/>
                  </a:cubicBezTo>
                  <a:cubicBezTo>
                    <a:pt x="26" y="16"/>
                    <a:pt x="31" y="17"/>
                    <a:pt x="34" y="17"/>
                  </a:cubicBezTo>
                  <a:cubicBezTo>
                    <a:pt x="35" y="18"/>
                    <a:pt x="36" y="18"/>
                    <a:pt x="36" y="18"/>
                  </a:cubicBezTo>
                  <a:cubicBezTo>
                    <a:pt x="36" y="18"/>
                    <a:pt x="36" y="18"/>
                    <a:pt x="36" y="18"/>
                  </a:cubicBezTo>
                  <a:cubicBezTo>
                    <a:pt x="37" y="18"/>
                    <a:pt x="37" y="18"/>
                    <a:pt x="37" y="18"/>
                  </a:cubicBezTo>
                  <a:cubicBezTo>
                    <a:pt x="39" y="15"/>
                    <a:pt x="43" y="10"/>
                    <a:pt x="45" y="6"/>
                  </a:cubicBezTo>
                  <a:cubicBezTo>
                    <a:pt x="45" y="5"/>
                    <a:pt x="45" y="5"/>
                    <a:pt x="45" y="5"/>
                  </a:cubicBezTo>
                  <a:cubicBezTo>
                    <a:pt x="45" y="5"/>
                    <a:pt x="45" y="5"/>
                    <a:pt x="45" y="5"/>
                  </a:cubicBezTo>
                  <a:cubicBezTo>
                    <a:pt x="42" y="9"/>
                    <a:pt x="38" y="14"/>
                    <a:pt x="36" y="17"/>
                  </a:cubicBezTo>
                  <a:cubicBezTo>
                    <a:pt x="36" y="17"/>
                    <a:pt x="35" y="17"/>
                    <a:pt x="34" y="16"/>
                  </a:cubicBezTo>
                  <a:cubicBezTo>
                    <a:pt x="31" y="16"/>
                    <a:pt x="26" y="15"/>
                    <a:pt x="22" y="15"/>
                  </a:cubicBezTo>
                  <a:cubicBezTo>
                    <a:pt x="22" y="14"/>
                    <a:pt x="22" y="14"/>
                    <a:pt x="22" y="14"/>
                  </a:cubicBezTo>
                  <a:cubicBezTo>
                    <a:pt x="25" y="15"/>
                    <a:pt x="27" y="15"/>
                    <a:pt x="30" y="16"/>
                  </a:cubicBezTo>
                  <a:cubicBezTo>
                    <a:pt x="34" y="16"/>
                    <a:pt x="36" y="17"/>
                    <a:pt x="36" y="17"/>
                  </a:cubicBezTo>
                  <a:cubicBezTo>
                    <a:pt x="37" y="16"/>
                    <a:pt x="37" y="16"/>
                    <a:pt x="37" y="16"/>
                  </a:cubicBezTo>
                  <a:cubicBezTo>
                    <a:pt x="36" y="16"/>
                    <a:pt x="36" y="16"/>
                    <a:pt x="36" y="16"/>
                  </a:cubicBezTo>
                  <a:cubicBezTo>
                    <a:pt x="36" y="16"/>
                    <a:pt x="33" y="15"/>
                    <a:pt x="30" y="15"/>
                  </a:cubicBezTo>
                  <a:cubicBezTo>
                    <a:pt x="28" y="14"/>
                    <a:pt x="25" y="14"/>
                    <a:pt x="22" y="13"/>
                  </a:cubicBezTo>
                  <a:cubicBezTo>
                    <a:pt x="22" y="13"/>
                    <a:pt x="22" y="13"/>
                    <a:pt x="22" y="13"/>
                  </a:cubicBezTo>
                  <a:cubicBezTo>
                    <a:pt x="24" y="13"/>
                    <a:pt x="25" y="14"/>
                    <a:pt x="27" y="14"/>
                  </a:cubicBezTo>
                  <a:cubicBezTo>
                    <a:pt x="31" y="15"/>
                    <a:pt x="34" y="15"/>
                    <a:pt x="36" y="16"/>
                  </a:cubicBezTo>
                  <a:cubicBezTo>
                    <a:pt x="37" y="16"/>
                    <a:pt x="37" y="16"/>
                    <a:pt x="37" y="16"/>
                  </a:cubicBezTo>
                  <a:cubicBezTo>
                    <a:pt x="37" y="15"/>
                    <a:pt x="37" y="15"/>
                    <a:pt x="37" y="15"/>
                  </a:cubicBezTo>
                  <a:cubicBezTo>
                    <a:pt x="39" y="12"/>
                    <a:pt x="42" y="9"/>
                    <a:pt x="45" y="4"/>
                  </a:cubicBezTo>
                  <a:cubicBezTo>
                    <a:pt x="45" y="3"/>
                    <a:pt x="45" y="3"/>
                    <a:pt x="45" y="3"/>
                  </a:cubicBezTo>
                  <a:cubicBezTo>
                    <a:pt x="44" y="3"/>
                    <a:pt x="44" y="3"/>
                    <a:pt x="44" y="3"/>
                  </a:cubicBezTo>
                  <a:cubicBezTo>
                    <a:pt x="41" y="8"/>
                    <a:pt x="39" y="11"/>
                    <a:pt x="37" y="14"/>
                  </a:cubicBezTo>
                  <a:cubicBezTo>
                    <a:pt x="40" y="10"/>
                    <a:pt x="43" y="6"/>
                    <a:pt x="45" y="1"/>
                  </a:cubicBezTo>
                  <a:cubicBezTo>
                    <a:pt x="45" y="1"/>
                    <a:pt x="45" y="1"/>
                    <a:pt x="45" y="1"/>
                  </a:cubicBezTo>
                  <a:cubicBezTo>
                    <a:pt x="45" y="1"/>
                    <a:pt x="45" y="1"/>
                    <a:pt x="45" y="1"/>
                  </a:cubicBezTo>
                  <a:cubicBezTo>
                    <a:pt x="45" y="1"/>
                    <a:pt x="44" y="1"/>
                    <a:pt x="43" y="1"/>
                  </a:cubicBezTo>
                  <a:cubicBezTo>
                    <a:pt x="39" y="1"/>
                    <a:pt x="35" y="1"/>
                    <a:pt x="30" y="0"/>
                  </a:cubicBezTo>
                  <a:cubicBezTo>
                    <a:pt x="30" y="0"/>
                    <a:pt x="30" y="0"/>
                    <a:pt x="30" y="0"/>
                  </a:cubicBezTo>
                  <a:cubicBezTo>
                    <a:pt x="30" y="0"/>
                    <a:pt x="29" y="0"/>
                    <a:pt x="29" y="0"/>
                  </a:cubicBezTo>
                  <a:cubicBezTo>
                    <a:pt x="28" y="0"/>
                    <a:pt x="28" y="0"/>
                    <a:pt x="28" y="0"/>
                  </a:cubicBezTo>
                  <a:cubicBezTo>
                    <a:pt x="27" y="0"/>
                    <a:pt x="25" y="0"/>
                    <a:pt x="24" y="0"/>
                  </a:cubicBezTo>
                  <a:cubicBezTo>
                    <a:pt x="24" y="0"/>
                    <a:pt x="24" y="0"/>
                    <a:pt x="2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199" name="Freeform 185"/>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0" name="Freeform 186"/>
            <p:cNvSpPr/>
            <p:nvPr/>
          </p:nvSpPr>
          <p:spPr bwMode="auto">
            <a:xfrm>
              <a:off x="3979" y="2101"/>
              <a:ext cx="12" cy="2"/>
            </a:xfrm>
            <a:custGeom>
              <a:avLst/>
              <a:gdLst>
                <a:gd name="T0" fmla="*/ 3 w 12"/>
                <a:gd name="T1" fmla="*/ 0 h 2"/>
                <a:gd name="T2" fmla="*/ 0 w 12"/>
                <a:gd name="T3" fmla="*/ 0 h 2"/>
                <a:gd name="T4" fmla="*/ 3 w 12"/>
                <a:gd name="T5" fmla="*/ 0 h 2"/>
                <a:gd name="T6" fmla="*/ 10 w 12"/>
                <a:gd name="T7" fmla="*/ 2 h 2"/>
                <a:gd name="T8" fmla="*/ 12 w 12"/>
                <a:gd name="T9" fmla="*/ 2 h 2"/>
                <a:gd name="T10" fmla="*/ 10 w 12"/>
                <a:gd name="T11" fmla="*/ 0 h 2"/>
                <a:gd name="T12" fmla="*/ 3 w 1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12" h="2">
                  <a:moveTo>
                    <a:pt x="3" y="0"/>
                  </a:moveTo>
                  <a:lnTo>
                    <a:pt x="0" y="0"/>
                  </a:lnTo>
                  <a:lnTo>
                    <a:pt x="3" y="0"/>
                  </a:lnTo>
                  <a:lnTo>
                    <a:pt x="10" y="2"/>
                  </a:lnTo>
                  <a:lnTo>
                    <a:pt x="12" y="2"/>
                  </a:lnTo>
                  <a:lnTo>
                    <a:pt x="10" y="0"/>
                  </a:lnTo>
                  <a:lnTo>
                    <a:pt x="3"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1" name="Freeform 187"/>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2" name="Freeform 188"/>
            <p:cNvSpPr/>
            <p:nvPr/>
          </p:nvSpPr>
          <p:spPr bwMode="auto">
            <a:xfrm>
              <a:off x="3974" y="2120"/>
              <a:ext cx="10" cy="5"/>
            </a:xfrm>
            <a:custGeom>
              <a:avLst/>
              <a:gdLst>
                <a:gd name="T0" fmla="*/ 0 w 10"/>
                <a:gd name="T1" fmla="*/ 0 h 5"/>
                <a:gd name="T2" fmla="*/ 0 w 10"/>
                <a:gd name="T3" fmla="*/ 2 h 5"/>
                <a:gd name="T4" fmla="*/ 0 w 10"/>
                <a:gd name="T5" fmla="*/ 2 h 5"/>
                <a:gd name="T6" fmla="*/ 10 w 10"/>
                <a:gd name="T7" fmla="*/ 5 h 5"/>
                <a:gd name="T8" fmla="*/ 10 w 10"/>
                <a:gd name="T9" fmla="*/ 5 h 5"/>
                <a:gd name="T10" fmla="*/ 10 w 10"/>
                <a:gd name="T11" fmla="*/ 5 h 5"/>
                <a:gd name="T12" fmla="*/ 10 w 10"/>
                <a:gd name="T13" fmla="*/ 5 h 5"/>
                <a:gd name="T14" fmla="*/ 0 w 10"/>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5">
                  <a:moveTo>
                    <a:pt x="0" y="0"/>
                  </a:moveTo>
                  <a:lnTo>
                    <a:pt x="0" y="2"/>
                  </a:lnTo>
                  <a:lnTo>
                    <a:pt x="0" y="2"/>
                  </a:lnTo>
                  <a:lnTo>
                    <a:pt x="10" y="5"/>
                  </a:lnTo>
                  <a:lnTo>
                    <a:pt x="10" y="5"/>
                  </a:lnTo>
                  <a:lnTo>
                    <a:pt x="10" y="5"/>
                  </a:lnTo>
                  <a:lnTo>
                    <a:pt x="10" y="5"/>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3" name="Freeform 189"/>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4" name="Freeform 190"/>
            <p:cNvSpPr/>
            <p:nvPr/>
          </p:nvSpPr>
          <p:spPr bwMode="auto">
            <a:xfrm>
              <a:off x="3977" y="2141"/>
              <a:ext cx="9" cy="5"/>
            </a:xfrm>
            <a:custGeom>
              <a:avLst/>
              <a:gdLst>
                <a:gd name="T0" fmla="*/ 0 w 9"/>
                <a:gd name="T1" fmla="*/ 0 h 5"/>
                <a:gd name="T2" fmla="*/ 0 w 9"/>
                <a:gd name="T3" fmla="*/ 0 h 5"/>
                <a:gd name="T4" fmla="*/ 0 w 9"/>
                <a:gd name="T5" fmla="*/ 0 h 5"/>
                <a:gd name="T6" fmla="*/ 9 w 9"/>
                <a:gd name="T7" fmla="*/ 5 h 5"/>
                <a:gd name="T8" fmla="*/ 9 w 9"/>
                <a:gd name="T9" fmla="*/ 5 h 5"/>
                <a:gd name="T10" fmla="*/ 9 w 9"/>
                <a:gd name="T11" fmla="*/ 5 h 5"/>
                <a:gd name="T12" fmla="*/ 9 w 9"/>
                <a:gd name="T13" fmla="*/ 5 h 5"/>
                <a:gd name="T14" fmla="*/ 0 w 9"/>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0" y="0"/>
                  </a:moveTo>
                  <a:lnTo>
                    <a:pt x="0" y="0"/>
                  </a:lnTo>
                  <a:lnTo>
                    <a:pt x="0" y="0"/>
                  </a:lnTo>
                  <a:lnTo>
                    <a:pt x="9" y="5"/>
                  </a:lnTo>
                  <a:lnTo>
                    <a:pt x="9" y="5"/>
                  </a:lnTo>
                  <a:lnTo>
                    <a:pt x="9" y="5"/>
                  </a:lnTo>
                  <a:lnTo>
                    <a:pt x="9" y="5"/>
                  </a:lnTo>
                  <a:lnTo>
                    <a:pt x="0" y="0"/>
                  </a:ln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5" name="Freeform 191"/>
            <p:cNvSpPr>
              <a:spLocks noEditPoints="1"/>
            </p:cNvSpPr>
            <p:nvPr/>
          </p:nvSpPr>
          <p:spPr bwMode="auto">
            <a:xfrm>
              <a:off x="3579" y="2310"/>
              <a:ext cx="89" cy="114"/>
            </a:xfrm>
            <a:custGeom>
              <a:avLst/>
              <a:gdLst>
                <a:gd name="T0" fmla="*/ 30 w 37"/>
                <a:gd name="T1" fmla="*/ 41 h 48"/>
                <a:gd name="T2" fmla="*/ 26 w 37"/>
                <a:gd name="T3" fmla="*/ 46 h 48"/>
                <a:gd name="T4" fmla="*/ 28 w 37"/>
                <a:gd name="T5" fmla="*/ 41 h 48"/>
                <a:gd name="T6" fmla="*/ 14 w 37"/>
                <a:gd name="T7" fmla="*/ 41 h 48"/>
                <a:gd name="T8" fmla="*/ 15 w 37"/>
                <a:gd name="T9" fmla="*/ 41 h 48"/>
                <a:gd name="T10" fmla="*/ 17 w 37"/>
                <a:gd name="T11" fmla="*/ 40 h 48"/>
                <a:gd name="T12" fmla="*/ 19 w 37"/>
                <a:gd name="T13" fmla="*/ 39 h 48"/>
                <a:gd name="T14" fmla="*/ 22 w 37"/>
                <a:gd name="T15" fmla="*/ 39 h 48"/>
                <a:gd name="T16" fmla="*/ 29 w 37"/>
                <a:gd name="T17" fmla="*/ 36 h 48"/>
                <a:gd name="T18" fmla="*/ 30 w 37"/>
                <a:gd name="T19" fmla="*/ 35 h 48"/>
                <a:gd name="T20" fmla="*/ 32 w 37"/>
                <a:gd name="T21" fmla="*/ 35 h 48"/>
                <a:gd name="T22" fmla="*/ 8 w 37"/>
                <a:gd name="T23" fmla="*/ 29 h 48"/>
                <a:gd name="T24" fmla="*/ 9 w 37"/>
                <a:gd name="T25" fmla="*/ 30 h 48"/>
                <a:gd name="T26" fmla="*/ 11 w 37"/>
                <a:gd name="T27" fmla="*/ 30 h 48"/>
                <a:gd name="T28" fmla="*/ 18 w 37"/>
                <a:gd name="T29" fmla="*/ 29 h 48"/>
                <a:gd name="T30" fmla="*/ 14 w 37"/>
                <a:gd name="T31" fmla="*/ 29 h 48"/>
                <a:gd name="T32" fmla="*/ 16 w 37"/>
                <a:gd name="T33" fmla="*/ 27 h 48"/>
                <a:gd name="T34" fmla="*/ 25 w 37"/>
                <a:gd name="T35" fmla="*/ 23 h 48"/>
                <a:gd name="T36" fmla="*/ 26 w 37"/>
                <a:gd name="T37" fmla="*/ 24 h 48"/>
                <a:gd name="T38" fmla="*/ 11 w 37"/>
                <a:gd name="T39" fmla="*/ 22 h 48"/>
                <a:gd name="T40" fmla="*/ 28 w 37"/>
                <a:gd name="T41" fmla="*/ 24 h 48"/>
                <a:gd name="T42" fmla="*/ 31 w 37"/>
                <a:gd name="T43" fmla="*/ 23 h 48"/>
                <a:gd name="T44" fmla="*/ 10 w 37"/>
                <a:gd name="T45" fmla="*/ 20 h 48"/>
                <a:gd name="T46" fmla="*/ 8 w 37"/>
                <a:gd name="T47" fmla="*/ 18 h 48"/>
                <a:gd name="T48" fmla="*/ 6 w 37"/>
                <a:gd name="T49" fmla="*/ 17 h 48"/>
                <a:gd name="T50" fmla="*/ 5 w 37"/>
                <a:gd name="T51" fmla="*/ 16 h 48"/>
                <a:gd name="T52" fmla="*/ 3 w 37"/>
                <a:gd name="T53" fmla="*/ 16 h 48"/>
                <a:gd name="T54" fmla="*/ 27 w 37"/>
                <a:gd name="T55" fmla="*/ 13 h 48"/>
                <a:gd name="T56" fmla="*/ 29 w 37"/>
                <a:gd name="T57" fmla="*/ 6 h 48"/>
                <a:gd name="T58" fmla="*/ 29 w 37"/>
                <a:gd name="T59" fmla="*/ 7 h 48"/>
                <a:gd name="T60" fmla="*/ 25 w 37"/>
                <a:gd name="T61" fmla="*/ 17 h 48"/>
                <a:gd name="T62" fmla="*/ 26 w 37"/>
                <a:gd name="T63" fmla="*/ 17 h 48"/>
                <a:gd name="T64" fmla="*/ 24 w 37"/>
                <a:gd name="T65" fmla="*/ 22 h 48"/>
                <a:gd name="T66" fmla="*/ 25 w 37"/>
                <a:gd name="T67" fmla="*/ 27 h 48"/>
                <a:gd name="T68" fmla="*/ 25 w 37"/>
                <a:gd name="T69" fmla="*/ 27 h 48"/>
                <a:gd name="T70" fmla="*/ 27 w 37"/>
                <a:gd name="T71" fmla="*/ 33 h 48"/>
                <a:gd name="T72" fmla="*/ 21 w 37"/>
                <a:gd name="T73" fmla="*/ 35 h 48"/>
                <a:gd name="T74" fmla="*/ 19 w 37"/>
                <a:gd name="T75" fmla="*/ 30 h 48"/>
                <a:gd name="T76" fmla="*/ 17 w 37"/>
                <a:gd name="T77" fmla="*/ 26 h 48"/>
                <a:gd name="T78" fmla="*/ 7 w 37"/>
                <a:gd name="T79" fmla="*/ 24 h 48"/>
                <a:gd name="T80" fmla="*/ 13 w 37"/>
                <a:gd name="T81" fmla="*/ 23 h 48"/>
                <a:gd name="T82" fmla="*/ 19 w 37"/>
                <a:gd name="T83" fmla="*/ 20 h 48"/>
                <a:gd name="T84" fmla="*/ 1 w 37"/>
                <a:gd name="T85" fmla="*/ 11 h 48"/>
                <a:gd name="T86" fmla="*/ 7 w 37"/>
                <a:gd name="T87" fmla="*/ 21 h 48"/>
                <a:gd name="T88" fmla="*/ 7 w 37"/>
                <a:gd name="T89" fmla="*/ 29 h 48"/>
                <a:gd name="T90" fmla="*/ 14 w 37"/>
                <a:gd name="T91" fmla="*/ 30 h 48"/>
                <a:gd name="T92" fmla="*/ 11 w 37"/>
                <a:gd name="T93" fmla="*/ 38 h 48"/>
                <a:gd name="T94" fmla="*/ 24 w 37"/>
                <a:gd name="T95" fmla="*/ 45 h 48"/>
                <a:gd name="T96" fmla="*/ 26 w 37"/>
                <a:gd name="T97" fmla="*/ 48 h 48"/>
                <a:gd name="T98" fmla="*/ 30 w 37"/>
                <a:gd name="T99" fmla="*/ 46 h 48"/>
                <a:gd name="T100" fmla="*/ 31 w 37"/>
                <a:gd name="T101" fmla="*/ 40 h 48"/>
                <a:gd name="T102" fmla="*/ 36 w 37"/>
                <a:gd name="T103" fmla="*/ 30 h 48"/>
                <a:gd name="T104" fmla="*/ 26 w 37"/>
                <a:gd name="T105" fmla="*/ 25 h 48"/>
                <a:gd name="T106" fmla="*/ 31 w 37"/>
                <a:gd name="T107" fmla="*/ 24 h 48"/>
                <a:gd name="T108" fmla="*/ 31 w 37"/>
                <a:gd name="T109" fmla="*/ 14 h 48"/>
                <a:gd name="T110" fmla="*/ 30 w 37"/>
                <a:gd name="T11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 h="48">
                  <a:moveTo>
                    <a:pt x="26" y="47"/>
                  </a:moveTo>
                  <a:cubicBezTo>
                    <a:pt x="24" y="43"/>
                    <a:pt x="24" y="43"/>
                    <a:pt x="24" y="43"/>
                  </a:cubicBezTo>
                  <a:cubicBezTo>
                    <a:pt x="25" y="42"/>
                    <a:pt x="25" y="42"/>
                    <a:pt x="26" y="42"/>
                  </a:cubicBezTo>
                  <a:cubicBezTo>
                    <a:pt x="26" y="43"/>
                    <a:pt x="26" y="45"/>
                    <a:pt x="26" y="46"/>
                  </a:cubicBezTo>
                  <a:cubicBezTo>
                    <a:pt x="26" y="47"/>
                    <a:pt x="26" y="47"/>
                    <a:pt x="26" y="47"/>
                  </a:cubicBezTo>
                  <a:moveTo>
                    <a:pt x="30" y="45"/>
                  </a:moveTo>
                  <a:cubicBezTo>
                    <a:pt x="30" y="44"/>
                    <a:pt x="30" y="42"/>
                    <a:pt x="30" y="41"/>
                  </a:cubicBezTo>
                  <a:cubicBezTo>
                    <a:pt x="30" y="42"/>
                    <a:pt x="30" y="43"/>
                    <a:pt x="31" y="44"/>
                  </a:cubicBezTo>
                  <a:cubicBezTo>
                    <a:pt x="31" y="44"/>
                    <a:pt x="30" y="45"/>
                    <a:pt x="30" y="45"/>
                  </a:cubicBezTo>
                  <a:moveTo>
                    <a:pt x="14" y="41"/>
                  </a:moveTo>
                  <a:cubicBezTo>
                    <a:pt x="14" y="41"/>
                    <a:pt x="14" y="41"/>
                    <a:pt x="14" y="41"/>
                  </a:cubicBezTo>
                  <a:cubicBezTo>
                    <a:pt x="14" y="41"/>
                    <a:pt x="14" y="41"/>
                    <a:pt x="14" y="41"/>
                  </a:cubicBezTo>
                  <a:cubicBezTo>
                    <a:pt x="14" y="41"/>
                    <a:pt x="14" y="41"/>
                    <a:pt x="14" y="41"/>
                  </a:cubicBezTo>
                  <a:moveTo>
                    <a:pt x="26" y="46"/>
                  </a:moveTo>
                  <a:cubicBezTo>
                    <a:pt x="26" y="45"/>
                    <a:pt x="26" y="43"/>
                    <a:pt x="26" y="41"/>
                  </a:cubicBezTo>
                  <a:cubicBezTo>
                    <a:pt x="27" y="41"/>
                    <a:pt x="28" y="41"/>
                    <a:pt x="29" y="41"/>
                  </a:cubicBezTo>
                  <a:cubicBezTo>
                    <a:pt x="29" y="41"/>
                    <a:pt x="29" y="41"/>
                    <a:pt x="29" y="41"/>
                  </a:cubicBezTo>
                  <a:cubicBezTo>
                    <a:pt x="29" y="42"/>
                    <a:pt x="29" y="43"/>
                    <a:pt x="29" y="45"/>
                  </a:cubicBezTo>
                  <a:cubicBezTo>
                    <a:pt x="29" y="45"/>
                    <a:pt x="28" y="45"/>
                    <a:pt x="28" y="46"/>
                  </a:cubicBezTo>
                  <a:cubicBezTo>
                    <a:pt x="28" y="44"/>
                    <a:pt x="28" y="43"/>
                    <a:pt x="28" y="41"/>
                  </a:cubicBezTo>
                  <a:cubicBezTo>
                    <a:pt x="28" y="41"/>
                    <a:pt x="28" y="41"/>
                    <a:pt x="28" y="41"/>
                  </a:cubicBezTo>
                  <a:cubicBezTo>
                    <a:pt x="27" y="41"/>
                    <a:pt x="27" y="41"/>
                    <a:pt x="27" y="41"/>
                  </a:cubicBezTo>
                  <a:cubicBezTo>
                    <a:pt x="27" y="43"/>
                    <a:pt x="27" y="44"/>
                    <a:pt x="27" y="46"/>
                  </a:cubicBezTo>
                  <a:cubicBezTo>
                    <a:pt x="26" y="46"/>
                    <a:pt x="26" y="46"/>
                    <a:pt x="26" y="46"/>
                  </a:cubicBezTo>
                  <a:moveTo>
                    <a:pt x="14" y="41"/>
                  </a:moveTo>
                  <a:cubicBezTo>
                    <a:pt x="14" y="40"/>
                    <a:pt x="13" y="39"/>
                    <a:pt x="12" y="39"/>
                  </a:cubicBezTo>
                  <a:cubicBezTo>
                    <a:pt x="13" y="39"/>
                    <a:pt x="13" y="38"/>
                    <a:pt x="14" y="38"/>
                  </a:cubicBezTo>
                  <a:cubicBezTo>
                    <a:pt x="14" y="39"/>
                    <a:pt x="14" y="40"/>
                    <a:pt x="14" y="41"/>
                  </a:cubicBezTo>
                  <a:moveTo>
                    <a:pt x="14" y="41"/>
                  </a:moveTo>
                  <a:cubicBezTo>
                    <a:pt x="14" y="41"/>
                    <a:pt x="14" y="41"/>
                    <a:pt x="14" y="41"/>
                  </a:cubicBezTo>
                  <a:cubicBezTo>
                    <a:pt x="14" y="40"/>
                    <a:pt x="14" y="39"/>
                    <a:pt x="14" y="38"/>
                  </a:cubicBezTo>
                  <a:cubicBezTo>
                    <a:pt x="14" y="38"/>
                    <a:pt x="15" y="38"/>
                    <a:pt x="15" y="38"/>
                  </a:cubicBezTo>
                  <a:cubicBezTo>
                    <a:pt x="16" y="40"/>
                    <a:pt x="16" y="40"/>
                    <a:pt x="16" y="40"/>
                  </a:cubicBezTo>
                  <a:cubicBezTo>
                    <a:pt x="16" y="40"/>
                    <a:pt x="16" y="40"/>
                    <a:pt x="16" y="40"/>
                  </a:cubicBezTo>
                  <a:cubicBezTo>
                    <a:pt x="15" y="41"/>
                    <a:pt x="15" y="41"/>
                    <a:pt x="15" y="41"/>
                  </a:cubicBezTo>
                  <a:cubicBezTo>
                    <a:pt x="14" y="41"/>
                    <a:pt x="14" y="41"/>
                    <a:pt x="14" y="41"/>
                  </a:cubicBezTo>
                  <a:moveTo>
                    <a:pt x="16" y="40"/>
                  </a:moveTo>
                  <a:cubicBezTo>
                    <a:pt x="16" y="38"/>
                    <a:pt x="16" y="38"/>
                    <a:pt x="16" y="38"/>
                  </a:cubicBezTo>
                  <a:cubicBezTo>
                    <a:pt x="16" y="38"/>
                    <a:pt x="16" y="38"/>
                    <a:pt x="16" y="38"/>
                  </a:cubicBezTo>
                  <a:cubicBezTo>
                    <a:pt x="16" y="37"/>
                    <a:pt x="17" y="37"/>
                    <a:pt x="17" y="37"/>
                  </a:cubicBezTo>
                  <a:cubicBezTo>
                    <a:pt x="17" y="38"/>
                    <a:pt x="17" y="39"/>
                    <a:pt x="17" y="40"/>
                  </a:cubicBezTo>
                  <a:cubicBezTo>
                    <a:pt x="17" y="40"/>
                    <a:pt x="17" y="40"/>
                    <a:pt x="17" y="40"/>
                  </a:cubicBezTo>
                  <a:cubicBezTo>
                    <a:pt x="17" y="40"/>
                    <a:pt x="16" y="40"/>
                    <a:pt x="16" y="40"/>
                  </a:cubicBezTo>
                  <a:moveTo>
                    <a:pt x="18" y="39"/>
                  </a:moveTo>
                  <a:cubicBezTo>
                    <a:pt x="18" y="39"/>
                    <a:pt x="18" y="38"/>
                    <a:pt x="18" y="37"/>
                  </a:cubicBezTo>
                  <a:cubicBezTo>
                    <a:pt x="18" y="37"/>
                    <a:pt x="18" y="37"/>
                    <a:pt x="18" y="37"/>
                  </a:cubicBezTo>
                  <a:cubicBezTo>
                    <a:pt x="18" y="37"/>
                    <a:pt x="19" y="36"/>
                    <a:pt x="20" y="36"/>
                  </a:cubicBezTo>
                  <a:cubicBezTo>
                    <a:pt x="20" y="36"/>
                    <a:pt x="20" y="36"/>
                    <a:pt x="20" y="36"/>
                  </a:cubicBezTo>
                  <a:cubicBezTo>
                    <a:pt x="19" y="39"/>
                    <a:pt x="19" y="39"/>
                    <a:pt x="19" y="39"/>
                  </a:cubicBezTo>
                  <a:cubicBezTo>
                    <a:pt x="19" y="39"/>
                    <a:pt x="18" y="39"/>
                    <a:pt x="18" y="39"/>
                  </a:cubicBezTo>
                  <a:moveTo>
                    <a:pt x="20" y="39"/>
                  </a:moveTo>
                  <a:cubicBezTo>
                    <a:pt x="20" y="36"/>
                    <a:pt x="20" y="36"/>
                    <a:pt x="20" y="36"/>
                  </a:cubicBezTo>
                  <a:cubicBezTo>
                    <a:pt x="20" y="36"/>
                    <a:pt x="20" y="36"/>
                    <a:pt x="20" y="36"/>
                  </a:cubicBezTo>
                  <a:cubicBezTo>
                    <a:pt x="21" y="36"/>
                    <a:pt x="21" y="36"/>
                    <a:pt x="21" y="36"/>
                  </a:cubicBezTo>
                  <a:cubicBezTo>
                    <a:pt x="22" y="37"/>
                    <a:pt x="22" y="39"/>
                    <a:pt x="23" y="40"/>
                  </a:cubicBezTo>
                  <a:cubicBezTo>
                    <a:pt x="22" y="40"/>
                    <a:pt x="22" y="39"/>
                    <a:pt x="22" y="39"/>
                  </a:cubicBezTo>
                  <a:cubicBezTo>
                    <a:pt x="21" y="38"/>
                    <a:pt x="21" y="38"/>
                    <a:pt x="21" y="38"/>
                  </a:cubicBezTo>
                  <a:cubicBezTo>
                    <a:pt x="21" y="39"/>
                    <a:pt x="20" y="39"/>
                    <a:pt x="20" y="39"/>
                  </a:cubicBezTo>
                  <a:moveTo>
                    <a:pt x="29" y="36"/>
                  </a:moveTo>
                  <a:cubicBezTo>
                    <a:pt x="29" y="35"/>
                    <a:pt x="28" y="34"/>
                    <a:pt x="28" y="33"/>
                  </a:cubicBezTo>
                  <a:cubicBezTo>
                    <a:pt x="28" y="33"/>
                    <a:pt x="29" y="33"/>
                    <a:pt x="29" y="33"/>
                  </a:cubicBezTo>
                  <a:cubicBezTo>
                    <a:pt x="30" y="36"/>
                    <a:pt x="30" y="36"/>
                    <a:pt x="30" y="36"/>
                  </a:cubicBezTo>
                  <a:cubicBezTo>
                    <a:pt x="29" y="36"/>
                    <a:pt x="29" y="36"/>
                    <a:pt x="29" y="36"/>
                  </a:cubicBezTo>
                  <a:cubicBezTo>
                    <a:pt x="29" y="36"/>
                    <a:pt x="29" y="36"/>
                    <a:pt x="29" y="36"/>
                  </a:cubicBezTo>
                  <a:moveTo>
                    <a:pt x="30" y="35"/>
                  </a:moveTo>
                  <a:cubicBezTo>
                    <a:pt x="30" y="33"/>
                    <a:pt x="30" y="33"/>
                    <a:pt x="30" y="33"/>
                  </a:cubicBezTo>
                  <a:cubicBezTo>
                    <a:pt x="30" y="32"/>
                    <a:pt x="31" y="32"/>
                    <a:pt x="32" y="32"/>
                  </a:cubicBezTo>
                  <a:cubicBezTo>
                    <a:pt x="32" y="32"/>
                    <a:pt x="32" y="32"/>
                    <a:pt x="32" y="32"/>
                  </a:cubicBezTo>
                  <a:cubicBezTo>
                    <a:pt x="32" y="35"/>
                    <a:pt x="32" y="35"/>
                    <a:pt x="32" y="35"/>
                  </a:cubicBezTo>
                  <a:cubicBezTo>
                    <a:pt x="31" y="35"/>
                    <a:pt x="30" y="35"/>
                    <a:pt x="30" y="35"/>
                  </a:cubicBezTo>
                  <a:moveTo>
                    <a:pt x="32" y="35"/>
                  </a:moveTo>
                  <a:cubicBezTo>
                    <a:pt x="32" y="32"/>
                    <a:pt x="32" y="32"/>
                    <a:pt x="32" y="32"/>
                  </a:cubicBezTo>
                  <a:cubicBezTo>
                    <a:pt x="32" y="32"/>
                    <a:pt x="32" y="32"/>
                    <a:pt x="32" y="32"/>
                  </a:cubicBezTo>
                  <a:cubicBezTo>
                    <a:pt x="33" y="31"/>
                    <a:pt x="33" y="31"/>
                    <a:pt x="34" y="31"/>
                  </a:cubicBezTo>
                  <a:cubicBezTo>
                    <a:pt x="34" y="31"/>
                    <a:pt x="34" y="31"/>
                    <a:pt x="34" y="31"/>
                  </a:cubicBezTo>
                  <a:cubicBezTo>
                    <a:pt x="33" y="32"/>
                    <a:pt x="33" y="33"/>
                    <a:pt x="33" y="34"/>
                  </a:cubicBezTo>
                  <a:cubicBezTo>
                    <a:pt x="33" y="34"/>
                    <a:pt x="32" y="34"/>
                    <a:pt x="32" y="35"/>
                  </a:cubicBezTo>
                  <a:moveTo>
                    <a:pt x="34" y="34"/>
                  </a:moveTo>
                  <a:cubicBezTo>
                    <a:pt x="34" y="33"/>
                    <a:pt x="34" y="32"/>
                    <a:pt x="34" y="31"/>
                  </a:cubicBezTo>
                  <a:cubicBezTo>
                    <a:pt x="34" y="31"/>
                    <a:pt x="34" y="31"/>
                    <a:pt x="34" y="31"/>
                  </a:cubicBezTo>
                  <a:cubicBezTo>
                    <a:pt x="34" y="31"/>
                    <a:pt x="35" y="31"/>
                    <a:pt x="35" y="31"/>
                  </a:cubicBezTo>
                  <a:cubicBezTo>
                    <a:pt x="36" y="33"/>
                    <a:pt x="36" y="33"/>
                    <a:pt x="36" y="33"/>
                  </a:cubicBezTo>
                  <a:cubicBezTo>
                    <a:pt x="35" y="33"/>
                    <a:pt x="35" y="34"/>
                    <a:pt x="34" y="34"/>
                  </a:cubicBezTo>
                  <a:moveTo>
                    <a:pt x="8" y="29"/>
                  </a:moveTo>
                  <a:cubicBezTo>
                    <a:pt x="8" y="29"/>
                    <a:pt x="8" y="29"/>
                    <a:pt x="8" y="29"/>
                  </a:cubicBezTo>
                  <a:cubicBezTo>
                    <a:pt x="9" y="29"/>
                    <a:pt x="9" y="29"/>
                    <a:pt x="9" y="29"/>
                  </a:cubicBezTo>
                  <a:cubicBezTo>
                    <a:pt x="9" y="29"/>
                    <a:pt x="9" y="30"/>
                    <a:pt x="9" y="30"/>
                  </a:cubicBezTo>
                  <a:cubicBezTo>
                    <a:pt x="9" y="31"/>
                    <a:pt x="9" y="31"/>
                    <a:pt x="9" y="31"/>
                  </a:cubicBezTo>
                  <a:cubicBezTo>
                    <a:pt x="8" y="30"/>
                    <a:pt x="8" y="30"/>
                    <a:pt x="8" y="29"/>
                  </a:cubicBezTo>
                  <a:cubicBezTo>
                    <a:pt x="8" y="29"/>
                    <a:pt x="8" y="29"/>
                    <a:pt x="8" y="29"/>
                  </a:cubicBezTo>
                  <a:moveTo>
                    <a:pt x="9" y="30"/>
                  </a:moveTo>
                  <a:cubicBezTo>
                    <a:pt x="9" y="30"/>
                    <a:pt x="9" y="29"/>
                    <a:pt x="9" y="29"/>
                  </a:cubicBezTo>
                  <a:cubicBezTo>
                    <a:pt x="9" y="29"/>
                    <a:pt x="9" y="29"/>
                    <a:pt x="9" y="29"/>
                  </a:cubicBezTo>
                  <a:cubicBezTo>
                    <a:pt x="10" y="28"/>
                    <a:pt x="10" y="28"/>
                    <a:pt x="10" y="28"/>
                  </a:cubicBezTo>
                  <a:cubicBezTo>
                    <a:pt x="10" y="29"/>
                    <a:pt x="10" y="29"/>
                    <a:pt x="10" y="30"/>
                  </a:cubicBezTo>
                  <a:cubicBezTo>
                    <a:pt x="10" y="30"/>
                    <a:pt x="10" y="30"/>
                    <a:pt x="10" y="30"/>
                  </a:cubicBezTo>
                  <a:cubicBezTo>
                    <a:pt x="9" y="30"/>
                    <a:pt x="9" y="30"/>
                    <a:pt x="9" y="30"/>
                  </a:cubicBezTo>
                  <a:moveTo>
                    <a:pt x="11" y="30"/>
                  </a:moveTo>
                  <a:cubicBezTo>
                    <a:pt x="11" y="29"/>
                    <a:pt x="11" y="29"/>
                    <a:pt x="11" y="28"/>
                  </a:cubicBezTo>
                  <a:cubicBezTo>
                    <a:pt x="11" y="28"/>
                    <a:pt x="12" y="28"/>
                    <a:pt x="13" y="28"/>
                  </a:cubicBezTo>
                  <a:cubicBezTo>
                    <a:pt x="13" y="29"/>
                    <a:pt x="13" y="29"/>
                    <a:pt x="13" y="29"/>
                  </a:cubicBezTo>
                  <a:cubicBezTo>
                    <a:pt x="12" y="29"/>
                    <a:pt x="11" y="30"/>
                    <a:pt x="11" y="30"/>
                  </a:cubicBezTo>
                  <a:moveTo>
                    <a:pt x="17" y="29"/>
                  </a:moveTo>
                  <a:cubicBezTo>
                    <a:pt x="17" y="27"/>
                    <a:pt x="17" y="27"/>
                    <a:pt x="17" y="27"/>
                  </a:cubicBezTo>
                  <a:cubicBezTo>
                    <a:pt x="18" y="28"/>
                    <a:pt x="18" y="29"/>
                    <a:pt x="18" y="29"/>
                  </a:cubicBezTo>
                  <a:cubicBezTo>
                    <a:pt x="18" y="29"/>
                    <a:pt x="18" y="29"/>
                    <a:pt x="18" y="29"/>
                  </a:cubicBezTo>
                  <a:cubicBezTo>
                    <a:pt x="18" y="29"/>
                    <a:pt x="17" y="29"/>
                    <a:pt x="17" y="29"/>
                  </a:cubicBezTo>
                  <a:moveTo>
                    <a:pt x="13" y="29"/>
                  </a:moveTo>
                  <a:cubicBezTo>
                    <a:pt x="13" y="27"/>
                    <a:pt x="13" y="27"/>
                    <a:pt x="13" y="27"/>
                  </a:cubicBezTo>
                  <a:cubicBezTo>
                    <a:pt x="14" y="27"/>
                    <a:pt x="15" y="27"/>
                    <a:pt x="15" y="27"/>
                  </a:cubicBezTo>
                  <a:cubicBezTo>
                    <a:pt x="15" y="27"/>
                    <a:pt x="15" y="28"/>
                    <a:pt x="15" y="28"/>
                  </a:cubicBezTo>
                  <a:cubicBezTo>
                    <a:pt x="15" y="28"/>
                    <a:pt x="14" y="29"/>
                    <a:pt x="14" y="29"/>
                  </a:cubicBezTo>
                  <a:cubicBezTo>
                    <a:pt x="13" y="29"/>
                    <a:pt x="13" y="29"/>
                    <a:pt x="13" y="29"/>
                  </a:cubicBezTo>
                  <a:cubicBezTo>
                    <a:pt x="13" y="29"/>
                    <a:pt x="13" y="29"/>
                    <a:pt x="13" y="29"/>
                  </a:cubicBezTo>
                  <a:moveTo>
                    <a:pt x="17" y="29"/>
                  </a:moveTo>
                  <a:cubicBezTo>
                    <a:pt x="16" y="28"/>
                    <a:pt x="16" y="28"/>
                    <a:pt x="16" y="28"/>
                  </a:cubicBezTo>
                  <a:cubicBezTo>
                    <a:pt x="15" y="28"/>
                    <a:pt x="15" y="28"/>
                    <a:pt x="15" y="28"/>
                  </a:cubicBezTo>
                  <a:cubicBezTo>
                    <a:pt x="15" y="28"/>
                    <a:pt x="16" y="27"/>
                    <a:pt x="16" y="27"/>
                  </a:cubicBezTo>
                  <a:cubicBezTo>
                    <a:pt x="16" y="27"/>
                    <a:pt x="16" y="27"/>
                    <a:pt x="16" y="27"/>
                  </a:cubicBezTo>
                  <a:cubicBezTo>
                    <a:pt x="17" y="26"/>
                    <a:pt x="17" y="26"/>
                    <a:pt x="17" y="26"/>
                  </a:cubicBezTo>
                  <a:cubicBezTo>
                    <a:pt x="17" y="27"/>
                    <a:pt x="17" y="27"/>
                    <a:pt x="17" y="27"/>
                  </a:cubicBezTo>
                  <a:cubicBezTo>
                    <a:pt x="17" y="29"/>
                    <a:pt x="17" y="29"/>
                    <a:pt x="17" y="29"/>
                  </a:cubicBezTo>
                  <a:moveTo>
                    <a:pt x="25" y="26"/>
                  </a:moveTo>
                  <a:cubicBezTo>
                    <a:pt x="25" y="26"/>
                    <a:pt x="25" y="25"/>
                    <a:pt x="25" y="24"/>
                  </a:cubicBezTo>
                  <a:cubicBezTo>
                    <a:pt x="25" y="24"/>
                    <a:pt x="25" y="24"/>
                    <a:pt x="25" y="23"/>
                  </a:cubicBezTo>
                  <a:cubicBezTo>
                    <a:pt x="25" y="23"/>
                    <a:pt x="25" y="23"/>
                    <a:pt x="25" y="23"/>
                  </a:cubicBezTo>
                  <a:cubicBezTo>
                    <a:pt x="26" y="23"/>
                    <a:pt x="26" y="23"/>
                    <a:pt x="26" y="23"/>
                  </a:cubicBezTo>
                  <a:cubicBezTo>
                    <a:pt x="26" y="23"/>
                    <a:pt x="26" y="24"/>
                    <a:pt x="26" y="25"/>
                  </a:cubicBezTo>
                  <a:cubicBezTo>
                    <a:pt x="26" y="25"/>
                    <a:pt x="26" y="25"/>
                    <a:pt x="26" y="25"/>
                  </a:cubicBezTo>
                  <a:cubicBezTo>
                    <a:pt x="25" y="25"/>
                    <a:pt x="25" y="25"/>
                    <a:pt x="25" y="25"/>
                  </a:cubicBezTo>
                  <a:cubicBezTo>
                    <a:pt x="25" y="26"/>
                    <a:pt x="25" y="26"/>
                    <a:pt x="25" y="26"/>
                  </a:cubicBezTo>
                  <a:cubicBezTo>
                    <a:pt x="25" y="26"/>
                    <a:pt x="25" y="26"/>
                    <a:pt x="25" y="26"/>
                  </a:cubicBezTo>
                  <a:moveTo>
                    <a:pt x="26" y="24"/>
                  </a:moveTo>
                  <a:cubicBezTo>
                    <a:pt x="26" y="24"/>
                    <a:pt x="26" y="23"/>
                    <a:pt x="26" y="22"/>
                  </a:cubicBezTo>
                  <a:cubicBezTo>
                    <a:pt x="27" y="22"/>
                    <a:pt x="27" y="22"/>
                    <a:pt x="27" y="22"/>
                  </a:cubicBezTo>
                  <a:cubicBezTo>
                    <a:pt x="27" y="22"/>
                    <a:pt x="27" y="22"/>
                    <a:pt x="27" y="22"/>
                  </a:cubicBezTo>
                  <a:cubicBezTo>
                    <a:pt x="27" y="23"/>
                    <a:pt x="27" y="23"/>
                    <a:pt x="27" y="24"/>
                  </a:cubicBezTo>
                  <a:cubicBezTo>
                    <a:pt x="26" y="24"/>
                    <a:pt x="26" y="24"/>
                    <a:pt x="26" y="24"/>
                  </a:cubicBezTo>
                  <a:moveTo>
                    <a:pt x="11" y="22"/>
                  </a:moveTo>
                  <a:cubicBezTo>
                    <a:pt x="11" y="22"/>
                    <a:pt x="11" y="22"/>
                    <a:pt x="11" y="22"/>
                  </a:cubicBezTo>
                  <a:cubicBezTo>
                    <a:pt x="12" y="22"/>
                    <a:pt x="12" y="22"/>
                    <a:pt x="12" y="22"/>
                  </a:cubicBezTo>
                  <a:cubicBezTo>
                    <a:pt x="11" y="22"/>
                    <a:pt x="11" y="22"/>
                    <a:pt x="11" y="22"/>
                  </a:cubicBezTo>
                  <a:moveTo>
                    <a:pt x="28" y="24"/>
                  </a:moveTo>
                  <a:cubicBezTo>
                    <a:pt x="28" y="23"/>
                    <a:pt x="28" y="22"/>
                    <a:pt x="28" y="22"/>
                  </a:cubicBezTo>
                  <a:cubicBezTo>
                    <a:pt x="29" y="21"/>
                    <a:pt x="29" y="21"/>
                    <a:pt x="29" y="21"/>
                  </a:cubicBezTo>
                  <a:cubicBezTo>
                    <a:pt x="29" y="22"/>
                    <a:pt x="29" y="23"/>
                    <a:pt x="29" y="23"/>
                  </a:cubicBezTo>
                  <a:cubicBezTo>
                    <a:pt x="29" y="23"/>
                    <a:pt x="28" y="24"/>
                    <a:pt x="28" y="24"/>
                  </a:cubicBezTo>
                  <a:moveTo>
                    <a:pt x="30" y="23"/>
                  </a:moveTo>
                  <a:cubicBezTo>
                    <a:pt x="30" y="22"/>
                    <a:pt x="30" y="22"/>
                    <a:pt x="30" y="21"/>
                  </a:cubicBezTo>
                  <a:cubicBezTo>
                    <a:pt x="31" y="21"/>
                    <a:pt x="31" y="21"/>
                    <a:pt x="31" y="21"/>
                  </a:cubicBezTo>
                  <a:cubicBezTo>
                    <a:pt x="31" y="23"/>
                    <a:pt x="31" y="23"/>
                    <a:pt x="31" y="23"/>
                  </a:cubicBezTo>
                  <a:cubicBezTo>
                    <a:pt x="30" y="23"/>
                    <a:pt x="30" y="23"/>
                    <a:pt x="30" y="23"/>
                  </a:cubicBezTo>
                  <a:cubicBezTo>
                    <a:pt x="30" y="23"/>
                    <a:pt x="30" y="23"/>
                    <a:pt x="30" y="23"/>
                  </a:cubicBezTo>
                  <a:moveTo>
                    <a:pt x="31" y="23"/>
                  </a:moveTo>
                  <a:cubicBezTo>
                    <a:pt x="32" y="21"/>
                    <a:pt x="32" y="21"/>
                    <a:pt x="32" y="21"/>
                  </a:cubicBezTo>
                  <a:cubicBezTo>
                    <a:pt x="32" y="20"/>
                    <a:pt x="32" y="20"/>
                    <a:pt x="32" y="20"/>
                  </a:cubicBezTo>
                  <a:cubicBezTo>
                    <a:pt x="32" y="21"/>
                    <a:pt x="32" y="22"/>
                    <a:pt x="32" y="22"/>
                  </a:cubicBezTo>
                  <a:cubicBezTo>
                    <a:pt x="31" y="23"/>
                    <a:pt x="31" y="23"/>
                    <a:pt x="31" y="23"/>
                  </a:cubicBezTo>
                  <a:moveTo>
                    <a:pt x="10" y="23"/>
                  </a:moveTo>
                  <a:cubicBezTo>
                    <a:pt x="10" y="23"/>
                    <a:pt x="10" y="23"/>
                    <a:pt x="10" y="23"/>
                  </a:cubicBezTo>
                  <a:cubicBezTo>
                    <a:pt x="10" y="20"/>
                    <a:pt x="10" y="20"/>
                    <a:pt x="10" y="20"/>
                  </a:cubicBezTo>
                  <a:cubicBezTo>
                    <a:pt x="10" y="21"/>
                    <a:pt x="10" y="21"/>
                    <a:pt x="11" y="21"/>
                  </a:cubicBezTo>
                  <a:cubicBezTo>
                    <a:pt x="11" y="21"/>
                    <a:pt x="11" y="21"/>
                    <a:pt x="11" y="21"/>
                  </a:cubicBezTo>
                  <a:cubicBezTo>
                    <a:pt x="11" y="22"/>
                    <a:pt x="11" y="22"/>
                    <a:pt x="11" y="22"/>
                  </a:cubicBezTo>
                  <a:cubicBezTo>
                    <a:pt x="10" y="23"/>
                    <a:pt x="10" y="23"/>
                    <a:pt x="10" y="23"/>
                  </a:cubicBezTo>
                  <a:moveTo>
                    <a:pt x="9" y="22"/>
                  </a:moveTo>
                  <a:cubicBezTo>
                    <a:pt x="9" y="22"/>
                    <a:pt x="8" y="21"/>
                    <a:pt x="8" y="21"/>
                  </a:cubicBezTo>
                  <a:cubicBezTo>
                    <a:pt x="8" y="20"/>
                    <a:pt x="8" y="19"/>
                    <a:pt x="8" y="18"/>
                  </a:cubicBezTo>
                  <a:cubicBezTo>
                    <a:pt x="8" y="19"/>
                    <a:pt x="9" y="19"/>
                    <a:pt x="9" y="20"/>
                  </a:cubicBezTo>
                  <a:cubicBezTo>
                    <a:pt x="9" y="20"/>
                    <a:pt x="9" y="20"/>
                    <a:pt x="9" y="20"/>
                  </a:cubicBezTo>
                  <a:cubicBezTo>
                    <a:pt x="9" y="22"/>
                    <a:pt x="9" y="22"/>
                    <a:pt x="9" y="22"/>
                  </a:cubicBezTo>
                  <a:moveTo>
                    <a:pt x="7" y="20"/>
                  </a:moveTo>
                  <a:cubicBezTo>
                    <a:pt x="7" y="20"/>
                    <a:pt x="6" y="19"/>
                    <a:pt x="6" y="19"/>
                  </a:cubicBezTo>
                  <a:cubicBezTo>
                    <a:pt x="6" y="19"/>
                    <a:pt x="6" y="19"/>
                    <a:pt x="6" y="19"/>
                  </a:cubicBezTo>
                  <a:cubicBezTo>
                    <a:pt x="6" y="17"/>
                    <a:pt x="6" y="17"/>
                    <a:pt x="6" y="17"/>
                  </a:cubicBezTo>
                  <a:cubicBezTo>
                    <a:pt x="6" y="17"/>
                    <a:pt x="7" y="18"/>
                    <a:pt x="7" y="18"/>
                  </a:cubicBezTo>
                  <a:cubicBezTo>
                    <a:pt x="7" y="18"/>
                    <a:pt x="7" y="18"/>
                    <a:pt x="7" y="18"/>
                  </a:cubicBezTo>
                  <a:cubicBezTo>
                    <a:pt x="7" y="19"/>
                    <a:pt x="7" y="19"/>
                    <a:pt x="7" y="20"/>
                  </a:cubicBezTo>
                  <a:moveTo>
                    <a:pt x="5" y="18"/>
                  </a:moveTo>
                  <a:cubicBezTo>
                    <a:pt x="5" y="18"/>
                    <a:pt x="5" y="17"/>
                    <a:pt x="4" y="17"/>
                  </a:cubicBezTo>
                  <a:cubicBezTo>
                    <a:pt x="4" y="16"/>
                    <a:pt x="4" y="16"/>
                    <a:pt x="4" y="15"/>
                  </a:cubicBezTo>
                  <a:cubicBezTo>
                    <a:pt x="4" y="15"/>
                    <a:pt x="5" y="16"/>
                    <a:pt x="5" y="16"/>
                  </a:cubicBezTo>
                  <a:cubicBezTo>
                    <a:pt x="5" y="18"/>
                    <a:pt x="5" y="18"/>
                    <a:pt x="5" y="18"/>
                  </a:cubicBezTo>
                  <a:moveTo>
                    <a:pt x="26" y="16"/>
                  </a:moveTo>
                  <a:cubicBezTo>
                    <a:pt x="27" y="14"/>
                    <a:pt x="27" y="14"/>
                    <a:pt x="27" y="14"/>
                  </a:cubicBezTo>
                  <a:cubicBezTo>
                    <a:pt x="27" y="14"/>
                    <a:pt x="27" y="15"/>
                    <a:pt x="27" y="16"/>
                  </a:cubicBezTo>
                  <a:cubicBezTo>
                    <a:pt x="26" y="16"/>
                    <a:pt x="26" y="16"/>
                    <a:pt x="26" y="16"/>
                  </a:cubicBezTo>
                  <a:moveTo>
                    <a:pt x="4" y="17"/>
                  </a:moveTo>
                  <a:cubicBezTo>
                    <a:pt x="3" y="16"/>
                    <a:pt x="3" y="16"/>
                    <a:pt x="3" y="16"/>
                  </a:cubicBezTo>
                  <a:cubicBezTo>
                    <a:pt x="3" y="16"/>
                    <a:pt x="3" y="16"/>
                    <a:pt x="3" y="16"/>
                  </a:cubicBezTo>
                  <a:cubicBezTo>
                    <a:pt x="3" y="16"/>
                    <a:pt x="3" y="15"/>
                    <a:pt x="3" y="15"/>
                  </a:cubicBezTo>
                  <a:cubicBezTo>
                    <a:pt x="2" y="14"/>
                    <a:pt x="2" y="14"/>
                    <a:pt x="2" y="12"/>
                  </a:cubicBezTo>
                  <a:cubicBezTo>
                    <a:pt x="2" y="13"/>
                    <a:pt x="3" y="14"/>
                    <a:pt x="3" y="14"/>
                  </a:cubicBezTo>
                  <a:cubicBezTo>
                    <a:pt x="3" y="15"/>
                    <a:pt x="4" y="16"/>
                    <a:pt x="4" y="17"/>
                  </a:cubicBezTo>
                  <a:moveTo>
                    <a:pt x="28" y="15"/>
                  </a:moveTo>
                  <a:cubicBezTo>
                    <a:pt x="27" y="14"/>
                    <a:pt x="27" y="13"/>
                    <a:pt x="27" y="13"/>
                  </a:cubicBezTo>
                  <a:cubicBezTo>
                    <a:pt x="28" y="10"/>
                    <a:pt x="28" y="10"/>
                    <a:pt x="28" y="10"/>
                  </a:cubicBezTo>
                  <a:cubicBezTo>
                    <a:pt x="28" y="12"/>
                    <a:pt x="28" y="12"/>
                    <a:pt x="28" y="12"/>
                  </a:cubicBezTo>
                  <a:cubicBezTo>
                    <a:pt x="28" y="12"/>
                    <a:pt x="28" y="12"/>
                    <a:pt x="28" y="12"/>
                  </a:cubicBezTo>
                  <a:cubicBezTo>
                    <a:pt x="28" y="13"/>
                    <a:pt x="28" y="14"/>
                    <a:pt x="28" y="15"/>
                  </a:cubicBezTo>
                  <a:moveTo>
                    <a:pt x="28" y="11"/>
                  </a:moveTo>
                  <a:cubicBezTo>
                    <a:pt x="28" y="9"/>
                    <a:pt x="28" y="9"/>
                    <a:pt x="28" y="9"/>
                  </a:cubicBezTo>
                  <a:cubicBezTo>
                    <a:pt x="29" y="6"/>
                    <a:pt x="29" y="6"/>
                    <a:pt x="29" y="6"/>
                  </a:cubicBezTo>
                  <a:cubicBezTo>
                    <a:pt x="29" y="7"/>
                    <a:pt x="29" y="8"/>
                    <a:pt x="29" y="9"/>
                  </a:cubicBezTo>
                  <a:cubicBezTo>
                    <a:pt x="29" y="10"/>
                    <a:pt x="29" y="11"/>
                    <a:pt x="28" y="11"/>
                  </a:cubicBezTo>
                  <a:moveTo>
                    <a:pt x="29" y="7"/>
                  </a:moveTo>
                  <a:cubicBezTo>
                    <a:pt x="29" y="7"/>
                    <a:pt x="29" y="6"/>
                    <a:pt x="29" y="5"/>
                  </a:cubicBezTo>
                  <a:cubicBezTo>
                    <a:pt x="29" y="3"/>
                    <a:pt x="29" y="3"/>
                    <a:pt x="29" y="3"/>
                  </a:cubicBezTo>
                  <a:cubicBezTo>
                    <a:pt x="29" y="4"/>
                    <a:pt x="29" y="5"/>
                    <a:pt x="30" y="6"/>
                  </a:cubicBezTo>
                  <a:cubicBezTo>
                    <a:pt x="30" y="6"/>
                    <a:pt x="29" y="7"/>
                    <a:pt x="29" y="7"/>
                  </a:cubicBezTo>
                  <a:moveTo>
                    <a:pt x="19" y="20"/>
                  </a:moveTo>
                  <a:cubicBezTo>
                    <a:pt x="19" y="19"/>
                    <a:pt x="19" y="19"/>
                    <a:pt x="19" y="19"/>
                  </a:cubicBezTo>
                  <a:cubicBezTo>
                    <a:pt x="19" y="15"/>
                    <a:pt x="19" y="10"/>
                    <a:pt x="20" y="5"/>
                  </a:cubicBezTo>
                  <a:cubicBezTo>
                    <a:pt x="29" y="1"/>
                    <a:pt x="29" y="1"/>
                    <a:pt x="29" y="1"/>
                  </a:cubicBezTo>
                  <a:cubicBezTo>
                    <a:pt x="25" y="16"/>
                    <a:pt x="25" y="16"/>
                    <a:pt x="25" y="16"/>
                  </a:cubicBezTo>
                  <a:cubicBezTo>
                    <a:pt x="25" y="17"/>
                    <a:pt x="25" y="17"/>
                    <a:pt x="25" y="17"/>
                  </a:cubicBezTo>
                  <a:cubicBezTo>
                    <a:pt x="25" y="17"/>
                    <a:pt x="25" y="17"/>
                    <a:pt x="25" y="17"/>
                  </a:cubicBezTo>
                  <a:cubicBezTo>
                    <a:pt x="25" y="17"/>
                    <a:pt x="25" y="17"/>
                    <a:pt x="25"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6" y="17"/>
                    <a:pt x="26" y="17"/>
                    <a:pt x="26" y="17"/>
                  </a:cubicBezTo>
                  <a:cubicBezTo>
                    <a:pt x="28" y="16"/>
                    <a:pt x="30" y="16"/>
                    <a:pt x="31" y="15"/>
                  </a:cubicBezTo>
                  <a:cubicBezTo>
                    <a:pt x="31" y="16"/>
                    <a:pt x="32" y="18"/>
                    <a:pt x="32" y="19"/>
                  </a:cubicBezTo>
                  <a:cubicBezTo>
                    <a:pt x="32" y="20"/>
                    <a:pt x="32" y="20"/>
                    <a:pt x="32" y="20"/>
                  </a:cubicBezTo>
                  <a:cubicBezTo>
                    <a:pt x="27" y="21"/>
                    <a:pt x="27" y="21"/>
                    <a:pt x="27" y="21"/>
                  </a:cubicBezTo>
                  <a:cubicBezTo>
                    <a:pt x="26" y="21"/>
                    <a:pt x="25" y="22"/>
                    <a:pt x="25" y="22"/>
                  </a:cubicBezTo>
                  <a:cubicBezTo>
                    <a:pt x="25" y="22"/>
                    <a:pt x="25" y="22"/>
                    <a:pt x="25" y="22"/>
                  </a:cubicBezTo>
                  <a:cubicBezTo>
                    <a:pt x="24" y="22"/>
                    <a:pt x="24" y="22"/>
                    <a:pt x="24" y="22"/>
                  </a:cubicBezTo>
                  <a:cubicBezTo>
                    <a:pt x="24" y="22"/>
                    <a:pt x="24" y="22"/>
                    <a:pt x="24" y="22"/>
                  </a:cubicBezTo>
                  <a:cubicBezTo>
                    <a:pt x="24" y="22"/>
                    <a:pt x="24" y="22"/>
                    <a:pt x="24" y="22"/>
                  </a:cubicBezTo>
                  <a:cubicBezTo>
                    <a:pt x="24" y="23"/>
                    <a:pt x="24" y="23"/>
                    <a:pt x="24" y="23"/>
                  </a:cubicBezTo>
                  <a:cubicBezTo>
                    <a:pt x="24" y="23"/>
                    <a:pt x="24" y="24"/>
                    <a:pt x="24" y="24"/>
                  </a:cubicBezTo>
                  <a:cubicBezTo>
                    <a:pt x="24" y="25"/>
                    <a:pt x="24" y="25"/>
                    <a:pt x="25" y="26"/>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5" y="27"/>
                    <a:pt x="25" y="27"/>
                    <a:pt x="25" y="27"/>
                  </a:cubicBezTo>
                  <a:cubicBezTo>
                    <a:pt x="28" y="26"/>
                    <a:pt x="30" y="26"/>
                    <a:pt x="31" y="25"/>
                  </a:cubicBezTo>
                  <a:cubicBezTo>
                    <a:pt x="32" y="25"/>
                    <a:pt x="33" y="25"/>
                    <a:pt x="33" y="25"/>
                  </a:cubicBezTo>
                  <a:cubicBezTo>
                    <a:pt x="34" y="26"/>
                    <a:pt x="35" y="29"/>
                    <a:pt x="35" y="30"/>
                  </a:cubicBezTo>
                  <a:cubicBezTo>
                    <a:pt x="34" y="30"/>
                    <a:pt x="32" y="31"/>
                    <a:pt x="27" y="32"/>
                  </a:cubicBezTo>
                  <a:cubicBezTo>
                    <a:pt x="27" y="32"/>
                    <a:pt x="27" y="32"/>
                    <a:pt x="27" y="32"/>
                  </a:cubicBezTo>
                  <a:cubicBezTo>
                    <a:pt x="27" y="32"/>
                    <a:pt x="27" y="32"/>
                    <a:pt x="27" y="32"/>
                  </a:cubicBezTo>
                  <a:cubicBezTo>
                    <a:pt x="27" y="33"/>
                    <a:pt x="27" y="33"/>
                    <a:pt x="27" y="33"/>
                  </a:cubicBezTo>
                  <a:cubicBezTo>
                    <a:pt x="27" y="33"/>
                    <a:pt x="27" y="33"/>
                    <a:pt x="27" y="33"/>
                  </a:cubicBezTo>
                  <a:cubicBezTo>
                    <a:pt x="27" y="33"/>
                    <a:pt x="27" y="33"/>
                    <a:pt x="27" y="33"/>
                  </a:cubicBezTo>
                  <a:cubicBezTo>
                    <a:pt x="28" y="35"/>
                    <a:pt x="28" y="36"/>
                    <a:pt x="28" y="37"/>
                  </a:cubicBezTo>
                  <a:cubicBezTo>
                    <a:pt x="29" y="38"/>
                    <a:pt x="29" y="38"/>
                    <a:pt x="30" y="40"/>
                  </a:cubicBezTo>
                  <a:cubicBezTo>
                    <a:pt x="28" y="40"/>
                    <a:pt x="26" y="40"/>
                    <a:pt x="24" y="42"/>
                  </a:cubicBezTo>
                  <a:cubicBezTo>
                    <a:pt x="23" y="39"/>
                    <a:pt x="23" y="38"/>
                    <a:pt x="22" y="35"/>
                  </a:cubicBezTo>
                  <a:cubicBezTo>
                    <a:pt x="21" y="35"/>
                    <a:pt x="21" y="35"/>
                    <a:pt x="21" y="35"/>
                  </a:cubicBezTo>
                  <a:cubicBezTo>
                    <a:pt x="21" y="35"/>
                    <a:pt x="21" y="35"/>
                    <a:pt x="21" y="35"/>
                  </a:cubicBezTo>
                  <a:cubicBezTo>
                    <a:pt x="21" y="35"/>
                    <a:pt x="21" y="35"/>
                    <a:pt x="21" y="35"/>
                  </a:cubicBezTo>
                  <a:cubicBezTo>
                    <a:pt x="16" y="36"/>
                    <a:pt x="13" y="37"/>
                    <a:pt x="12" y="38"/>
                  </a:cubicBezTo>
                  <a:cubicBezTo>
                    <a:pt x="12" y="36"/>
                    <a:pt x="11" y="34"/>
                    <a:pt x="11" y="33"/>
                  </a:cubicBezTo>
                  <a:cubicBezTo>
                    <a:pt x="12" y="32"/>
                    <a:pt x="16" y="31"/>
                    <a:pt x="19"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7"/>
                    <a:pt x="18" y="26"/>
                    <a:pt x="18" y="26"/>
                  </a:cubicBezTo>
                  <a:cubicBezTo>
                    <a:pt x="17" y="26"/>
                    <a:pt x="17" y="26"/>
                    <a:pt x="17" y="26"/>
                  </a:cubicBezTo>
                  <a:cubicBezTo>
                    <a:pt x="17" y="26"/>
                    <a:pt x="17" y="26"/>
                    <a:pt x="17" y="26"/>
                  </a:cubicBezTo>
                  <a:cubicBezTo>
                    <a:pt x="17" y="25"/>
                    <a:pt x="17" y="25"/>
                    <a:pt x="17" y="25"/>
                  </a:cubicBezTo>
                  <a:cubicBezTo>
                    <a:pt x="17" y="25"/>
                    <a:pt x="17" y="25"/>
                    <a:pt x="17" y="25"/>
                  </a:cubicBezTo>
                  <a:cubicBezTo>
                    <a:pt x="16" y="25"/>
                    <a:pt x="16" y="25"/>
                    <a:pt x="16" y="25"/>
                  </a:cubicBezTo>
                  <a:cubicBezTo>
                    <a:pt x="16" y="25"/>
                    <a:pt x="16" y="25"/>
                    <a:pt x="16" y="25"/>
                  </a:cubicBezTo>
                  <a:cubicBezTo>
                    <a:pt x="16" y="26"/>
                    <a:pt x="16" y="26"/>
                    <a:pt x="16" y="26"/>
                  </a:cubicBezTo>
                  <a:cubicBezTo>
                    <a:pt x="13" y="27"/>
                    <a:pt x="10" y="27"/>
                    <a:pt x="8" y="28"/>
                  </a:cubicBezTo>
                  <a:cubicBezTo>
                    <a:pt x="7" y="27"/>
                    <a:pt x="7" y="26"/>
                    <a:pt x="7" y="24"/>
                  </a:cubicBezTo>
                  <a:cubicBezTo>
                    <a:pt x="8" y="24"/>
                    <a:pt x="9" y="24"/>
                    <a:pt x="9" y="24"/>
                  </a:cubicBezTo>
                  <a:cubicBezTo>
                    <a:pt x="9" y="24"/>
                    <a:pt x="9" y="24"/>
                    <a:pt x="9" y="24"/>
                  </a:cubicBezTo>
                  <a:cubicBezTo>
                    <a:pt x="10" y="24"/>
                    <a:pt x="10" y="24"/>
                    <a:pt x="10" y="24"/>
                  </a:cubicBezTo>
                  <a:cubicBezTo>
                    <a:pt x="10" y="24"/>
                    <a:pt x="10" y="24"/>
                    <a:pt x="10" y="24"/>
                  </a:cubicBezTo>
                  <a:cubicBezTo>
                    <a:pt x="10" y="24"/>
                    <a:pt x="10" y="24"/>
                    <a:pt x="10" y="24"/>
                  </a:cubicBezTo>
                  <a:cubicBezTo>
                    <a:pt x="11" y="23"/>
                    <a:pt x="12" y="23"/>
                    <a:pt x="12" y="23"/>
                  </a:cubicBezTo>
                  <a:cubicBezTo>
                    <a:pt x="13" y="23"/>
                    <a:pt x="13" y="23"/>
                    <a:pt x="13" y="23"/>
                  </a:cubicBezTo>
                  <a:cubicBezTo>
                    <a:pt x="13" y="22"/>
                    <a:pt x="13" y="22"/>
                    <a:pt x="13" y="22"/>
                  </a:cubicBezTo>
                  <a:cubicBezTo>
                    <a:pt x="13" y="22"/>
                    <a:pt x="13" y="22"/>
                    <a:pt x="13" y="22"/>
                  </a:cubicBezTo>
                  <a:cubicBezTo>
                    <a:pt x="13" y="22"/>
                    <a:pt x="13" y="22"/>
                    <a:pt x="13" y="22"/>
                  </a:cubicBezTo>
                  <a:cubicBezTo>
                    <a:pt x="10" y="19"/>
                    <a:pt x="5" y="15"/>
                    <a:pt x="2" y="11"/>
                  </a:cubicBezTo>
                  <a:cubicBezTo>
                    <a:pt x="3" y="10"/>
                    <a:pt x="7" y="9"/>
                    <a:pt x="8" y="9"/>
                  </a:cubicBezTo>
                  <a:cubicBezTo>
                    <a:pt x="9" y="10"/>
                    <a:pt x="16" y="17"/>
                    <a:pt x="18" y="20"/>
                  </a:cubicBezTo>
                  <a:cubicBezTo>
                    <a:pt x="19" y="20"/>
                    <a:pt x="19" y="20"/>
                    <a:pt x="19" y="20"/>
                  </a:cubicBezTo>
                  <a:moveTo>
                    <a:pt x="29" y="0"/>
                  </a:moveTo>
                  <a:cubicBezTo>
                    <a:pt x="20" y="4"/>
                    <a:pt x="20" y="4"/>
                    <a:pt x="20" y="4"/>
                  </a:cubicBezTo>
                  <a:cubicBezTo>
                    <a:pt x="19" y="4"/>
                    <a:pt x="19" y="4"/>
                    <a:pt x="19" y="4"/>
                  </a:cubicBezTo>
                  <a:cubicBezTo>
                    <a:pt x="19" y="9"/>
                    <a:pt x="18" y="14"/>
                    <a:pt x="18" y="18"/>
                  </a:cubicBezTo>
                  <a:cubicBezTo>
                    <a:pt x="15" y="15"/>
                    <a:pt x="9" y="8"/>
                    <a:pt x="9" y="8"/>
                  </a:cubicBezTo>
                  <a:cubicBezTo>
                    <a:pt x="8" y="8"/>
                    <a:pt x="8" y="8"/>
                    <a:pt x="8" y="8"/>
                  </a:cubicBezTo>
                  <a:cubicBezTo>
                    <a:pt x="8" y="8"/>
                    <a:pt x="2" y="9"/>
                    <a:pt x="1" y="11"/>
                  </a:cubicBezTo>
                  <a:cubicBezTo>
                    <a:pt x="1" y="11"/>
                    <a:pt x="1" y="11"/>
                    <a:pt x="1" y="11"/>
                  </a:cubicBezTo>
                  <a:cubicBezTo>
                    <a:pt x="0" y="12"/>
                    <a:pt x="0" y="12"/>
                    <a:pt x="0" y="12"/>
                  </a:cubicBezTo>
                  <a:cubicBezTo>
                    <a:pt x="1" y="14"/>
                    <a:pt x="1" y="14"/>
                    <a:pt x="2" y="15"/>
                  </a:cubicBezTo>
                  <a:cubicBezTo>
                    <a:pt x="2" y="15"/>
                    <a:pt x="2" y="15"/>
                    <a:pt x="2" y="15"/>
                  </a:cubicBezTo>
                  <a:cubicBezTo>
                    <a:pt x="1" y="16"/>
                    <a:pt x="3" y="17"/>
                    <a:pt x="3" y="17"/>
                  </a:cubicBezTo>
                  <a:cubicBezTo>
                    <a:pt x="3" y="18"/>
                    <a:pt x="3" y="18"/>
                    <a:pt x="3" y="18"/>
                  </a:cubicBezTo>
                  <a:cubicBezTo>
                    <a:pt x="4" y="19"/>
                    <a:pt x="6" y="20"/>
                    <a:pt x="7" y="21"/>
                  </a:cubicBezTo>
                  <a:cubicBezTo>
                    <a:pt x="7" y="22"/>
                    <a:pt x="7" y="22"/>
                    <a:pt x="7" y="22"/>
                  </a:cubicBezTo>
                  <a:cubicBezTo>
                    <a:pt x="8" y="22"/>
                    <a:pt x="8" y="22"/>
                    <a:pt x="8" y="22"/>
                  </a:cubicBezTo>
                  <a:cubicBezTo>
                    <a:pt x="8" y="22"/>
                    <a:pt x="8" y="22"/>
                    <a:pt x="8" y="22"/>
                  </a:cubicBezTo>
                  <a:cubicBezTo>
                    <a:pt x="9" y="23"/>
                    <a:pt x="9" y="23"/>
                    <a:pt x="9" y="23"/>
                  </a:cubicBezTo>
                  <a:cubicBezTo>
                    <a:pt x="8" y="23"/>
                    <a:pt x="7" y="23"/>
                    <a:pt x="6" y="24"/>
                  </a:cubicBezTo>
                  <a:cubicBezTo>
                    <a:pt x="6" y="24"/>
                    <a:pt x="6" y="24"/>
                    <a:pt x="6" y="24"/>
                  </a:cubicBezTo>
                  <a:cubicBezTo>
                    <a:pt x="6" y="26"/>
                    <a:pt x="6" y="27"/>
                    <a:pt x="7" y="29"/>
                  </a:cubicBezTo>
                  <a:cubicBezTo>
                    <a:pt x="7" y="29"/>
                    <a:pt x="7" y="29"/>
                    <a:pt x="7" y="29"/>
                  </a:cubicBezTo>
                  <a:cubicBezTo>
                    <a:pt x="7" y="30"/>
                    <a:pt x="7" y="31"/>
                    <a:pt x="8" y="31"/>
                  </a:cubicBezTo>
                  <a:cubicBezTo>
                    <a:pt x="8" y="32"/>
                    <a:pt x="8" y="32"/>
                    <a:pt x="8" y="32"/>
                  </a:cubicBezTo>
                  <a:cubicBezTo>
                    <a:pt x="9" y="32"/>
                    <a:pt x="9" y="32"/>
                    <a:pt x="9" y="32"/>
                  </a:cubicBezTo>
                  <a:cubicBezTo>
                    <a:pt x="9" y="31"/>
                    <a:pt x="10" y="31"/>
                    <a:pt x="11" y="31"/>
                  </a:cubicBezTo>
                  <a:cubicBezTo>
                    <a:pt x="11" y="31"/>
                    <a:pt x="12" y="30"/>
                    <a:pt x="14" y="30"/>
                  </a:cubicBezTo>
                  <a:cubicBezTo>
                    <a:pt x="14" y="30"/>
                    <a:pt x="14" y="30"/>
                    <a:pt x="14" y="30"/>
                  </a:cubicBezTo>
                  <a:cubicBezTo>
                    <a:pt x="16" y="29"/>
                    <a:pt x="16" y="29"/>
                    <a:pt x="16" y="29"/>
                  </a:cubicBezTo>
                  <a:cubicBezTo>
                    <a:pt x="16" y="29"/>
                    <a:pt x="16" y="29"/>
                    <a:pt x="16" y="29"/>
                  </a:cubicBezTo>
                  <a:cubicBezTo>
                    <a:pt x="16" y="30"/>
                    <a:pt x="16" y="30"/>
                    <a:pt x="16" y="30"/>
                  </a:cubicBezTo>
                  <a:cubicBezTo>
                    <a:pt x="12" y="31"/>
                    <a:pt x="10" y="32"/>
                    <a:pt x="10" y="32"/>
                  </a:cubicBezTo>
                  <a:cubicBezTo>
                    <a:pt x="10" y="32"/>
                    <a:pt x="10" y="32"/>
                    <a:pt x="10" y="32"/>
                  </a:cubicBezTo>
                  <a:cubicBezTo>
                    <a:pt x="10" y="33"/>
                    <a:pt x="10" y="33"/>
                    <a:pt x="10" y="33"/>
                  </a:cubicBezTo>
                  <a:cubicBezTo>
                    <a:pt x="10" y="34"/>
                    <a:pt x="11" y="36"/>
                    <a:pt x="11" y="38"/>
                  </a:cubicBezTo>
                  <a:cubicBezTo>
                    <a:pt x="11" y="38"/>
                    <a:pt x="11" y="38"/>
                    <a:pt x="11" y="38"/>
                  </a:cubicBezTo>
                  <a:cubicBezTo>
                    <a:pt x="11" y="39"/>
                    <a:pt x="11" y="39"/>
                    <a:pt x="11" y="39"/>
                  </a:cubicBezTo>
                  <a:cubicBezTo>
                    <a:pt x="12" y="40"/>
                    <a:pt x="13" y="41"/>
                    <a:pt x="14" y="42"/>
                  </a:cubicBezTo>
                  <a:cubicBezTo>
                    <a:pt x="14" y="42"/>
                    <a:pt x="14" y="42"/>
                    <a:pt x="14" y="42"/>
                  </a:cubicBezTo>
                  <a:cubicBezTo>
                    <a:pt x="15" y="42"/>
                    <a:pt x="15" y="42"/>
                    <a:pt x="15" y="42"/>
                  </a:cubicBezTo>
                  <a:cubicBezTo>
                    <a:pt x="17" y="41"/>
                    <a:pt x="19" y="40"/>
                    <a:pt x="21" y="39"/>
                  </a:cubicBezTo>
                  <a:cubicBezTo>
                    <a:pt x="22" y="41"/>
                    <a:pt x="23" y="43"/>
                    <a:pt x="24" y="45"/>
                  </a:cubicBezTo>
                  <a:cubicBezTo>
                    <a:pt x="24" y="46"/>
                    <a:pt x="25" y="47"/>
                    <a:pt x="25" y="47"/>
                  </a:cubicBezTo>
                  <a:cubicBezTo>
                    <a:pt x="25" y="48"/>
                    <a:pt x="25" y="48"/>
                    <a:pt x="25" y="48"/>
                  </a:cubicBezTo>
                  <a:cubicBezTo>
                    <a:pt x="25" y="48"/>
                    <a:pt x="25" y="48"/>
                    <a:pt x="25" y="48"/>
                  </a:cubicBezTo>
                  <a:cubicBezTo>
                    <a:pt x="25" y="47"/>
                    <a:pt x="25" y="47"/>
                    <a:pt x="25" y="47"/>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7"/>
                    <a:pt x="26" y="47"/>
                    <a:pt x="26" y="47"/>
                  </a:cubicBezTo>
                  <a:cubicBezTo>
                    <a:pt x="27" y="47"/>
                    <a:pt x="28" y="46"/>
                    <a:pt x="29" y="46"/>
                  </a:cubicBezTo>
                  <a:cubicBezTo>
                    <a:pt x="29" y="46"/>
                    <a:pt x="29" y="46"/>
                    <a:pt x="29" y="46"/>
                  </a:cubicBezTo>
                  <a:cubicBezTo>
                    <a:pt x="30" y="46"/>
                    <a:pt x="30" y="46"/>
                    <a:pt x="30" y="46"/>
                  </a:cubicBezTo>
                  <a:cubicBezTo>
                    <a:pt x="30" y="46"/>
                    <a:pt x="30" y="46"/>
                    <a:pt x="30" y="46"/>
                  </a:cubicBezTo>
                  <a:cubicBezTo>
                    <a:pt x="30" y="46"/>
                    <a:pt x="30" y="46"/>
                    <a:pt x="30" y="46"/>
                  </a:cubicBezTo>
                  <a:cubicBezTo>
                    <a:pt x="30" y="45"/>
                    <a:pt x="31" y="45"/>
                    <a:pt x="32" y="45"/>
                  </a:cubicBezTo>
                  <a:cubicBezTo>
                    <a:pt x="32" y="44"/>
                    <a:pt x="32" y="44"/>
                    <a:pt x="32" y="44"/>
                  </a:cubicBezTo>
                  <a:cubicBezTo>
                    <a:pt x="32" y="44"/>
                    <a:pt x="32" y="44"/>
                    <a:pt x="32" y="44"/>
                  </a:cubicBezTo>
                  <a:cubicBezTo>
                    <a:pt x="31" y="43"/>
                    <a:pt x="31" y="42"/>
                    <a:pt x="30" y="40"/>
                  </a:cubicBezTo>
                  <a:cubicBezTo>
                    <a:pt x="31" y="40"/>
                    <a:pt x="31" y="40"/>
                    <a:pt x="31" y="40"/>
                  </a:cubicBezTo>
                  <a:cubicBezTo>
                    <a:pt x="31" y="40"/>
                    <a:pt x="31" y="40"/>
                    <a:pt x="31" y="40"/>
                  </a:cubicBezTo>
                  <a:cubicBezTo>
                    <a:pt x="30" y="39"/>
                    <a:pt x="30" y="38"/>
                    <a:pt x="29" y="37"/>
                  </a:cubicBezTo>
                  <a:cubicBezTo>
                    <a:pt x="30" y="37"/>
                    <a:pt x="30" y="37"/>
                    <a:pt x="30" y="37"/>
                  </a:cubicBezTo>
                  <a:cubicBezTo>
                    <a:pt x="30" y="36"/>
                    <a:pt x="35" y="34"/>
                    <a:pt x="36" y="34"/>
                  </a:cubicBezTo>
                  <a:cubicBezTo>
                    <a:pt x="37" y="34"/>
                    <a:pt x="37" y="34"/>
                    <a:pt x="37" y="34"/>
                  </a:cubicBezTo>
                  <a:cubicBezTo>
                    <a:pt x="36" y="30"/>
                    <a:pt x="36" y="30"/>
                    <a:pt x="36" y="30"/>
                  </a:cubicBezTo>
                  <a:cubicBezTo>
                    <a:pt x="36" y="30"/>
                    <a:pt x="36" y="30"/>
                    <a:pt x="36" y="30"/>
                  </a:cubicBezTo>
                  <a:cubicBezTo>
                    <a:pt x="36" y="30"/>
                    <a:pt x="35" y="25"/>
                    <a:pt x="34" y="24"/>
                  </a:cubicBezTo>
                  <a:cubicBezTo>
                    <a:pt x="34" y="23"/>
                    <a:pt x="34" y="23"/>
                    <a:pt x="34" y="23"/>
                  </a:cubicBezTo>
                  <a:cubicBezTo>
                    <a:pt x="33" y="24"/>
                    <a:pt x="33" y="24"/>
                    <a:pt x="33" y="24"/>
                  </a:cubicBezTo>
                  <a:cubicBezTo>
                    <a:pt x="33" y="24"/>
                    <a:pt x="32" y="24"/>
                    <a:pt x="31" y="24"/>
                  </a:cubicBezTo>
                  <a:cubicBezTo>
                    <a:pt x="30" y="25"/>
                    <a:pt x="28" y="25"/>
                    <a:pt x="26" y="26"/>
                  </a:cubicBezTo>
                  <a:cubicBezTo>
                    <a:pt x="26" y="26"/>
                    <a:pt x="26" y="26"/>
                    <a:pt x="26" y="26"/>
                  </a:cubicBezTo>
                  <a:cubicBezTo>
                    <a:pt x="26" y="25"/>
                    <a:pt x="26" y="25"/>
                    <a:pt x="26" y="25"/>
                  </a:cubicBezTo>
                  <a:cubicBezTo>
                    <a:pt x="26" y="25"/>
                    <a:pt x="26" y="25"/>
                    <a:pt x="26" y="25"/>
                  </a:cubicBezTo>
                  <a:cubicBezTo>
                    <a:pt x="26" y="25"/>
                    <a:pt x="26" y="25"/>
                    <a:pt x="26" y="25"/>
                  </a:cubicBezTo>
                  <a:cubicBezTo>
                    <a:pt x="28" y="25"/>
                    <a:pt x="29" y="24"/>
                    <a:pt x="30" y="24"/>
                  </a:cubicBezTo>
                  <a:cubicBezTo>
                    <a:pt x="31" y="24"/>
                    <a:pt x="31" y="24"/>
                    <a:pt x="31" y="24"/>
                  </a:cubicBezTo>
                  <a:cubicBezTo>
                    <a:pt x="31" y="24"/>
                    <a:pt x="31" y="24"/>
                    <a:pt x="31" y="24"/>
                  </a:cubicBezTo>
                  <a:cubicBezTo>
                    <a:pt x="31" y="24"/>
                    <a:pt x="31" y="24"/>
                    <a:pt x="31" y="24"/>
                  </a:cubicBezTo>
                  <a:cubicBezTo>
                    <a:pt x="31" y="24"/>
                    <a:pt x="31" y="24"/>
                    <a:pt x="31" y="24"/>
                  </a:cubicBezTo>
                  <a:cubicBezTo>
                    <a:pt x="32" y="23"/>
                    <a:pt x="32" y="23"/>
                    <a:pt x="33" y="23"/>
                  </a:cubicBezTo>
                  <a:cubicBezTo>
                    <a:pt x="33" y="23"/>
                    <a:pt x="33" y="23"/>
                    <a:pt x="33" y="23"/>
                  </a:cubicBezTo>
                  <a:cubicBezTo>
                    <a:pt x="33" y="22"/>
                    <a:pt x="33" y="21"/>
                    <a:pt x="33" y="20"/>
                  </a:cubicBezTo>
                  <a:cubicBezTo>
                    <a:pt x="33" y="20"/>
                    <a:pt x="33" y="20"/>
                    <a:pt x="33" y="20"/>
                  </a:cubicBezTo>
                  <a:cubicBezTo>
                    <a:pt x="33" y="18"/>
                    <a:pt x="32" y="16"/>
                    <a:pt x="32" y="14"/>
                  </a:cubicBezTo>
                  <a:cubicBezTo>
                    <a:pt x="32" y="14"/>
                    <a:pt x="32" y="14"/>
                    <a:pt x="32" y="14"/>
                  </a:cubicBezTo>
                  <a:cubicBezTo>
                    <a:pt x="31" y="14"/>
                    <a:pt x="31" y="14"/>
                    <a:pt x="31" y="14"/>
                  </a:cubicBezTo>
                  <a:cubicBezTo>
                    <a:pt x="30" y="14"/>
                    <a:pt x="29" y="15"/>
                    <a:pt x="28" y="15"/>
                  </a:cubicBezTo>
                  <a:cubicBezTo>
                    <a:pt x="29" y="14"/>
                    <a:pt x="29" y="13"/>
                    <a:pt x="29" y="12"/>
                  </a:cubicBezTo>
                  <a:cubicBezTo>
                    <a:pt x="29" y="11"/>
                    <a:pt x="30" y="10"/>
                    <a:pt x="30" y="8"/>
                  </a:cubicBezTo>
                  <a:cubicBezTo>
                    <a:pt x="30" y="8"/>
                    <a:pt x="31" y="7"/>
                    <a:pt x="30" y="6"/>
                  </a:cubicBezTo>
                  <a:cubicBezTo>
                    <a:pt x="30" y="4"/>
                    <a:pt x="30" y="2"/>
                    <a:pt x="30" y="1"/>
                  </a:cubicBezTo>
                  <a:cubicBezTo>
                    <a:pt x="30" y="0"/>
                    <a:pt x="30" y="0"/>
                    <a:pt x="30" y="0"/>
                  </a:cubicBezTo>
                  <a:cubicBezTo>
                    <a:pt x="30" y="0"/>
                    <a:pt x="30" y="0"/>
                    <a:pt x="30" y="0"/>
                  </a:cubicBezTo>
                  <a:cubicBezTo>
                    <a:pt x="30" y="0"/>
                    <a:pt x="30" y="0"/>
                    <a:pt x="30" y="0"/>
                  </a:cubicBezTo>
                  <a:cubicBezTo>
                    <a:pt x="29" y="0"/>
                    <a:pt x="29" y="0"/>
                    <a:pt x="29" y="0"/>
                  </a:cubicBezTo>
                  <a:cubicBezTo>
                    <a:pt x="29" y="0"/>
                    <a:pt x="29" y="0"/>
                    <a:pt x="29" y="0"/>
                  </a:cubicBezTo>
                  <a:cubicBezTo>
                    <a:pt x="29" y="0"/>
                    <a:pt x="29" y="0"/>
                    <a:pt x="29"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6" name="Freeform 192"/>
            <p:cNvSpPr>
              <a:spLocks noEditPoints="1"/>
            </p:cNvSpPr>
            <p:nvPr/>
          </p:nvSpPr>
          <p:spPr bwMode="auto">
            <a:xfrm>
              <a:off x="4210" y="2070"/>
              <a:ext cx="76" cy="121"/>
            </a:xfrm>
            <a:custGeom>
              <a:avLst/>
              <a:gdLst>
                <a:gd name="T0" fmla="*/ 24 w 32"/>
                <a:gd name="T1" fmla="*/ 50 h 51"/>
                <a:gd name="T2" fmla="*/ 22 w 32"/>
                <a:gd name="T3" fmla="*/ 49 h 51"/>
                <a:gd name="T4" fmla="*/ 20 w 32"/>
                <a:gd name="T5" fmla="*/ 49 h 51"/>
                <a:gd name="T6" fmla="*/ 28 w 32"/>
                <a:gd name="T7" fmla="*/ 46 h 51"/>
                <a:gd name="T8" fmla="*/ 16 w 32"/>
                <a:gd name="T9" fmla="*/ 48 h 51"/>
                <a:gd name="T10" fmla="*/ 27 w 32"/>
                <a:gd name="T11" fmla="*/ 49 h 51"/>
                <a:gd name="T12" fmla="*/ 29 w 32"/>
                <a:gd name="T13" fmla="*/ 49 h 51"/>
                <a:gd name="T14" fmla="*/ 16 w 32"/>
                <a:gd name="T15" fmla="*/ 48 h 51"/>
                <a:gd name="T16" fmla="*/ 3 w 32"/>
                <a:gd name="T17" fmla="*/ 46 h 51"/>
                <a:gd name="T18" fmla="*/ 12 w 32"/>
                <a:gd name="T19" fmla="*/ 47 h 51"/>
                <a:gd name="T20" fmla="*/ 5 w 32"/>
                <a:gd name="T21" fmla="*/ 45 h 51"/>
                <a:gd name="T22" fmla="*/ 11 w 32"/>
                <a:gd name="T23" fmla="*/ 44 h 51"/>
                <a:gd name="T24" fmla="*/ 9 w 32"/>
                <a:gd name="T25" fmla="*/ 43 h 51"/>
                <a:gd name="T26" fmla="*/ 9 w 32"/>
                <a:gd name="T27" fmla="*/ 47 h 51"/>
                <a:gd name="T28" fmla="*/ 4 w 32"/>
                <a:gd name="T29" fmla="*/ 43 h 51"/>
                <a:gd name="T30" fmla="*/ 2 w 32"/>
                <a:gd name="T31" fmla="*/ 41 h 51"/>
                <a:gd name="T32" fmla="*/ 1 w 32"/>
                <a:gd name="T33" fmla="*/ 39 h 51"/>
                <a:gd name="T34" fmla="*/ 23 w 32"/>
                <a:gd name="T35" fmla="*/ 29 h 51"/>
                <a:gd name="T36" fmla="*/ 22 w 32"/>
                <a:gd name="T37" fmla="*/ 31 h 51"/>
                <a:gd name="T38" fmla="*/ 20 w 32"/>
                <a:gd name="T39" fmla="*/ 31 h 51"/>
                <a:gd name="T40" fmla="*/ 18 w 32"/>
                <a:gd name="T41" fmla="*/ 31 h 51"/>
                <a:gd name="T42" fmla="*/ 16 w 32"/>
                <a:gd name="T43" fmla="*/ 30 h 51"/>
                <a:gd name="T44" fmla="*/ 4 w 32"/>
                <a:gd name="T45" fmla="*/ 28 h 51"/>
                <a:gd name="T46" fmla="*/ 5 w 32"/>
                <a:gd name="T47" fmla="*/ 31 h 51"/>
                <a:gd name="T48" fmla="*/ 7 w 32"/>
                <a:gd name="T49" fmla="*/ 31 h 51"/>
                <a:gd name="T50" fmla="*/ 28 w 32"/>
                <a:gd name="T51" fmla="*/ 15 h 51"/>
                <a:gd name="T52" fmla="*/ 22 w 32"/>
                <a:gd name="T53" fmla="*/ 18 h 51"/>
                <a:gd name="T54" fmla="*/ 20 w 32"/>
                <a:gd name="T55" fmla="*/ 14 h 51"/>
                <a:gd name="T56" fmla="*/ 28 w 32"/>
                <a:gd name="T57" fmla="*/ 14 h 51"/>
                <a:gd name="T58" fmla="*/ 24 w 32"/>
                <a:gd name="T59" fmla="*/ 17 h 51"/>
                <a:gd name="T60" fmla="*/ 26 w 32"/>
                <a:gd name="T61" fmla="*/ 14 h 51"/>
                <a:gd name="T62" fmla="*/ 21 w 32"/>
                <a:gd name="T63" fmla="*/ 11 h 51"/>
                <a:gd name="T64" fmla="*/ 14 w 32"/>
                <a:gd name="T65" fmla="*/ 14 h 51"/>
                <a:gd name="T66" fmla="*/ 21 w 32"/>
                <a:gd name="T67" fmla="*/ 11 h 51"/>
                <a:gd name="T68" fmla="*/ 16 w 32"/>
                <a:gd name="T69" fmla="*/ 11 h 51"/>
                <a:gd name="T70" fmla="*/ 18 w 32"/>
                <a:gd name="T71" fmla="*/ 10 h 51"/>
                <a:gd name="T72" fmla="*/ 7 w 32"/>
                <a:gd name="T73" fmla="*/ 8 h 51"/>
                <a:gd name="T74" fmla="*/ 19 w 32"/>
                <a:gd name="T75" fmla="*/ 9 h 51"/>
                <a:gd name="T76" fmla="*/ 14 w 32"/>
                <a:gd name="T77" fmla="*/ 17 h 51"/>
                <a:gd name="T78" fmla="*/ 16 w 32"/>
                <a:gd name="T79" fmla="*/ 27 h 51"/>
                <a:gd name="T80" fmla="*/ 29 w 32"/>
                <a:gd name="T81" fmla="*/ 38 h 51"/>
                <a:gd name="T82" fmla="*/ 3 w 32"/>
                <a:gd name="T83" fmla="*/ 40 h 51"/>
                <a:gd name="T84" fmla="*/ 9 w 32"/>
                <a:gd name="T85" fmla="*/ 27 h 51"/>
                <a:gd name="T86" fmla="*/ 8 w 32"/>
                <a:gd name="T87" fmla="*/ 27 h 51"/>
                <a:gd name="T88" fmla="*/ 12 w 32"/>
                <a:gd name="T89" fmla="*/ 1 h 51"/>
                <a:gd name="T90" fmla="*/ 1 w 32"/>
                <a:gd name="T91" fmla="*/ 27 h 51"/>
                <a:gd name="T92" fmla="*/ 5 w 32"/>
                <a:gd name="T93" fmla="*/ 32 h 51"/>
                <a:gd name="T94" fmla="*/ 0 w 32"/>
                <a:gd name="T95" fmla="*/ 41 h 51"/>
                <a:gd name="T96" fmla="*/ 4 w 32"/>
                <a:gd name="T97" fmla="*/ 50 h 51"/>
                <a:gd name="T98" fmla="*/ 30 w 32"/>
                <a:gd name="T99" fmla="*/ 50 h 51"/>
                <a:gd name="T100" fmla="*/ 32 w 32"/>
                <a:gd name="T101" fmla="*/ 44 h 51"/>
                <a:gd name="T102" fmla="*/ 30 w 32"/>
                <a:gd name="T103" fmla="*/ 37 h 51"/>
                <a:gd name="T104" fmla="*/ 24 w 32"/>
                <a:gd name="T105" fmla="*/ 32 h 51"/>
                <a:gd name="T106" fmla="*/ 16 w 32"/>
                <a:gd name="T107" fmla="*/ 21 h 51"/>
                <a:gd name="T108" fmla="*/ 20 w 32"/>
                <a:gd name="T109" fmla="*/ 17 h 51"/>
                <a:gd name="T110" fmla="*/ 29 w 32"/>
                <a:gd name="T111" fmla="*/ 1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 h="51">
                  <a:moveTo>
                    <a:pt x="21" y="49"/>
                  </a:moveTo>
                  <a:cubicBezTo>
                    <a:pt x="21" y="49"/>
                    <a:pt x="21" y="49"/>
                    <a:pt x="20" y="49"/>
                  </a:cubicBezTo>
                  <a:cubicBezTo>
                    <a:pt x="20" y="49"/>
                    <a:pt x="21" y="46"/>
                    <a:pt x="22" y="46"/>
                  </a:cubicBezTo>
                  <a:cubicBezTo>
                    <a:pt x="22" y="46"/>
                    <a:pt x="22" y="46"/>
                    <a:pt x="22" y="46"/>
                  </a:cubicBezTo>
                  <a:cubicBezTo>
                    <a:pt x="22" y="46"/>
                    <a:pt x="23" y="46"/>
                    <a:pt x="23" y="46"/>
                  </a:cubicBezTo>
                  <a:cubicBezTo>
                    <a:pt x="22" y="47"/>
                    <a:pt x="22" y="48"/>
                    <a:pt x="21" y="49"/>
                  </a:cubicBezTo>
                  <a:moveTo>
                    <a:pt x="24" y="50"/>
                  </a:moveTo>
                  <a:cubicBezTo>
                    <a:pt x="24" y="49"/>
                    <a:pt x="24" y="49"/>
                    <a:pt x="24" y="49"/>
                  </a:cubicBezTo>
                  <a:cubicBezTo>
                    <a:pt x="24" y="48"/>
                    <a:pt x="25" y="47"/>
                    <a:pt x="26" y="46"/>
                  </a:cubicBezTo>
                  <a:cubicBezTo>
                    <a:pt x="26" y="46"/>
                    <a:pt x="26" y="46"/>
                    <a:pt x="26" y="46"/>
                  </a:cubicBezTo>
                  <a:cubicBezTo>
                    <a:pt x="26" y="46"/>
                    <a:pt x="27" y="46"/>
                    <a:pt x="27" y="46"/>
                  </a:cubicBezTo>
                  <a:cubicBezTo>
                    <a:pt x="26" y="47"/>
                    <a:pt x="26" y="48"/>
                    <a:pt x="25" y="50"/>
                  </a:cubicBezTo>
                  <a:cubicBezTo>
                    <a:pt x="25" y="50"/>
                    <a:pt x="25" y="50"/>
                    <a:pt x="25" y="50"/>
                  </a:cubicBezTo>
                  <a:cubicBezTo>
                    <a:pt x="24" y="50"/>
                    <a:pt x="23" y="50"/>
                    <a:pt x="22" y="49"/>
                  </a:cubicBezTo>
                  <a:cubicBezTo>
                    <a:pt x="22" y="48"/>
                    <a:pt x="23" y="47"/>
                    <a:pt x="24" y="46"/>
                  </a:cubicBezTo>
                  <a:cubicBezTo>
                    <a:pt x="24" y="46"/>
                    <a:pt x="24" y="46"/>
                    <a:pt x="24" y="46"/>
                  </a:cubicBezTo>
                  <a:cubicBezTo>
                    <a:pt x="24" y="46"/>
                    <a:pt x="25" y="46"/>
                    <a:pt x="25" y="46"/>
                  </a:cubicBezTo>
                  <a:cubicBezTo>
                    <a:pt x="25" y="47"/>
                    <a:pt x="24" y="48"/>
                    <a:pt x="23" y="49"/>
                  </a:cubicBezTo>
                  <a:cubicBezTo>
                    <a:pt x="24" y="50"/>
                    <a:pt x="24" y="50"/>
                    <a:pt x="24" y="50"/>
                  </a:cubicBezTo>
                  <a:cubicBezTo>
                    <a:pt x="24" y="50"/>
                    <a:pt x="24" y="50"/>
                    <a:pt x="24" y="50"/>
                  </a:cubicBezTo>
                  <a:moveTo>
                    <a:pt x="20" y="49"/>
                  </a:moveTo>
                  <a:cubicBezTo>
                    <a:pt x="19" y="49"/>
                    <a:pt x="18" y="49"/>
                    <a:pt x="18" y="48"/>
                  </a:cubicBezTo>
                  <a:cubicBezTo>
                    <a:pt x="18" y="47"/>
                    <a:pt x="19" y="47"/>
                    <a:pt x="20" y="46"/>
                  </a:cubicBezTo>
                  <a:cubicBezTo>
                    <a:pt x="20" y="46"/>
                    <a:pt x="20" y="46"/>
                    <a:pt x="20" y="46"/>
                  </a:cubicBezTo>
                  <a:cubicBezTo>
                    <a:pt x="20" y="46"/>
                    <a:pt x="21" y="46"/>
                    <a:pt x="21" y="46"/>
                  </a:cubicBezTo>
                  <a:cubicBezTo>
                    <a:pt x="20" y="49"/>
                    <a:pt x="20" y="49"/>
                    <a:pt x="20" y="49"/>
                  </a:cubicBezTo>
                  <a:moveTo>
                    <a:pt x="26" y="50"/>
                  </a:moveTo>
                  <a:cubicBezTo>
                    <a:pt x="26" y="48"/>
                    <a:pt x="27" y="47"/>
                    <a:pt x="28" y="46"/>
                  </a:cubicBezTo>
                  <a:cubicBezTo>
                    <a:pt x="28" y="45"/>
                    <a:pt x="29" y="45"/>
                    <a:pt x="29" y="45"/>
                  </a:cubicBezTo>
                  <a:cubicBezTo>
                    <a:pt x="28" y="47"/>
                    <a:pt x="28" y="48"/>
                    <a:pt x="27" y="49"/>
                  </a:cubicBezTo>
                  <a:cubicBezTo>
                    <a:pt x="27" y="50"/>
                    <a:pt x="27" y="50"/>
                    <a:pt x="27" y="50"/>
                  </a:cubicBezTo>
                  <a:cubicBezTo>
                    <a:pt x="27" y="50"/>
                    <a:pt x="27" y="50"/>
                    <a:pt x="27" y="50"/>
                  </a:cubicBezTo>
                  <a:cubicBezTo>
                    <a:pt x="27" y="50"/>
                    <a:pt x="26" y="50"/>
                    <a:pt x="26" y="50"/>
                  </a:cubicBezTo>
                  <a:moveTo>
                    <a:pt x="17" y="48"/>
                  </a:moveTo>
                  <a:cubicBezTo>
                    <a:pt x="16" y="48"/>
                    <a:pt x="16" y="48"/>
                    <a:pt x="16" y="48"/>
                  </a:cubicBezTo>
                  <a:cubicBezTo>
                    <a:pt x="16" y="48"/>
                    <a:pt x="16" y="48"/>
                    <a:pt x="16" y="48"/>
                  </a:cubicBezTo>
                  <a:cubicBezTo>
                    <a:pt x="16" y="47"/>
                    <a:pt x="17" y="46"/>
                    <a:pt x="18" y="45"/>
                  </a:cubicBezTo>
                  <a:cubicBezTo>
                    <a:pt x="18" y="45"/>
                    <a:pt x="18" y="45"/>
                    <a:pt x="18" y="45"/>
                  </a:cubicBezTo>
                  <a:cubicBezTo>
                    <a:pt x="19" y="45"/>
                    <a:pt x="19" y="45"/>
                    <a:pt x="19" y="45"/>
                  </a:cubicBezTo>
                  <a:cubicBezTo>
                    <a:pt x="19" y="46"/>
                    <a:pt x="18" y="47"/>
                    <a:pt x="17" y="48"/>
                  </a:cubicBezTo>
                  <a:moveTo>
                    <a:pt x="27" y="49"/>
                  </a:moveTo>
                  <a:cubicBezTo>
                    <a:pt x="27" y="49"/>
                    <a:pt x="27" y="49"/>
                    <a:pt x="27" y="49"/>
                  </a:cubicBezTo>
                  <a:cubicBezTo>
                    <a:pt x="28" y="48"/>
                    <a:pt x="29" y="46"/>
                    <a:pt x="30" y="45"/>
                  </a:cubicBezTo>
                  <a:cubicBezTo>
                    <a:pt x="30" y="45"/>
                    <a:pt x="30" y="45"/>
                    <a:pt x="30" y="45"/>
                  </a:cubicBezTo>
                  <a:cubicBezTo>
                    <a:pt x="30" y="45"/>
                    <a:pt x="30" y="45"/>
                    <a:pt x="31" y="45"/>
                  </a:cubicBezTo>
                  <a:cubicBezTo>
                    <a:pt x="31" y="45"/>
                    <a:pt x="31" y="45"/>
                    <a:pt x="31" y="45"/>
                  </a:cubicBezTo>
                  <a:cubicBezTo>
                    <a:pt x="31" y="45"/>
                    <a:pt x="31" y="45"/>
                    <a:pt x="31" y="45"/>
                  </a:cubicBezTo>
                  <a:cubicBezTo>
                    <a:pt x="29" y="49"/>
                    <a:pt x="29" y="49"/>
                    <a:pt x="29" y="49"/>
                  </a:cubicBezTo>
                  <a:cubicBezTo>
                    <a:pt x="29" y="49"/>
                    <a:pt x="29" y="49"/>
                    <a:pt x="29" y="49"/>
                  </a:cubicBezTo>
                  <a:cubicBezTo>
                    <a:pt x="29" y="49"/>
                    <a:pt x="29" y="49"/>
                    <a:pt x="29" y="49"/>
                  </a:cubicBezTo>
                  <a:cubicBezTo>
                    <a:pt x="29" y="49"/>
                    <a:pt x="29" y="49"/>
                    <a:pt x="29" y="49"/>
                  </a:cubicBezTo>
                  <a:cubicBezTo>
                    <a:pt x="30" y="47"/>
                    <a:pt x="30" y="47"/>
                    <a:pt x="30" y="47"/>
                  </a:cubicBezTo>
                  <a:cubicBezTo>
                    <a:pt x="30" y="48"/>
                    <a:pt x="30" y="48"/>
                    <a:pt x="30" y="48"/>
                  </a:cubicBezTo>
                  <a:cubicBezTo>
                    <a:pt x="30" y="48"/>
                    <a:pt x="30" y="49"/>
                    <a:pt x="30" y="49"/>
                  </a:cubicBezTo>
                  <a:cubicBezTo>
                    <a:pt x="29" y="49"/>
                    <a:pt x="28" y="49"/>
                    <a:pt x="27" y="49"/>
                  </a:cubicBezTo>
                  <a:moveTo>
                    <a:pt x="16" y="48"/>
                  </a:moveTo>
                  <a:cubicBezTo>
                    <a:pt x="15" y="47"/>
                    <a:pt x="14" y="47"/>
                    <a:pt x="13" y="47"/>
                  </a:cubicBezTo>
                  <a:cubicBezTo>
                    <a:pt x="14" y="46"/>
                    <a:pt x="14" y="45"/>
                    <a:pt x="15" y="44"/>
                  </a:cubicBezTo>
                  <a:cubicBezTo>
                    <a:pt x="15" y="44"/>
                    <a:pt x="15" y="44"/>
                    <a:pt x="15" y="44"/>
                  </a:cubicBezTo>
                  <a:cubicBezTo>
                    <a:pt x="16" y="44"/>
                    <a:pt x="16" y="45"/>
                    <a:pt x="17" y="45"/>
                  </a:cubicBezTo>
                  <a:cubicBezTo>
                    <a:pt x="17" y="46"/>
                    <a:pt x="16" y="47"/>
                    <a:pt x="16" y="48"/>
                  </a:cubicBezTo>
                  <a:moveTo>
                    <a:pt x="3" y="48"/>
                  </a:moveTo>
                  <a:cubicBezTo>
                    <a:pt x="3" y="47"/>
                    <a:pt x="3" y="47"/>
                    <a:pt x="3" y="46"/>
                  </a:cubicBezTo>
                  <a:cubicBezTo>
                    <a:pt x="2" y="46"/>
                    <a:pt x="2" y="46"/>
                    <a:pt x="2" y="46"/>
                  </a:cubicBezTo>
                  <a:cubicBezTo>
                    <a:pt x="3" y="45"/>
                    <a:pt x="3" y="44"/>
                    <a:pt x="4" y="44"/>
                  </a:cubicBezTo>
                  <a:cubicBezTo>
                    <a:pt x="4" y="45"/>
                    <a:pt x="4" y="46"/>
                    <a:pt x="3" y="47"/>
                  </a:cubicBezTo>
                  <a:cubicBezTo>
                    <a:pt x="3" y="48"/>
                    <a:pt x="3" y="48"/>
                    <a:pt x="3" y="48"/>
                  </a:cubicBezTo>
                  <a:moveTo>
                    <a:pt x="13" y="47"/>
                  </a:moveTo>
                  <a:cubicBezTo>
                    <a:pt x="13" y="47"/>
                    <a:pt x="13" y="47"/>
                    <a:pt x="13" y="47"/>
                  </a:cubicBezTo>
                  <a:cubicBezTo>
                    <a:pt x="12" y="47"/>
                    <a:pt x="12" y="47"/>
                    <a:pt x="12" y="47"/>
                  </a:cubicBezTo>
                  <a:cubicBezTo>
                    <a:pt x="12" y="46"/>
                    <a:pt x="13" y="45"/>
                    <a:pt x="13" y="44"/>
                  </a:cubicBezTo>
                  <a:cubicBezTo>
                    <a:pt x="13" y="44"/>
                    <a:pt x="13" y="44"/>
                    <a:pt x="13" y="44"/>
                  </a:cubicBezTo>
                  <a:cubicBezTo>
                    <a:pt x="14" y="44"/>
                    <a:pt x="14" y="44"/>
                    <a:pt x="14" y="44"/>
                  </a:cubicBezTo>
                  <a:cubicBezTo>
                    <a:pt x="14" y="45"/>
                    <a:pt x="13" y="46"/>
                    <a:pt x="13" y="47"/>
                  </a:cubicBezTo>
                  <a:moveTo>
                    <a:pt x="4" y="48"/>
                  </a:moveTo>
                  <a:cubicBezTo>
                    <a:pt x="4" y="48"/>
                    <a:pt x="4" y="47"/>
                    <a:pt x="5" y="47"/>
                  </a:cubicBezTo>
                  <a:cubicBezTo>
                    <a:pt x="5" y="46"/>
                    <a:pt x="5" y="46"/>
                    <a:pt x="5" y="45"/>
                  </a:cubicBezTo>
                  <a:cubicBezTo>
                    <a:pt x="5" y="45"/>
                    <a:pt x="5" y="45"/>
                    <a:pt x="5" y="45"/>
                  </a:cubicBezTo>
                  <a:cubicBezTo>
                    <a:pt x="5" y="45"/>
                    <a:pt x="5" y="45"/>
                    <a:pt x="5" y="45"/>
                  </a:cubicBezTo>
                  <a:cubicBezTo>
                    <a:pt x="6" y="45"/>
                    <a:pt x="6" y="44"/>
                    <a:pt x="7" y="44"/>
                  </a:cubicBezTo>
                  <a:cubicBezTo>
                    <a:pt x="6" y="45"/>
                    <a:pt x="5" y="47"/>
                    <a:pt x="4" y="48"/>
                  </a:cubicBezTo>
                  <a:moveTo>
                    <a:pt x="9" y="47"/>
                  </a:moveTo>
                  <a:cubicBezTo>
                    <a:pt x="10" y="47"/>
                    <a:pt x="10" y="47"/>
                    <a:pt x="10" y="47"/>
                  </a:cubicBezTo>
                  <a:cubicBezTo>
                    <a:pt x="11" y="44"/>
                    <a:pt x="11" y="44"/>
                    <a:pt x="11" y="44"/>
                  </a:cubicBezTo>
                  <a:cubicBezTo>
                    <a:pt x="12" y="44"/>
                    <a:pt x="12" y="44"/>
                    <a:pt x="13" y="44"/>
                  </a:cubicBezTo>
                  <a:cubicBezTo>
                    <a:pt x="12" y="45"/>
                    <a:pt x="12" y="46"/>
                    <a:pt x="11" y="47"/>
                  </a:cubicBezTo>
                  <a:cubicBezTo>
                    <a:pt x="11" y="47"/>
                    <a:pt x="10" y="47"/>
                    <a:pt x="9" y="47"/>
                  </a:cubicBezTo>
                  <a:cubicBezTo>
                    <a:pt x="9" y="47"/>
                    <a:pt x="9" y="47"/>
                    <a:pt x="9" y="47"/>
                  </a:cubicBezTo>
                  <a:moveTo>
                    <a:pt x="5" y="48"/>
                  </a:moveTo>
                  <a:cubicBezTo>
                    <a:pt x="6" y="47"/>
                    <a:pt x="7" y="45"/>
                    <a:pt x="7" y="44"/>
                  </a:cubicBezTo>
                  <a:cubicBezTo>
                    <a:pt x="8" y="44"/>
                    <a:pt x="8" y="44"/>
                    <a:pt x="9" y="43"/>
                  </a:cubicBezTo>
                  <a:cubicBezTo>
                    <a:pt x="7" y="47"/>
                    <a:pt x="7" y="47"/>
                    <a:pt x="7" y="47"/>
                  </a:cubicBezTo>
                  <a:cubicBezTo>
                    <a:pt x="7" y="47"/>
                    <a:pt x="7" y="47"/>
                    <a:pt x="7" y="47"/>
                  </a:cubicBezTo>
                  <a:cubicBezTo>
                    <a:pt x="6" y="48"/>
                    <a:pt x="6" y="48"/>
                    <a:pt x="5" y="48"/>
                  </a:cubicBezTo>
                  <a:moveTo>
                    <a:pt x="7" y="47"/>
                  </a:moveTo>
                  <a:cubicBezTo>
                    <a:pt x="9" y="43"/>
                    <a:pt x="9" y="43"/>
                    <a:pt x="9" y="43"/>
                  </a:cubicBezTo>
                  <a:cubicBezTo>
                    <a:pt x="10" y="43"/>
                    <a:pt x="10" y="44"/>
                    <a:pt x="10" y="44"/>
                  </a:cubicBezTo>
                  <a:cubicBezTo>
                    <a:pt x="9" y="47"/>
                    <a:pt x="9" y="47"/>
                    <a:pt x="9" y="47"/>
                  </a:cubicBezTo>
                  <a:cubicBezTo>
                    <a:pt x="9" y="47"/>
                    <a:pt x="9" y="47"/>
                    <a:pt x="9" y="47"/>
                  </a:cubicBezTo>
                  <a:cubicBezTo>
                    <a:pt x="9" y="47"/>
                    <a:pt x="9" y="47"/>
                    <a:pt x="9" y="47"/>
                  </a:cubicBezTo>
                  <a:cubicBezTo>
                    <a:pt x="9" y="47"/>
                    <a:pt x="8" y="47"/>
                    <a:pt x="7" y="47"/>
                  </a:cubicBezTo>
                  <a:moveTo>
                    <a:pt x="2" y="46"/>
                  </a:moveTo>
                  <a:cubicBezTo>
                    <a:pt x="2" y="45"/>
                    <a:pt x="2" y="45"/>
                    <a:pt x="2" y="45"/>
                  </a:cubicBezTo>
                  <a:cubicBezTo>
                    <a:pt x="2" y="44"/>
                    <a:pt x="2" y="43"/>
                    <a:pt x="3" y="42"/>
                  </a:cubicBezTo>
                  <a:cubicBezTo>
                    <a:pt x="3" y="42"/>
                    <a:pt x="3" y="43"/>
                    <a:pt x="4" y="43"/>
                  </a:cubicBezTo>
                  <a:cubicBezTo>
                    <a:pt x="3" y="44"/>
                    <a:pt x="3" y="45"/>
                    <a:pt x="2" y="46"/>
                  </a:cubicBezTo>
                  <a:moveTo>
                    <a:pt x="1" y="44"/>
                  </a:moveTo>
                  <a:cubicBezTo>
                    <a:pt x="1" y="44"/>
                    <a:pt x="1" y="44"/>
                    <a:pt x="1" y="44"/>
                  </a:cubicBezTo>
                  <a:cubicBezTo>
                    <a:pt x="1" y="43"/>
                    <a:pt x="1" y="43"/>
                    <a:pt x="1" y="43"/>
                  </a:cubicBezTo>
                  <a:cubicBezTo>
                    <a:pt x="1" y="43"/>
                    <a:pt x="1" y="43"/>
                    <a:pt x="1" y="43"/>
                  </a:cubicBezTo>
                  <a:cubicBezTo>
                    <a:pt x="1" y="43"/>
                    <a:pt x="1" y="43"/>
                    <a:pt x="1" y="43"/>
                  </a:cubicBezTo>
                  <a:cubicBezTo>
                    <a:pt x="1" y="42"/>
                    <a:pt x="2" y="41"/>
                    <a:pt x="2" y="41"/>
                  </a:cubicBezTo>
                  <a:cubicBezTo>
                    <a:pt x="2" y="41"/>
                    <a:pt x="2" y="41"/>
                    <a:pt x="2" y="41"/>
                  </a:cubicBezTo>
                  <a:cubicBezTo>
                    <a:pt x="3" y="41"/>
                    <a:pt x="3" y="41"/>
                    <a:pt x="3" y="41"/>
                  </a:cubicBezTo>
                  <a:cubicBezTo>
                    <a:pt x="2" y="42"/>
                    <a:pt x="2" y="43"/>
                    <a:pt x="1" y="44"/>
                  </a:cubicBezTo>
                  <a:moveTo>
                    <a:pt x="1" y="42"/>
                  </a:moveTo>
                  <a:cubicBezTo>
                    <a:pt x="1" y="42"/>
                    <a:pt x="1" y="41"/>
                    <a:pt x="1" y="41"/>
                  </a:cubicBezTo>
                  <a:cubicBezTo>
                    <a:pt x="1" y="41"/>
                    <a:pt x="1" y="41"/>
                    <a:pt x="1" y="41"/>
                  </a:cubicBezTo>
                  <a:cubicBezTo>
                    <a:pt x="1" y="40"/>
                    <a:pt x="1" y="40"/>
                    <a:pt x="1" y="39"/>
                  </a:cubicBezTo>
                  <a:cubicBezTo>
                    <a:pt x="1" y="40"/>
                    <a:pt x="2" y="40"/>
                    <a:pt x="2" y="40"/>
                  </a:cubicBezTo>
                  <a:cubicBezTo>
                    <a:pt x="1" y="41"/>
                    <a:pt x="1" y="42"/>
                    <a:pt x="1" y="42"/>
                  </a:cubicBezTo>
                  <a:moveTo>
                    <a:pt x="23" y="31"/>
                  </a:moveTo>
                  <a:cubicBezTo>
                    <a:pt x="22" y="31"/>
                    <a:pt x="22" y="31"/>
                    <a:pt x="22" y="31"/>
                  </a:cubicBezTo>
                  <a:cubicBezTo>
                    <a:pt x="22" y="31"/>
                    <a:pt x="22" y="31"/>
                    <a:pt x="22" y="31"/>
                  </a:cubicBezTo>
                  <a:cubicBezTo>
                    <a:pt x="23" y="30"/>
                    <a:pt x="23" y="29"/>
                    <a:pt x="23" y="29"/>
                  </a:cubicBezTo>
                  <a:cubicBezTo>
                    <a:pt x="23" y="29"/>
                    <a:pt x="23" y="29"/>
                    <a:pt x="23" y="29"/>
                  </a:cubicBezTo>
                  <a:cubicBezTo>
                    <a:pt x="24" y="29"/>
                    <a:pt x="24" y="29"/>
                    <a:pt x="24" y="29"/>
                  </a:cubicBezTo>
                  <a:cubicBezTo>
                    <a:pt x="23" y="30"/>
                    <a:pt x="23" y="30"/>
                    <a:pt x="23" y="31"/>
                  </a:cubicBezTo>
                  <a:moveTo>
                    <a:pt x="22" y="31"/>
                  </a:moveTo>
                  <a:cubicBezTo>
                    <a:pt x="21" y="31"/>
                    <a:pt x="21" y="31"/>
                    <a:pt x="21" y="31"/>
                  </a:cubicBezTo>
                  <a:cubicBezTo>
                    <a:pt x="21" y="30"/>
                    <a:pt x="22" y="29"/>
                    <a:pt x="22" y="29"/>
                  </a:cubicBezTo>
                  <a:cubicBezTo>
                    <a:pt x="23" y="29"/>
                    <a:pt x="23" y="29"/>
                    <a:pt x="23" y="29"/>
                  </a:cubicBezTo>
                  <a:cubicBezTo>
                    <a:pt x="23" y="29"/>
                    <a:pt x="22" y="30"/>
                    <a:pt x="22" y="31"/>
                  </a:cubicBezTo>
                  <a:cubicBezTo>
                    <a:pt x="22" y="31"/>
                    <a:pt x="22" y="31"/>
                    <a:pt x="22" y="31"/>
                  </a:cubicBezTo>
                  <a:moveTo>
                    <a:pt x="20" y="31"/>
                  </a:moveTo>
                  <a:cubicBezTo>
                    <a:pt x="19" y="31"/>
                    <a:pt x="19" y="31"/>
                    <a:pt x="18" y="31"/>
                  </a:cubicBezTo>
                  <a:cubicBezTo>
                    <a:pt x="19" y="30"/>
                    <a:pt x="19" y="30"/>
                    <a:pt x="19" y="30"/>
                  </a:cubicBezTo>
                  <a:cubicBezTo>
                    <a:pt x="19" y="30"/>
                    <a:pt x="20" y="29"/>
                    <a:pt x="20" y="28"/>
                  </a:cubicBezTo>
                  <a:cubicBezTo>
                    <a:pt x="20" y="28"/>
                    <a:pt x="21" y="28"/>
                    <a:pt x="22" y="29"/>
                  </a:cubicBezTo>
                  <a:cubicBezTo>
                    <a:pt x="21" y="29"/>
                    <a:pt x="20" y="30"/>
                    <a:pt x="20" y="31"/>
                  </a:cubicBezTo>
                  <a:moveTo>
                    <a:pt x="18" y="31"/>
                  </a:moveTo>
                  <a:cubicBezTo>
                    <a:pt x="17" y="31"/>
                    <a:pt x="17" y="31"/>
                    <a:pt x="16" y="31"/>
                  </a:cubicBezTo>
                  <a:cubicBezTo>
                    <a:pt x="17" y="30"/>
                    <a:pt x="17" y="29"/>
                    <a:pt x="18" y="28"/>
                  </a:cubicBezTo>
                  <a:cubicBezTo>
                    <a:pt x="18" y="28"/>
                    <a:pt x="18" y="28"/>
                    <a:pt x="18" y="28"/>
                  </a:cubicBezTo>
                  <a:cubicBezTo>
                    <a:pt x="18" y="28"/>
                    <a:pt x="19" y="28"/>
                    <a:pt x="19" y="28"/>
                  </a:cubicBezTo>
                  <a:cubicBezTo>
                    <a:pt x="19" y="29"/>
                    <a:pt x="19" y="29"/>
                    <a:pt x="18" y="30"/>
                  </a:cubicBezTo>
                  <a:cubicBezTo>
                    <a:pt x="18" y="30"/>
                    <a:pt x="18" y="31"/>
                    <a:pt x="18" y="31"/>
                  </a:cubicBezTo>
                  <a:moveTo>
                    <a:pt x="2" y="30"/>
                  </a:moveTo>
                  <a:cubicBezTo>
                    <a:pt x="2" y="29"/>
                    <a:pt x="2" y="29"/>
                    <a:pt x="2" y="28"/>
                  </a:cubicBezTo>
                  <a:cubicBezTo>
                    <a:pt x="3" y="28"/>
                    <a:pt x="3" y="28"/>
                    <a:pt x="3" y="28"/>
                  </a:cubicBezTo>
                  <a:cubicBezTo>
                    <a:pt x="3" y="28"/>
                    <a:pt x="3" y="28"/>
                    <a:pt x="3" y="28"/>
                  </a:cubicBezTo>
                  <a:cubicBezTo>
                    <a:pt x="3" y="29"/>
                    <a:pt x="3" y="29"/>
                    <a:pt x="3" y="29"/>
                  </a:cubicBezTo>
                  <a:cubicBezTo>
                    <a:pt x="2" y="30"/>
                    <a:pt x="2" y="30"/>
                    <a:pt x="2" y="30"/>
                  </a:cubicBezTo>
                  <a:moveTo>
                    <a:pt x="16" y="30"/>
                  </a:moveTo>
                  <a:cubicBezTo>
                    <a:pt x="16" y="30"/>
                    <a:pt x="16" y="29"/>
                    <a:pt x="16" y="28"/>
                  </a:cubicBezTo>
                  <a:cubicBezTo>
                    <a:pt x="17" y="28"/>
                    <a:pt x="17" y="28"/>
                    <a:pt x="17" y="28"/>
                  </a:cubicBezTo>
                  <a:cubicBezTo>
                    <a:pt x="17" y="29"/>
                    <a:pt x="16" y="30"/>
                    <a:pt x="16" y="30"/>
                  </a:cubicBezTo>
                  <a:moveTo>
                    <a:pt x="3" y="31"/>
                  </a:moveTo>
                  <a:cubicBezTo>
                    <a:pt x="3" y="31"/>
                    <a:pt x="3" y="31"/>
                    <a:pt x="3" y="31"/>
                  </a:cubicBezTo>
                  <a:cubicBezTo>
                    <a:pt x="3" y="30"/>
                    <a:pt x="3" y="29"/>
                    <a:pt x="4" y="28"/>
                  </a:cubicBezTo>
                  <a:cubicBezTo>
                    <a:pt x="4" y="28"/>
                    <a:pt x="4" y="28"/>
                    <a:pt x="4" y="28"/>
                  </a:cubicBezTo>
                  <a:cubicBezTo>
                    <a:pt x="3" y="31"/>
                    <a:pt x="3" y="31"/>
                    <a:pt x="3" y="31"/>
                  </a:cubicBezTo>
                  <a:cubicBezTo>
                    <a:pt x="3" y="31"/>
                    <a:pt x="3" y="31"/>
                    <a:pt x="3" y="31"/>
                  </a:cubicBezTo>
                  <a:cubicBezTo>
                    <a:pt x="3" y="31"/>
                    <a:pt x="3" y="31"/>
                    <a:pt x="3" y="31"/>
                  </a:cubicBezTo>
                  <a:moveTo>
                    <a:pt x="4" y="31"/>
                  </a:moveTo>
                  <a:cubicBezTo>
                    <a:pt x="5" y="28"/>
                    <a:pt x="5" y="28"/>
                    <a:pt x="5" y="28"/>
                  </a:cubicBezTo>
                  <a:cubicBezTo>
                    <a:pt x="5" y="28"/>
                    <a:pt x="6" y="28"/>
                    <a:pt x="6" y="28"/>
                  </a:cubicBezTo>
                  <a:cubicBezTo>
                    <a:pt x="6" y="29"/>
                    <a:pt x="5" y="30"/>
                    <a:pt x="5" y="31"/>
                  </a:cubicBezTo>
                  <a:cubicBezTo>
                    <a:pt x="5" y="31"/>
                    <a:pt x="5" y="31"/>
                    <a:pt x="5" y="31"/>
                  </a:cubicBezTo>
                  <a:cubicBezTo>
                    <a:pt x="5" y="31"/>
                    <a:pt x="5" y="31"/>
                    <a:pt x="5" y="31"/>
                  </a:cubicBezTo>
                  <a:cubicBezTo>
                    <a:pt x="4" y="31"/>
                    <a:pt x="4" y="31"/>
                    <a:pt x="4" y="31"/>
                  </a:cubicBezTo>
                  <a:moveTo>
                    <a:pt x="5" y="31"/>
                  </a:moveTo>
                  <a:cubicBezTo>
                    <a:pt x="6" y="30"/>
                    <a:pt x="7" y="29"/>
                    <a:pt x="7" y="28"/>
                  </a:cubicBezTo>
                  <a:cubicBezTo>
                    <a:pt x="8" y="28"/>
                    <a:pt x="8" y="28"/>
                    <a:pt x="8" y="28"/>
                  </a:cubicBezTo>
                  <a:cubicBezTo>
                    <a:pt x="8" y="29"/>
                    <a:pt x="7" y="30"/>
                    <a:pt x="7" y="31"/>
                  </a:cubicBezTo>
                  <a:cubicBezTo>
                    <a:pt x="6" y="31"/>
                    <a:pt x="6" y="31"/>
                    <a:pt x="5" y="31"/>
                  </a:cubicBezTo>
                  <a:moveTo>
                    <a:pt x="7" y="21"/>
                  </a:moveTo>
                  <a:cubicBezTo>
                    <a:pt x="7" y="20"/>
                    <a:pt x="7" y="19"/>
                    <a:pt x="7" y="18"/>
                  </a:cubicBezTo>
                  <a:cubicBezTo>
                    <a:pt x="7" y="19"/>
                    <a:pt x="7" y="20"/>
                    <a:pt x="7" y="21"/>
                  </a:cubicBezTo>
                  <a:cubicBezTo>
                    <a:pt x="7" y="21"/>
                    <a:pt x="7" y="21"/>
                    <a:pt x="7" y="21"/>
                  </a:cubicBezTo>
                  <a:moveTo>
                    <a:pt x="28" y="16"/>
                  </a:moveTo>
                  <a:cubicBezTo>
                    <a:pt x="28" y="15"/>
                    <a:pt x="28" y="15"/>
                    <a:pt x="28" y="15"/>
                  </a:cubicBezTo>
                  <a:cubicBezTo>
                    <a:pt x="28" y="15"/>
                    <a:pt x="28" y="15"/>
                    <a:pt x="28" y="15"/>
                  </a:cubicBezTo>
                  <a:cubicBezTo>
                    <a:pt x="28" y="16"/>
                    <a:pt x="28" y="16"/>
                    <a:pt x="28" y="16"/>
                  </a:cubicBezTo>
                  <a:moveTo>
                    <a:pt x="22" y="17"/>
                  </a:moveTo>
                  <a:cubicBezTo>
                    <a:pt x="22" y="16"/>
                    <a:pt x="22" y="15"/>
                    <a:pt x="22" y="15"/>
                  </a:cubicBezTo>
                  <a:cubicBezTo>
                    <a:pt x="23" y="15"/>
                    <a:pt x="23" y="15"/>
                    <a:pt x="23" y="15"/>
                  </a:cubicBezTo>
                  <a:cubicBezTo>
                    <a:pt x="22" y="15"/>
                    <a:pt x="22" y="16"/>
                    <a:pt x="22" y="17"/>
                  </a:cubicBezTo>
                  <a:moveTo>
                    <a:pt x="22" y="18"/>
                  </a:moveTo>
                  <a:cubicBezTo>
                    <a:pt x="22" y="17"/>
                    <a:pt x="23" y="15"/>
                    <a:pt x="24" y="14"/>
                  </a:cubicBezTo>
                  <a:cubicBezTo>
                    <a:pt x="25" y="14"/>
                    <a:pt x="25" y="14"/>
                    <a:pt x="25" y="14"/>
                  </a:cubicBezTo>
                  <a:cubicBezTo>
                    <a:pt x="24" y="15"/>
                    <a:pt x="23" y="16"/>
                    <a:pt x="23" y="17"/>
                  </a:cubicBezTo>
                  <a:cubicBezTo>
                    <a:pt x="23" y="17"/>
                    <a:pt x="23" y="17"/>
                    <a:pt x="23" y="17"/>
                  </a:cubicBezTo>
                  <a:cubicBezTo>
                    <a:pt x="23" y="17"/>
                    <a:pt x="22" y="17"/>
                    <a:pt x="22" y="18"/>
                  </a:cubicBezTo>
                  <a:moveTo>
                    <a:pt x="21" y="15"/>
                  </a:moveTo>
                  <a:cubicBezTo>
                    <a:pt x="20" y="14"/>
                    <a:pt x="20" y="14"/>
                    <a:pt x="20" y="14"/>
                  </a:cubicBezTo>
                  <a:cubicBezTo>
                    <a:pt x="20" y="14"/>
                    <a:pt x="20" y="14"/>
                    <a:pt x="20" y="14"/>
                  </a:cubicBezTo>
                  <a:cubicBezTo>
                    <a:pt x="21" y="14"/>
                    <a:pt x="21" y="14"/>
                    <a:pt x="21" y="14"/>
                  </a:cubicBezTo>
                  <a:cubicBezTo>
                    <a:pt x="21" y="14"/>
                    <a:pt x="21" y="14"/>
                    <a:pt x="21" y="14"/>
                  </a:cubicBezTo>
                  <a:cubicBezTo>
                    <a:pt x="21" y="14"/>
                    <a:pt x="21" y="14"/>
                    <a:pt x="21" y="14"/>
                  </a:cubicBezTo>
                  <a:cubicBezTo>
                    <a:pt x="21" y="15"/>
                    <a:pt x="21" y="15"/>
                    <a:pt x="21" y="15"/>
                  </a:cubicBezTo>
                  <a:moveTo>
                    <a:pt x="27" y="16"/>
                  </a:moveTo>
                  <a:cubicBezTo>
                    <a:pt x="28" y="14"/>
                    <a:pt x="28" y="14"/>
                    <a:pt x="28" y="14"/>
                  </a:cubicBezTo>
                  <a:cubicBezTo>
                    <a:pt x="29" y="13"/>
                    <a:pt x="29" y="13"/>
                    <a:pt x="29" y="13"/>
                  </a:cubicBezTo>
                  <a:cubicBezTo>
                    <a:pt x="28" y="14"/>
                    <a:pt x="28" y="14"/>
                    <a:pt x="28" y="15"/>
                  </a:cubicBezTo>
                  <a:cubicBezTo>
                    <a:pt x="28" y="15"/>
                    <a:pt x="28" y="15"/>
                    <a:pt x="28" y="15"/>
                  </a:cubicBezTo>
                  <a:cubicBezTo>
                    <a:pt x="27" y="16"/>
                    <a:pt x="27" y="16"/>
                    <a:pt x="27" y="16"/>
                  </a:cubicBezTo>
                  <a:cubicBezTo>
                    <a:pt x="27" y="16"/>
                    <a:pt x="27" y="16"/>
                    <a:pt x="27" y="16"/>
                  </a:cubicBezTo>
                  <a:cubicBezTo>
                    <a:pt x="27" y="16"/>
                    <a:pt x="27" y="16"/>
                    <a:pt x="27" y="16"/>
                  </a:cubicBezTo>
                  <a:moveTo>
                    <a:pt x="24" y="17"/>
                  </a:moveTo>
                  <a:cubicBezTo>
                    <a:pt x="24" y="16"/>
                    <a:pt x="25" y="15"/>
                    <a:pt x="25" y="14"/>
                  </a:cubicBezTo>
                  <a:cubicBezTo>
                    <a:pt x="25" y="14"/>
                    <a:pt x="25" y="14"/>
                    <a:pt x="25" y="14"/>
                  </a:cubicBezTo>
                  <a:cubicBezTo>
                    <a:pt x="28" y="13"/>
                    <a:pt x="28" y="13"/>
                    <a:pt x="28" y="13"/>
                  </a:cubicBezTo>
                  <a:cubicBezTo>
                    <a:pt x="28" y="13"/>
                    <a:pt x="28" y="13"/>
                    <a:pt x="28" y="13"/>
                  </a:cubicBezTo>
                  <a:cubicBezTo>
                    <a:pt x="26" y="16"/>
                    <a:pt x="26" y="16"/>
                    <a:pt x="26" y="16"/>
                  </a:cubicBezTo>
                  <a:cubicBezTo>
                    <a:pt x="25" y="16"/>
                    <a:pt x="25" y="16"/>
                    <a:pt x="25" y="16"/>
                  </a:cubicBezTo>
                  <a:cubicBezTo>
                    <a:pt x="26" y="16"/>
                    <a:pt x="26" y="15"/>
                    <a:pt x="26" y="14"/>
                  </a:cubicBezTo>
                  <a:cubicBezTo>
                    <a:pt x="26" y="14"/>
                    <a:pt x="26" y="14"/>
                    <a:pt x="26" y="14"/>
                  </a:cubicBezTo>
                  <a:cubicBezTo>
                    <a:pt x="26" y="14"/>
                    <a:pt x="26" y="14"/>
                    <a:pt x="26" y="14"/>
                  </a:cubicBezTo>
                  <a:cubicBezTo>
                    <a:pt x="25" y="15"/>
                    <a:pt x="25" y="16"/>
                    <a:pt x="24" y="17"/>
                  </a:cubicBezTo>
                  <a:cubicBezTo>
                    <a:pt x="24" y="17"/>
                    <a:pt x="24" y="17"/>
                    <a:pt x="24" y="17"/>
                  </a:cubicBezTo>
                  <a:moveTo>
                    <a:pt x="20" y="14"/>
                  </a:moveTo>
                  <a:cubicBezTo>
                    <a:pt x="19" y="13"/>
                    <a:pt x="19" y="13"/>
                    <a:pt x="19" y="13"/>
                  </a:cubicBezTo>
                  <a:cubicBezTo>
                    <a:pt x="21" y="11"/>
                    <a:pt x="21" y="11"/>
                    <a:pt x="21" y="11"/>
                  </a:cubicBezTo>
                  <a:cubicBezTo>
                    <a:pt x="21" y="12"/>
                    <a:pt x="21" y="12"/>
                    <a:pt x="21" y="12"/>
                  </a:cubicBezTo>
                  <a:cubicBezTo>
                    <a:pt x="21" y="12"/>
                    <a:pt x="21" y="12"/>
                    <a:pt x="21" y="12"/>
                  </a:cubicBezTo>
                  <a:cubicBezTo>
                    <a:pt x="21" y="13"/>
                    <a:pt x="20" y="13"/>
                    <a:pt x="20" y="14"/>
                  </a:cubicBezTo>
                  <a:moveTo>
                    <a:pt x="14" y="14"/>
                  </a:moveTo>
                  <a:cubicBezTo>
                    <a:pt x="14" y="13"/>
                    <a:pt x="14" y="13"/>
                    <a:pt x="14" y="13"/>
                  </a:cubicBezTo>
                  <a:cubicBezTo>
                    <a:pt x="14" y="12"/>
                    <a:pt x="15" y="12"/>
                    <a:pt x="15" y="11"/>
                  </a:cubicBezTo>
                  <a:cubicBezTo>
                    <a:pt x="15" y="12"/>
                    <a:pt x="15" y="13"/>
                    <a:pt x="14" y="14"/>
                  </a:cubicBezTo>
                  <a:cubicBezTo>
                    <a:pt x="14" y="14"/>
                    <a:pt x="14" y="14"/>
                    <a:pt x="14" y="14"/>
                  </a:cubicBezTo>
                  <a:moveTo>
                    <a:pt x="19" y="13"/>
                  </a:moveTo>
                  <a:cubicBezTo>
                    <a:pt x="19" y="13"/>
                    <a:pt x="19" y="13"/>
                    <a:pt x="19" y="13"/>
                  </a:cubicBezTo>
                  <a:cubicBezTo>
                    <a:pt x="18" y="13"/>
                    <a:pt x="18" y="13"/>
                    <a:pt x="18" y="13"/>
                  </a:cubicBezTo>
                  <a:cubicBezTo>
                    <a:pt x="20" y="10"/>
                    <a:pt x="20" y="10"/>
                    <a:pt x="20" y="10"/>
                  </a:cubicBezTo>
                  <a:cubicBezTo>
                    <a:pt x="20" y="10"/>
                    <a:pt x="20" y="10"/>
                    <a:pt x="20" y="10"/>
                  </a:cubicBezTo>
                  <a:cubicBezTo>
                    <a:pt x="21" y="11"/>
                    <a:pt x="21" y="11"/>
                    <a:pt x="21" y="11"/>
                  </a:cubicBezTo>
                  <a:cubicBezTo>
                    <a:pt x="20" y="11"/>
                    <a:pt x="20" y="11"/>
                    <a:pt x="20" y="11"/>
                  </a:cubicBezTo>
                  <a:cubicBezTo>
                    <a:pt x="19" y="13"/>
                    <a:pt x="19" y="13"/>
                    <a:pt x="19" y="13"/>
                  </a:cubicBezTo>
                  <a:moveTo>
                    <a:pt x="14" y="15"/>
                  </a:moveTo>
                  <a:cubicBezTo>
                    <a:pt x="14" y="15"/>
                    <a:pt x="14" y="15"/>
                    <a:pt x="14" y="15"/>
                  </a:cubicBezTo>
                  <a:cubicBezTo>
                    <a:pt x="15" y="14"/>
                    <a:pt x="15" y="14"/>
                    <a:pt x="15" y="14"/>
                  </a:cubicBezTo>
                  <a:cubicBezTo>
                    <a:pt x="15" y="13"/>
                    <a:pt x="16" y="12"/>
                    <a:pt x="16" y="11"/>
                  </a:cubicBezTo>
                  <a:cubicBezTo>
                    <a:pt x="16" y="11"/>
                    <a:pt x="16" y="11"/>
                    <a:pt x="16" y="11"/>
                  </a:cubicBezTo>
                  <a:cubicBezTo>
                    <a:pt x="16" y="10"/>
                    <a:pt x="17" y="10"/>
                    <a:pt x="17" y="10"/>
                  </a:cubicBezTo>
                  <a:cubicBezTo>
                    <a:pt x="16" y="11"/>
                    <a:pt x="16" y="13"/>
                    <a:pt x="15" y="14"/>
                  </a:cubicBezTo>
                  <a:cubicBezTo>
                    <a:pt x="15" y="14"/>
                    <a:pt x="15" y="15"/>
                    <a:pt x="14" y="15"/>
                  </a:cubicBezTo>
                  <a:moveTo>
                    <a:pt x="16" y="13"/>
                  </a:moveTo>
                  <a:cubicBezTo>
                    <a:pt x="17" y="12"/>
                    <a:pt x="17" y="11"/>
                    <a:pt x="18" y="10"/>
                  </a:cubicBezTo>
                  <a:cubicBezTo>
                    <a:pt x="18" y="10"/>
                    <a:pt x="18" y="10"/>
                    <a:pt x="18" y="10"/>
                  </a:cubicBezTo>
                  <a:cubicBezTo>
                    <a:pt x="18" y="10"/>
                    <a:pt x="18" y="10"/>
                    <a:pt x="18" y="10"/>
                  </a:cubicBezTo>
                  <a:cubicBezTo>
                    <a:pt x="19" y="10"/>
                    <a:pt x="19" y="10"/>
                    <a:pt x="19" y="10"/>
                  </a:cubicBezTo>
                  <a:cubicBezTo>
                    <a:pt x="18" y="13"/>
                    <a:pt x="18" y="13"/>
                    <a:pt x="18" y="13"/>
                  </a:cubicBezTo>
                  <a:cubicBezTo>
                    <a:pt x="17" y="13"/>
                    <a:pt x="17" y="13"/>
                    <a:pt x="17" y="13"/>
                  </a:cubicBezTo>
                  <a:cubicBezTo>
                    <a:pt x="16" y="13"/>
                    <a:pt x="16" y="13"/>
                    <a:pt x="16" y="13"/>
                  </a:cubicBezTo>
                  <a:moveTo>
                    <a:pt x="8" y="22"/>
                  </a:moveTo>
                  <a:cubicBezTo>
                    <a:pt x="8" y="21"/>
                    <a:pt x="8" y="21"/>
                    <a:pt x="8" y="21"/>
                  </a:cubicBezTo>
                  <a:cubicBezTo>
                    <a:pt x="8" y="19"/>
                    <a:pt x="6" y="12"/>
                    <a:pt x="7" y="8"/>
                  </a:cubicBezTo>
                  <a:cubicBezTo>
                    <a:pt x="7" y="6"/>
                    <a:pt x="10" y="3"/>
                    <a:pt x="12" y="2"/>
                  </a:cubicBezTo>
                  <a:cubicBezTo>
                    <a:pt x="13" y="2"/>
                    <a:pt x="15" y="1"/>
                    <a:pt x="17" y="1"/>
                  </a:cubicBezTo>
                  <a:cubicBezTo>
                    <a:pt x="19" y="1"/>
                    <a:pt x="22" y="2"/>
                    <a:pt x="24" y="3"/>
                  </a:cubicBezTo>
                  <a:cubicBezTo>
                    <a:pt x="27" y="5"/>
                    <a:pt x="28" y="8"/>
                    <a:pt x="29" y="12"/>
                  </a:cubicBezTo>
                  <a:cubicBezTo>
                    <a:pt x="22" y="14"/>
                    <a:pt x="22" y="14"/>
                    <a:pt x="22" y="14"/>
                  </a:cubicBezTo>
                  <a:cubicBezTo>
                    <a:pt x="22" y="12"/>
                    <a:pt x="22" y="10"/>
                    <a:pt x="21" y="9"/>
                  </a:cubicBezTo>
                  <a:cubicBezTo>
                    <a:pt x="20" y="9"/>
                    <a:pt x="19" y="9"/>
                    <a:pt x="19" y="9"/>
                  </a:cubicBezTo>
                  <a:cubicBezTo>
                    <a:pt x="18" y="9"/>
                    <a:pt x="18" y="9"/>
                    <a:pt x="18" y="9"/>
                  </a:cubicBezTo>
                  <a:cubicBezTo>
                    <a:pt x="16" y="9"/>
                    <a:pt x="14" y="10"/>
                    <a:pt x="13" y="12"/>
                  </a:cubicBezTo>
                  <a:cubicBezTo>
                    <a:pt x="13" y="13"/>
                    <a:pt x="13" y="14"/>
                    <a:pt x="13" y="15"/>
                  </a:cubicBezTo>
                  <a:cubicBezTo>
                    <a:pt x="13" y="16"/>
                    <a:pt x="13" y="16"/>
                    <a:pt x="13" y="16"/>
                  </a:cubicBezTo>
                  <a:cubicBezTo>
                    <a:pt x="13" y="16"/>
                    <a:pt x="13" y="16"/>
                    <a:pt x="13" y="16"/>
                  </a:cubicBezTo>
                  <a:cubicBezTo>
                    <a:pt x="13" y="16"/>
                    <a:pt x="13" y="16"/>
                    <a:pt x="13" y="16"/>
                  </a:cubicBezTo>
                  <a:cubicBezTo>
                    <a:pt x="13" y="16"/>
                    <a:pt x="14" y="17"/>
                    <a:pt x="14" y="17"/>
                  </a:cubicBezTo>
                  <a:cubicBezTo>
                    <a:pt x="14" y="19"/>
                    <a:pt x="14" y="21"/>
                    <a:pt x="15" y="22"/>
                  </a:cubicBezTo>
                  <a:cubicBezTo>
                    <a:pt x="15" y="22"/>
                    <a:pt x="15" y="22"/>
                    <a:pt x="15" y="22"/>
                  </a:cubicBezTo>
                  <a:cubicBezTo>
                    <a:pt x="16" y="23"/>
                    <a:pt x="16" y="23"/>
                    <a:pt x="16" y="23"/>
                  </a:cubicBezTo>
                  <a:cubicBezTo>
                    <a:pt x="24" y="22"/>
                    <a:pt x="24" y="22"/>
                    <a:pt x="24" y="22"/>
                  </a:cubicBezTo>
                  <a:cubicBezTo>
                    <a:pt x="24" y="24"/>
                    <a:pt x="24" y="26"/>
                    <a:pt x="24" y="28"/>
                  </a:cubicBezTo>
                  <a:cubicBezTo>
                    <a:pt x="22" y="27"/>
                    <a:pt x="20" y="27"/>
                    <a:pt x="18" y="27"/>
                  </a:cubicBezTo>
                  <a:cubicBezTo>
                    <a:pt x="17" y="27"/>
                    <a:pt x="16" y="27"/>
                    <a:pt x="16" y="27"/>
                  </a:cubicBezTo>
                  <a:cubicBezTo>
                    <a:pt x="15" y="28"/>
                    <a:pt x="15" y="28"/>
                    <a:pt x="15" y="28"/>
                  </a:cubicBezTo>
                  <a:cubicBezTo>
                    <a:pt x="15" y="28"/>
                    <a:pt x="15" y="28"/>
                    <a:pt x="15" y="28"/>
                  </a:cubicBezTo>
                  <a:cubicBezTo>
                    <a:pt x="15" y="28"/>
                    <a:pt x="15" y="28"/>
                    <a:pt x="15" y="28"/>
                  </a:cubicBezTo>
                  <a:cubicBezTo>
                    <a:pt x="15" y="31"/>
                    <a:pt x="14" y="34"/>
                    <a:pt x="12" y="36"/>
                  </a:cubicBezTo>
                  <a:cubicBezTo>
                    <a:pt x="12" y="37"/>
                    <a:pt x="12" y="37"/>
                    <a:pt x="12" y="37"/>
                  </a:cubicBezTo>
                  <a:cubicBezTo>
                    <a:pt x="13" y="37"/>
                    <a:pt x="17" y="39"/>
                    <a:pt x="23" y="39"/>
                  </a:cubicBezTo>
                  <a:cubicBezTo>
                    <a:pt x="25" y="39"/>
                    <a:pt x="27" y="39"/>
                    <a:pt x="29" y="38"/>
                  </a:cubicBezTo>
                  <a:cubicBezTo>
                    <a:pt x="30" y="40"/>
                    <a:pt x="30" y="41"/>
                    <a:pt x="31" y="43"/>
                  </a:cubicBezTo>
                  <a:cubicBezTo>
                    <a:pt x="31" y="43"/>
                    <a:pt x="31" y="43"/>
                    <a:pt x="31" y="43"/>
                  </a:cubicBezTo>
                  <a:cubicBezTo>
                    <a:pt x="29" y="44"/>
                    <a:pt x="27" y="45"/>
                    <a:pt x="24" y="45"/>
                  </a:cubicBezTo>
                  <a:cubicBezTo>
                    <a:pt x="22" y="45"/>
                    <a:pt x="20" y="45"/>
                    <a:pt x="18" y="44"/>
                  </a:cubicBezTo>
                  <a:cubicBezTo>
                    <a:pt x="14" y="43"/>
                    <a:pt x="11" y="42"/>
                    <a:pt x="9" y="42"/>
                  </a:cubicBezTo>
                  <a:cubicBezTo>
                    <a:pt x="7" y="42"/>
                    <a:pt x="6" y="43"/>
                    <a:pt x="5" y="44"/>
                  </a:cubicBezTo>
                  <a:cubicBezTo>
                    <a:pt x="5" y="42"/>
                    <a:pt x="4" y="41"/>
                    <a:pt x="3" y="40"/>
                  </a:cubicBezTo>
                  <a:cubicBezTo>
                    <a:pt x="3" y="40"/>
                    <a:pt x="2" y="39"/>
                    <a:pt x="2" y="38"/>
                  </a:cubicBezTo>
                  <a:cubicBezTo>
                    <a:pt x="1" y="38"/>
                    <a:pt x="1" y="38"/>
                    <a:pt x="1" y="38"/>
                  </a:cubicBezTo>
                  <a:cubicBezTo>
                    <a:pt x="2" y="37"/>
                    <a:pt x="2" y="37"/>
                    <a:pt x="2" y="37"/>
                  </a:cubicBezTo>
                  <a:cubicBezTo>
                    <a:pt x="4" y="36"/>
                    <a:pt x="6" y="34"/>
                    <a:pt x="7" y="32"/>
                  </a:cubicBezTo>
                  <a:cubicBezTo>
                    <a:pt x="7" y="32"/>
                    <a:pt x="7" y="32"/>
                    <a:pt x="7" y="32"/>
                  </a:cubicBezTo>
                  <a:cubicBezTo>
                    <a:pt x="8" y="31"/>
                    <a:pt x="9" y="29"/>
                    <a:pt x="9" y="28"/>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9" y="27"/>
                    <a:pt x="9" y="27"/>
                    <a:pt x="9" y="27"/>
                  </a:cubicBezTo>
                  <a:cubicBezTo>
                    <a:pt x="8" y="27"/>
                    <a:pt x="8" y="27"/>
                    <a:pt x="8" y="27"/>
                  </a:cubicBezTo>
                  <a:cubicBezTo>
                    <a:pt x="8" y="27"/>
                    <a:pt x="8" y="27"/>
                    <a:pt x="8" y="27"/>
                  </a:cubicBezTo>
                  <a:cubicBezTo>
                    <a:pt x="6" y="27"/>
                    <a:pt x="5" y="27"/>
                    <a:pt x="2" y="27"/>
                  </a:cubicBezTo>
                  <a:cubicBezTo>
                    <a:pt x="3" y="22"/>
                    <a:pt x="3" y="22"/>
                    <a:pt x="3" y="22"/>
                  </a:cubicBezTo>
                  <a:cubicBezTo>
                    <a:pt x="8" y="22"/>
                    <a:pt x="8" y="22"/>
                    <a:pt x="8" y="22"/>
                  </a:cubicBezTo>
                  <a:cubicBezTo>
                    <a:pt x="8" y="22"/>
                    <a:pt x="8" y="22"/>
                    <a:pt x="8" y="22"/>
                  </a:cubicBezTo>
                  <a:cubicBezTo>
                    <a:pt x="8" y="22"/>
                    <a:pt x="8" y="22"/>
                    <a:pt x="8" y="22"/>
                  </a:cubicBezTo>
                  <a:moveTo>
                    <a:pt x="17" y="0"/>
                  </a:moveTo>
                  <a:cubicBezTo>
                    <a:pt x="15" y="0"/>
                    <a:pt x="13" y="0"/>
                    <a:pt x="12" y="1"/>
                  </a:cubicBezTo>
                  <a:cubicBezTo>
                    <a:pt x="9" y="2"/>
                    <a:pt x="6" y="5"/>
                    <a:pt x="6" y="8"/>
                  </a:cubicBezTo>
                  <a:cubicBezTo>
                    <a:pt x="6" y="9"/>
                    <a:pt x="6" y="9"/>
                    <a:pt x="6" y="9"/>
                  </a:cubicBezTo>
                  <a:cubicBezTo>
                    <a:pt x="6" y="9"/>
                    <a:pt x="6" y="9"/>
                    <a:pt x="6" y="9"/>
                  </a:cubicBezTo>
                  <a:cubicBezTo>
                    <a:pt x="5" y="12"/>
                    <a:pt x="5" y="17"/>
                    <a:pt x="6" y="21"/>
                  </a:cubicBezTo>
                  <a:cubicBezTo>
                    <a:pt x="2" y="21"/>
                    <a:pt x="2" y="21"/>
                    <a:pt x="2" y="21"/>
                  </a:cubicBezTo>
                  <a:cubicBezTo>
                    <a:pt x="1" y="21"/>
                    <a:pt x="1" y="21"/>
                    <a:pt x="1" y="21"/>
                  </a:cubicBezTo>
                  <a:cubicBezTo>
                    <a:pt x="1" y="27"/>
                    <a:pt x="1" y="27"/>
                    <a:pt x="1" y="27"/>
                  </a:cubicBezTo>
                  <a:cubicBezTo>
                    <a:pt x="1" y="28"/>
                    <a:pt x="1" y="28"/>
                    <a:pt x="1" y="28"/>
                  </a:cubicBezTo>
                  <a:cubicBezTo>
                    <a:pt x="1" y="29"/>
                    <a:pt x="1" y="30"/>
                    <a:pt x="1" y="32"/>
                  </a:cubicBezTo>
                  <a:cubicBezTo>
                    <a:pt x="2" y="32"/>
                    <a:pt x="2" y="32"/>
                    <a:pt x="2" y="32"/>
                  </a:cubicBezTo>
                  <a:cubicBezTo>
                    <a:pt x="2" y="32"/>
                    <a:pt x="2" y="32"/>
                    <a:pt x="2" y="32"/>
                  </a:cubicBezTo>
                  <a:cubicBezTo>
                    <a:pt x="2" y="32"/>
                    <a:pt x="2" y="32"/>
                    <a:pt x="2" y="32"/>
                  </a:cubicBezTo>
                  <a:cubicBezTo>
                    <a:pt x="2" y="32"/>
                    <a:pt x="2" y="32"/>
                    <a:pt x="2" y="32"/>
                  </a:cubicBezTo>
                  <a:cubicBezTo>
                    <a:pt x="3" y="32"/>
                    <a:pt x="4" y="32"/>
                    <a:pt x="5" y="32"/>
                  </a:cubicBezTo>
                  <a:cubicBezTo>
                    <a:pt x="5" y="32"/>
                    <a:pt x="5" y="32"/>
                    <a:pt x="6" y="32"/>
                  </a:cubicBezTo>
                  <a:cubicBezTo>
                    <a:pt x="5" y="34"/>
                    <a:pt x="3" y="35"/>
                    <a:pt x="1" y="36"/>
                  </a:cubicBezTo>
                  <a:cubicBezTo>
                    <a:pt x="1" y="37"/>
                    <a:pt x="1" y="37"/>
                    <a:pt x="1" y="37"/>
                  </a:cubicBezTo>
                  <a:cubicBezTo>
                    <a:pt x="1" y="37"/>
                    <a:pt x="1" y="37"/>
                    <a:pt x="1" y="37"/>
                  </a:cubicBezTo>
                  <a:cubicBezTo>
                    <a:pt x="0" y="37"/>
                    <a:pt x="0" y="37"/>
                    <a:pt x="0" y="37"/>
                  </a:cubicBezTo>
                  <a:cubicBezTo>
                    <a:pt x="0" y="39"/>
                    <a:pt x="0" y="39"/>
                    <a:pt x="0" y="40"/>
                  </a:cubicBezTo>
                  <a:cubicBezTo>
                    <a:pt x="0" y="41"/>
                    <a:pt x="0" y="41"/>
                    <a:pt x="0" y="41"/>
                  </a:cubicBezTo>
                  <a:cubicBezTo>
                    <a:pt x="0" y="41"/>
                    <a:pt x="0" y="42"/>
                    <a:pt x="0" y="43"/>
                  </a:cubicBezTo>
                  <a:cubicBezTo>
                    <a:pt x="0" y="43"/>
                    <a:pt x="0" y="44"/>
                    <a:pt x="0" y="44"/>
                  </a:cubicBezTo>
                  <a:cubicBezTo>
                    <a:pt x="1" y="45"/>
                    <a:pt x="1" y="46"/>
                    <a:pt x="2" y="47"/>
                  </a:cubicBezTo>
                  <a:cubicBezTo>
                    <a:pt x="2" y="48"/>
                    <a:pt x="3" y="49"/>
                    <a:pt x="3" y="50"/>
                  </a:cubicBezTo>
                  <a:cubicBezTo>
                    <a:pt x="3" y="50"/>
                    <a:pt x="3" y="50"/>
                    <a:pt x="3" y="50"/>
                  </a:cubicBezTo>
                  <a:cubicBezTo>
                    <a:pt x="4" y="50"/>
                    <a:pt x="4" y="50"/>
                    <a:pt x="4" y="50"/>
                  </a:cubicBezTo>
                  <a:cubicBezTo>
                    <a:pt x="4" y="50"/>
                    <a:pt x="4" y="50"/>
                    <a:pt x="4" y="50"/>
                  </a:cubicBezTo>
                  <a:cubicBezTo>
                    <a:pt x="5" y="49"/>
                    <a:pt x="8" y="48"/>
                    <a:pt x="10" y="48"/>
                  </a:cubicBezTo>
                  <a:cubicBezTo>
                    <a:pt x="10" y="48"/>
                    <a:pt x="11" y="48"/>
                    <a:pt x="12" y="48"/>
                  </a:cubicBezTo>
                  <a:cubicBezTo>
                    <a:pt x="12" y="48"/>
                    <a:pt x="12" y="48"/>
                    <a:pt x="13" y="48"/>
                  </a:cubicBezTo>
                  <a:cubicBezTo>
                    <a:pt x="14" y="48"/>
                    <a:pt x="15" y="49"/>
                    <a:pt x="16" y="49"/>
                  </a:cubicBezTo>
                  <a:cubicBezTo>
                    <a:pt x="16" y="49"/>
                    <a:pt x="17" y="49"/>
                    <a:pt x="17" y="49"/>
                  </a:cubicBezTo>
                  <a:cubicBezTo>
                    <a:pt x="19" y="50"/>
                    <a:pt x="22" y="51"/>
                    <a:pt x="25" y="51"/>
                  </a:cubicBezTo>
                  <a:cubicBezTo>
                    <a:pt x="27" y="51"/>
                    <a:pt x="28" y="51"/>
                    <a:pt x="30" y="50"/>
                  </a:cubicBezTo>
                  <a:cubicBezTo>
                    <a:pt x="30" y="50"/>
                    <a:pt x="30" y="50"/>
                    <a:pt x="30" y="50"/>
                  </a:cubicBezTo>
                  <a:cubicBezTo>
                    <a:pt x="31" y="50"/>
                    <a:pt x="31" y="50"/>
                    <a:pt x="31" y="50"/>
                  </a:cubicBezTo>
                  <a:cubicBezTo>
                    <a:pt x="31" y="50"/>
                    <a:pt x="31" y="50"/>
                    <a:pt x="31" y="50"/>
                  </a:cubicBezTo>
                  <a:cubicBezTo>
                    <a:pt x="31" y="49"/>
                    <a:pt x="31" y="49"/>
                    <a:pt x="31" y="49"/>
                  </a:cubicBezTo>
                  <a:cubicBezTo>
                    <a:pt x="31" y="48"/>
                    <a:pt x="31" y="48"/>
                    <a:pt x="31" y="48"/>
                  </a:cubicBezTo>
                  <a:cubicBezTo>
                    <a:pt x="32" y="47"/>
                    <a:pt x="32" y="46"/>
                    <a:pt x="32" y="44"/>
                  </a:cubicBezTo>
                  <a:cubicBezTo>
                    <a:pt x="32" y="44"/>
                    <a:pt x="32" y="44"/>
                    <a:pt x="32" y="44"/>
                  </a:cubicBezTo>
                  <a:cubicBezTo>
                    <a:pt x="32" y="44"/>
                    <a:pt x="32" y="44"/>
                    <a:pt x="32" y="44"/>
                  </a:cubicBezTo>
                  <a:cubicBezTo>
                    <a:pt x="32" y="43"/>
                    <a:pt x="32" y="43"/>
                    <a:pt x="32" y="43"/>
                  </a:cubicBezTo>
                  <a:cubicBezTo>
                    <a:pt x="32" y="43"/>
                    <a:pt x="32" y="43"/>
                    <a:pt x="32" y="43"/>
                  </a:cubicBezTo>
                  <a:cubicBezTo>
                    <a:pt x="32" y="43"/>
                    <a:pt x="32" y="43"/>
                    <a:pt x="32" y="43"/>
                  </a:cubicBezTo>
                  <a:cubicBezTo>
                    <a:pt x="31" y="41"/>
                    <a:pt x="31" y="40"/>
                    <a:pt x="31" y="38"/>
                  </a:cubicBezTo>
                  <a:cubicBezTo>
                    <a:pt x="30" y="37"/>
                    <a:pt x="30" y="37"/>
                    <a:pt x="30" y="37"/>
                  </a:cubicBezTo>
                  <a:cubicBezTo>
                    <a:pt x="30" y="37"/>
                    <a:pt x="30" y="37"/>
                    <a:pt x="30" y="37"/>
                  </a:cubicBezTo>
                  <a:cubicBezTo>
                    <a:pt x="27" y="38"/>
                    <a:pt x="25" y="38"/>
                    <a:pt x="23" y="38"/>
                  </a:cubicBezTo>
                  <a:cubicBezTo>
                    <a:pt x="18" y="38"/>
                    <a:pt x="15" y="37"/>
                    <a:pt x="13" y="36"/>
                  </a:cubicBezTo>
                  <a:cubicBezTo>
                    <a:pt x="14" y="35"/>
                    <a:pt x="15" y="34"/>
                    <a:pt x="16" y="32"/>
                  </a:cubicBezTo>
                  <a:cubicBezTo>
                    <a:pt x="19" y="32"/>
                    <a:pt x="21" y="32"/>
                    <a:pt x="23" y="32"/>
                  </a:cubicBezTo>
                  <a:cubicBezTo>
                    <a:pt x="24" y="32"/>
                    <a:pt x="24" y="32"/>
                    <a:pt x="24" y="32"/>
                  </a:cubicBezTo>
                  <a:cubicBezTo>
                    <a:pt x="24" y="32"/>
                    <a:pt x="24" y="32"/>
                    <a:pt x="24" y="32"/>
                  </a:cubicBezTo>
                  <a:cubicBezTo>
                    <a:pt x="24" y="32"/>
                    <a:pt x="24" y="32"/>
                    <a:pt x="24" y="32"/>
                  </a:cubicBezTo>
                  <a:cubicBezTo>
                    <a:pt x="24" y="31"/>
                    <a:pt x="25" y="30"/>
                    <a:pt x="25" y="29"/>
                  </a:cubicBezTo>
                  <a:cubicBezTo>
                    <a:pt x="25" y="29"/>
                    <a:pt x="25" y="29"/>
                    <a:pt x="25" y="29"/>
                  </a:cubicBezTo>
                  <a:cubicBezTo>
                    <a:pt x="25" y="28"/>
                    <a:pt x="25" y="28"/>
                    <a:pt x="25" y="28"/>
                  </a:cubicBezTo>
                  <a:cubicBezTo>
                    <a:pt x="25" y="26"/>
                    <a:pt x="25" y="24"/>
                    <a:pt x="25" y="22"/>
                  </a:cubicBezTo>
                  <a:cubicBezTo>
                    <a:pt x="25" y="22"/>
                    <a:pt x="25" y="22"/>
                    <a:pt x="25" y="22"/>
                  </a:cubicBezTo>
                  <a:cubicBezTo>
                    <a:pt x="25" y="21"/>
                    <a:pt x="25" y="21"/>
                    <a:pt x="25" y="21"/>
                  </a:cubicBezTo>
                  <a:cubicBezTo>
                    <a:pt x="16" y="21"/>
                    <a:pt x="16" y="21"/>
                    <a:pt x="16" y="21"/>
                  </a:cubicBezTo>
                  <a:cubicBezTo>
                    <a:pt x="15" y="21"/>
                    <a:pt x="15" y="19"/>
                    <a:pt x="15" y="18"/>
                  </a:cubicBezTo>
                  <a:cubicBezTo>
                    <a:pt x="15" y="17"/>
                    <a:pt x="15" y="17"/>
                    <a:pt x="15" y="17"/>
                  </a:cubicBezTo>
                  <a:cubicBezTo>
                    <a:pt x="15" y="16"/>
                    <a:pt x="16" y="14"/>
                    <a:pt x="17" y="14"/>
                  </a:cubicBezTo>
                  <a:cubicBezTo>
                    <a:pt x="17" y="14"/>
                    <a:pt x="18" y="14"/>
                    <a:pt x="18" y="14"/>
                  </a:cubicBezTo>
                  <a:cubicBezTo>
                    <a:pt x="18" y="14"/>
                    <a:pt x="18" y="14"/>
                    <a:pt x="18" y="14"/>
                  </a:cubicBezTo>
                  <a:cubicBezTo>
                    <a:pt x="19" y="14"/>
                    <a:pt x="19" y="14"/>
                    <a:pt x="19" y="15"/>
                  </a:cubicBezTo>
                  <a:cubicBezTo>
                    <a:pt x="20" y="15"/>
                    <a:pt x="20" y="16"/>
                    <a:pt x="20" y="17"/>
                  </a:cubicBezTo>
                  <a:cubicBezTo>
                    <a:pt x="20" y="18"/>
                    <a:pt x="20" y="18"/>
                    <a:pt x="20" y="18"/>
                  </a:cubicBezTo>
                  <a:cubicBezTo>
                    <a:pt x="21" y="19"/>
                    <a:pt x="21" y="19"/>
                    <a:pt x="21" y="19"/>
                  </a:cubicBezTo>
                  <a:cubicBezTo>
                    <a:pt x="21" y="19"/>
                    <a:pt x="21" y="19"/>
                    <a:pt x="21" y="19"/>
                  </a:cubicBezTo>
                  <a:cubicBezTo>
                    <a:pt x="21" y="19"/>
                    <a:pt x="21" y="19"/>
                    <a:pt x="21" y="19"/>
                  </a:cubicBezTo>
                  <a:cubicBezTo>
                    <a:pt x="21" y="19"/>
                    <a:pt x="21" y="19"/>
                    <a:pt x="21" y="19"/>
                  </a:cubicBezTo>
                  <a:cubicBezTo>
                    <a:pt x="22" y="19"/>
                    <a:pt x="22" y="19"/>
                    <a:pt x="22" y="19"/>
                  </a:cubicBezTo>
                  <a:cubicBezTo>
                    <a:pt x="24" y="18"/>
                    <a:pt x="26" y="17"/>
                    <a:pt x="29" y="16"/>
                  </a:cubicBezTo>
                  <a:cubicBezTo>
                    <a:pt x="29" y="16"/>
                    <a:pt x="29" y="16"/>
                    <a:pt x="29" y="16"/>
                  </a:cubicBezTo>
                  <a:cubicBezTo>
                    <a:pt x="29" y="16"/>
                    <a:pt x="29" y="16"/>
                    <a:pt x="29" y="16"/>
                  </a:cubicBezTo>
                  <a:cubicBezTo>
                    <a:pt x="30" y="15"/>
                    <a:pt x="30" y="13"/>
                    <a:pt x="30" y="12"/>
                  </a:cubicBezTo>
                  <a:cubicBezTo>
                    <a:pt x="30" y="12"/>
                    <a:pt x="30" y="12"/>
                    <a:pt x="30" y="12"/>
                  </a:cubicBezTo>
                  <a:cubicBezTo>
                    <a:pt x="29" y="7"/>
                    <a:pt x="27" y="4"/>
                    <a:pt x="24" y="2"/>
                  </a:cubicBezTo>
                  <a:cubicBezTo>
                    <a:pt x="22" y="1"/>
                    <a:pt x="19" y="0"/>
                    <a:pt x="17"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7" name="Freeform 193"/>
            <p:cNvSpPr>
              <a:spLocks noEditPoints="1"/>
            </p:cNvSpPr>
            <p:nvPr/>
          </p:nvSpPr>
          <p:spPr bwMode="auto">
            <a:xfrm>
              <a:off x="3546" y="2115"/>
              <a:ext cx="105" cy="64"/>
            </a:xfrm>
            <a:custGeom>
              <a:avLst/>
              <a:gdLst>
                <a:gd name="T0" fmla="*/ 35 w 44"/>
                <a:gd name="T1" fmla="*/ 26 h 27"/>
                <a:gd name="T2" fmla="*/ 43 w 44"/>
                <a:gd name="T3" fmla="*/ 14 h 27"/>
                <a:gd name="T4" fmla="*/ 43 w 44"/>
                <a:gd name="T5" fmla="*/ 26 h 27"/>
                <a:gd name="T6" fmla="*/ 35 w 44"/>
                <a:gd name="T7" fmla="*/ 26 h 27"/>
                <a:gd name="T8" fmla="*/ 5 w 44"/>
                <a:gd name="T9" fmla="*/ 26 h 27"/>
                <a:gd name="T10" fmla="*/ 2 w 44"/>
                <a:gd name="T11" fmla="*/ 26 h 27"/>
                <a:gd name="T12" fmla="*/ 2 w 44"/>
                <a:gd name="T13" fmla="*/ 10 h 27"/>
                <a:gd name="T14" fmla="*/ 1 w 44"/>
                <a:gd name="T15" fmla="*/ 8 h 27"/>
                <a:gd name="T16" fmla="*/ 2 w 44"/>
                <a:gd name="T17" fmla="*/ 2 h 27"/>
                <a:gd name="T18" fmla="*/ 2 w 44"/>
                <a:gd name="T19" fmla="*/ 1 h 27"/>
                <a:gd name="T20" fmla="*/ 21 w 44"/>
                <a:gd name="T21" fmla="*/ 1 h 27"/>
                <a:gd name="T22" fmla="*/ 4 w 44"/>
                <a:gd name="T23" fmla="*/ 25 h 27"/>
                <a:gd name="T24" fmla="*/ 5 w 44"/>
                <a:gd name="T25" fmla="*/ 26 h 27"/>
                <a:gd name="T26" fmla="*/ 5 w 44"/>
                <a:gd name="T27" fmla="*/ 26 h 27"/>
                <a:gd name="T28" fmla="*/ 22 w 44"/>
                <a:gd name="T29" fmla="*/ 1 h 27"/>
                <a:gd name="T30" fmla="*/ 30 w 44"/>
                <a:gd name="T31" fmla="*/ 1 h 27"/>
                <a:gd name="T32" fmla="*/ 13 w 44"/>
                <a:gd name="T33" fmla="*/ 25 h 27"/>
                <a:gd name="T34" fmla="*/ 13 w 44"/>
                <a:gd name="T35" fmla="*/ 26 h 27"/>
                <a:gd name="T36" fmla="*/ 11 w 44"/>
                <a:gd name="T37" fmla="*/ 26 h 27"/>
                <a:gd name="T38" fmla="*/ 10 w 44"/>
                <a:gd name="T39" fmla="*/ 26 h 27"/>
                <a:gd name="T40" fmla="*/ 6 w 44"/>
                <a:gd name="T41" fmla="*/ 26 h 27"/>
                <a:gd name="T42" fmla="*/ 5 w 44"/>
                <a:gd name="T43" fmla="*/ 26 h 27"/>
                <a:gd name="T44" fmla="*/ 14 w 44"/>
                <a:gd name="T45" fmla="*/ 26 h 27"/>
                <a:gd name="T46" fmla="*/ 31 w 44"/>
                <a:gd name="T47" fmla="*/ 1 h 27"/>
                <a:gd name="T48" fmla="*/ 38 w 44"/>
                <a:gd name="T49" fmla="*/ 1 h 27"/>
                <a:gd name="T50" fmla="*/ 43 w 44"/>
                <a:gd name="T51" fmla="*/ 1 h 27"/>
                <a:gd name="T52" fmla="*/ 43 w 44"/>
                <a:gd name="T53" fmla="*/ 3 h 27"/>
                <a:gd name="T54" fmla="*/ 43 w 44"/>
                <a:gd name="T55" fmla="*/ 3 h 27"/>
                <a:gd name="T56" fmla="*/ 43 w 44"/>
                <a:gd name="T57" fmla="*/ 13 h 27"/>
                <a:gd name="T58" fmla="*/ 43 w 44"/>
                <a:gd name="T59" fmla="*/ 13 h 27"/>
                <a:gd name="T60" fmla="*/ 34 w 44"/>
                <a:gd name="T61" fmla="*/ 25 h 27"/>
                <a:gd name="T62" fmla="*/ 35 w 44"/>
                <a:gd name="T63" fmla="*/ 26 h 27"/>
                <a:gd name="T64" fmla="*/ 14 w 44"/>
                <a:gd name="T65" fmla="*/ 26 h 27"/>
                <a:gd name="T66" fmla="*/ 22 w 44"/>
                <a:gd name="T67" fmla="*/ 0 h 27"/>
                <a:gd name="T68" fmla="*/ 22 w 44"/>
                <a:gd name="T69" fmla="*/ 0 h 27"/>
                <a:gd name="T70" fmla="*/ 2 w 44"/>
                <a:gd name="T71" fmla="*/ 0 h 27"/>
                <a:gd name="T72" fmla="*/ 1 w 44"/>
                <a:gd name="T73" fmla="*/ 1 h 27"/>
                <a:gd name="T74" fmla="*/ 0 w 44"/>
                <a:gd name="T75" fmla="*/ 8 h 27"/>
                <a:gd name="T76" fmla="*/ 1 w 44"/>
                <a:gd name="T77" fmla="*/ 10 h 27"/>
                <a:gd name="T78" fmla="*/ 1 w 44"/>
                <a:gd name="T79" fmla="*/ 26 h 27"/>
                <a:gd name="T80" fmla="*/ 2 w 44"/>
                <a:gd name="T81" fmla="*/ 27 h 27"/>
                <a:gd name="T82" fmla="*/ 6 w 44"/>
                <a:gd name="T83" fmla="*/ 27 h 27"/>
                <a:gd name="T84" fmla="*/ 10 w 44"/>
                <a:gd name="T85" fmla="*/ 27 h 27"/>
                <a:gd name="T86" fmla="*/ 43 w 44"/>
                <a:gd name="T87" fmla="*/ 27 h 27"/>
                <a:gd name="T88" fmla="*/ 44 w 44"/>
                <a:gd name="T89" fmla="*/ 26 h 27"/>
                <a:gd name="T90" fmla="*/ 44 w 44"/>
                <a:gd name="T91" fmla="*/ 3 h 27"/>
                <a:gd name="T92" fmla="*/ 44 w 44"/>
                <a:gd name="T93" fmla="*/ 3 h 27"/>
                <a:gd name="T94" fmla="*/ 44 w 44"/>
                <a:gd name="T95" fmla="*/ 1 h 27"/>
                <a:gd name="T96" fmla="*/ 43 w 44"/>
                <a:gd name="T97" fmla="*/ 0 h 27"/>
                <a:gd name="T98" fmla="*/ 22 w 44"/>
                <a:gd name="T99" fmla="*/ 0 h 27"/>
                <a:gd name="T100" fmla="*/ 22 w 44"/>
                <a:gd name="T10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27">
                  <a:moveTo>
                    <a:pt x="35" y="26"/>
                  </a:moveTo>
                  <a:cubicBezTo>
                    <a:pt x="38" y="22"/>
                    <a:pt x="40" y="18"/>
                    <a:pt x="43" y="14"/>
                  </a:cubicBezTo>
                  <a:cubicBezTo>
                    <a:pt x="43" y="26"/>
                    <a:pt x="43" y="26"/>
                    <a:pt x="43" y="26"/>
                  </a:cubicBezTo>
                  <a:cubicBezTo>
                    <a:pt x="35" y="26"/>
                    <a:pt x="35" y="26"/>
                    <a:pt x="35" y="26"/>
                  </a:cubicBezTo>
                  <a:moveTo>
                    <a:pt x="5" y="26"/>
                  </a:moveTo>
                  <a:cubicBezTo>
                    <a:pt x="3" y="26"/>
                    <a:pt x="2" y="26"/>
                    <a:pt x="2" y="26"/>
                  </a:cubicBezTo>
                  <a:cubicBezTo>
                    <a:pt x="2" y="10"/>
                    <a:pt x="2" y="10"/>
                    <a:pt x="2" y="10"/>
                  </a:cubicBezTo>
                  <a:cubicBezTo>
                    <a:pt x="2" y="9"/>
                    <a:pt x="2" y="9"/>
                    <a:pt x="1" y="8"/>
                  </a:cubicBezTo>
                  <a:cubicBezTo>
                    <a:pt x="1" y="6"/>
                    <a:pt x="1" y="2"/>
                    <a:pt x="2" y="2"/>
                  </a:cubicBezTo>
                  <a:cubicBezTo>
                    <a:pt x="2" y="1"/>
                    <a:pt x="2" y="1"/>
                    <a:pt x="2" y="1"/>
                  </a:cubicBezTo>
                  <a:cubicBezTo>
                    <a:pt x="21" y="1"/>
                    <a:pt x="21" y="1"/>
                    <a:pt x="21" y="1"/>
                  </a:cubicBezTo>
                  <a:cubicBezTo>
                    <a:pt x="15" y="9"/>
                    <a:pt x="9" y="17"/>
                    <a:pt x="4" y="25"/>
                  </a:cubicBezTo>
                  <a:cubicBezTo>
                    <a:pt x="5" y="26"/>
                    <a:pt x="5" y="26"/>
                    <a:pt x="5" y="26"/>
                  </a:cubicBezTo>
                  <a:moveTo>
                    <a:pt x="5" y="26"/>
                  </a:moveTo>
                  <a:cubicBezTo>
                    <a:pt x="10" y="17"/>
                    <a:pt x="16" y="9"/>
                    <a:pt x="22" y="1"/>
                  </a:cubicBezTo>
                  <a:cubicBezTo>
                    <a:pt x="30" y="1"/>
                    <a:pt x="30" y="1"/>
                    <a:pt x="30" y="1"/>
                  </a:cubicBezTo>
                  <a:cubicBezTo>
                    <a:pt x="24" y="9"/>
                    <a:pt x="18" y="17"/>
                    <a:pt x="13" y="25"/>
                  </a:cubicBezTo>
                  <a:cubicBezTo>
                    <a:pt x="13" y="26"/>
                    <a:pt x="13" y="26"/>
                    <a:pt x="13" y="26"/>
                  </a:cubicBezTo>
                  <a:cubicBezTo>
                    <a:pt x="11" y="26"/>
                    <a:pt x="11" y="26"/>
                    <a:pt x="11" y="26"/>
                  </a:cubicBezTo>
                  <a:cubicBezTo>
                    <a:pt x="10" y="26"/>
                    <a:pt x="10" y="26"/>
                    <a:pt x="10" y="26"/>
                  </a:cubicBezTo>
                  <a:cubicBezTo>
                    <a:pt x="9" y="26"/>
                    <a:pt x="7" y="26"/>
                    <a:pt x="6" y="26"/>
                  </a:cubicBezTo>
                  <a:cubicBezTo>
                    <a:pt x="5" y="26"/>
                    <a:pt x="5" y="26"/>
                    <a:pt x="5" y="26"/>
                  </a:cubicBezTo>
                  <a:moveTo>
                    <a:pt x="14" y="26"/>
                  </a:moveTo>
                  <a:cubicBezTo>
                    <a:pt x="20" y="17"/>
                    <a:pt x="25" y="9"/>
                    <a:pt x="31" y="1"/>
                  </a:cubicBezTo>
                  <a:cubicBezTo>
                    <a:pt x="38" y="1"/>
                    <a:pt x="38" y="1"/>
                    <a:pt x="38" y="1"/>
                  </a:cubicBezTo>
                  <a:cubicBezTo>
                    <a:pt x="43" y="1"/>
                    <a:pt x="43" y="1"/>
                    <a:pt x="43" y="1"/>
                  </a:cubicBezTo>
                  <a:cubicBezTo>
                    <a:pt x="43" y="1"/>
                    <a:pt x="43" y="2"/>
                    <a:pt x="43" y="3"/>
                  </a:cubicBezTo>
                  <a:cubicBezTo>
                    <a:pt x="43" y="3"/>
                    <a:pt x="43" y="3"/>
                    <a:pt x="43" y="3"/>
                  </a:cubicBezTo>
                  <a:cubicBezTo>
                    <a:pt x="43" y="13"/>
                    <a:pt x="43" y="13"/>
                    <a:pt x="43" y="13"/>
                  </a:cubicBezTo>
                  <a:cubicBezTo>
                    <a:pt x="43" y="13"/>
                    <a:pt x="43" y="13"/>
                    <a:pt x="43" y="13"/>
                  </a:cubicBezTo>
                  <a:cubicBezTo>
                    <a:pt x="40" y="17"/>
                    <a:pt x="37" y="21"/>
                    <a:pt x="34" y="25"/>
                  </a:cubicBezTo>
                  <a:cubicBezTo>
                    <a:pt x="35" y="26"/>
                    <a:pt x="35" y="26"/>
                    <a:pt x="35" y="26"/>
                  </a:cubicBezTo>
                  <a:cubicBezTo>
                    <a:pt x="14" y="26"/>
                    <a:pt x="14" y="26"/>
                    <a:pt x="14" y="26"/>
                  </a:cubicBezTo>
                  <a:moveTo>
                    <a:pt x="22" y="0"/>
                  </a:moveTo>
                  <a:cubicBezTo>
                    <a:pt x="22" y="0"/>
                    <a:pt x="22" y="0"/>
                    <a:pt x="22" y="0"/>
                  </a:cubicBezTo>
                  <a:cubicBezTo>
                    <a:pt x="2" y="0"/>
                    <a:pt x="2" y="0"/>
                    <a:pt x="2" y="0"/>
                  </a:cubicBezTo>
                  <a:cubicBezTo>
                    <a:pt x="2" y="0"/>
                    <a:pt x="1" y="1"/>
                    <a:pt x="1" y="1"/>
                  </a:cubicBezTo>
                  <a:cubicBezTo>
                    <a:pt x="0" y="2"/>
                    <a:pt x="0" y="5"/>
                    <a:pt x="0" y="8"/>
                  </a:cubicBezTo>
                  <a:cubicBezTo>
                    <a:pt x="1" y="9"/>
                    <a:pt x="1" y="9"/>
                    <a:pt x="1" y="10"/>
                  </a:cubicBezTo>
                  <a:cubicBezTo>
                    <a:pt x="1" y="26"/>
                    <a:pt x="1" y="26"/>
                    <a:pt x="1" y="26"/>
                  </a:cubicBezTo>
                  <a:cubicBezTo>
                    <a:pt x="1" y="26"/>
                    <a:pt x="1" y="27"/>
                    <a:pt x="2" y="27"/>
                  </a:cubicBezTo>
                  <a:cubicBezTo>
                    <a:pt x="3" y="27"/>
                    <a:pt x="4" y="27"/>
                    <a:pt x="6" y="27"/>
                  </a:cubicBezTo>
                  <a:cubicBezTo>
                    <a:pt x="7" y="27"/>
                    <a:pt x="9" y="27"/>
                    <a:pt x="10" y="27"/>
                  </a:cubicBezTo>
                  <a:cubicBezTo>
                    <a:pt x="43" y="27"/>
                    <a:pt x="43" y="27"/>
                    <a:pt x="43" y="27"/>
                  </a:cubicBezTo>
                  <a:cubicBezTo>
                    <a:pt x="44" y="26"/>
                    <a:pt x="44" y="26"/>
                    <a:pt x="44" y="26"/>
                  </a:cubicBezTo>
                  <a:cubicBezTo>
                    <a:pt x="44" y="3"/>
                    <a:pt x="44" y="3"/>
                    <a:pt x="44" y="3"/>
                  </a:cubicBezTo>
                  <a:cubicBezTo>
                    <a:pt x="44" y="3"/>
                    <a:pt x="44" y="3"/>
                    <a:pt x="44" y="3"/>
                  </a:cubicBezTo>
                  <a:cubicBezTo>
                    <a:pt x="44" y="2"/>
                    <a:pt x="44" y="1"/>
                    <a:pt x="44" y="1"/>
                  </a:cubicBezTo>
                  <a:cubicBezTo>
                    <a:pt x="43" y="0"/>
                    <a:pt x="43" y="0"/>
                    <a:pt x="43" y="0"/>
                  </a:cubicBezTo>
                  <a:cubicBezTo>
                    <a:pt x="22" y="0"/>
                    <a:pt x="22" y="0"/>
                    <a:pt x="22" y="0"/>
                  </a:cubicBezTo>
                  <a:cubicBezTo>
                    <a:pt x="22" y="0"/>
                    <a:pt x="22" y="0"/>
                    <a:pt x="2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8" name="Freeform 194"/>
            <p:cNvSpPr>
              <a:spLocks noEditPoints="1"/>
            </p:cNvSpPr>
            <p:nvPr/>
          </p:nvSpPr>
          <p:spPr bwMode="auto">
            <a:xfrm>
              <a:off x="3499" y="2267"/>
              <a:ext cx="104" cy="95"/>
            </a:xfrm>
            <a:custGeom>
              <a:avLst/>
              <a:gdLst>
                <a:gd name="T0" fmla="*/ 4 w 44"/>
                <a:gd name="T1" fmla="*/ 36 h 40"/>
                <a:gd name="T2" fmla="*/ 16 w 44"/>
                <a:gd name="T3" fmla="*/ 39 h 40"/>
                <a:gd name="T4" fmla="*/ 16 w 44"/>
                <a:gd name="T5" fmla="*/ 39 h 40"/>
                <a:gd name="T6" fmla="*/ 28 w 44"/>
                <a:gd name="T7" fmla="*/ 34 h 40"/>
                <a:gd name="T8" fmla="*/ 30 w 44"/>
                <a:gd name="T9" fmla="*/ 15 h 40"/>
                <a:gd name="T10" fmla="*/ 35 w 44"/>
                <a:gd name="T11" fmla="*/ 12 h 40"/>
                <a:gd name="T12" fmla="*/ 37 w 44"/>
                <a:gd name="T13" fmla="*/ 20 h 40"/>
                <a:gd name="T14" fmla="*/ 30 w 44"/>
                <a:gd name="T15" fmla="*/ 20 h 40"/>
                <a:gd name="T16" fmla="*/ 35 w 44"/>
                <a:gd name="T17" fmla="*/ 8 h 40"/>
                <a:gd name="T18" fmla="*/ 33 w 44"/>
                <a:gd name="T19" fmla="*/ 26 h 40"/>
                <a:gd name="T20" fmla="*/ 30 w 44"/>
                <a:gd name="T21" fmla="*/ 22 h 40"/>
                <a:gd name="T22" fmla="*/ 39 w 44"/>
                <a:gd name="T23" fmla="*/ 13 h 40"/>
                <a:gd name="T24" fmla="*/ 31 w 44"/>
                <a:gd name="T25" fmla="*/ 12 h 40"/>
                <a:gd name="T26" fmla="*/ 30 w 44"/>
                <a:gd name="T27" fmla="*/ 11 h 40"/>
                <a:gd name="T28" fmla="*/ 29 w 44"/>
                <a:gd name="T29" fmla="*/ 8 h 40"/>
                <a:gd name="T30" fmla="*/ 24 w 44"/>
                <a:gd name="T31" fmla="*/ 15 h 40"/>
                <a:gd name="T32" fmla="*/ 24 w 44"/>
                <a:gd name="T33" fmla="*/ 15 h 40"/>
                <a:gd name="T34" fmla="*/ 29 w 44"/>
                <a:gd name="T35" fmla="*/ 10 h 40"/>
                <a:gd name="T36" fmla="*/ 25 w 44"/>
                <a:gd name="T37" fmla="*/ 22 h 40"/>
                <a:gd name="T38" fmla="*/ 25 w 44"/>
                <a:gd name="T39" fmla="*/ 22 h 40"/>
                <a:gd name="T40" fmla="*/ 28 w 44"/>
                <a:gd name="T41" fmla="*/ 20 h 40"/>
                <a:gd name="T42" fmla="*/ 25 w 44"/>
                <a:gd name="T43" fmla="*/ 26 h 40"/>
                <a:gd name="T44" fmla="*/ 28 w 44"/>
                <a:gd name="T45" fmla="*/ 31 h 40"/>
                <a:gd name="T46" fmla="*/ 24 w 44"/>
                <a:gd name="T47" fmla="*/ 36 h 40"/>
                <a:gd name="T48" fmla="*/ 3 w 44"/>
                <a:gd name="T49" fmla="*/ 32 h 40"/>
                <a:gd name="T50" fmla="*/ 5 w 44"/>
                <a:gd name="T51" fmla="*/ 9 h 40"/>
                <a:gd name="T52" fmla="*/ 27 w 44"/>
                <a:gd name="T53" fmla="*/ 9 h 40"/>
                <a:gd name="T54" fmla="*/ 24 w 44"/>
                <a:gd name="T55" fmla="*/ 12 h 40"/>
                <a:gd name="T56" fmla="*/ 8 w 44"/>
                <a:gd name="T57" fmla="*/ 8 h 40"/>
                <a:gd name="T58" fmla="*/ 16 w 44"/>
                <a:gd name="T59" fmla="*/ 5 h 40"/>
                <a:gd name="T60" fmla="*/ 24 w 44"/>
                <a:gd name="T61" fmla="*/ 7 h 40"/>
                <a:gd name="T62" fmla="*/ 23 w 44"/>
                <a:gd name="T63" fmla="*/ 7 h 40"/>
                <a:gd name="T64" fmla="*/ 9 w 44"/>
                <a:gd name="T65" fmla="*/ 7 h 40"/>
                <a:gd name="T66" fmla="*/ 9 w 44"/>
                <a:gd name="T67" fmla="*/ 8 h 40"/>
                <a:gd name="T68" fmla="*/ 22 w 44"/>
                <a:gd name="T69" fmla="*/ 8 h 40"/>
                <a:gd name="T70" fmla="*/ 13 w 44"/>
                <a:gd name="T71" fmla="*/ 7 h 40"/>
                <a:gd name="T72" fmla="*/ 16 w 44"/>
                <a:gd name="T73" fmla="*/ 8 h 40"/>
                <a:gd name="T74" fmla="*/ 15 w 44"/>
                <a:gd name="T75" fmla="*/ 7 h 40"/>
                <a:gd name="T76" fmla="*/ 18 w 44"/>
                <a:gd name="T77" fmla="*/ 8 h 40"/>
                <a:gd name="T78" fmla="*/ 15 w 44"/>
                <a:gd name="T79" fmla="*/ 6 h 40"/>
                <a:gd name="T80" fmla="*/ 21 w 44"/>
                <a:gd name="T81" fmla="*/ 9 h 40"/>
                <a:gd name="T82" fmla="*/ 2 w 44"/>
                <a:gd name="T83" fmla="*/ 6 h 40"/>
                <a:gd name="T84" fmla="*/ 16 w 44"/>
                <a:gd name="T85" fmla="*/ 1 h 40"/>
                <a:gd name="T86" fmla="*/ 27 w 44"/>
                <a:gd name="T87" fmla="*/ 8 h 40"/>
                <a:gd name="T88" fmla="*/ 4 w 44"/>
                <a:gd name="T89" fmla="*/ 8 h 40"/>
                <a:gd name="T90" fmla="*/ 1 w 44"/>
                <a:gd name="T91" fmla="*/ 5 h 40"/>
                <a:gd name="T92" fmla="*/ 1 w 44"/>
                <a:gd name="T93" fmla="*/ 23 h 40"/>
                <a:gd name="T94" fmla="*/ 3 w 44"/>
                <a:gd name="T95" fmla="*/ 34 h 40"/>
                <a:gd name="T96" fmla="*/ 3 w 44"/>
                <a:gd name="T97" fmla="*/ 36 h 40"/>
                <a:gd name="T98" fmla="*/ 3 w 44"/>
                <a:gd name="T99" fmla="*/ 37 h 40"/>
                <a:gd name="T100" fmla="*/ 28 w 44"/>
                <a:gd name="T101" fmla="*/ 37 h 40"/>
                <a:gd name="T102" fmla="*/ 28 w 44"/>
                <a:gd name="T103" fmla="*/ 35 h 40"/>
                <a:gd name="T104" fmla="*/ 29 w 44"/>
                <a:gd name="T105" fmla="*/ 34 h 40"/>
                <a:gd name="T106" fmla="*/ 29 w 44"/>
                <a:gd name="T107" fmla="*/ 25 h 40"/>
                <a:gd name="T108" fmla="*/ 42 w 44"/>
                <a:gd name="T109" fmla="*/ 11 h 40"/>
                <a:gd name="T110" fmla="*/ 30 w 44"/>
                <a:gd name="T111" fmla="*/ 9 h 40"/>
                <a:gd name="T112" fmla="*/ 30 w 44"/>
                <a:gd name="T113" fmla="*/ 5 h 40"/>
                <a:gd name="T114" fmla="*/ 16 w 44"/>
                <a:gd name="T11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4" h="40">
                  <a:moveTo>
                    <a:pt x="16" y="39"/>
                  </a:moveTo>
                  <a:cubicBezTo>
                    <a:pt x="15" y="39"/>
                    <a:pt x="14" y="39"/>
                    <a:pt x="12" y="39"/>
                  </a:cubicBezTo>
                  <a:cubicBezTo>
                    <a:pt x="9" y="39"/>
                    <a:pt x="5" y="37"/>
                    <a:pt x="4" y="36"/>
                  </a:cubicBezTo>
                  <a:cubicBezTo>
                    <a:pt x="4" y="35"/>
                    <a:pt x="4" y="35"/>
                    <a:pt x="4" y="35"/>
                  </a:cubicBezTo>
                  <a:cubicBezTo>
                    <a:pt x="6" y="37"/>
                    <a:pt x="9" y="38"/>
                    <a:pt x="14" y="39"/>
                  </a:cubicBezTo>
                  <a:cubicBezTo>
                    <a:pt x="15" y="39"/>
                    <a:pt x="15" y="39"/>
                    <a:pt x="16" y="39"/>
                  </a:cubicBezTo>
                  <a:cubicBezTo>
                    <a:pt x="20" y="39"/>
                    <a:pt x="24" y="38"/>
                    <a:pt x="27" y="36"/>
                  </a:cubicBezTo>
                  <a:cubicBezTo>
                    <a:pt x="27" y="36"/>
                    <a:pt x="27" y="36"/>
                    <a:pt x="27" y="36"/>
                  </a:cubicBezTo>
                  <a:cubicBezTo>
                    <a:pt x="26" y="37"/>
                    <a:pt x="23" y="39"/>
                    <a:pt x="16" y="39"/>
                  </a:cubicBezTo>
                  <a:moveTo>
                    <a:pt x="24" y="36"/>
                  </a:moveTo>
                  <a:cubicBezTo>
                    <a:pt x="26" y="34"/>
                    <a:pt x="27" y="33"/>
                    <a:pt x="28" y="32"/>
                  </a:cubicBezTo>
                  <a:cubicBezTo>
                    <a:pt x="28" y="32"/>
                    <a:pt x="28" y="33"/>
                    <a:pt x="28" y="34"/>
                  </a:cubicBezTo>
                  <a:cubicBezTo>
                    <a:pt x="27" y="34"/>
                    <a:pt x="26" y="35"/>
                    <a:pt x="24" y="36"/>
                  </a:cubicBezTo>
                  <a:moveTo>
                    <a:pt x="30" y="20"/>
                  </a:moveTo>
                  <a:cubicBezTo>
                    <a:pt x="30" y="19"/>
                    <a:pt x="30" y="17"/>
                    <a:pt x="30" y="15"/>
                  </a:cubicBezTo>
                  <a:cubicBezTo>
                    <a:pt x="30" y="15"/>
                    <a:pt x="30" y="15"/>
                    <a:pt x="30" y="15"/>
                  </a:cubicBezTo>
                  <a:cubicBezTo>
                    <a:pt x="30" y="15"/>
                    <a:pt x="30" y="14"/>
                    <a:pt x="31" y="13"/>
                  </a:cubicBezTo>
                  <a:cubicBezTo>
                    <a:pt x="32" y="12"/>
                    <a:pt x="33" y="12"/>
                    <a:pt x="35" y="12"/>
                  </a:cubicBezTo>
                  <a:cubicBezTo>
                    <a:pt x="35" y="12"/>
                    <a:pt x="35" y="12"/>
                    <a:pt x="35" y="12"/>
                  </a:cubicBezTo>
                  <a:cubicBezTo>
                    <a:pt x="36" y="12"/>
                    <a:pt x="38" y="12"/>
                    <a:pt x="38" y="13"/>
                  </a:cubicBezTo>
                  <a:cubicBezTo>
                    <a:pt x="39" y="16"/>
                    <a:pt x="39" y="18"/>
                    <a:pt x="37" y="20"/>
                  </a:cubicBezTo>
                  <a:cubicBezTo>
                    <a:pt x="36" y="21"/>
                    <a:pt x="35" y="22"/>
                    <a:pt x="33" y="22"/>
                  </a:cubicBezTo>
                  <a:cubicBezTo>
                    <a:pt x="32" y="22"/>
                    <a:pt x="31" y="21"/>
                    <a:pt x="30" y="20"/>
                  </a:cubicBezTo>
                  <a:cubicBezTo>
                    <a:pt x="30" y="20"/>
                    <a:pt x="30" y="20"/>
                    <a:pt x="30" y="20"/>
                  </a:cubicBezTo>
                  <a:moveTo>
                    <a:pt x="30" y="11"/>
                  </a:moveTo>
                  <a:cubicBezTo>
                    <a:pt x="31" y="9"/>
                    <a:pt x="33" y="8"/>
                    <a:pt x="35" y="8"/>
                  </a:cubicBezTo>
                  <a:cubicBezTo>
                    <a:pt x="35" y="8"/>
                    <a:pt x="35" y="8"/>
                    <a:pt x="35" y="8"/>
                  </a:cubicBezTo>
                  <a:cubicBezTo>
                    <a:pt x="38" y="8"/>
                    <a:pt x="40" y="9"/>
                    <a:pt x="41" y="11"/>
                  </a:cubicBezTo>
                  <a:cubicBezTo>
                    <a:pt x="43" y="16"/>
                    <a:pt x="41" y="21"/>
                    <a:pt x="39" y="23"/>
                  </a:cubicBezTo>
                  <a:cubicBezTo>
                    <a:pt x="37" y="25"/>
                    <a:pt x="35" y="26"/>
                    <a:pt x="33" y="26"/>
                  </a:cubicBezTo>
                  <a:cubicBezTo>
                    <a:pt x="32" y="26"/>
                    <a:pt x="31" y="25"/>
                    <a:pt x="30" y="25"/>
                  </a:cubicBezTo>
                  <a:cubicBezTo>
                    <a:pt x="29" y="25"/>
                    <a:pt x="29" y="25"/>
                    <a:pt x="29" y="25"/>
                  </a:cubicBezTo>
                  <a:cubicBezTo>
                    <a:pt x="29" y="24"/>
                    <a:pt x="29" y="23"/>
                    <a:pt x="30" y="22"/>
                  </a:cubicBezTo>
                  <a:cubicBezTo>
                    <a:pt x="31" y="22"/>
                    <a:pt x="32" y="23"/>
                    <a:pt x="33" y="23"/>
                  </a:cubicBezTo>
                  <a:cubicBezTo>
                    <a:pt x="35" y="23"/>
                    <a:pt x="36" y="22"/>
                    <a:pt x="37" y="21"/>
                  </a:cubicBezTo>
                  <a:cubicBezTo>
                    <a:pt x="40" y="19"/>
                    <a:pt x="40" y="16"/>
                    <a:pt x="39" y="13"/>
                  </a:cubicBezTo>
                  <a:cubicBezTo>
                    <a:pt x="38" y="11"/>
                    <a:pt x="37" y="11"/>
                    <a:pt x="35" y="11"/>
                  </a:cubicBezTo>
                  <a:cubicBezTo>
                    <a:pt x="35" y="11"/>
                    <a:pt x="35" y="11"/>
                    <a:pt x="35" y="11"/>
                  </a:cubicBezTo>
                  <a:cubicBezTo>
                    <a:pt x="33" y="11"/>
                    <a:pt x="31" y="12"/>
                    <a:pt x="31" y="12"/>
                  </a:cubicBezTo>
                  <a:cubicBezTo>
                    <a:pt x="30" y="13"/>
                    <a:pt x="30" y="13"/>
                    <a:pt x="30" y="13"/>
                  </a:cubicBezTo>
                  <a:cubicBezTo>
                    <a:pt x="30" y="13"/>
                    <a:pt x="30" y="12"/>
                    <a:pt x="30" y="11"/>
                  </a:cubicBezTo>
                  <a:cubicBezTo>
                    <a:pt x="30" y="11"/>
                    <a:pt x="30" y="11"/>
                    <a:pt x="30" y="11"/>
                  </a:cubicBezTo>
                  <a:moveTo>
                    <a:pt x="24" y="12"/>
                  </a:moveTo>
                  <a:cubicBezTo>
                    <a:pt x="24" y="12"/>
                    <a:pt x="24" y="12"/>
                    <a:pt x="24" y="12"/>
                  </a:cubicBezTo>
                  <a:cubicBezTo>
                    <a:pt x="26" y="11"/>
                    <a:pt x="28" y="9"/>
                    <a:pt x="29" y="8"/>
                  </a:cubicBezTo>
                  <a:cubicBezTo>
                    <a:pt x="29" y="8"/>
                    <a:pt x="29" y="8"/>
                    <a:pt x="29" y="8"/>
                  </a:cubicBezTo>
                  <a:cubicBezTo>
                    <a:pt x="29" y="8"/>
                    <a:pt x="29" y="9"/>
                    <a:pt x="29" y="10"/>
                  </a:cubicBezTo>
                  <a:cubicBezTo>
                    <a:pt x="24" y="15"/>
                    <a:pt x="24" y="15"/>
                    <a:pt x="24" y="15"/>
                  </a:cubicBezTo>
                  <a:cubicBezTo>
                    <a:pt x="24" y="15"/>
                    <a:pt x="24" y="15"/>
                    <a:pt x="24" y="15"/>
                  </a:cubicBezTo>
                  <a:cubicBezTo>
                    <a:pt x="24" y="15"/>
                    <a:pt x="24" y="15"/>
                    <a:pt x="24" y="15"/>
                  </a:cubicBezTo>
                  <a:cubicBezTo>
                    <a:pt x="24" y="15"/>
                    <a:pt x="24" y="15"/>
                    <a:pt x="24" y="15"/>
                  </a:cubicBezTo>
                  <a:cubicBezTo>
                    <a:pt x="25" y="15"/>
                    <a:pt x="25" y="15"/>
                    <a:pt x="25" y="15"/>
                  </a:cubicBezTo>
                  <a:cubicBezTo>
                    <a:pt x="25" y="14"/>
                    <a:pt x="25" y="14"/>
                    <a:pt x="25" y="14"/>
                  </a:cubicBezTo>
                  <a:cubicBezTo>
                    <a:pt x="29" y="10"/>
                    <a:pt x="29" y="10"/>
                    <a:pt x="29" y="10"/>
                  </a:cubicBezTo>
                  <a:cubicBezTo>
                    <a:pt x="29" y="12"/>
                    <a:pt x="29" y="14"/>
                    <a:pt x="29" y="16"/>
                  </a:cubicBezTo>
                  <a:cubicBezTo>
                    <a:pt x="29" y="16"/>
                    <a:pt x="29" y="16"/>
                    <a:pt x="29" y="16"/>
                  </a:cubicBezTo>
                  <a:cubicBezTo>
                    <a:pt x="25" y="22"/>
                    <a:pt x="25" y="22"/>
                    <a:pt x="25" y="22"/>
                  </a:cubicBezTo>
                  <a:cubicBezTo>
                    <a:pt x="25" y="22"/>
                    <a:pt x="25" y="22"/>
                    <a:pt x="25" y="22"/>
                  </a:cubicBezTo>
                  <a:cubicBezTo>
                    <a:pt x="25" y="22"/>
                    <a:pt x="25" y="22"/>
                    <a:pt x="25" y="22"/>
                  </a:cubicBezTo>
                  <a:cubicBezTo>
                    <a:pt x="25" y="22"/>
                    <a:pt x="25" y="22"/>
                    <a:pt x="25" y="22"/>
                  </a:cubicBezTo>
                  <a:cubicBezTo>
                    <a:pt x="29" y="17"/>
                    <a:pt x="29" y="17"/>
                    <a:pt x="29" y="17"/>
                  </a:cubicBezTo>
                  <a:cubicBezTo>
                    <a:pt x="29" y="18"/>
                    <a:pt x="29" y="19"/>
                    <a:pt x="29" y="20"/>
                  </a:cubicBezTo>
                  <a:cubicBezTo>
                    <a:pt x="28" y="20"/>
                    <a:pt x="28" y="20"/>
                    <a:pt x="28" y="20"/>
                  </a:cubicBezTo>
                  <a:cubicBezTo>
                    <a:pt x="24" y="25"/>
                    <a:pt x="24" y="25"/>
                    <a:pt x="24" y="25"/>
                  </a:cubicBezTo>
                  <a:cubicBezTo>
                    <a:pt x="24" y="26"/>
                    <a:pt x="24" y="26"/>
                    <a:pt x="24" y="26"/>
                  </a:cubicBezTo>
                  <a:cubicBezTo>
                    <a:pt x="25" y="26"/>
                    <a:pt x="25" y="26"/>
                    <a:pt x="25" y="26"/>
                  </a:cubicBezTo>
                  <a:cubicBezTo>
                    <a:pt x="25" y="26"/>
                    <a:pt x="25" y="26"/>
                    <a:pt x="25" y="26"/>
                  </a:cubicBezTo>
                  <a:cubicBezTo>
                    <a:pt x="29" y="21"/>
                    <a:pt x="29" y="21"/>
                    <a:pt x="29" y="21"/>
                  </a:cubicBezTo>
                  <a:cubicBezTo>
                    <a:pt x="28" y="24"/>
                    <a:pt x="28" y="28"/>
                    <a:pt x="28" y="31"/>
                  </a:cubicBezTo>
                  <a:cubicBezTo>
                    <a:pt x="28" y="31"/>
                    <a:pt x="28" y="31"/>
                    <a:pt x="28" y="31"/>
                  </a:cubicBezTo>
                  <a:cubicBezTo>
                    <a:pt x="26" y="33"/>
                    <a:pt x="25" y="34"/>
                    <a:pt x="24" y="36"/>
                  </a:cubicBezTo>
                  <a:cubicBezTo>
                    <a:pt x="24" y="36"/>
                    <a:pt x="24" y="36"/>
                    <a:pt x="24" y="36"/>
                  </a:cubicBezTo>
                  <a:cubicBezTo>
                    <a:pt x="21" y="37"/>
                    <a:pt x="19" y="38"/>
                    <a:pt x="16" y="38"/>
                  </a:cubicBezTo>
                  <a:cubicBezTo>
                    <a:pt x="15" y="38"/>
                    <a:pt x="15" y="38"/>
                    <a:pt x="14" y="38"/>
                  </a:cubicBezTo>
                  <a:cubicBezTo>
                    <a:pt x="6" y="37"/>
                    <a:pt x="3" y="33"/>
                    <a:pt x="3" y="32"/>
                  </a:cubicBezTo>
                  <a:cubicBezTo>
                    <a:pt x="2" y="29"/>
                    <a:pt x="2" y="26"/>
                    <a:pt x="2" y="23"/>
                  </a:cubicBezTo>
                  <a:cubicBezTo>
                    <a:pt x="2" y="18"/>
                    <a:pt x="2" y="12"/>
                    <a:pt x="1" y="8"/>
                  </a:cubicBezTo>
                  <a:cubicBezTo>
                    <a:pt x="2" y="8"/>
                    <a:pt x="3" y="9"/>
                    <a:pt x="5" y="9"/>
                  </a:cubicBezTo>
                  <a:cubicBezTo>
                    <a:pt x="8" y="10"/>
                    <a:pt x="12" y="10"/>
                    <a:pt x="16" y="10"/>
                  </a:cubicBezTo>
                  <a:cubicBezTo>
                    <a:pt x="18" y="10"/>
                    <a:pt x="20" y="10"/>
                    <a:pt x="23" y="10"/>
                  </a:cubicBezTo>
                  <a:cubicBezTo>
                    <a:pt x="24" y="10"/>
                    <a:pt x="26" y="9"/>
                    <a:pt x="27" y="9"/>
                  </a:cubicBezTo>
                  <a:cubicBezTo>
                    <a:pt x="26" y="10"/>
                    <a:pt x="25" y="11"/>
                    <a:pt x="24" y="12"/>
                  </a:cubicBezTo>
                  <a:cubicBezTo>
                    <a:pt x="24" y="12"/>
                    <a:pt x="24" y="12"/>
                    <a:pt x="24" y="12"/>
                  </a:cubicBezTo>
                  <a:cubicBezTo>
                    <a:pt x="24" y="12"/>
                    <a:pt x="24" y="12"/>
                    <a:pt x="24" y="12"/>
                  </a:cubicBezTo>
                  <a:moveTo>
                    <a:pt x="15" y="9"/>
                  </a:moveTo>
                  <a:cubicBezTo>
                    <a:pt x="13" y="9"/>
                    <a:pt x="11" y="9"/>
                    <a:pt x="9" y="8"/>
                  </a:cubicBezTo>
                  <a:cubicBezTo>
                    <a:pt x="8" y="8"/>
                    <a:pt x="8" y="8"/>
                    <a:pt x="8" y="8"/>
                  </a:cubicBezTo>
                  <a:cubicBezTo>
                    <a:pt x="8" y="7"/>
                    <a:pt x="8" y="7"/>
                    <a:pt x="8" y="7"/>
                  </a:cubicBezTo>
                  <a:cubicBezTo>
                    <a:pt x="9" y="7"/>
                    <a:pt x="9" y="7"/>
                    <a:pt x="9" y="7"/>
                  </a:cubicBezTo>
                  <a:cubicBezTo>
                    <a:pt x="11" y="6"/>
                    <a:pt x="13" y="5"/>
                    <a:pt x="16" y="5"/>
                  </a:cubicBezTo>
                  <a:cubicBezTo>
                    <a:pt x="16" y="5"/>
                    <a:pt x="17" y="5"/>
                    <a:pt x="17" y="5"/>
                  </a:cubicBezTo>
                  <a:cubicBezTo>
                    <a:pt x="20" y="5"/>
                    <a:pt x="21" y="6"/>
                    <a:pt x="24" y="7"/>
                  </a:cubicBezTo>
                  <a:cubicBezTo>
                    <a:pt x="24" y="7"/>
                    <a:pt x="24" y="7"/>
                    <a:pt x="24" y="7"/>
                  </a:cubicBezTo>
                  <a:cubicBezTo>
                    <a:pt x="24" y="7"/>
                    <a:pt x="24" y="7"/>
                    <a:pt x="24" y="7"/>
                  </a:cubicBezTo>
                  <a:cubicBezTo>
                    <a:pt x="24" y="7"/>
                    <a:pt x="24" y="7"/>
                    <a:pt x="24" y="7"/>
                  </a:cubicBezTo>
                  <a:cubicBezTo>
                    <a:pt x="23" y="7"/>
                    <a:pt x="23" y="7"/>
                    <a:pt x="23" y="7"/>
                  </a:cubicBezTo>
                  <a:cubicBezTo>
                    <a:pt x="21" y="6"/>
                    <a:pt x="20" y="6"/>
                    <a:pt x="17" y="6"/>
                  </a:cubicBezTo>
                  <a:cubicBezTo>
                    <a:pt x="17" y="6"/>
                    <a:pt x="16" y="6"/>
                    <a:pt x="16" y="6"/>
                  </a:cubicBezTo>
                  <a:cubicBezTo>
                    <a:pt x="13" y="6"/>
                    <a:pt x="11" y="6"/>
                    <a:pt x="9" y="7"/>
                  </a:cubicBezTo>
                  <a:cubicBezTo>
                    <a:pt x="9" y="7"/>
                    <a:pt x="9" y="7"/>
                    <a:pt x="9" y="7"/>
                  </a:cubicBezTo>
                  <a:cubicBezTo>
                    <a:pt x="9" y="8"/>
                    <a:pt x="9" y="8"/>
                    <a:pt x="9" y="8"/>
                  </a:cubicBezTo>
                  <a:cubicBezTo>
                    <a:pt x="9" y="8"/>
                    <a:pt x="9" y="8"/>
                    <a:pt x="9" y="8"/>
                  </a:cubicBezTo>
                  <a:cubicBezTo>
                    <a:pt x="11" y="8"/>
                    <a:pt x="13" y="9"/>
                    <a:pt x="15" y="9"/>
                  </a:cubicBezTo>
                  <a:cubicBezTo>
                    <a:pt x="17" y="9"/>
                    <a:pt x="19" y="8"/>
                    <a:pt x="21" y="8"/>
                  </a:cubicBezTo>
                  <a:cubicBezTo>
                    <a:pt x="22" y="8"/>
                    <a:pt x="22" y="8"/>
                    <a:pt x="22" y="8"/>
                  </a:cubicBezTo>
                  <a:cubicBezTo>
                    <a:pt x="21" y="8"/>
                    <a:pt x="19" y="7"/>
                    <a:pt x="16" y="7"/>
                  </a:cubicBezTo>
                  <a:cubicBezTo>
                    <a:pt x="16" y="7"/>
                    <a:pt x="15" y="7"/>
                    <a:pt x="15" y="7"/>
                  </a:cubicBezTo>
                  <a:cubicBezTo>
                    <a:pt x="14" y="7"/>
                    <a:pt x="13" y="7"/>
                    <a:pt x="13" y="7"/>
                  </a:cubicBezTo>
                  <a:cubicBezTo>
                    <a:pt x="13" y="7"/>
                    <a:pt x="14" y="8"/>
                    <a:pt x="15" y="8"/>
                  </a:cubicBezTo>
                  <a:cubicBezTo>
                    <a:pt x="16" y="8"/>
                    <a:pt x="17" y="8"/>
                    <a:pt x="17" y="8"/>
                  </a:cubicBezTo>
                  <a:cubicBezTo>
                    <a:pt x="17" y="8"/>
                    <a:pt x="17" y="8"/>
                    <a:pt x="16" y="8"/>
                  </a:cubicBezTo>
                  <a:cubicBezTo>
                    <a:pt x="16" y="8"/>
                    <a:pt x="16" y="8"/>
                    <a:pt x="15" y="8"/>
                  </a:cubicBezTo>
                  <a:cubicBezTo>
                    <a:pt x="15" y="7"/>
                    <a:pt x="15" y="7"/>
                    <a:pt x="15" y="7"/>
                  </a:cubicBezTo>
                  <a:cubicBezTo>
                    <a:pt x="15" y="7"/>
                    <a:pt x="15" y="7"/>
                    <a:pt x="15" y="7"/>
                  </a:cubicBezTo>
                  <a:cubicBezTo>
                    <a:pt x="16" y="7"/>
                    <a:pt x="16" y="7"/>
                    <a:pt x="16" y="7"/>
                  </a:cubicBezTo>
                  <a:cubicBezTo>
                    <a:pt x="17" y="7"/>
                    <a:pt x="18" y="7"/>
                    <a:pt x="18" y="8"/>
                  </a:cubicBezTo>
                  <a:cubicBezTo>
                    <a:pt x="18" y="8"/>
                    <a:pt x="18" y="8"/>
                    <a:pt x="18" y="8"/>
                  </a:cubicBezTo>
                  <a:cubicBezTo>
                    <a:pt x="18" y="8"/>
                    <a:pt x="17" y="8"/>
                    <a:pt x="15" y="8"/>
                  </a:cubicBezTo>
                  <a:cubicBezTo>
                    <a:pt x="13" y="8"/>
                    <a:pt x="12" y="8"/>
                    <a:pt x="12" y="7"/>
                  </a:cubicBezTo>
                  <a:cubicBezTo>
                    <a:pt x="12" y="7"/>
                    <a:pt x="15" y="6"/>
                    <a:pt x="15" y="6"/>
                  </a:cubicBezTo>
                  <a:cubicBezTo>
                    <a:pt x="15" y="6"/>
                    <a:pt x="16" y="6"/>
                    <a:pt x="16" y="6"/>
                  </a:cubicBezTo>
                  <a:cubicBezTo>
                    <a:pt x="19" y="6"/>
                    <a:pt x="22" y="7"/>
                    <a:pt x="22" y="8"/>
                  </a:cubicBezTo>
                  <a:cubicBezTo>
                    <a:pt x="22" y="8"/>
                    <a:pt x="21" y="9"/>
                    <a:pt x="21" y="9"/>
                  </a:cubicBezTo>
                  <a:cubicBezTo>
                    <a:pt x="19" y="9"/>
                    <a:pt x="17" y="9"/>
                    <a:pt x="15" y="9"/>
                  </a:cubicBezTo>
                  <a:moveTo>
                    <a:pt x="4" y="8"/>
                  </a:moveTo>
                  <a:cubicBezTo>
                    <a:pt x="2" y="7"/>
                    <a:pt x="2" y="7"/>
                    <a:pt x="2" y="6"/>
                  </a:cubicBezTo>
                  <a:cubicBezTo>
                    <a:pt x="2" y="5"/>
                    <a:pt x="2" y="5"/>
                    <a:pt x="2" y="5"/>
                  </a:cubicBezTo>
                  <a:cubicBezTo>
                    <a:pt x="3" y="4"/>
                    <a:pt x="7" y="2"/>
                    <a:pt x="9" y="1"/>
                  </a:cubicBezTo>
                  <a:cubicBezTo>
                    <a:pt x="11" y="1"/>
                    <a:pt x="13" y="1"/>
                    <a:pt x="16" y="1"/>
                  </a:cubicBezTo>
                  <a:cubicBezTo>
                    <a:pt x="20" y="1"/>
                    <a:pt x="25" y="1"/>
                    <a:pt x="26" y="2"/>
                  </a:cubicBezTo>
                  <a:cubicBezTo>
                    <a:pt x="28" y="3"/>
                    <a:pt x="29" y="4"/>
                    <a:pt x="29" y="5"/>
                  </a:cubicBezTo>
                  <a:cubicBezTo>
                    <a:pt x="29" y="6"/>
                    <a:pt x="28" y="7"/>
                    <a:pt x="27" y="8"/>
                  </a:cubicBezTo>
                  <a:cubicBezTo>
                    <a:pt x="26" y="5"/>
                    <a:pt x="22" y="4"/>
                    <a:pt x="16" y="4"/>
                  </a:cubicBezTo>
                  <a:cubicBezTo>
                    <a:pt x="15" y="4"/>
                    <a:pt x="14" y="5"/>
                    <a:pt x="13" y="5"/>
                  </a:cubicBezTo>
                  <a:cubicBezTo>
                    <a:pt x="8" y="5"/>
                    <a:pt x="4" y="7"/>
                    <a:pt x="4" y="8"/>
                  </a:cubicBezTo>
                  <a:moveTo>
                    <a:pt x="16" y="0"/>
                  </a:moveTo>
                  <a:cubicBezTo>
                    <a:pt x="13" y="0"/>
                    <a:pt x="11" y="0"/>
                    <a:pt x="9" y="0"/>
                  </a:cubicBezTo>
                  <a:cubicBezTo>
                    <a:pt x="7" y="1"/>
                    <a:pt x="2" y="3"/>
                    <a:pt x="1" y="5"/>
                  </a:cubicBezTo>
                  <a:cubicBezTo>
                    <a:pt x="1" y="5"/>
                    <a:pt x="0" y="6"/>
                    <a:pt x="1" y="6"/>
                  </a:cubicBezTo>
                  <a:cubicBezTo>
                    <a:pt x="0" y="6"/>
                    <a:pt x="0" y="6"/>
                    <a:pt x="0" y="6"/>
                  </a:cubicBezTo>
                  <a:cubicBezTo>
                    <a:pt x="1" y="11"/>
                    <a:pt x="1" y="17"/>
                    <a:pt x="1" y="23"/>
                  </a:cubicBezTo>
                  <a:cubicBezTo>
                    <a:pt x="1" y="27"/>
                    <a:pt x="1" y="30"/>
                    <a:pt x="2" y="32"/>
                  </a:cubicBezTo>
                  <a:cubicBezTo>
                    <a:pt x="2" y="32"/>
                    <a:pt x="2" y="32"/>
                    <a:pt x="2" y="32"/>
                  </a:cubicBezTo>
                  <a:cubicBezTo>
                    <a:pt x="2" y="33"/>
                    <a:pt x="2" y="34"/>
                    <a:pt x="3" y="34"/>
                  </a:cubicBezTo>
                  <a:cubicBezTo>
                    <a:pt x="3" y="34"/>
                    <a:pt x="3" y="34"/>
                    <a:pt x="3" y="34"/>
                  </a:cubicBezTo>
                  <a:cubicBezTo>
                    <a:pt x="3" y="35"/>
                    <a:pt x="3" y="36"/>
                    <a:pt x="3" y="36"/>
                  </a:cubicBezTo>
                  <a:cubicBezTo>
                    <a:pt x="3" y="36"/>
                    <a:pt x="3" y="36"/>
                    <a:pt x="3" y="36"/>
                  </a:cubicBezTo>
                  <a:cubicBezTo>
                    <a:pt x="3" y="36"/>
                    <a:pt x="3" y="36"/>
                    <a:pt x="3" y="36"/>
                  </a:cubicBezTo>
                  <a:cubicBezTo>
                    <a:pt x="3" y="37"/>
                    <a:pt x="3" y="37"/>
                    <a:pt x="3" y="37"/>
                  </a:cubicBezTo>
                  <a:cubicBezTo>
                    <a:pt x="3" y="37"/>
                    <a:pt x="3" y="37"/>
                    <a:pt x="3" y="37"/>
                  </a:cubicBezTo>
                  <a:cubicBezTo>
                    <a:pt x="5" y="38"/>
                    <a:pt x="9" y="40"/>
                    <a:pt x="12" y="40"/>
                  </a:cubicBezTo>
                  <a:cubicBezTo>
                    <a:pt x="14" y="40"/>
                    <a:pt x="15" y="40"/>
                    <a:pt x="16" y="40"/>
                  </a:cubicBezTo>
                  <a:cubicBezTo>
                    <a:pt x="23" y="40"/>
                    <a:pt x="27" y="38"/>
                    <a:pt x="28" y="37"/>
                  </a:cubicBezTo>
                  <a:cubicBezTo>
                    <a:pt x="28" y="37"/>
                    <a:pt x="28" y="37"/>
                    <a:pt x="28" y="37"/>
                  </a:cubicBezTo>
                  <a:cubicBezTo>
                    <a:pt x="28" y="37"/>
                    <a:pt x="28" y="37"/>
                    <a:pt x="28" y="37"/>
                  </a:cubicBezTo>
                  <a:cubicBezTo>
                    <a:pt x="28" y="35"/>
                    <a:pt x="28" y="35"/>
                    <a:pt x="28" y="35"/>
                  </a:cubicBezTo>
                  <a:cubicBezTo>
                    <a:pt x="28" y="35"/>
                    <a:pt x="29" y="35"/>
                    <a:pt x="29" y="34"/>
                  </a:cubicBezTo>
                  <a:cubicBezTo>
                    <a:pt x="29" y="34"/>
                    <a:pt x="29" y="34"/>
                    <a:pt x="29" y="34"/>
                  </a:cubicBezTo>
                  <a:cubicBezTo>
                    <a:pt x="29" y="34"/>
                    <a:pt x="29" y="34"/>
                    <a:pt x="29" y="34"/>
                  </a:cubicBezTo>
                  <a:cubicBezTo>
                    <a:pt x="29" y="34"/>
                    <a:pt x="29" y="34"/>
                    <a:pt x="29" y="34"/>
                  </a:cubicBezTo>
                  <a:cubicBezTo>
                    <a:pt x="29" y="34"/>
                    <a:pt x="29" y="34"/>
                    <a:pt x="29" y="34"/>
                  </a:cubicBezTo>
                  <a:cubicBezTo>
                    <a:pt x="29" y="31"/>
                    <a:pt x="29" y="28"/>
                    <a:pt x="29" y="25"/>
                  </a:cubicBezTo>
                  <a:cubicBezTo>
                    <a:pt x="31" y="26"/>
                    <a:pt x="32" y="27"/>
                    <a:pt x="33" y="27"/>
                  </a:cubicBezTo>
                  <a:cubicBezTo>
                    <a:pt x="35" y="27"/>
                    <a:pt x="38" y="26"/>
                    <a:pt x="39" y="24"/>
                  </a:cubicBezTo>
                  <a:cubicBezTo>
                    <a:pt x="42" y="22"/>
                    <a:pt x="44" y="17"/>
                    <a:pt x="42" y="11"/>
                  </a:cubicBezTo>
                  <a:cubicBezTo>
                    <a:pt x="40" y="8"/>
                    <a:pt x="38" y="7"/>
                    <a:pt x="35" y="7"/>
                  </a:cubicBezTo>
                  <a:cubicBezTo>
                    <a:pt x="35" y="7"/>
                    <a:pt x="35" y="7"/>
                    <a:pt x="35" y="7"/>
                  </a:cubicBezTo>
                  <a:cubicBezTo>
                    <a:pt x="33" y="7"/>
                    <a:pt x="31" y="7"/>
                    <a:pt x="30" y="9"/>
                  </a:cubicBezTo>
                  <a:cubicBezTo>
                    <a:pt x="30" y="9"/>
                    <a:pt x="30" y="9"/>
                    <a:pt x="30" y="9"/>
                  </a:cubicBezTo>
                  <a:cubicBezTo>
                    <a:pt x="30" y="9"/>
                    <a:pt x="30" y="9"/>
                    <a:pt x="30" y="9"/>
                  </a:cubicBezTo>
                  <a:cubicBezTo>
                    <a:pt x="30" y="8"/>
                    <a:pt x="30" y="6"/>
                    <a:pt x="30" y="5"/>
                  </a:cubicBezTo>
                  <a:cubicBezTo>
                    <a:pt x="30" y="5"/>
                    <a:pt x="30" y="5"/>
                    <a:pt x="30" y="5"/>
                  </a:cubicBezTo>
                  <a:cubicBezTo>
                    <a:pt x="30" y="4"/>
                    <a:pt x="30" y="2"/>
                    <a:pt x="26" y="1"/>
                  </a:cubicBezTo>
                  <a:cubicBezTo>
                    <a:pt x="25" y="0"/>
                    <a:pt x="21" y="0"/>
                    <a:pt x="1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09" name="Freeform 195"/>
            <p:cNvSpPr>
              <a:spLocks noEditPoints="1"/>
            </p:cNvSpPr>
            <p:nvPr/>
          </p:nvSpPr>
          <p:spPr bwMode="auto">
            <a:xfrm>
              <a:off x="3396" y="2220"/>
              <a:ext cx="112" cy="78"/>
            </a:xfrm>
            <a:custGeom>
              <a:avLst/>
              <a:gdLst>
                <a:gd name="T0" fmla="*/ 18 w 47"/>
                <a:gd name="T1" fmla="*/ 22 h 33"/>
                <a:gd name="T2" fmla="*/ 17 w 47"/>
                <a:gd name="T3" fmla="*/ 22 h 33"/>
                <a:gd name="T4" fmla="*/ 3 w 47"/>
                <a:gd name="T5" fmla="*/ 19 h 33"/>
                <a:gd name="T6" fmla="*/ 1 w 47"/>
                <a:gd name="T7" fmla="*/ 11 h 33"/>
                <a:gd name="T8" fmla="*/ 16 w 47"/>
                <a:gd name="T9" fmla="*/ 2 h 33"/>
                <a:gd name="T10" fmla="*/ 19 w 47"/>
                <a:gd name="T11" fmla="*/ 2 h 33"/>
                <a:gd name="T12" fmla="*/ 24 w 47"/>
                <a:gd name="T13" fmla="*/ 1 h 33"/>
                <a:gd name="T14" fmla="*/ 32 w 47"/>
                <a:gd name="T15" fmla="*/ 1 h 33"/>
                <a:gd name="T16" fmla="*/ 44 w 47"/>
                <a:gd name="T17" fmla="*/ 7 h 33"/>
                <a:gd name="T18" fmla="*/ 44 w 47"/>
                <a:gd name="T19" fmla="*/ 7 h 33"/>
                <a:gd name="T20" fmla="*/ 41 w 47"/>
                <a:gd name="T21" fmla="*/ 20 h 33"/>
                <a:gd name="T22" fmla="*/ 35 w 47"/>
                <a:gd name="T23" fmla="*/ 27 h 33"/>
                <a:gd name="T24" fmla="*/ 33 w 47"/>
                <a:gd name="T25" fmla="*/ 31 h 33"/>
                <a:gd name="T26" fmla="*/ 34 w 47"/>
                <a:gd name="T27" fmla="*/ 27 h 33"/>
                <a:gd name="T28" fmla="*/ 35 w 47"/>
                <a:gd name="T29" fmla="*/ 22 h 33"/>
                <a:gd name="T30" fmla="*/ 33 w 47"/>
                <a:gd name="T31" fmla="*/ 21 h 33"/>
                <a:gd name="T32" fmla="*/ 31 w 47"/>
                <a:gd name="T33" fmla="*/ 21 h 33"/>
                <a:gd name="T34" fmla="*/ 25 w 47"/>
                <a:gd name="T35" fmla="*/ 22 h 33"/>
                <a:gd name="T36" fmla="*/ 18 w 47"/>
                <a:gd name="T37" fmla="*/ 22 h 33"/>
                <a:gd name="T38" fmla="*/ 32 w 47"/>
                <a:gd name="T39" fmla="*/ 0 h 33"/>
                <a:gd name="T40" fmla="*/ 24 w 47"/>
                <a:gd name="T41" fmla="*/ 0 h 33"/>
                <a:gd name="T42" fmla="*/ 19 w 47"/>
                <a:gd name="T43" fmla="*/ 1 h 33"/>
                <a:gd name="T44" fmla="*/ 16 w 47"/>
                <a:gd name="T45" fmla="*/ 1 h 33"/>
                <a:gd name="T46" fmla="*/ 0 w 47"/>
                <a:gd name="T47" fmla="*/ 11 h 33"/>
                <a:gd name="T48" fmla="*/ 3 w 47"/>
                <a:gd name="T49" fmla="*/ 19 h 33"/>
                <a:gd name="T50" fmla="*/ 17 w 47"/>
                <a:gd name="T51" fmla="*/ 23 h 33"/>
                <a:gd name="T52" fmla="*/ 18 w 47"/>
                <a:gd name="T53" fmla="*/ 23 h 33"/>
                <a:gd name="T54" fmla="*/ 25 w 47"/>
                <a:gd name="T55" fmla="*/ 22 h 33"/>
                <a:gd name="T56" fmla="*/ 31 w 47"/>
                <a:gd name="T57" fmla="*/ 22 h 33"/>
                <a:gd name="T58" fmla="*/ 33 w 47"/>
                <a:gd name="T59" fmla="*/ 22 h 33"/>
                <a:gd name="T60" fmla="*/ 34 w 47"/>
                <a:gd name="T61" fmla="*/ 22 h 33"/>
                <a:gd name="T62" fmla="*/ 33 w 47"/>
                <a:gd name="T63" fmla="*/ 27 h 33"/>
                <a:gd name="T64" fmla="*/ 31 w 47"/>
                <a:gd name="T65" fmla="*/ 32 h 33"/>
                <a:gd name="T66" fmla="*/ 31 w 47"/>
                <a:gd name="T67" fmla="*/ 33 h 33"/>
                <a:gd name="T68" fmla="*/ 32 w 47"/>
                <a:gd name="T69" fmla="*/ 33 h 33"/>
                <a:gd name="T70" fmla="*/ 32 w 47"/>
                <a:gd name="T71" fmla="*/ 33 h 33"/>
                <a:gd name="T72" fmla="*/ 36 w 47"/>
                <a:gd name="T73" fmla="*/ 28 h 33"/>
                <a:gd name="T74" fmla="*/ 41 w 47"/>
                <a:gd name="T75" fmla="*/ 21 h 33"/>
                <a:gd name="T76" fmla="*/ 45 w 47"/>
                <a:gd name="T77" fmla="*/ 7 h 33"/>
                <a:gd name="T78" fmla="*/ 45 w 47"/>
                <a:gd name="T79" fmla="*/ 6 h 33"/>
                <a:gd name="T80" fmla="*/ 45 w 47"/>
                <a:gd name="T81" fmla="*/ 6 h 33"/>
                <a:gd name="T82" fmla="*/ 44 w 47"/>
                <a:gd name="T83" fmla="*/ 5 h 33"/>
                <a:gd name="T84" fmla="*/ 44 w 47"/>
                <a:gd name="T85" fmla="*/ 5 h 33"/>
                <a:gd name="T86" fmla="*/ 32 w 47"/>
                <a:gd name="T8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7" h="33">
                  <a:moveTo>
                    <a:pt x="18" y="22"/>
                  </a:moveTo>
                  <a:cubicBezTo>
                    <a:pt x="17" y="22"/>
                    <a:pt x="17" y="22"/>
                    <a:pt x="17" y="22"/>
                  </a:cubicBezTo>
                  <a:cubicBezTo>
                    <a:pt x="12" y="22"/>
                    <a:pt x="6" y="22"/>
                    <a:pt x="3" y="19"/>
                  </a:cubicBezTo>
                  <a:cubicBezTo>
                    <a:pt x="2" y="17"/>
                    <a:pt x="1" y="14"/>
                    <a:pt x="1" y="11"/>
                  </a:cubicBezTo>
                  <a:cubicBezTo>
                    <a:pt x="2" y="2"/>
                    <a:pt x="9" y="2"/>
                    <a:pt x="16" y="2"/>
                  </a:cubicBezTo>
                  <a:cubicBezTo>
                    <a:pt x="17" y="2"/>
                    <a:pt x="18" y="2"/>
                    <a:pt x="19" y="2"/>
                  </a:cubicBezTo>
                  <a:cubicBezTo>
                    <a:pt x="21" y="2"/>
                    <a:pt x="22" y="2"/>
                    <a:pt x="24" y="1"/>
                  </a:cubicBezTo>
                  <a:cubicBezTo>
                    <a:pt x="27" y="1"/>
                    <a:pt x="29" y="1"/>
                    <a:pt x="32" y="1"/>
                  </a:cubicBezTo>
                  <a:cubicBezTo>
                    <a:pt x="38" y="1"/>
                    <a:pt x="42" y="3"/>
                    <a:pt x="44" y="7"/>
                  </a:cubicBezTo>
                  <a:cubicBezTo>
                    <a:pt x="44" y="7"/>
                    <a:pt x="44" y="7"/>
                    <a:pt x="44" y="7"/>
                  </a:cubicBezTo>
                  <a:cubicBezTo>
                    <a:pt x="46" y="12"/>
                    <a:pt x="45" y="17"/>
                    <a:pt x="41" y="20"/>
                  </a:cubicBezTo>
                  <a:cubicBezTo>
                    <a:pt x="40" y="20"/>
                    <a:pt x="39" y="22"/>
                    <a:pt x="35" y="27"/>
                  </a:cubicBezTo>
                  <a:cubicBezTo>
                    <a:pt x="35" y="28"/>
                    <a:pt x="34" y="30"/>
                    <a:pt x="33" y="31"/>
                  </a:cubicBezTo>
                  <a:cubicBezTo>
                    <a:pt x="33" y="29"/>
                    <a:pt x="34" y="28"/>
                    <a:pt x="34" y="27"/>
                  </a:cubicBezTo>
                  <a:cubicBezTo>
                    <a:pt x="35" y="25"/>
                    <a:pt x="35" y="23"/>
                    <a:pt x="35" y="22"/>
                  </a:cubicBezTo>
                  <a:cubicBezTo>
                    <a:pt x="35" y="21"/>
                    <a:pt x="34" y="21"/>
                    <a:pt x="33" y="21"/>
                  </a:cubicBezTo>
                  <a:cubicBezTo>
                    <a:pt x="32" y="21"/>
                    <a:pt x="32" y="21"/>
                    <a:pt x="31" y="21"/>
                  </a:cubicBezTo>
                  <a:cubicBezTo>
                    <a:pt x="29" y="21"/>
                    <a:pt x="27" y="21"/>
                    <a:pt x="25" y="22"/>
                  </a:cubicBezTo>
                  <a:cubicBezTo>
                    <a:pt x="22" y="22"/>
                    <a:pt x="20" y="22"/>
                    <a:pt x="18" y="22"/>
                  </a:cubicBezTo>
                  <a:moveTo>
                    <a:pt x="32" y="0"/>
                  </a:moveTo>
                  <a:cubicBezTo>
                    <a:pt x="29" y="0"/>
                    <a:pt x="27" y="0"/>
                    <a:pt x="24" y="0"/>
                  </a:cubicBezTo>
                  <a:cubicBezTo>
                    <a:pt x="22" y="1"/>
                    <a:pt x="21" y="1"/>
                    <a:pt x="19" y="1"/>
                  </a:cubicBezTo>
                  <a:cubicBezTo>
                    <a:pt x="18" y="1"/>
                    <a:pt x="17" y="1"/>
                    <a:pt x="16" y="1"/>
                  </a:cubicBezTo>
                  <a:cubicBezTo>
                    <a:pt x="9" y="1"/>
                    <a:pt x="1" y="1"/>
                    <a:pt x="0" y="11"/>
                  </a:cubicBezTo>
                  <a:cubicBezTo>
                    <a:pt x="0" y="15"/>
                    <a:pt x="1" y="17"/>
                    <a:pt x="3" y="19"/>
                  </a:cubicBezTo>
                  <a:cubicBezTo>
                    <a:pt x="6" y="23"/>
                    <a:pt x="12" y="23"/>
                    <a:pt x="17" y="23"/>
                  </a:cubicBezTo>
                  <a:cubicBezTo>
                    <a:pt x="18" y="23"/>
                    <a:pt x="18" y="23"/>
                    <a:pt x="18" y="23"/>
                  </a:cubicBezTo>
                  <a:cubicBezTo>
                    <a:pt x="20" y="23"/>
                    <a:pt x="23" y="23"/>
                    <a:pt x="25" y="22"/>
                  </a:cubicBezTo>
                  <a:cubicBezTo>
                    <a:pt x="27" y="22"/>
                    <a:pt x="29" y="22"/>
                    <a:pt x="31" y="22"/>
                  </a:cubicBezTo>
                  <a:cubicBezTo>
                    <a:pt x="32" y="22"/>
                    <a:pt x="32" y="22"/>
                    <a:pt x="33" y="22"/>
                  </a:cubicBezTo>
                  <a:cubicBezTo>
                    <a:pt x="34" y="22"/>
                    <a:pt x="34" y="22"/>
                    <a:pt x="34" y="22"/>
                  </a:cubicBezTo>
                  <a:cubicBezTo>
                    <a:pt x="35" y="23"/>
                    <a:pt x="34" y="25"/>
                    <a:pt x="33" y="27"/>
                  </a:cubicBezTo>
                  <a:cubicBezTo>
                    <a:pt x="33" y="28"/>
                    <a:pt x="32" y="30"/>
                    <a:pt x="31" y="32"/>
                  </a:cubicBezTo>
                  <a:cubicBezTo>
                    <a:pt x="31" y="33"/>
                    <a:pt x="31" y="33"/>
                    <a:pt x="31" y="33"/>
                  </a:cubicBezTo>
                  <a:cubicBezTo>
                    <a:pt x="32" y="33"/>
                    <a:pt x="32" y="33"/>
                    <a:pt x="32" y="33"/>
                  </a:cubicBezTo>
                  <a:cubicBezTo>
                    <a:pt x="32" y="33"/>
                    <a:pt x="32" y="33"/>
                    <a:pt x="32" y="33"/>
                  </a:cubicBezTo>
                  <a:cubicBezTo>
                    <a:pt x="32" y="33"/>
                    <a:pt x="32" y="33"/>
                    <a:pt x="36" y="28"/>
                  </a:cubicBezTo>
                  <a:cubicBezTo>
                    <a:pt x="38" y="25"/>
                    <a:pt x="41" y="21"/>
                    <a:pt x="41" y="21"/>
                  </a:cubicBezTo>
                  <a:cubicBezTo>
                    <a:pt x="46" y="18"/>
                    <a:pt x="47" y="12"/>
                    <a:pt x="45" y="7"/>
                  </a:cubicBezTo>
                  <a:cubicBezTo>
                    <a:pt x="45" y="6"/>
                    <a:pt x="45" y="6"/>
                    <a:pt x="45" y="6"/>
                  </a:cubicBezTo>
                  <a:cubicBezTo>
                    <a:pt x="45" y="6"/>
                    <a:pt x="45" y="6"/>
                    <a:pt x="45" y="6"/>
                  </a:cubicBezTo>
                  <a:cubicBezTo>
                    <a:pt x="44" y="5"/>
                    <a:pt x="44" y="5"/>
                    <a:pt x="44" y="5"/>
                  </a:cubicBezTo>
                  <a:cubicBezTo>
                    <a:pt x="44" y="5"/>
                    <a:pt x="44" y="5"/>
                    <a:pt x="44" y="5"/>
                  </a:cubicBezTo>
                  <a:cubicBezTo>
                    <a:pt x="41" y="0"/>
                    <a:pt x="36" y="0"/>
                    <a:pt x="3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10" name="Freeform 196"/>
            <p:cNvSpPr>
              <a:spLocks noEditPoints="1"/>
            </p:cNvSpPr>
            <p:nvPr/>
          </p:nvSpPr>
          <p:spPr bwMode="auto">
            <a:xfrm>
              <a:off x="3439" y="2239"/>
              <a:ext cx="12" cy="14"/>
            </a:xfrm>
            <a:custGeom>
              <a:avLst/>
              <a:gdLst>
                <a:gd name="T0" fmla="*/ 3 w 5"/>
                <a:gd name="T1" fmla="*/ 5 h 6"/>
                <a:gd name="T2" fmla="*/ 2 w 5"/>
                <a:gd name="T3" fmla="*/ 4 h 6"/>
                <a:gd name="T4" fmla="*/ 2 w 5"/>
                <a:gd name="T5" fmla="*/ 1 h 6"/>
                <a:gd name="T6" fmla="*/ 3 w 5"/>
                <a:gd name="T7" fmla="*/ 1 h 6"/>
                <a:gd name="T8" fmla="*/ 4 w 5"/>
                <a:gd name="T9" fmla="*/ 1 h 6"/>
                <a:gd name="T10" fmla="*/ 4 w 5"/>
                <a:gd name="T11" fmla="*/ 2 h 6"/>
                <a:gd name="T12" fmla="*/ 4 w 5"/>
                <a:gd name="T13" fmla="*/ 3 h 6"/>
                <a:gd name="T14" fmla="*/ 4 w 5"/>
                <a:gd name="T15" fmla="*/ 4 h 6"/>
                <a:gd name="T16" fmla="*/ 3 w 5"/>
                <a:gd name="T17" fmla="*/ 5 h 6"/>
                <a:gd name="T18" fmla="*/ 3 w 5"/>
                <a:gd name="T19" fmla="*/ 0 h 6"/>
                <a:gd name="T20" fmla="*/ 1 w 5"/>
                <a:gd name="T21" fmla="*/ 1 h 6"/>
                <a:gd name="T22" fmla="*/ 1 w 5"/>
                <a:gd name="T23" fmla="*/ 4 h 6"/>
                <a:gd name="T24" fmla="*/ 3 w 5"/>
                <a:gd name="T25" fmla="*/ 6 h 6"/>
                <a:gd name="T26" fmla="*/ 4 w 5"/>
                <a:gd name="T27" fmla="*/ 5 h 6"/>
                <a:gd name="T28" fmla="*/ 5 w 5"/>
                <a:gd name="T29" fmla="*/ 4 h 6"/>
                <a:gd name="T30" fmla="*/ 5 w 5"/>
                <a:gd name="T31" fmla="*/ 2 h 6"/>
                <a:gd name="T32" fmla="*/ 5 w 5"/>
                <a:gd name="T33" fmla="*/ 1 h 6"/>
                <a:gd name="T34" fmla="*/ 3 w 5"/>
                <a:gd name="T3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 h="6">
                  <a:moveTo>
                    <a:pt x="3" y="5"/>
                  </a:moveTo>
                  <a:cubicBezTo>
                    <a:pt x="3" y="5"/>
                    <a:pt x="2" y="4"/>
                    <a:pt x="2" y="4"/>
                  </a:cubicBezTo>
                  <a:cubicBezTo>
                    <a:pt x="1" y="3"/>
                    <a:pt x="1" y="2"/>
                    <a:pt x="2" y="1"/>
                  </a:cubicBezTo>
                  <a:cubicBezTo>
                    <a:pt x="2" y="1"/>
                    <a:pt x="3" y="1"/>
                    <a:pt x="3" y="1"/>
                  </a:cubicBezTo>
                  <a:cubicBezTo>
                    <a:pt x="4" y="1"/>
                    <a:pt x="4" y="1"/>
                    <a:pt x="4" y="1"/>
                  </a:cubicBezTo>
                  <a:cubicBezTo>
                    <a:pt x="4" y="2"/>
                    <a:pt x="4" y="2"/>
                    <a:pt x="4" y="2"/>
                  </a:cubicBezTo>
                  <a:cubicBezTo>
                    <a:pt x="4" y="3"/>
                    <a:pt x="4" y="3"/>
                    <a:pt x="4" y="3"/>
                  </a:cubicBezTo>
                  <a:cubicBezTo>
                    <a:pt x="4" y="4"/>
                    <a:pt x="4" y="4"/>
                    <a:pt x="4" y="4"/>
                  </a:cubicBezTo>
                  <a:cubicBezTo>
                    <a:pt x="4" y="5"/>
                    <a:pt x="3" y="5"/>
                    <a:pt x="3" y="5"/>
                  </a:cubicBezTo>
                  <a:moveTo>
                    <a:pt x="3" y="0"/>
                  </a:moveTo>
                  <a:cubicBezTo>
                    <a:pt x="2" y="0"/>
                    <a:pt x="2" y="0"/>
                    <a:pt x="1" y="1"/>
                  </a:cubicBezTo>
                  <a:cubicBezTo>
                    <a:pt x="0" y="2"/>
                    <a:pt x="0" y="3"/>
                    <a:pt x="1" y="4"/>
                  </a:cubicBezTo>
                  <a:cubicBezTo>
                    <a:pt x="1" y="5"/>
                    <a:pt x="2" y="6"/>
                    <a:pt x="3" y="6"/>
                  </a:cubicBezTo>
                  <a:cubicBezTo>
                    <a:pt x="3" y="6"/>
                    <a:pt x="4" y="5"/>
                    <a:pt x="4" y="5"/>
                  </a:cubicBezTo>
                  <a:cubicBezTo>
                    <a:pt x="5" y="5"/>
                    <a:pt x="5" y="4"/>
                    <a:pt x="5" y="4"/>
                  </a:cubicBezTo>
                  <a:cubicBezTo>
                    <a:pt x="5" y="3"/>
                    <a:pt x="5" y="3"/>
                    <a:pt x="5" y="2"/>
                  </a:cubicBezTo>
                  <a:cubicBezTo>
                    <a:pt x="5" y="1"/>
                    <a:pt x="5" y="1"/>
                    <a:pt x="5" y="1"/>
                  </a:cubicBezTo>
                  <a:cubicBezTo>
                    <a:pt x="5" y="0"/>
                    <a:pt x="4" y="0"/>
                    <a:pt x="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11" name="Freeform 197"/>
            <p:cNvSpPr>
              <a:spLocks noEditPoints="1"/>
            </p:cNvSpPr>
            <p:nvPr/>
          </p:nvSpPr>
          <p:spPr bwMode="auto">
            <a:xfrm>
              <a:off x="3461" y="2239"/>
              <a:ext cx="16" cy="21"/>
            </a:xfrm>
            <a:custGeom>
              <a:avLst/>
              <a:gdLst>
                <a:gd name="T0" fmla="*/ 1 w 7"/>
                <a:gd name="T1" fmla="*/ 8 h 9"/>
                <a:gd name="T2" fmla="*/ 1 w 7"/>
                <a:gd name="T3" fmla="*/ 2 h 9"/>
                <a:gd name="T4" fmla="*/ 1 w 7"/>
                <a:gd name="T5" fmla="*/ 2 h 9"/>
                <a:gd name="T6" fmla="*/ 1 w 7"/>
                <a:gd name="T7" fmla="*/ 1 h 9"/>
                <a:gd name="T8" fmla="*/ 6 w 7"/>
                <a:gd name="T9" fmla="*/ 7 h 9"/>
                <a:gd name="T10" fmla="*/ 1 w 7"/>
                <a:gd name="T11" fmla="*/ 8 h 9"/>
                <a:gd name="T12" fmla="*/ 1 w 7"/>
                <a:gd name="T13" fmla="*/ 0 h 9"/>
                <a:gd name="T14" fmla="*/ 1 w 7"/>
                <a:gd name="T15" fmla="*/ 1 h 9"/>
                <a:gd name="T16" fmla="*/ 0 w 7"/>
                <a:gd name="T17" fmla="*/ 1 h 9"/>
                <a:gd name="T18" fmla="*/ 0 w 7"/>
                <a:gd name="T19" fmla="*/ 2 h 9"/>
                <a:gd name="T20" fmla="*/ 0 w 7"/>
                <a:gd name="T21" fmla="*/ 9 h 9"/>
                <a:gd name="T22" fmla="*/ 1 w 7"/>
                <a:gd name="T23" fmla="*/ 9 h 9"/>
                <a:gd name="T24" fmla="*/ 7 w 7"/>
                <a:gd name="T25" fmla="*/ 7 h 9"/>
                <a:gd name="T26" fmla="*/ 7 w 7"/>
                <a:gd name="T27" fmla="*/ 7 h 9"/>
                <a:gd name="T28" fmla="*/ 1 w 7"/>
                <a:gd name="T29" fmla="*/ 0 h 9"/>
                <a:gd name="T30" fmla="*/ 1 w 7"/>
                <a:gd name="T3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9">
                  <a:moveTo>
                    <a:pt x="1" y="8"/>
                  </a:moveTo>
                  <a:cubicBezTo>
                    <a:pt x="1" y="6"/>
                    <a:pt x="1" y="4"/>
                    <a:pt x="1" y="2"/>
                  </a:cubicBezTo>
                  <a:cubicBezTo>
                    <a:pt x="1" y="2"/>
                    <a:pt x="1" y="2"/>
                    <a:pt x="1" y="2"/>
                  </a:cubicBezTo>
                  <a:cubicBezTo>
                    <a:pt x="1" y="1"/>
                    <a:pt x="1" y="1"/>
                    <a:pt x="1" y="1"/>
                  </a:cubicBezTo>
                  <a:cubicBezTo>
                    <a:pt x="3" y="3"/>
                    <a:pt x="5" y="5"/>
                    <a:pt x="6" y="7"/>
                  </a:cubicBezTo>
                  <a:cubicBezTo>
                    <a:pt x="1" y="8"/>
                    <a:pt x="1" y="8"/>
                    <a:pt x="1" y="8"/>
                  </a:cubicBezTo>
                  <a:moveTo>
                    <a:pt x="1" y="0"/>
                  </a:moveTo>
                  <a:cubicBezTo>
                    <a:pt x="1" y="1"/>
                    <a:pt x="1" y="1"/>
                    <a:pt x="1" y="1"/>
                  </a:cubicBezTo>
                  <a:cubicBezTo>
                    <a:pt x="0" y="1"/>
                    <a:pt x="0" y="1"/>
                    <a:pt x="0" y="1"/>
                  </a:cubicBezTo>
                  <a:cubicBezTo>
                    <a:pt x="0" y="2"/>
                    <a:pt x="0" y="2"/>
                    <a:pt x="0" y="2"/>
                  </a:cubicBezTo>
                  <a:cubicBezTo>
                    <a:pt x="0" y="5"/>
                    <a:pt x="0" y="7"/>
                    <a:pt x="0" y="9"/>
                  </a:cubicBezTo>
                  <a:cubicBezTo>
                    <a:pt x="1" y="9"/>
                    <a:pt x="1" y="9"/>
                    <a:pt x="1" y="9"/>
                  </a:cubicBezTo>
                  <a:cubicBezTo>
                    <a:pt x="7" y="7"/>
                    <a:pt x="7" y="7"/>
                    <a:pt x="7" y="7"/>
                  </a:cubicBezTo>
                  <a:cubicBezTo>
                    <a:pt x="7" y="7"/>
                    <a:pt x="7" y="7"/>
                    <a:pt x="7" y="7"/>
                  </a:cubicBezTo>
                  <a:cubicBezTo>
                    <a:pt x="6" y="4"/>
                    <a:pt x="4" y="2"/>
                    <a:pt x="1" y="0"/>
                  </a:cubicBezTo>
                  <a:cubicBezTo>
                    <a:pt x="1" y="0"/>
                    <a:pt x="1" y="0"/>
                    <a:pt x="1"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12" name="Freeform 198"/>
            <p:cNvSpPr>
              <a:spLocks noEditPoints="1"/>
            </p:cNvSpPr>
            <p:nvPr/>
          </p:nvSpPr>
          <p:spPr bwMode="auto">
            <a:xfrm>
              <a:off x="3670" y="2550"/>
              <a:ext cx="88" cy="79"/>
            </a:xfrm>
            <a:custGeom>
              <a:avLst/>
              <a:gdLst>
                <a:gd name="T0" fmla="*/ 29 w 37"/>
                <a:gd name="T1" fmla="*/ 29 h 33"/>
                <a:gd name="T2" fmla="*/ 27 w 37"/>
                <a:gd name="T3" fmla="*/ 30 h 33"/>
                <a:gd name="T4" fmla="*/ 27 w 37"/>
                <a:gd name="T5" fmla="*/ 29 h 33"/>
                <a:gd name="T6" fmla="*/ 9 w 37"/>
                <a:gd name="T7" fmla="*/ 27 h 33"/>
                <a:gd name="T8" fmla="*/ 11 w 37"/>
                <a:gd name="T9" fmla="*/ 26 h 33"/>
                <a:gd name="T10" fmla="*/ 7 w 37"/>
                <a:gd name="T11" fmla="*/ 26 h 33"/>
                <a:gd name="T12" fmla="*/ 33 w 37"/>
                <a:gd name="T13" fmla="*/ 19 h 33"/>
                <a:gd name="T14" fmla="*/ 11 w 37"/>
                <a:gd name="T15" fmla="*/ 19 h 33"/>
                <a:gd name="T16" fmla="*/ 8 w 37"/>
                <a:gd name="T17" fmla="*/ 20 h 33"/>
                <a:gd name="T18" fmla="*/ 13 w 37"/>
                <a:gd name="T19" fmla="*/ 24 h 33"/>
                <a:gd name="T20" fmla="*/ 16 w 37"/>
                <a:gd name="T21" fmla="*/ 31 h 33"/>
                <a:gd name="T22" fmla="*/ 15 w 37"/>
                <a:gd name="T23" fmla="*/ 22 h 33"/>
                <a:gd name="T24" fmla="*/ 14 w 37"/>
                <a:gd name="T25" fmla="*/ 19 h 33"/>
                <a:gd name="T26" fmla="*/ 22 w 37"/>
                <a:gd name="T27" fmla="*/ 28 h 33"/>
                <a:gd name="T28" fmla="*/ 13 w 37"/>
                <a:gd name="T29" fmla="*/ 28 h 33"/>
                <a:gd name="T30" fmla="*/ 12 w 37"/>
                <a:gd name="T31" fmla="*/ 18 h 33"/>
                <a:gd name="T32" fmla="*/ 11 w 37"/>
                <a:gd name="T33" fmla="*/ 17 h 33"/>
                <a:gd name="T34" fmla="*/ 7 w 37"/>
                <a:gd name="T35" fmla="*/ 17 h 33"/>
                <a:gd name="T36" fmla="*/ 9 w 37"/>
                <a:gd name="T37" fmla="*/ 19 h 33"/>
                <a:gd name="T38" fmla="*/ 12 w 37"/>
                <a:gd name="T39" fmla="*/ 17 h 33"/>
                <a:gd name="T40" fmla="*/ 6 w 37"/>
                <a:gd name="T41" fmla="*/ 17 h 33"/>
                <a:gd name="T42" fmla="*/ 33 w 37"/>
                <a:gd name="T43" fmla="*/ 19 h 33"/>
                <a:gd name="T44" fmla="*/ 29 w 37"/>
                <a:gd name="T45" fmla="*/ 15 h 33"/>
                <a:gd name="T46" fmla="*/ 30 w 37"/>
                <a:gd name="T47" fmla="*/ 17 h 33"/>
                <a:gd name="T48" fmla="*/ 31 w 37"/>
                <a:gd name="T49" fmla="*/ 15 h 33"/>
                <a:gd name="T50" fmla="*/ 33 w 37"/>
                <a:gd name="T51" fmla="*/ 15 h 33"/>
                <a:gd name="T52" fmla="*/ 33 w 37"/>
                <a:gd name="T53" fmla="*/ 19 h 33"/>
                <a:gd name="T54" fmla="*/ 18 w 37"/>
                <a:gd name="T55" fmla="*/ 12 h 33"/>
                <a:gd name="T56" fmla="*/ 17 w 37"/>
                <a:gd name="T57" fmla="*/ 11 h 33"/>
                <a:gd name="T58" fmla="*/ 15 w 37"/>
                <a:gd name="T59" fmla="*/ 12 h 33"/>
                <a:gd name="T60" fmla="*/ 22 w 37"/>
                <a:gd name="T61" fmla="*/ 9 h 33"/>
                <a:gd name="T62" fmla="*/ 10 w 37"/>
                <a:gd name="T63" fmla="*/ 9 h 33"/>
                <a:gd name="T64" fmla="*/ 11 w 37"/>
                <a:gd name="T65" fmla="*/ 4 h 33"/>
                <a:gd name="T66" fmla="*/ 19 w 37"/>
                <a:gd name="T67" fmla="*/ 7 h 33"/>
                <a:gd name="T68" fmla="*/ 18 w 37"/>
                <a:gd name="T69" fmla="*/ 7 h 33"/>
                <a:gd name="T70" fmla="*/ 18 w 37"/>
                <a:gd name="T71" fmla="*/ 10 h 33"/>
                <a:gd name="T72" fmla="*/ 13 w 37"/>
                <a:gd name="T73" fmla="*/ 7 h 33"/>
                <a:gd name="T74" fmla="*/ 26 w 37"/>
                <a:gd name="T75" fmla="*/ 12 h 33"/>
                <a:gd name="T76" fmla="*/ 32 w 37"/>
                <a:gd name="T77" fmla="*/ 8 h 33"/>
                <a:gd name="T78" fmla="*/ 22 w 37"/>
                <a:gd name="T79" fmla="*/ 24 h 33"/>
                <a:gd name="T80" fmla="*/ 19 w 37"/>
                <a:gd name="T81" fmla="*/ 16 h 33"/>
                <a:gd name="T82" fmla="*/ 22 w 37"/>
                <a:gd name="T83" fmla="*/ 2 h 33"/>
                <a:gd name="T84" fmla="*/ 27 w 37"/>
                <a:gd name="T85" fmla="*/ 16 h 33"/>
                <a:gd name="T86" fmla="*/ 33 w 37"/>
                <a:gd name="T87" fmla="*/ 21 h 33"/>
                <a:gd name="T88" fmla="*/ 23 w 37"/>
                <a:gd name="T89" fmla="*/ 28 h 33"/>
                <a:gd name="T90" fmla="*/ 13 w 37"/>
                <a:gd name="T91" fmla="*/ 16 h 33"/>
                <a:gd name="T92" fmla="*/ 6 w 37"/>
                <a:gd name="T93" fmla="*/ 12 h 33"/>
                <a:gd name="T94" fmla="*/ 14 w 37"/>
                <a:gd name="T95" fmla="*/ 13 h 33"/>
                <a:gd name="T96" fmla="*/ 19 w 37"/>
                <a:gd name="T97" fmla="*/ 18 h 33"/>
                <a:gd name="T98" fmla="*/ 22 w 37"/>
                <a:gd name="T99" fmla="*/ 1 h 33"/>
                <a:gd name="T100" fmla="*/ 7 w 37"/>
                <a:gd name="T101" fmla="*/ 8 h 33"/>
                <a:gd name="T102" fmla="*/ 6 w 37"/>
                <a:gd name="T103" fmla="*/ 25 h 33"/>
                <a:gd name="T104" fmla="*/ 15 w 37"/>
                <a:gd name="T105" fmla="*/ 33 h 33"/>
                <a:gd name="T106" fmla="*/ 26 w 37"/>
                <a:gd name="T107" fmla="*/ 31 h 33"/>
                <a:gd name="T108" fmla="*/ 29 w 37"/>
                <a:gd name="T109" fmla="*/ 30 h 33"/>
                <a:gd name="T110" fmla="*/ 36 w 37"/>
                <a:gd name="T111" fmla="*/ 22 h 33"/>
                <a:gd name="T112" fmla="*/ 33 w 37"/>
                <a:gd name="T113"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 h="33">
                  <a:moveTo>
                    <a:pt x="25" y="30"/>
                  </a:moveTo>
                  <a:cubicBezTo>
                    <a:pt x="25" y="30"/>
                    <a:pt x="24" y="30"/>
                    <a:pt x="24" y="30"/>
                  </a:cubicBezTo>
                  <a:cubicBezTo>
                    <a:pt x="24" y="29"/>
                    <a:pt x="24" y="29"/>
                    <a:pt x="24" y="29"/>
                  </a:cubicBezTo>
                  <a:cubicBezTo>
                    <a:pt x="25" y="29"/>
                    <a:pt x="25" y="29"/>
                    <a:pt x="25" y="29"/>
                  </a:cubicBezTo>
                  <a:cubicBezTo>
                    <a:pt x="25" y="30"/>
                    <a:pt x="25" y="30"/>
                    <a:pt x="25" y="30"/>
                  </a:cubicBezTo>
                  <a:moveTo>
                    <a:pt x="29" y="29"/>
                  </a:moveTo>
                  <a:cubicBezTo>
                    <a:pt x="29" y="29"/>
                    <a:pt x="29" y="29"/>
                    <a:pt x="29" y="29"/>
                  </a:cubicBezTo>
                  <a:cubicBezTo>
                    <a:pt x="30" y="29"/>
                    <a:pt x="30" y="29"/>
                    <a:pt x="30" y="29"/>
                  </a:cubicBezTo>
                  <a:cubicBezTo>
                    <a:pt x="29" y="29"/>
                    <a:pt x="29" y="29"/>
                    <a:pt x="29" y="29"/>
                  </a:cubicBezTo>
                  <a:moveTo>
                    <a:pt x="27" y="30"/>
                  </a:moveTo>
                  <a:cubicBezTo>
                    <a:pt x="26" y="30"/>
                    <a:pt x="26" y="30"/>
                    <a:pt x="26" y="30"/>
                  </a:cubicBezTo>
                  <a:cubicBezTo>
                    <a:pt x="26" y="30"/>
                    <a:pt x="26" y="30"/>
                    <a:pt x="26" y="30"/>
                  </a:cubicBezTo>
                  <a:cubicBezTo>
                    <a:pt x="26" y="30"/>
                    <a:pt x="25" y="29"/>
                    <a:pt x="25" y="29"/>
                  </a:cubicBezTo>
                  <a:cubicBezTo>
                    <a:pt x="25" y="29"/>
                    <a:pt x="25" y="29"/>
                    <a:pt x="25" y="29"/>
                  </a:cubicBezTo>
                  <a:cubicBezTo>
                    <a:pt x="26" y="29"/>
                    <a:pt x="26" y="29"/>
                    <a:pt x="26" y="29"/>
                  </a:cubicBezTo>
                  <a:cubicBezTo>
                    <a:pt x="26" y="29"/>
                    <a:pt x="26" y="29"/>
                    <a:pt x="26" y="29"/>
                  </a:cubicBezTo>
                  <a:cubicBezTo>
                    <a:pt x="27" y="30"/>
                    <a:pt x="27" y="30"/>
                    <a:pt x="27" y="30"/>
                  </a:cubicBezTo>
                  <a:cubicBezTo>
                    <a:pt x="27" y="30"/>
                    <a:pt x="27" y="30"/>
                    <a:pt x="27" y="30"/>
                  </a:cubicBezTo>
                  <a:moveTo>
                    <a:pt x="28" y="29"/>
                  </a:moveTo>
                  <a:cubicBezTo>
                    <a:pt x="28" y="29"/>
                    <a:pt x="28" y="29"/>
                    <a:pt x="28" y="29"/>
                  </a:cubicBezTo>
                  <a:cubicBezTo>
                    <a:pt x="28" y="29"/>
                    <a:pt x="28" y="29"/>
                    <a:pt x="28" y="29"/>
                  </a:cubicBezTo>
                  <a:cubicBezTo>
                    <a:pt x="28" y="29"/>
                    <a:pt x="28" y="29"/>
                    <a:pt x="28" y="29"/>
                  </a:cubicBezTo>
                  <a:cubicBezTo>
                    <a:pt x="28" y="29"/>
                    <a:pt x="28" y="29"/>
                    <a:pt x="28" y="29"/>
                  </a:cubicBezTo>
                  <a:cubicBezTo>
                    <a:pt x="28" y="29"/>
                    <a:pt x="28" y="29"/>
                    <a:pt x="28" y="29"/>
                  </a:cubicBezTo>
                  <a:moveTo>
                    <a:pt x="27" y="30"/>
                  </a:moveTo>
                  <a:cubicBezTo>
                    <a:pt x="27" y="29"/>
                    <a:pt x="27" y="29"/>
                    <a:pt x="27" y="29"/>
                  </a:cubicBezTo>
                  <a:cubicBezTo>
                    <a:pt x="27" y="29"/>
                    <a:pt x="27" y="29"/>
                    <a:pt x="27" y="29"/>
                  </a:cubicBezTo>
                  <a:cubicBezTo>
                    <a:pt x="28" y="30"/>
                    <a:pt x="28" y="30"/>
                    <a:pt x="28" y="30"/>
                  </a:cubicBezTo>
                  <a:cubicBezTo>
                    <a:pt x="27" y="30"/>
                    <a:pt x="27" y="30"/>
                    <a:pt x="27" y="30"/>
                  </a:cubicBezTo>
                  <a:moveTo>
                    <a:pt x="10" y="30"/>
                  </a:moveTo>
                  <a:cubicBezTo>
                    <a:pt x="9" y="29"/>
                    <a:pt x="8" y="28"/>
                    <a:pt x="7" y="27"/>
                  </a:cubicBezTo>
                  <a:cubicBezTo>
                    <a:pt x="7" y="27"/>
                    <a:pt x="7" y="27"/>
                    <a:pt x="7" y="27"/>
                  </a:cubicBezTo>
                  <a:cubicBezTo>
                    <a:pt x="8" y="27"/>
                    <a:pt x="8" y="27"/>
                    <a:pt x="9" y="27"/>
                  </a:cubicBezTo>
                  <a:cubicBezTo>
                    <a:pt x="9" y="27"/>
                    <a:pt x="9" y="27"/>
                    <a:pt x="9" y="27"/>
                  </a:cubicBezTo>
                  <a:cubicBezTo>
                    <a:pt x="9" y="27"/>
                    <a:pt x="9" y="27"/>
                    <a:pt x="9" y="27"/>
                  </a:cubicBezTo>
                  <a:cubicBezTo>
                    <a:pt x="9" y="27"/>
                    <a:pt x="9" y="27"/>
                    <a:pt x="9" y="27"/>
                  </a:cubicBezTo>
                  <a:cubicBezTo>
                    <a:pt x="9" y="27"/>
                    <a:pt x="9" y="27"/>
                    <a:pt x="9" y="27"/>
                  </a:cubicBezTo>
                  <a:cubicBezTo>
                    <a:pt x="10" y="27"/>
                    <a:pt x="10" y="27"/>
                    <a:pt x="10" y="27"/>
                  </a:cubicBezTo>
                  <a:cubicBezTo>
                    <a:pt x="11" y="27"/>
                    <a:pt x="11" y="27"/>
                    <a:pt x="11" y="27"/>
                  </a:cubicBezTo>
                  <a:cubicBezTo>
                    <a:pt x="11" y="27"/>
                    <a:pt x="11" y="27"/>
                    <a:pt x="11" y="27"/>
                  </a:cubicBezTo>
                  <a:cubicBezTo>
                    <a:pt x="11" y="27"/>
                    <a:pt x="11" y="27"/>
                    <a:pt x="11" y="27"/>
                  </a:cubicBezTo>
                  <a:cubicBezTo>
                    <a:pt x="12" y="29"/>
                    <a:pt x="12" y="29"/>
                    <a:pt x="12" y="29"/>
                  </a:cubicBezTo>
                  <a:cubicBezTo>
                    <a:pt x="12" y="29"/>
                    <a:pt x="12" y="29"/>
                    <a:pt x="12" y="29"/>
                  </a:cubicBezTo>
                  <a:cubicBezTo>
                    <a:pt x="11" y="29"/>
                    <a:pt x="11" y="29"/>
                    <a:pt x="10" y="30"/>
                  </a:cubicBezTo>
                  <a:moveTo>
                    <a:pt x="11" y="26"/>
                  </a:moveTo>
                  <a:cubicBezTo>
                    <a:pt x="11" y="26"/>
                    <a:pt x="11" y="26"/>
                    <a:pt x="11" y="26"/>
                  </a:cubicBezTo>
                  <a:cubicBezTo>
                    <a:pt x="10" y="26"/>
                    <a:pt x="10" y="26"/>
                    <a:pt x="10" y="26"/>
                  </a:cubicBezTo>
                  <a:cubicBezTo>
                    <a:pt x="11" y="26"/>
                    <a:pt x="11" y="26"/>
                    <a:pt x="11" y="26"/>
                  </a:cubicBezTo>
                  <a:cubicBezTo>
                    <a:pt x="11" y="26"/>
                    <a:pt x="11" y="26"/>
                    <a:pt x="11" y="26"/>
                  </a:cubicBezTo>
                  <a:moveTo>
                    <a:pt x="7" y="26"/>
                  </a:moveTo>
                  <a:cubicBezTo>
                    <a:pt x="7" y="25"/>
                    <a:pt x="7" y="25"/>
                    <a:pt x="7" y="25"/>
                  </a:cubicBezTo>
                  <a:cubicBezTo>
                    <a:pt x="8" y="25"/>
                    <a:pt x="8" y="25"/>
                    <a:pt x="8" y="25"/>
                  </a:cubicBezTo>
                  <a:cubicBezTo>
                    <a:pt x="8" y="26"/>
                    <a:pt x="8" y="26"/>
                    <a:pt x="8" y="26"/>
                  </a:cubicBezTo>
                  <a:cubicBezTo>
                    <a:pt x="7" y="26"/>
                    <a:pt x="7" y="26"/>
                    <a:pt x="7" y="26"/>
                  </a:cubicBezTo>
                  <a:cubicBezTo>
                    <a:pt x="7" y="26"/>
                    <a:pt x="7" y="26"/>
                    <a:pt x="7" y="26"/>
                  </a:cubicBezTo>
                  <a:moveTo>
                    <a:pt x="10" y="26"/>
                  </a:moveTo>
                  <a:cubicBezTo>
                    <a:pt x="9" y="26"/>
                    <a:pt x="9" y="26"/>
                    <a:pt x="9" y="26"/>
                  </a:cubicBezTo>
                  <a:cubicBezTo>
                    <a:pt x="9" y="25"/>
                    <a:pt x="9" y="25"/>
                    <a:pt x="9" y="25"/>
                  </a:cubicBezTo>
                  <a:cubicBezTo>
                    <a:pt x="9" y="25"/>
                    <a:pt x="9" y="25"/>
                    <a:pt x="9" y="25"/>
                  </a:cubicBezTo>
                  <a:cubicBezTo>
                    <a:pt x="10" y="26"/>
                    <a:pt x="10" y="26"/>
                    <a:pt x="10" y="26"/>
                  </a:cubicBezTo>
                  <a:moveTo>
                    <a:pt x="33" y="19"/>
                  </a:moveTo>
                  <a:cubicBezTo>
                    <a:pt x="33" y="19"/>
                    <a:pt x="33" y="19"/>
                    <a:pt x="33" y="19"/>
                  </a:cubicBezTo>
                  <a:cubicBezTo>
                    <a:pt x="33" y="19"/>
                    <a:pt x="33" y="19"/>
                    <a:pt x="33" y="19"/>
                  </a:cubicBezTo>
                  <a:cubicBezTo>
                    <a:pt x="33" y="19"/>
                    <a:pt x="33" y="19"/>
                    <a:pt x="33" y="19"/>
                  </a:cubicBezTo>
                  <a:moveTo>
                    <a:pt x="16" y="20"/>
                  </a:moveTo>
                  <a:cubicBezTo>
                    <a:pt x="16" y="20"/>
                    <a:pt x="16" y="20"/>
                    <a:pt x="16" y="20"/>
                  </a:cubicBezTo>
                  <a:cubicBezTo>
                    <a:pt x="16" y="20"/>
                    <a:pt x="16" y="20"/>
                    <a:pt x="16" y="20"/>
                  </a:cubicBezTo>
                  <a:cubicBezTo>
                    <a:pt x="15" y="20"/>
                    <a:pt x="15" y="20"/>
                    <a:pt x="15" y="20"/>
                  </a:cubicBezTo>
                  <a:cubicBezTo>
                    <a:pt x="15" y="20"/>
                    <a:pt x="15" y="20"/>
                    <a:pt x="15" y="20"/>
                  </a:cubicBezTo>
                  <a:cubicBezTo>
                    <a:pt x="14" y="18"/>
                    <a:pt x="14" y="18"/>
                    <a:pt x="14" y="18"/>
                  </a:cubicBezTo>
                  <a:cubicBezTo>
                    <a:pt x="15" y="19"/>
                    <a:pt x="15" y="20"/>
                    <a:pt x="16" y="20"/>
                  </a:cubicBezTo>
                  <a:moveTo>
                    <a:pt x="11" y="19"/>
                  </a:moveTo>
                  <a:cubicBezTo>
                    <a:pt x="10" y="18"/>
                    <a:pt x="10" y="18"/>
                    <a:pt x="10" y="18"/>
                  </a:cubicBezTo>
                  <a:cubicBezTo>
                    <a:pt x="10" y="18"/>
                    <a:pt x="10" y="18"/>
                    <a:pt x="10" y="18"/>
                  </a:cubicBezTo>
                  <a:cubicBezTo>
                    <a:pt x="11" y="19"/>
                    <a:pt x="11" y="19"/>
                    <a:pt x="11" y="19"/>
                  </a:cubicBezTo>
                  <a:cubicBezTo>
                    <a:pt x="11" y="19"/>
                    <a:pt x="11" y="19"/>
                    <a:pt x="11" y="19"/>
                  </a:cubicBezTo>
                  <a:moveTo>
                    <a:pt x="7" y="24"/>
                  </a:moveTo>
                  <a:cubicBezTo>
                    <a:pt x="5" y="23"/>
                    <a:pt x="3" y="21"/>
                    <a:pt x="2" y="18"/>
                  </a:cubicBezTo>
                  <a:cubicBezTo>
                    <a:pt x="4" y="19"/>
                    <a:pt x="4" y="19"/>
                    <a:pt x="4" y="19"/>
                  </a:cubicBezTo>
                  <a:cubicBezTo>
                    <a:pt x="4" y="19"/>
                    <a:pt x="4" y="19"/>
                    <a:pt x="4" y="19"/>
                  </a:cubicBezTo>
                  <a:cubicBezTo>
                    <a:pt x="5" y="20"/>
                    <a:pt x="7" y="20"/>
                    <a:pt x="8" y="20"/>
                  </a:cubicBezTo>
                  <a:cubicBezTo>
                    <a:pt x="8" y="21"/>
                    <a:pt x="8" y="21"/>
                    <a:pt x="8" y="21"/>
                  </a:cubicBezTo>
                  <a:cubicBezTo>
                    <a:pt x="8" y="21"/>
                    <a:pt x="8" y="21"/>
                    <a:pt x="8" y="21"/>
                  </a:cubicBezTo>
                  <a:cubicBezTo>
                    <a:pt x="8" y="21"/>
                    <a:pt x="8" y="21"/>
                    <a:pt x="8" y="21"/>
                  </a:cubicBezTo>
                  <a:cubicBezTo>
                    <a:pt x="9" y="21"/>
                    <a:pt x="9" y="21"/>
                    <a:pt x="9" y="21"/>
                  </a:cubicBezTo>
                  <a:cubicBezTo>
                    <a:pt x="9" y="20"/>
                    <a:pt x="9" y="20"/>
                    <a:pt x="9" y="20"/>
                  </a:cubicBezTo>
                  <a:cubicBezTo>
                    <a:pt x="9" y="20"/>
                    <a:pt x="9" y="20"/>
                    <a:pt x="9" y="20"/>
                  </a:cubicBezTo>
                  <a:cubicBezTo>
                    <a:pt x="10" y="20"/>
                    <a:pt x="11" y="20"/>
                    <a:pt x="11" y="20"/>
                  </a:cubicBezTo>
                  <a:cubicBezTo>
                    <a:pt x="12" y="21"/>
                    <a:pt x="13" y="22"/>
                    <a:pt x="13" y="22"/>
                  </a:cubicBezTo>
                  <a:cubicBezTo>
                    <a:pt x="13" y="23"/>
                    <a:pt x="13" y="24"/>
                    <a:pt x="13" y="24"/>
                  </a:cubicBezTo>
                  <a:cubicBezTo>
                    <a:pt x="13" y="25"/>
                    <a:pt x="13" y="25"/>
                    <a:pt x="13" y="25"/>
                  </a:cubicBezTo>
                  <a:cubicBezTo>
                    <a:pt x="14" y="25"/>
                    <a:pt x="14" y="25"/>
                    <a:pt x="14" y="25"/>
                  </a:cubicBezTo>
                  <a:cubicBezTo>
                    <a:pt x="14" y="25"/>
                    <a:pt x="14" y="25"/>
                    <a:pt x="14" y="25"/>
                  </a:cubicBezTo>
                  <a:cubicBezTo>
                    <a:pt x="14" y="25"/>
                    <a:pt x="14" y="25"/>
                    <a:pt x="14" y="25"/>
                  </a:cubicBezTo>
                  <a:cubicBezTo>
                    <a:pt x="14" y="27"/>
                    <a:pt x="14" y="27"/>
                    <a:pt x="14" y="27"/>
                  </a:cubicBezTo>
                  <a:cubicBezTo>
                    <a:pt x="14" y="27"/>
                    <a:pt x="14" y="27"/>
                    <a:pt x="14" y="28"/>
                  </a:cubicBezTo>
                  <a:cubicBezTo>
                    <a:pt x="14" y="28"/>
                    <a:pt x="14" y="29"/>
                    <a:pt x="14" y="29"/>
                  </a:cubicBezTo>
                  <a:cubicBezTo>
                    <a:pt x="15" y="31"/>
                    <a:pt x="15" y="31"/>
                    <a:pt x="15" y="31"/>
                  </a:cubicBezTo>
                  <a:cubicBezTo>
                    <a:pt x="16" y="31"/>
                    <a:pt x="16" y="31"/>
                    <a:pt x="16" y="31"/>
                  </a:cubicBezTo>
                  <a:cubicBezTo>
                    <a:pt x="16" y="31"/>
                    <a:pt x="16" y="31"/>
                    <a:pt x="16" y="31"/>
                  </a:cubicBezTo>
                  <a:cubicBezTo>
                    <a:pt x="16" y="31"/>
                    <a:pt x="16" y="31"/>
                    <a:pt x="16" y="31"/>
                  </a:cubicBezTo>
                  <a:cubicBezTo>
                    <a:pt x="15" y="29"/>
                    <a:pt x="15" y="29"/>
                    <a:pt x="15" y="29"/>
                  </a:cubicBezTo>
                  <a:cubicBezTo>
                    <a:pt x="14" y="28"/>
                    <a:pt x="14" y="28"/>
                    <a:pt x="14" y="28"/>
                  </a:cubicBezTo>
                  <a:cubicBezTo>
                    <a:pt x="15" y="27"/>
                    <a:pt x="15" y="27"/>
                    <a:pt x="15" y="27"/>
                  </a:cubicBezTo>
                  <a:cubicBezTo>
                    <a:pt x="15" y="27"/>
                    <a:pt x="15" y="27"/>
                    <a:pt x="15" y="27"/>
                  </a:cubicBezTo>
                  <a:cubicBezTo>
                    <a:pt x="14" y="25"/>
                    <a:pt x="14" y="25"/>
                    <a:pt x="14" y="25"/>
                  </a:cubicBezTo>
                  <a:cubicBezTo>
                    <a:pt x="14" y="24"/>
                    <a:pt x="14" y="24"/>
                    <a:pt x="14" y="24"/>
                  </a:cubicBezTo>
                  <a:cubicBezTo>
                    <a:pt x="14" y="24"/>
                    <a:pt x="14" y="23"/>
                    <a:pt x="15" y="22"/>
                  </a:cubicBezTo>
                  <a:cubicBezTo>
                    <a:pt x="14" y="22"/>
                    <a:pt x="14" y="22"/>
                    <a:pt x="14" y="22"/>
                  </a:cubicBezTo>
                  <a:cubicBezTo>
                    <a:pt x="13" y="21"/>
                    <a:pt x="13" y="20"/>
                    <a:pt x="12" y="19"/>
                  </a:cubicBezTo>
                  <a:cubicBezTo>
                    <a:pt x="13" y="19"/>
                    <a:pt x="13" y="19"/>
                    <a:pt x="13" y="19"/>
                  </a:cubicBezTo>
                  <a:cubicBezTo>
                    <a:pt x="13" y="19"/>
                    <a:pt x="13" y="19"/>
                    <a:pt x="13" y="19"/>
                  </a:cubicBezTo>
                  <a:cubicBezTo>
                    <a:pt x="13" y="19"/>
                    <a:pt x="13" y="19"/>
                    <a:pt x="13" y="19"/>
                  </a:cubicBezTo>
                  <a:cubicBezTo>
                    <a:pt x="13" y="19"/>
                    <a:pt x="13" y="19"/>
                    <a:pt x="13" y="19"/>
                  </a:cubicBezTo>
                  <a:cubicBezTo>
                    <a:pt x="13" y="19"/>
                    <a:pt x="13" y="19"/>
                    <a:pt x="13" y="19"/>
                  </a:cubicBezTo>
                  <a:cubicBezTo>
                    <a:pt x="14" y="19"/>
                    <a:pt x="14" y="19"/>
                    <a:pt x="14" y="19"/>
                  </a:cubicBezTo>
                  <a:cubicBezTo>
                    <a:pt x="14" y="19"/>
                    <a:pt x="14" y="19"/>
                    <a:pt x="14" y="19"/>
                  </a:cubicBezTo>
                  <a:cubicBezTo>
                    <a:pt x="14" y="19"/>
                    <a:pt x="14" y="19"/>
                    <a:pt x="14" y="19"/>
                  </a:cubicBezTo>
                  <a:cubicBezTo>
                    <a:pt x="14" y="20"/>
                    <a:pt x="15" y="21"/>
                    <a:pt x="15" y="21"/>
                  </a:cubicBezTo>
                  <a:cubicBezTo>
                    <a:pt x="16" y="21"/>
                    <a:pt x="16" y="21"/>
                    <a:pt x="16" y="21"/>
                  </a:cubicBezTo>
                  <a:cubicBezTo>
                    <a:pt x="17" y="21"/>
                    <a:pt x="17" y="21"/>
                    <a:pt x="17" y="21"/>
                  </a:cubicBezTo>
                  <a:cubicBezTo>
                    <a:pt x="17" y="21"/>
                    <a:pt x="17" y="21"/>
                    <a:pt x="17" y="21"/>
                  </a:cubicBezTo>
                  <a:cubicBezTo>
                    <a:pt x="17" y="22"/>
                    <a:pt x="17" y="22"/>
                    <a:pt x="17" y="22"/>
                  </a:cubicBezTo>
                  <a:cubicBezTo>
                    <a:pt x="18" y="22"/>
                    <a:pt x="18" y="22"/>
                    <a:pt x="18" y="22"/>
                  </a:cubicBezTo>
                  <a:cubicBezTo>
                    <a:pt x="19" y="25"/>
                    <a:pt x="19" y="25"/>
                    <a:pt x="19" y="25"/>
                  </a:cubicBezTo>
                  <a:cubicBezTo>
                    <a:pt x="20" y="27"/>
                    <a:pt x="21" y="28"/>
                    <a:pt x="22" y="28"/>
                  </a:cubicBezTo>
                  <a:cubicBezTo>
                    <a:pt x="22" y="29"/>
                    <a:pt x="22" y="30"/>
                    <a:pt x="23" y="30"/>
                  </a:cubicBezTo>
                  <a:cubicBezTo>
                    <a:pt x="22" y="31"/>
                    <a:pt x="20" y="32"/>
                    <a:pt x="19" y="32"/>
                  </a:cubicBezTo>
                  <a:cubicBezTo>
                    <a:pt x="18" y="32"/>
                    <a:pt x="18" y="32"/>
                    <a:pt x="17" y="32"/>
                  </a:cubicBezTo>
                  <a:cubicBezTo>
                    <a:pt x="17" y="32"/>
                    <a:pt x="17" y="32"/>
                    <a:pt x="17" y="32"/>
                  </a:cubicBezTo>
                  <a:cubicBezTo>
                    <a:pt x="16" y="32"/>
                    <a:pt x="16" y="31"/>
                    <a:pt x="15" y="31"/>
                  </a:cubicBezTo>
                  <a:cubicBezTo>
                    <a:pt x="15" y="32"/>
                    <a:pt x="15" y="32"/>
                    <a:pt x="15" y="32"/>
                  </a:cubicBezTo>
                  <a:cubicBezTo>
                    <a:pt x="14" y="29"/>
                    <a:pt x="14" y="29"/>
                    <a:pt x="14" y="29"/>
                  </a:cubicBezTo>
                  <a:cubicBezTo>
                    <a:pt x="13" y="29"/>
                    <a:pt x="13" y="29"/>
                    <a:pt x="13" y="29"/>
                  </a:cubicBezTo>
                  <a:cubicBezTo>
                    <a:pt x="13" y="28"/>
                    <a:pt x="13" y="28"/>
                    <a:pt x="13" y="28"/>
                  </a:cubicBezTo>
                  <a:cubicBezTo>
                    <a:pt x="12" y="26"/>
                    <a:pt x="12" y="26"/>
                    <a:pt x="12" y="26"/>
                  </a:cubicBezTo>
                  <a:cubicBezTo>
                    <a:pt x="12" y="26"/>
                    <a:pt x="12" y="25"/>
                    <a:pt x="11" y="25"/>
                  </a:cubicBezTo>
                  <a:cubicBezTo>
                    <a:pt x="11" y="24"/>
                    <a:pt x="10" y="24"/>
                    <a:pt x="10" y="24"/>
                  </a:cubicBezTo>
                  <a:cubicBezTo>
                    <a:pt x="9" y="24"/>
                    <a:pt x="9" y="24"/>
                    <a:pt x="9" y="24"/>
                  </a:cubicBezTo>
                  <a:cubicBezTo>
                    <a:pt x="8" y="24"/>
                    <a:pt x="8" y="24"/>
                    <a:pt x="7" y="24"/>
                  </a:cubicBezTo>
                  <a:moveTo>
                    <a:pt x="12" y="18"/>
                  </a:moveTo>
                  <a:cubicBezTo>
                    <a:pt x="12" y="18"/>
                    <a:pt x="12" y="18"/>
                    <a:pt x="12" y="18"/>
                  </a:cubicBezTo>
                  <a:cubicBezTo>
                    <a:pt x="13" y="18"/>
                    <a:pt x="13" y="18"/>
                    <a:pt x="13" y="18"/>
                  </a:cubicBezTo>
                  <a:cubicBezTo>
                    <a:pt x="12" y="18"/>
                    <a:pt x="12" y="18"/>
                    <a:pt x="12" y="18"/>
                  </a:cubicBezTo>
                  <a:moveTo>
                    <a:pt x="6" y="18"/>
                  </a:moveTo>
                  <a:cubicBezTo>
                    <a:pt x="5" y="18"/>
                    <a:pt x="5" y="18"/>
                    <a:pt x="5" y="18"/>
                  </a:cubicBezTo>
                  <a:cubicBezTo>
                    <a:pt x="6" y="17"/>
                    <a:pt x="6" y="17"/>
                    <a:pt x="6" y="17"/>
                  </a:cubicBezTo>
                  <a:cubicBezTo>
                    <a:pt x="6" y="18"/>
                    <a:pt x="6" y="18"/>
                    <a:pt x="6" y="18"/>
                  </a:cubicBezTo>
                  <a:moveTo>
                    <a:pt x="11" y="19"/>
                  </a:moveTo>
                  <a:cubicBezTo>
                    <a:pt x="11" y="18"/>
                    <a:pt x="11" y="18"/>
                    <a:pt x="11" y="18"/>
                  </a:cubicBezTo>
                  <a:cubicBezTo>
                    <a:pt x="10" y="17"/>
                    <a:pt x="10" y="17"/>
                    <a:pt x="10" y="17"/>
                  </a:cubicBezTo>
                  <a:cubicBezTo>
                    <a:pt x="11" y="17"/>
                    <a:pt x="11" y="17"/>
                    <a:pt x="11" y="17"/>
                  </a:cubicBezTo>
                  <a:cubicBezTo>
                    <a:pt x="11" y="17"/>
                    <a:pt x="11" y="17"/>
                    <a:pt x="11" y="17"/>
                  </a:cubicBezTo>
                  <a:cubicBezTo>
                    <a:pt x="11" y="17"/>
                    <a:pt x="11" y="17"/>
                    <a:pt x="11" y="17"/>
                  </a:cubicBezTo>
                  <a:cubicBezTo>
                    <a:pt x="11" y="17"/>
                    <a:pt x="11" y="17"/>
                    <a:pt x="11" y="17"/>
                  </a:cubicBezTo>
                  <a:cubicBezTo>
                    <a:pt x="12" y="19"/>
                    <a:pt x="12" y="19"/>
                    <a:pt x="12" y="19"/>
                  </a:cubicBezTo>
                  <a:cubicBezTo>
                    <a:pt x="12" y="19"/>
                    <a:pt x="12" y="19"/>
                    <a:pt x="12" y="19"/>
                  </a:cubicBezTo>
                  <a:cubicBezTo>
                    <a:pt x="11" y="19"/>
                    <a:pt x="11" y="19"/>
                    <a:pt x="11" y="19"/>
                  </a:cubicBezTo>
                  <a:cubicBezTo>
                    <a:pt x="11" y="19"/>
                    <a:pt x="11" y="19"/>
                    <a:pt x="11" y="19"/>
                  </a:cubicBezTo>
                  <a:moveTo>
                    <a:pt x="9" y="19"/>
                  </a:moveTo>
                  <a:cubicBezTo>
                    <a:pt x="8" y="19"/>
                    <a:pt x="8" y="19"/>
                    <a:pt x="8" y="19"/>
                  </a:cubicBezTo>
                  <a:cubicBezTo>
                    <a:pt x="8" y="18"/>
                    <a:pt x="8" y="18"/>
                    <a:pt x="7" y="17"/>
                  </a:cubicBezTo>
                  <a:cubicBezTo>
                    <a:pt x="8" y="17"/>
                    <a:pt x="8" y="17"/>
                    <a:pt x="9" y="17"/>
                  </a:cubicBezTo>
                  <a:cubicBezTo>
                    <a:pt x="9" y="17"/>
                    <a:pt x="9" y="17"/>
                    <a:pt x="9" y="17"/>
                  </a:cubicBezTo>
                  <a:cubicBezTo>
                    <a:pt x="9" y="17"/>
                    <a:pt x="9" y="17"/>
                    <a:pt x="9" y="17"/>
                  </a:cubicBezTo>
                  <a:cubicBezTo>
                    <a:pt x="9" y="18"/>
                    <a:pt x="10" y="18"/>
                    <a:pt x="10" y="19"/>
                  </a:cubicBezTo>
                  <a:cubicBezTo>
                    <a:pt x="9" y="19"/>
                    <a:pt x="9" y="19"/>
                    <a:pt x="9" y="19"/>
                  </a:cubicBezTo>
                  <a:cubicBezTo>
                    <a:pt x="9" y="18"/>
                    <a:pt x="9" y="18"/>
                    <a:pt x="9" y="18"/>
                  </a:cubicBezTo>
                  <a:cubicBezTo>
                    <a:pt x="8" y="17"/>
                    <a:pt x="8" y="17"/>
                    <a:pt x="8" y="17"/>
                  </a:cubicBezTo>
                  <a:cubicBezTo>
                    <a:pt x="8" y="18"/>
                    <a:pt x="8" y="18"/>
                    <a:pt x="8" y="18"/>
                  </a:cubicBezTo>
                  <a:cubicBezTo>
                    <a:pt x="9" y="19"/>
                    <a:pt x="9" y="19"/>
                    <a:pt x="9" y="19"/>
                  </a:cubicBezTo>
                  <a:moveTo>
                    <a:pt x="12" y="18"/>
                  </a:moveTo>
                  <a:cubicBezTo>
                    <a:pt x="12" y="17"/>
                    <a:pt x="12" y="17"/>
                    <a:pt x="12" y="17"/>
                  </a:cubicBezTo>
                  <a:cubicBezTo>
                    <a:pt x="12" y="17"/>
                    <a:pt x="12" y="17"/>
                    <a:pt x="12" y="17"/>
                  </a:cubicBezTo>
                  <a:cubicBezTo>
                    <a:pt x="12" y="17"/>
                    <a:pt x="12" y="17"/>
                    <a:pt x="12" y="17"/>
                  </a:cubicBezTo>
                  <a:cubicBezTo>
                    <a:pt x="12" y="18"/>
                    <a:pt x="12" y="18"/>
                    <a:pt x="12" y="18"/>
                  </a:cubicBezTo>
                  <a:cubicBezTo>
                    <a:pt x="12" y="18"/>
                    <a:pt x="12" y="18"/>
                    <a:pt x="12" y="18"/>
                  </a:cubicBezTo>
                  <a:cubicBezTo>
                    <a:pt x="12" y="18"/>
                    <a:pt x="12" y="18"/>
                    <a:pt x="12" y="18"/>
                  </a:cubicBezTo>
                  <a:moveTo>
                    <a:pt x="13" y="18"/>
                  </a:moveTo>
                  <a:cubicBezTo>
                    <a:pt x="12" y="17"/>
                    <a:pt x="12" y="17"/>
                    <a:pt x="12" y="17"/>
                  </a:cubicBezTo>
                  <a:cubicBezTo>
                    <a:pt x="13" y="17"/>
                    <a:pt x="13" y="17"/>
                    <a:pt x="13" y="17"/>
                  </a:cubicBezTo>
                  <a:cubicBezTo>
                    <a:pt x="13" y="17"/>
                    <a:pt x="13" y="17"/>
                    <a:pt x="13" y="17"/>
                  </a:cubicBezTo>
                  <a:cubicBezTo>
                    <a:pt x="13" y="17"/>
                    <a:pt x="13" y="17"/>
                    <a:pt x="13" y="17"/>
                  </a:cubicBezTo>
                  <a:cubicBezTo>
                    <a:pt x="14" y="18"/>
                    <a:pt x="14" y="18"/>
                    <a:pt x="14" y="18"/>
                  </a:cubicBezTo>
                  <a:cubicBezTo>
                    <a:pt x="13" y="18"/>
                    <a:pt x="13" y="18"/>
                    <a:pt x="13" y="18"/>
                  </a:cubicBezTo>
                  <a:cubicBezTo>
                    <a:pt x="13" y="18"/>
                    <a:pt x="13" y="18"/>
                    <a:pt x="13" y="18"/>
                  </a:cubicBezTo>
                  <a:moveTo>
                    <a:pt x="7" y="19"/>
                  </a:moveTo>
                  <a:cubicBezTo>
                    <a:pt x="7" y="19"/>
                    <a:pt x="7" y="19"/>
                    <a:pt x="7" y="19"/>
                  </a:cubicBezTo>
                  <a:cubicBezTo>
                    <a:pt x="6" y="17"/>
                    <a:pt x="6" y="17"/>
                    <a:pt x="6" y="17"/>
                  </a:cubicBezTo>
                  <a:cubicBezTo>
                    <a:pt x="6" y="17"/>
                    <a:pt x="6" y="17"/>
                    <a:pt x="6" y="17"/>
                  </a:cubicBezTo>
                  <a:cubicBezTo>
                    <a:pt x="6" y="17"/>
                    <a:pt x="6" y="17"/>
                    <a:pt x="6" y="17"/>
                  </a:cubicBezTo>
                  <a:cubicBezTo>
                    <a:pt x="7" y="17"/>
                    <a:pt x="7" y="17"/>
                    <a:pt x="7" y="17"/>
                  </a:cubicBezTo>
                  <a:cubicBezTo>
                    <a:pt x="7" y="17"/>
                    <a:pt x="7" y="17"/>
                    <a:pt x="7" y="17"/>
                  </a:cubicBezTo>
                  <a:cubicBezTo>
                    <a:pt x="7" y="18"/>
                    <a:pt x="7" y="18"/>
                    <a:pt x="7" y="19"/>
                  </a:cubicBezTo>
                  <a:moveTo>
                    <a:pt x="33" y="19"/>
                  </a:moveTo>
                  <a:cubicBezTo>
                    <a:pt x="32" y="18"/>
                    <a:pt x="32" y="18"/>
                    <a:pt x="32" y="18"/>
                  </a:cubicBezTo>
                  <a:cubicBezTo>
                    <a:pt x="32" y="18"/>
                    <a:pt x="32" y="17"/>
                    <a:pt x="32" y="16"/>
                  </a:cubicBezTo>
                  <a:cubicBezTo>
                    <a:pt x="32" y="17"/>
                    <a:pt x="32" y="18"/>
                    <a:pt x="33" y="19"/>
                  </a:cubicBezTo>
                  <a:moveTo>
                    <a:pt x="28" y="16"/>
                  </a:moveTo>
                  <a:cubicBezTo>
                    <a:pt x="28" y="15"/>
                    <a:pt x="28" y="15"/>
                    <a:pt x="28" y="15"/>
                  </a:cubicBezTo>
                  <a:cubicBezTo>
                    <a:pt x="28" y="15"/>
                    <a:pt x="28" y="15"/>
                    <a:pt x="28" y="15"/>
                  </a:cubicBezTo>
                  <a:cubicBezTo>
                    <a:pt x="28" y="15"/>
                    <a:pt x="28" y="15"/>
                    <a:pt x="28" y="15"/>
                  </a:cubicBezTo>
                  <a:cubicBezTo>
                    <a:pt x="28" y="16"/>
                    <a:pt x="28" y="16"/>
                    <a:pt x="28" y="16"/>
                  </a:cubicBezTo>
                  <a:moveTo>
                    <a:pt x="30" y="17"/>
                  </a:moveTo>
                  <a:cubicBezTo>
                    <a:pt x="29" y="17"/>
                    <a:pt x="29" y="17"/>
                    <a:pt x="29" y="17"/>
                  </a:cubicBezTo>
                  <a:cubicBezTo>
                    <a:pt x="29" y="16"/>
                    <a:pt x="29" y="16"/>
                    <a:pt x="29" y="15"/>
                  </a:cubicBezTo>
                  <a:cubicBezTo>
                    <a:pt x="29" y="15"/>
                    <a:pt x="29" y="15"/>
                    <a:pt x="29" y="15"/>
                  </a:cubicBezTo>
                  <a:cubicBezTo>
                    <a:pt x="29" y="16"/>
                    <a:pt x="29" y="16"/>
                    <a:pt x="30" y="17"/>
                  </a:cubicBezTo>
                  <a:moveTo>
                    <a:pt x="34" y="16"/>
                  </a:moveTo>
                  <a:cubicBezTo>
                    <a:pt x="34" y="16"/>
                    <a:pt x="34" y="15"/>
                    <a:pt x="33" y="15"/>
                  </a:cubicBezTo>
                  <a:cubicBezTo>
                    <a:pt x="34" y="15"/>
                    <a:pt x="34" y="15"/>
                    <a:pt x="34" y="15"/>
                  </a:cubicBezTo>
                  <a:cubicBezTo>
                    <a:pt x="35" y="15"/>
                    <a:pt x="35" y="15"/>
                    <a:pt x="35" y="15"/>
                  </a:cubicBezTo>
                  <a:cubicBezTo>
                    <a:pt x="34" y="16"/>
                    <a:pt x="34" y="16"/>
                    <a:pt x="34" y="16"/>
                  </a:cubicBezTo>
                  <a:moveTo>
                    <a:pt x="31" y="17"/>
                  </a:moveTo>
                  <a:cubicBezTo>
                    <a:pt x="30" y="17"/>
                    <a:pt x="30" y="17"/>
                    <a:pt x="30" y="17"/>
                  </a:cubicBezTo>
                  <a:cubicBezTo>
                    <a:pt x="30" y="17"/>
                    <a:pt x="30" y="17"/>
                    <a:pt x="30" y="17"/>
                  </a:cubicBezTo>
                  <a:cubicBezTo>
                    <a:pt x="30" y="17"/>
                    <a:pt x="30" y="16"/>
                    <a:pt x="29" y="15"/>
                  </a:cubicBezTo>
                  <a:cubicBezTo>
                    <a:pt x="30" y="15"/>
                    <a:pt x="30" y="15"/>
                    <a:pt x="30" y="15"/>
                  </a:cubicBezTo>
                  <a:cubicBezTo>
                    <a:pt x="31" y="17"/>
                    <a:pt x="31" y="17"/>
                    <a:pt x="31" y="17"/>
                  </a:cubicBezTo>
                  <a:moveTo>
                    <a:pt x="32" y="18"/>
                  </a:moveTo>
                  <a:cubicBezTo>
                    <a:pt x="31" y="18"/>
                    <a:pt x="31" y="18"/>
                    <a:pt x="31" y="18"/>
                  </a:cubicBezTo>
                  <a:cubicBezTo>
                    <a:pt x="30" y="15"/>
                    <a:pt x="30" y="15"/>
                    <a:pt x="30" y="15"/>
                  </a:cubicBezTo>
                  <a:cubicBezTo>
                    <a:pt x="31" y="15"/>
                    <a:pt x="31" y="15"/>
                    <a:pt x="31" y="15"/>
                  </a:cubicBezTo>
                  <a:cubicBezTo>
                    <a:pt x="31" y="15"/>
                    <a:pt x="31" y="15"/>
                    <a:pt x="31" y="15"/>
                  </a:cubicBezTo>
                  <a:cubicBezTo>
                    <a:pt x="31" y="15"/>
                    <a:pt x="31" y="15"/>
                    <a:pt x="31" y="15"/>
                  </a:cubicBezTo>
                  <a:cubicBezTo>
                    <a:pt x="31" y="15"/>
                    <a:pt x="31" y="15"/>
                    <a:pt x="31" y="15"/>
                  </a:cubicBezTo>
                  <a:cubicBezTo>
                    <a:pt x="31" y="16"/>
                    <a:pt x="31" y="17"/>
                    <a:pt x="32" y="18"/>
                  </a:cubicBezTo>
                  <a:moveTo>
                    <a:pt x="33" y="19"/>
                  </a:moveTo>
                  <a:cubicBezTo>
                    <a:pt x="33" y="17"/>
                    <a:pt x="32" y="16"/>
                    <a:pt x="32" y="14"/>
                  </a:cubicBezTo>
                  <a:cubicBezTo>
                    <a:pt x="32" y="14"/>
                    <a:pt x="32" y="14"/>
                    <a:pt x="32" y="14"/>
                  </a:cubicBezTo>
                  <a:cubicBezTo>
                    <a:pt x="32" y="14"/>
                    <a:pt x="32" y="14"/>
                    <a:pt x="32" y="14"/>
                  </a:cubicBezTo>
                  <a:cubicBezTo>
                    <a:pt x="32" y="14"/>
                    <a:pt x="32" y="14"/>
                    <a:pt x="32" y="14"/>
                  </a:cubicBezTo>
                  <a:cubicBezTo>
                    <a:pt x="33" y="15"/>
                    <a:pt x="33" y="15"/>
                    <a:pt x="33" y="15"/>
                  </a:cubicBezTo>
                  <a:cubicBezTo>
                    <a:pt x="33" y="15"/>
                    <a:pt x="33" y="15"/>
                    <a:pt x="33" y="15"/>
                  </a:cubicBezTo>
                  <a:cubicBezTo>
                    <a:pt x="33" y="16"/>
                    <a:pt x="33" y="16"/>
                    <a:pt x="34" y="17"/>
                  </a:cubicBezTo>
                  <a:cubicBezTo>
                    <a:pt x="34" y="17"/>
                    <a:pt x="34" y="17"/>
                    <a:pt x="34" y="17"/>
                  </a:cubicBezTo>
                  <a:cubicBezTo>
                    <a:pt x="34" y="17"/>
                    <a:pt x="34" y="17"/>
                    <a:pt x="34" y="17"/>
                  </a:cubicBezTo>
                  <a:cubicBezTo>
                    <a:pt x="33" y="15"/>
                    <a:pt x="33" y="15"/>
                    <a:pt x="33" y="15"/>
                  </a:cubicBezTo>
                  <a:cubicBezTo>
                    <a:pt x="33" y="15"/>
                    <a:pt x="33" y="15"/>
                    <a:pt x="33" y="15"/>
                  </a:cubicBezTo>
                  <a:cubicBezTo>
                    <a:pt x="32" y="16"/>
                    <a:pt x="32" y="16"/>
                    <a:pt x="32" y="16"/>
                  </a:cubicBezTo>
                  <a:cubicBezTo>
                    <a:pt x="33" y="18"/>
                    <a:pt x="33" y="18"/>
                    <a:pt x="33" y="18"/>
                  </a:cubicBezTo>
                  <a:cubicBezTo>
                    <a:pt x="33" y="18"/>
                    <a:pt x="33" y="18"/>
                    <a:pt x="33" y="18"/>
                  </a:cubicBezTo>
                  <a:cubicBezTo>
                    <a:pt x="33" y="19"/>
                    <a:pt x="33" y="19"/>
                    <a:pt x="33" y="19"/>
                  </a:cubicBezTo>
                  <a:moveTo>
                    <a:pt x="10" y="17"/>
                  </a:moveTo>
                  <a:cubicBezTo>
                    <a:pt x="9" y="17"/>
                    <a:pt x="9" y="17"/>
                    <a:pt x="9" y="17"/>
                  </a:cubicBezTo>
                  <a:cubicBezTo>
                    <a:pt x="9" y="17"/>
                    <a:pt x="9" y="17"/>
                    <a:pt x="9" y="17"/>
                  </a:cubicBezTo>
                  <a:cubicBezTo>
                    <a:pt x="8" y="17"/>
                    <a:pt x="7" y="16"/>
                    <a:pt x="6" y="16"/>
                  </a:cubicBezTo>
                  <a:cubicBezTo>
                    <a:pt x="6" y="16"/>
                    <a:pt x="6" y="16"/>
                    <a:pt x="6" y="16"/>
                  </a:cubicBezTo>
                  <a:cubicBezTo>
                    <a:pt x="6" y="15"/>
                    <a:pt x="6" y="14"/>
                    <a:pt x="7" y="14"/>
                  </a:cubicBezTo>
                  <a:cubicBezTo>
                    <a:pt x="8" y="15"/>
                    <a:pt x="9" y="16"/>
                    <a:pt x="10" y="17"/>
                  </a:cubicBezTo>
                  <a:moveTo>
                    <a:pt x="18" y="14"/>
                  </a:moveTo>
                  <a:cubicBezTo>
                    <a:pt x="18" y="12"/>
                    <a:pt x="18" y="12"/>
                    <a:pt x="18" y="12"/>
                  </a:cubicBezTo>
                  <a:cubicBezTo>
                    <a:pt x="18" y="13"/>
                    <a:pt x="18" y="13"/>
                    <a:pt x="18" y="13"/>
                  </a:cubicBezTo>
                  <a:cubicBezTo>
                    <a:pt x="18" y="14"/>
                    <a:pt x="18" y="14"/>
                    <a:pt x="18" y="14"/>
                  </a:cubicBezTo>
                  <a:moveTo>
                    <a:pt x="18" y="14"/>
                  </a:moveTo>
                  <a:cubicBezTo>
                    <a:pt x="18" y="14"/>
                    <a:pt x="18" y="14"/>
                    <a:pt x="18" y="14"/>
                  </a:cubicBezTo>
                  <a:cubicBezTo>
                    <a:pt x="18" y="14"/>
                    <a:pt x="17" y="13"/>
                    <a:pt x="17" y="13"/>
                  </a:cubicBezTo>
                  <a:cubicBezTo>
                    <a:pt x="17" y="13"/>
                    <a:pt x="17" y="13"/>
                    <a:pt x="17" y="13"/>
                  </a:cubicBezTo>
                  <a:cubicBezTo>
                    <a:pt x="17" y="13"/>
                    <a:pt x="17" y="13"/>
                    <a:pt x="17" y="13"/>
                  </a:cubicBezTo>
                  <a:cubicBezTo>
                    <a:pt x="16" y="11"/>
                    <a:pt x="16" y="11"/>
                    <a:pt x="16" y="11"/>
                  </a:cubicBezTo>
                  <a:cubicBezTo>
                    <a:pt x="17" y="11"/>
                    <a:pt x="17" y="11"/>
                    <a:pt x="17" y="11"/>
                  </a:cubicBezTo>
                  <a:cubicBezTo>
                    <a:pt x="17" y="11"/>
                    <a:pt x="17" y="11"/>
                    <a:pt x="17" y="11"/>
                  </a:cubicBezTo>
                  <a:cubicBezTo>
                    <a:pt x="17" y="11"/>
                    <a:pt x="17" y="11"/>
                    <a:pt x="17" y="11"/>
                  </a:cubicBezTo>
                  <a:cubicBezTo>
                    <a:pt x="18" y="14"/>
                    <a:pt x="18" y="14"/>
                    <a:pt x="18" y="14"/>
                  </a:cubicBezTo>
                  <a:moveTo>
                    <a:pt x="16" y="13"/>
                  </a:moveTo>
                  <a:cubicBezTo>
                    <a:pt x="16" y="13"/>
                    <a:pt x="16" y="13"/>
                    <a:pt x="16" y="13"/>
                  </a:cubicBezTo>
                  <a:cubicBezTo>
                    <a:pt x="15" y="12"/>
                    <a:pt x="15" y="11"/>
                    <a:pt x="15" y="11"/>
                  </a:cubicBezTo>
                  <a:cubicBezTo>
                    <a:pt x="16" y="11"/>
                    <a:pt x="16" y="11"/>
                    <a:pt x="16" y="11"/>
                  </a:cubicBezTo>
                  <a:cubicBezTo>
                    <a:pt x="16" y="13"/>
                    <a:pt x="16" y="13"/>
                    <a:pt x="16" y="13"/>
                  </a:cubicBezTo>
                  <a:moveTo>
                    <a:pt x="15" y="12"/>
                  </a:moveTo>
                  <a:cubicBezTo>
                    <a:pt x="15" y="12"/>
                    <a:pt x="15" y="12"/>
                    <a:pt x="15" y="12"/>
                  </a:cubicBezTo>
                  <a:cubicBezTo>
                    <a:pt x="15" y="12"/>
                    <a:pt x="15" y="12"/>
                    <a:pt x="15" y="12"/>
                  </a:cubicBezTo>
                  <a:cubicBezTo>
                    <a:pt x="14" y="12"/>
                    <a:pt x="14" y="12"/>
                    <a:pt x="14" y="12"/>
                  </a:cubicBezTo>
                  <a:cubicBezTo>
                    <a:pt x="14" y="12"/>
                    <a:pt x="14" y="12"/>
                    <a:pt x="14" y="12"/>
                  </a:cubicBezTo>
                  <a:cubicBezTo>
                    <a:pt x="14" y="12"/>
                    <a:pt x="14" y="11"/>
                    <a:pt x="14" y="11"/>
                  </a:cubicBezTo>
                  <a:cubicBezTo>
                    <a:pt x="14" y="11"/>
                    <a:pt x="14" y="11"/>
                    <a:pt x="14" y="11"/>
                  </a:cubicBezTo>
                  <a:cubicBezTo>
                    <a:pt x="14" y="11"/>
                    <a:pt x="14" y="11"/>
                    <a:pt x="14" y="11"/>
                  </a:cubicBezTo>
                  <a:cubicBezTo>
                    <a:pt x="15" y="11"/>
                    <a:pt x="15" y="12"/>
                    <a:pt x="15" y="12"/>
                  </a:cubicBezTo>
                  <a:moveTo>
                    <a:pt x="22" y="9"/>
                  </a:moveTo>
                  <a:cubicBezTo>
                    <a:pt x="21" y="8"/>
                    <a:pt x="21" y="8"/>
                    <a:pt x="21" y="8"/>
                  </a:cubicBezTo>
                  <a:cubicBezTo>
                    <a:pt x="22" y="9"/>
                    <a:pt x="22" y="9"/>
                    <a:pt x="22" y="9"/>
                  </a:cubicBezTo>
                  <a:cubicBezTo>
                    <a:pt x="22" y="9"/>
                    <a:pt x="22" y="9"/>
                    <a:pt x="22" y="9"/>
                  </a:cubicBezTo>
                  <a:cubicBezTo>
                    <a:pt x="22" y="9"/>
                    <a:pt x="22" y="9"/>
                    <a:pt x="22" y="9"/>
                  </a:cubicBezTo>
                  <a:moveTo>
                    <a:pt x="11" y="9"/>
                  </a:moveTo>
                  <a:cubicBezTo>
                    <a:pt x="11" y="8"/>
                    <a:pt x="11" y="8"/>
                    <a:pt x="11" y="8"/>
                  </a:cubicBezTo>
                  <a:cubicBezTo>
                    <a:pt x="11" y="9"/>
                    <a:pt x="11" y="9"/>
                    <a:pt x="11" y="9"/>
                  </a:cubicBezTo>
                  <a:cubicBezTo>
                    <a:pt x="11" y="9"/>
                    <a:pt x="11" y="9"/>
                    <a:pt x="11" y="9"/>
                  </a:cubicBezTo>
                  <a:moveTo>
                    <a:pt x="10" y="9"/>
                  </a:moveTo>
                  <a:cubicBezTo>
                    <a:pt x="9" y="8"/>
                    <a:pt x="9" y="8"/>
                    <a:pt x="8" y="8"/>
                  </a:cubicBezTo>
                  <a:cubicBezTo>
                    <a:pt x="9" y="8"/>
                    <a:pt x="9" y="7"/>
                    <a:pt x="9" y="7"/>
                  </a:cubicBezTo>
                  <a:cubicBezTo>
                    <a:pt x="10" y="7"/>
                    <a:pt x="10" y="8"/>
                    <a:pt x="10" y="9"/>
                  </a:cubicBezTo>
                  <a:moveTo>
                    <a:pt x="12" y="7"/>
                  </a:moveTo>
                  <a:cubicBezTo>
                    <a:pt x="11" y="7"/>
                    <a:pt x="11" y="7"/>
                    <a:pt x="11" y="7"/>
                  </a:cubicBezTo>
                  <a:cubicBezTo>
                    <a:pt x="11" y="7"/>
                    <a:pt x="11" y="7"/>
                    <a:pt x="11" y="7"/>
                  </a:cubicBezTo>
                  <a:cubicBezTo>
                    <a:pt x="11" y="7"/>
                    <a:pt x="11" y="7"/>
                    <a:pt x="11" y="7"/>
                  </a:cubicBezTo>
                  <a:cubicBezTo>
                    <a:pt x="10" y="6"/>
                    <a:pt x="10" y="6"/>
                    <a:pt x="10" y="6"/>
                  </a:cubicBezTo>
                  <a:cubicBezTo>
                    <a:pt x="10" y="5"/>
                    <a:pt x="11" y="4"/>
                    <a:pt x="11" y="4"/>
                  </a:cubicBezTo>
                  <a:cubicBezTo>
                    <a:pt x="11" y="4"/>
                    <a:pt x="13" y="4"/>
                    <a:pt x="15" y="4"/>
                  </a:cubicBezTo>
                  <a:cubicBezTo>
                    <a:pt x="18" y="4"/>
                    <a:pt x="19" y="4"/>
                    <a:pt x="20" y="5"/>
                  </a:cubicBezTo>
                  <a:cubicBezTo>
                    <a:pt x="20" y="5"/>
                    <a:pt x="20" y="5"/>
                    <a:pt x="20" y="5"/>
                  </a:cubicBezTo>
                  <a:cubicBezTo>
                    <a:pt x="20" y="6"/>
                    <a:pt x="20" y="6"/>
                    <a:pt x="20" y="6"/>
                  </a:cubicBezTo>
                  <a:cubicBezTo>
                    <a:pt x="21" y="9"/>
                    <a:pt x="21" y="9"/>
                    <a:pt x="21" y="9"/>
                  </a:cubicBezTo>
                  <a:cubicBezTo>
                    <a:pt x="21" y="10"/>
                    <a:pt x="21" y="10"/>
                    <a:pt x="21" y="10"/>
                  </a:cubicBezTo>
                  <a:cubicBezTo>
                    <a:pt x="20" y="7"/>
                    <a:pt x="20" y="7"/>
                    <a:pt x="20" y="7"/>
                  </a:cubicBezTo>
                  <a:cubicBezTo>
                    <a:pt x="19" y="7"/>
                    <a:pt x="19" y="7"/>
                    <a:pt x="19" y="7"/>
                  </a:cubicBezTo>
                  <a:cubicBezTo>
                    <a:pt x="19" y="7"/>
                    <a:pt x="19" y="7"/>
                    <a:pt x="19" y="7"/>
                  </a:cubicBezTo>
                  <a:cubicBezTo>
                    <a:pt x="20" y="10"/>
                    <a:pt x="20" y="10"/>
                    <a:pt x="20" y="10"/>
                  </a:cubicBezTo>
                  <a:cubicBezTo>
                    <a:pt x="21" y="11"/>
                    <a:pt x="21" y="11"/>
                    <a:pt x="21" y="11"/>
                  </a:cubicBezTo>
                  <a:cubicBezTo>
                    <a:pt x="20" y="11"/>
                    <a:pt x="20" y="11"/>
                    <a:pt x="20" y="11"/>
                  </a:cubicBezTo>
                  <a:cubicBezTo>
                    <a:pt x="19" y="11"/>
                    <a:pt x="19" y="11"/>
                    <a:pt x="19" y="11"/>
                  </a:cubicBezTo>
                  <a:cubicBezTo>
                    <a:pt x="19" y="9"/>
                    <a:pt x="18" y="8"/>
                    <a:pt x="19" y="7"/>
                  </a:cubicBezTo>
                  <a:cubicBezTo>
                    <a:pt x="18" y="6"/>
                    <a:pt x="18" y="6"/>
                    <a:pt x="18" y="6"/>
                  </a:cubicBezTo>
                  <a:cubicBezTo>
                    <a:pt x="18" y="6"/>
                    <a:pt x="18" y="6"/>
                    <a:pt x="18" y="6"/>
                  </a:cubicBezTo>
                  <a:cubicBezTo>
                    <a:pt x="18" y="7"/>
                    <a:pt x="18" y="7"/>
                    <a:pt x="18" y="7"/>
                  </a:cubicBezTo>
                  <a:cubicBezTo>
                    <a:pt x="18" y="7"/>
                    <a:pt x="18" y="7"/>
                    <a:pt x="18" y="7"/>
                  </a:cubicBezTo>
                  <a:cubicBezTo>
                    <a:pt x="18" y="8"/>
                    <a:pt x="18" y="10"/>
                    <a:pt x="19" y="11"/>
                  </a:cubicBezTo>
                  <a:cubicBezTo>
                    <a:pt x="19" y="12"/>
                    <a:pt x="19" y="12"/>
                    <a:pt x="19" y="12"/>
                  </a:cubicBezTo>
                  <a:cubicBezTo>
                    <a:pt x="19" y="12"/>
                    <a:pt x="19" y="12"/>
                    <a:pt x="19" y="12"/>
                  </a:cubicBezTo>
                  <a:cubicBezTo>
                    <a:pt x="19" y="12"/>
                    <a:pt x="19" y="12"/>
                    <a:pt x="19" y="12"/>
                  </a:cubicBezTo>
                  <a:cubicBezTo>
                    <a:pt x="17" y="8"/>
                    <a:pt x="17" y="8"/>
                    <a:pt x="17" y="8"/>
                  </a:cubicBezTo>
                  <a:cubicBezTo>
                    <a:pt x="17" y="8"/>
                    <a:pt x="17" y="8"/>
                    <a:pt x="17" y="8"/>
                  </a:cubicBezTo>
                  <a:cubicBezTo>
                    <a:pt x="17" y="8"/>
                    <a:pt x="17" y="8"/>
                    <a:pt x="17" y="8"/>
                  </a:cubicBezTo>
                  <a:cubicBezTo>
                    <a:pt x="18" y="10"/>
                    <a:pt x="18" y="10"/>
                    <a:pt x="18" y="10"/>
                  </a:cubicBezTo>
                  <a:cubicBezTo>
                    <a:pt x="18" y="10"/>
                    <a:pt x="18" y="10"/>
                    <a:pt x="18" y="10"/>
                  </a:cubicBezTo>
                  <a:cubicBezTo>
                    <a:pt x="17" y="10"/>
                    <a:pt x="17" y="10"/>
                    <a:pt x="17" y="10"/>
                  </a:cubicBezTo>
                  <a:cubicBezTo>
                    <a:pt x="14" y="10"/>
                    <a:pt x="14" y="10"/>
                    <a:pt x="14" y="10"/>
                  </a:cubicBezTo>
                  <a:cubicBezTo>
                    <a:pt x="14" y="10"/>
                    <a:pt x="14" y="10"/>
                    <a:pt x="14" y="10"/>
                  </a:cubicBezTo>
                  <a:cubicBezTo>
                    <a:pt x="14" y="10"/>
                    <a:pt x="14" y="10"/>
                    <a:pt x="14" y="10"/>
                  </a:cubicBezTo>
                  <a:cubicBezTo>
                    <a:pt x="14" y="8"/>
                    <a:pt x="14" y="8"/>
                    <a:pt x="14" y="8"/>
                  </a:cubicBezTo>
                  <a:cubicBezTo>
                    <a:pt x="13" y="7"/>
                    <a:pt x="13" y="7"/>
                    <a:pt x="13" y="7"/>
                  </a:cubicBezTo>
                  <a:cubicBezTo>
                    <a:pt x="13" y="7"/>
                    <a:pt x="13" y="7"/>
                    <a:pt x="13" y="7"/>
                  </a:cubicBezTo>
                  <a:cubicBezTo>
                    <a:pt x="13" y="7"/>
                    <a:pt x="13" y="7"/>
                    <a:pt x="13" y="7"/>
                  </a:cubicBezTo>
                  <a:cubicBezTo>
                    <a:pt x="13" y="7"/>
                    <a:pt x="13" y="7"/>
                    <a:pt x="13" y="7"/>
                  </a:cubicBezTo>
                  <a:cubicBezTo>
                    <a:pt x="12" y="7"/>
                    <a:pt x="12" y="7"/>
                    <a:pt x="12" y="7"/>
                  </a:cubicBezTo>
                  <a:cubicBezTo>
                    <a:pt x="12" y="7"/>
                    <a:pt x="12" y="7"/>
                    <a:pt x="12" y="7"/>
                  </a:cubicBezTo>
                  <a:cubicBezTo>
                    <a:pt x="12" y="7"/>
                    <a:pt x="12" y="7"/>
                    <a:pt x="12" y="7"/>
                  </a:cubicBezTo>
                  <a:cubicBezTo>
                    <a:pt x="12" y="7"/>
                    <a:pt x="12" y="7"/>
                    <a:pt x="12" y="7"/>
                  </a:cubicBezTo>
                  <a:cubicBezTo>
                    <a:pt x="12" y="7"/>
                    <a:pt x="12" y="7"/>
                    <a:pt x="12" y="7"/>
                  </a:cubicBezTo>
                  <a:moveTo>
                    <a:pt x="28" y="14"/>
                  </a:moveTo>
                  <a:cubicBezTo>
                    <a:pt x="27" y="14"/>
                    <a:pt x="27" y="14"/>
                    <a:pt x="27" y="14"/>
                  </a:cubicBezTo>
                  <a:cubicBezTo>
                    <a:pt x="27" y="13"/>
                    <a:pt x="26" y="12"/>
                    <a:pt x="26" y="12"/>
                  </a:cubicBezTo>
                  <a:cubicBezTo>
                    <a:pt x="26" y="12"/>
                    <a:pt x="26" y="12"/>
                    <a:pt x="26" y="12"/>
                  </a:cubicBezTo>
                  <a:cubicBezTo>
                    <a:pt x="25" y="11"/>
                    <a:pt x="25" y="11"/>
                    <a:pt x="25" y="10"/>
                  </a:cubicBezTo>
                  <a:cubicBezTo>
                    <a:pt x="25" y="10"/>
                    <a:pt x="25" y="10"/>
                    <a:pt x="25" y="10"/>
                  </a:cubicBezTo>
                  <a:cubicBezTo>
                    <a:pt x="25" y="7"/>
                    <a:pt x="25" y="7"/>
                    <a:pt x="25" y="7"/>
                  </a:cubicBezTo>
                  <a:cubicBezTo>
                    <a:pt x="25" y="7"/>
                    <a:pt x="25" y="6"/>
                    <a:pt x="25" y="6"/>
                  </a:cubicBezTo>
                  <a:cubicBezTo>
                    <a:pt x="25" y="5"/>
                    <a:pt x="25" y="5"/>
                    <a:pt x="24" y="4"/>
                  </a:cubicBezTo>
                  <a:cubicBezTo>
                    <a:pt x="24" y="3"/>
                    <a:pt x="23" y="2"/>
                    <a:pt x="23" y="2"/>
                  </a:cubicBezTo>
                  <a:cubicBezTo>
                    <a:pt x="25" y="3"/>
                    <a:pt x="30" y="5"/>
                    <a:pt x="31" y="7"/>
                  </a:cubicBezTo>
                  <a:cubicBezTo>
                    <a:pt x="31" y="7"/>
                    <a:pt x="31" y="7"/>
                    <a:pt x="31" y="7"/>
                  </a:cubicBezTo>
                  <a:cubicBezTo>
                    <a:pt x="31" y="8"/>
                    <a:pt x="31" y="8"/>
                    <a:pt x="32" y="8"/>
                  </a:cubicBezTo>
                  <a:cubicBezTo>
                    <a:pt x="32" y="9"/>
                    <a:pt x="32" y="9"/>
                    <a:pt x="33" y="9"/>
                  </a:cubicBezTo>
                  <a:cubicBezTo>
                    <a:pt x="33" y="9"/>
                    <a:pt x="33" y="9"/>
                    <a:pt x="33" y="9"/>
                  </a:cubicBezTo>
                  <a:cubicBezTo>
                    <a:pt x="35" y="14"/>
                    <a:pt x="35" y="14"/>
                    <a:pt x="35" y="14"/>
                  </a:cubicBezTo>
                  <a:cubicBezTo>
                    <a:pt x="35" y="14"/>
                    <a:pt x="35" y="14"/>
                    <a:pt x="34" y="14"/>
                  </a:cubicBezTo>
                  <a:cubicBezTo>
                    <a:pt x="34" y="14"/>
                    <a:pt x="33" y="14"/>
                    <a:pt x="33" y="14"/>
                  </a:cubicBezTo>
                  <a:cubicBezTo>
                    <a:pt x="32" y="13"/>
                    <a:pt x="32" y="13"/>
                    <a:pt x="32" y="13"/>
                  </a:cubicBezTo>
                  <a:cubicBezTo>
                    <a:pt x="32" y="13"/>
                    <a:pt x="32" y="13"/>
                    <a:pt x="32" y="13"/>
                  </a:cubicBezTo>
                  <a:cubicBezTo>
                    <a:pt x="28" y="14"/>
                    <a:pt x="28" y="14"/>
                    <a:pt x="28" y="14"/>
                  </a:cubicBezTo>
                  <a:moveTo>
                    <a:pt x="22" y="24"/>
                  </a:moveTo>
                  <a:cubicBezTo>
                    <a:pt x="22" y="24"/>
                    <a:pt x="22" y="24"/>
                    <a:pt x="22" y="24"/>
                  </a:cubicBezTo>
                  <a:cubicBezTo>
                    <a:pt x="22" y="23"/>
                    <a:pt x="22" y="23"/>
                    <a:pt x="22" y="23"/>
                  </a:cubicBezTo>
                  <a:cubicBezTo>
                    <a:pt x="20" y="21"/>
                    <a:pt x="20" y="21"/>
                    <a:pt x="20" y="21"/>
                  </a:cubicBezTo>
                  <a:cubicBezTo>
                    <a:pt x="20" y="21"/>
                    <a:pt x="20" y="20"/>
                    <a:pt x="20" y="20"/>
                  </a:cubicBezTo>
                  <a:cubicBezTo>
                    <a:pt x="20" y="19"/>
                    <a:pt x="20" y="19"/>
                    <a:pt x="20" y="19"/>
                  </a:cubicBezTo>
                  <a:cubicBezTo>
                    <a:pt x="20" y="19"/>
                    <a:pt x="20" y="19"/>
                    <a:pt x="20" y="19"/>
                  </a:cubicBezTo>
                  <a:cubicBezTo>
                    <a:pt x="20" y="18"/>
                    <a:pt x="20" y="18"/>
                    <a:pt x="20" y="18"/>
                  </a:cubicBezTo>
                  <a:cubicBezTo>
                    <a:pt x="20" y="18"/>
                    <a:pt x="20" y="17"/>
                    <a:pt x="20" y="17"/>
                  </a:cubicBezTo>
                  <a:cubicBezTo>
                    <a:pt x="19" y="16"/>
                    <a:pt x="19" y="16"/>
                    <a:pt x="19" y="16"/>
                  </a:cubicBezTo>
                  <a:cubicBezTo>
                    <a:pt x="19" y="15"/>
                    <a:pt x="19" y="14"/>
                    <a:pt x="20" y="14"/>
                  </a:cubicBezTo>
                  <a:cubicBezTo>
                    <a:pt x="20" y="13"/>
                    <a:pt x="20" y="13"/>
                    <a:pt x="20" y="13"/>
                  </a:cubicBezTo>
                  <a:cubicBezTo>
                    <a:pt x="20" y="13"/>
                    <a:pt x="20" y="13"/>
                    <a:pt x="20" y="13"/>
                  </a:cubicBezTo>
                  <a:cubicBezTo>
                    <a:pt x="23" y="10"/>
                    <a:pt x="23" y="10"/>
                    <a:pt x="23" y="10"/>
                  </a:cubicBezTo>
                  <a:cubicBezTo>
                    <a:pt x="23" y="9"/>
                    <a:pt x="23" y="9"/>
                    <a:pt x="23" y="9"/>
                  </a:cubicBezTo>
                  <a:cubicBezTo>
                    <a:pt x="23" y="9"/>
                    <a:pt x="23" y="8"/>
                    <a:pt x="23" y="8"/>
                  </a:cubicBezTo>
                  <a:cubicBezTo>
                    <a:pt x="22" y="7"/>
                    <a:pt x="21" y="5"/>
                    <a:pt x="21" y="4"/>
                  </a:cubicBezTo>
                  <a:cubicBezTo>
                    <a:pt x="21" y="3"/>
                    <a:pt x="22" y="2"/>
                    <a:pt x="22" y="1"/>
                  </a:cubicBezTo>
                  <a:cubicBezTo>
                    <a:pt x="22" y="2"/>
                    <a:pt x="22" y="2"/>
                    <a:pt x="22" y="2"/>
                  </a:cubicBezTo>
                  <a:cubicBezTo>
                    <a:pt x="23" y="3"/>
                    <a:pt x="23" y="4"/>
                    <a:pt x="24" y="4"/>
                  </a:cubicBezTo>
                  <a:cubicBezTo>
                    <a:pt x="24" y="5"/>
                    <a:pt x="25" y="5"/>
                    <a:pt x="25" y="6"/>
                  </a:cubicBezTo>
                  <a:cubicBezTo>
                    <a:pt x="25" y="6"/>
                    <a:pt x="25" y="7"/>
                    <a:pt x="25" y="7"/>
                  </a:cubicBezTo>
                  <a:cubicBezTo>
                    <a:pt x="24" y="9"/>
                    <a:pt x="24" y="9"/>
                    <a:pt x="24" y="9"/>
                  </a:cubicBezTo>
                  <a:cubicBezTo>
                    <a:pt x="24" y="10"/>
                    <a:pt x="24" y="10"/>
                    <a:pt x="24" y="10"/>
                  </a:cubicBezTo>
                  <a:cubicBezTo>
                    <a:pt x="24" y="11"/>
                    <a:pt x="25" y="11"/>
                    <a:pt x="25" y="12"/>
                  </a:cubicBezTo>
                  <a:cubicBezTo>
                    <a:pt x="25" y="12"/>
                    <a:pt x="25" y="12"/>
                    <a:pt x="25" y="12"/>
                  </a:cubicBezTo>
                  <a:cubicBezTo>
                    <a:pt x="25" y="12"/>
                    <a:pt x="25" y="12"/>
                    <a:pt x="25" y="12"/>
                  </a:cubicBezTo>
                  <a:cubicBezTo>
                    <a:pt x="25" y="14"/>
                    <a:pt x="26" y="15"/>
                    <a:pt x="27" y="16"/>
                  </a:cubicBezTo>
                  <a:cubicBezTo>
                    <a:pt x="27" y="17"/>
                    <a:pt x="28" y="17"/>
                    <a:pt x="29" y="18"/>
                  </a:cubicBezTo>
                  <a:cubicBezTo>
                    <a:pt x="29" y="18"/>
                    <a:pt x="29" y="18"/>
                    <a:pt x="29" y="18"/>
                  </a:cubicBezTo>
                  <a:cubicBezTo>
                    <a:pt x="30" y="18"/>
                    <a:pt x="30" y="18"/>
                    <a:pt x="30" y="18"/>
                  </a:cubicBezTo>
                  <a:cubicBezTo>
                    <a:pt x="30" y="18"/>
                    <a:pt x="30" y="18"/>
                    <a:pt x="30" y="18"/>
                  </a:cubicBezTo>
                  <a:cubicBezTo>
                    <a:pt x="30" y="19"/>
                    <a:pt x="30" y="19"/>
                    <a:pt x="30" y="19"/>
                  </a:cubicBezTo>
                  <a:cubicBezTo>
                    <a:pt x="30" y="19"/>
                    <a:pt x="30" y="19"/>
                    <a:pt x="30" y="19"/>
                  </a:cubicBezTo>
                  <a:cubicBezTo>
                    <a:pt x="30" y="19"/>
                    <a:pt x="30" y="19"/>
                    <a:pt x="30" y="19"/>
                  </a:cubicBezTo>
                  <a:cubicBezTo>
                    <a:pt x="31" y="19"/>
                    <a:pt x="32" y="20"/>
                    <a:pt x="33" y="21"/>
                  </a:cubicBezTo>
                  <a:cubicBezTo>
                    <a:pt x="33" y="21"/>
                    <a:pt x="33" y="21"/>
                    <a:pt x="33" y="21"/>
                  </a:cubicBezTo>
                  <a:cubicBezTo>
                    <a:pt x="34" y="21"/>
                    <a:pt x="34" y="21"/>
                    <a:pt x="34" y="21"/>
                  </a:cubicBezTo>
                  <a:cubicBezTo>
                    <a:pt x="35" y="22"/>
                    <a:pt x="35" y="22"/>
                    <a:pt x="35" y="22"/>
                  </a:cubicBezTo>
                  <a:cubicBezTo>
                    <a:pt x="33" y="24"/>
                    <a:pt x="32" y="26"/>
                    <a:pt x="31" y="28"/>
                  </a:cubicBezTo>
                  <a:cubicBezTo>
                    <a:pt x="30" y="28"/>
                    <a:pt x="28" y="27"/>
                    <a:pt x="27" y="27"/>
                  </a:cubicBezTo>
                  <a:cubicBezTo>
                    <a:pt x="26" y="27"/>
                    <a:pt x="26" y="27"/>
                    <a:pt x="25" y="28"/>
                  </a:cubicBezTo>
                  <a:cubicBezTo>
                    <a:pt x="25" y="28"/>
                    <a:pt x="25" y="28"/>
                    <a:pt x="25" y="28"/>
                  </a:cubicBezTo>
                  <a:cubicBezTo>
                    <a:pt x="25" y="28"/>
                    <a:pt x="24" y="28"/>
                    <a:pt x="24" y="28"/>
                  </a:cubicBezTo>
                  <a:cubicBezTo>
                    <a:pt x="24" y="28"/>
                    <a:pt x="24" y="28"/>
                    <a:pt x="24" y="28"/>
                  </a:cubicBezTo>
                  <a:cubicBezTo>
                    <a:pt x="23" y="28"/>
                    <a:pt x="23" y="28"/>
                    <a:pt x="23" y="28"/>
                  </a:cubicBezTo>
                  <a:cubicBezTo>
                    <a:pt x="22" y="27"/>
                    <a:pt x="21" y="26"/>
                    <a:pt x="20" y="25"/>
                  </a:cubicBezTo>
                  <a:cubicBezTo>
                    <a:pt x="19" y="22"/>
                    <a:pt x="19" y="22"/>
                    <a:pt x="19" y="22"/>
                  </a:cubicBezTo>
                  <a:cubicBezTo>
                    <a:pt x="18" y="21"/>
                    <a:pt x="18" y="21"/>
                    <a:pt x="18" y="21"/>
                  </a:cubicBezTo>
                  <a:cubicBezTo>
                    <a:pt x="17" y="21"/>
                    <a:pt x="17" y="21"/>
                    <a:pt x="17" y="21"/>
                  </a:cubicBezTo>
                  <a:cubicBezTo>
                    <a:pt x="17" y="21"/>
                    <a:pt x="17" y="21"/>
                    <a:pt x="17" y="21"/>
                  </a:cubicBezTo>
                  <a:cubicBezTo>
                    <a:pt x="17" y="20"/>
                    <a:pt x="17" y="20"/>
                    <a:pt x="17" y="20"/>
                  </a:cubicBezTo>
                  <a:cubicBezTo>
                    <a:pt x="17" y="20"/>
                    <a:pt x="17" y="20"/>
                    <a:pt x="17" y="20"/>
                  </a:cubicBezTo>
                  <a:cubicBezTo>
                    <a:pt x="16" y="19"/>
                    <a:pt x="15" y="18"/>
                    <a:pt x="14" y="17"/>
                  </a:cubicBezTo>
                  <a:cubicBezTo>
                    <a:pt x="13" y="16"/>
                    <a:pt x="13" y="16"/>
                    <a:pt x="13" y="16"/>
                  </a:cubicBezTo>
                  <a:cubicBezTo>
                    <a:pt x="13" y="16"/>
                    <a:pt x="13" y="16"/>
                    <a:pt x="13" y="16"/>
                  </a:cubicBezTo>
                  <a:cubicBezTo>
                    <a:pt x="13" y="16"/>
                    <a:pt x="13" y="16"/>
                    <a:pt x="13" y="16"/>
                  </a:cubicBezTo>
                  <a:cubicBezTo>
                    <a:pt x="12" y="16"/>
                    <a:pt x="12" y="16"/>
                    <a:pt x="11" y="17"/>
                  </a:cubicBezTo>
                  <a:cubicBezTo>
                    <a:pt x="11" y="16"/>
                    <a:pt x="11" y="16"/>
                    <a:pt x="11" y="16"/>
                  </a:cubicBezTo>
                  <a:cubicBezTo>
                    <a:pt x="11" y="17"/>
                    <a:pt x="11" y="17"/>
                    <a:pt x="11" y="17"/>
                  </a:cubicBezTo>
                  <a:cubicBezTo>
                    <a:pt x="10" y="16"/>
                    <a:pt x="8" y="14"/>
                    <a:pt x="7" y="13"/>
                  </a:cubicBezTo>
                  <a:cubicBezTo>
                    <a:pt x="7" y="13"/>
                    <a:pt x="7" y="13"/>
                    <a:pt x="7" y="13"/>
                  </a:cubicBezTo>
                  <a:cubicBezTo>
                    <a:pt x="7" y="13"/>
                    <a:pt x="7" y="13"/>
                    <a:pt x="7" y="13"/>
                  </a:cubicBezTo>
                  <a:cubicBezTo>
                    <a:pt x="6" y="12"/>
                    <a:pt x="6" y="12"/>
                    <a:pt x="6" y="12"/>
                  </a:cubicBezTo>
                  <a:cubicBezTo>
                    <a:pt x="6" y="11"/>
                    <a:pt x="7" y="10"/>
                    <a:pt x="8" y="9"/>
                  </a:cubicBezTo>
                  <a:cubicBezTo>
                    <a:pt x="9" y="9"/>
                    <a:pt x="9" y="10"/>
                    <a:pt x="10" y="10"/>
                  </a:cubicBezTo>
                  <a:cubicBezTo>
                    <a:pt x="11" y="10"/>
                    <a:pt x="11" y="10"/>
                    <a:pt x="11" y="10"/>
                  </a:cubicBezTo>
                  <a:cubicBezTo>
                    <a:pt x="13" y="9"/>
                    <a:pt x="13" y="9"/>
                    <a:pt x="13" y="9"/>
                  </a:cubicBezTo>
                  <a:cubicBezTo>
                    <a:pt x="13" y="10"/>
                    <a:pt x="13" y="10"/>
                    <a:pt x="13" y="10"/>
                  </a:cubicBezTo>
                  <a:cubicBezTo>
                    <a:pt x="13" y="11"/>
                    <a:pt x="13" y="11"/>
                    <a:pt x="13" y="11"/>
                  </a:cubicBezTo>
                  <a:cubicBezTo>
                    <a:pt x="13" y="11"/>
                    <a:pt x="13" y="11"/>
                    <a:pt x="13" y="11"/>
                  </a:cubicBezTo>
                  <a:cubicBezTo>
                    <a:pt x="13" y="11"/>
                    <a:pt x="14" y="12"/>
                    <a:pt x="14" y="12"/>
                  </a:cubicBezTo>
                  <a:cubicBezTo>
                    <a:pt x="14" y="13"/>
                    <a:pt x="14" y="13"/>
                    <a:pt x="14" y="13"/>
                  </a:cubicBezTo>
                  <a:cubicBezTo>
                    <a:pt x="14" y="13"/>
                    <a:pt x="14" y="13"/>
                    <a:pt x="14" y="13"/>
                  </a:cubicBezTo>
                  <a:cubicBezTo>
                    <a:pt x="15" y="13"/>
                    <a:pt x="15" y="13"/>
                    <a:pt x="15" y="13"/>
                  </a:cubicBezTo>
                  <a:cubicBezTo>
                    <a:pt x="15" y="13"/>
                    <a:pt x="16" y="13"/>
                    <a:pt x="16" y="13"/>
                  </a:cubicBezTo>
                  <a:cubicBezTo>
                    <a:pt x="16" y="14"/>
                    <a:pt x="16" y="14"/>
                    <a:pt x="16" y="14"/>
                  </a:cubicBezTo>
                  <a:cubicBezTo>
                    <a:pt x="17" y="14"/>
                    <a:pt x="17" y="14"/>
                    <a:pt x="17" y="14"/>
                  </a:cubicBezTo>
                  <a:cubicBezTo>
                    <a:pt x="17" y="14"/>
                    <a:pt x="17" y="14"/>
                    <a:pt x="17" y="14"/>
                  </a:cubicBezTo>
                  <a:cubicBezTo>
                    <a:pt x="17" y="15"/>
                    <a:pt x="17" y="15"/>
                    <a:pt x="17" y="15"/>
                  </a:cubicBezTo>
                  <a:cubicBezTo>
                    <a:pt x="19" y="18"/>
                    <a:pt x="19" y="18"/>
                    <a:pt x="19" y="18"/>
                  </a:cubicBezTo>
                  <a:cubicBezTo>
                    <a:pt x="19" y="18"/>
                    <a:pt x="19" y="18"/>
                    <a:pt x="19" y="18"/>
                  </a:cubicBezTo>
                  <a:cubicBezTo>
                    <a:pt x="19" y="18"/>
                    <a:pt x="19" y="18"/>
                    <a:pt x="19" y="18"/>
                  </a:cubicBezTo>
                  <a:cubicBezTo>
                    <a:pt x="19" y="19"/>
                    <a:pt x="18" y="19"/>
                    <a:pt x="18" y="20"/>
                  </a:cubicBezTo>
                  <a:cubicBezTo>
                    <a:pt x="19" y="21"/>
                    <a:pt x="19" y="21"/>
                    <a:pt x="19" y="22"/>
                  </a:cubicBezTo>
                  <a:cubicBezTo>
                    <a:pt x="21" y="24"/>
                    <a:pt x="21" y="24"/>
                    <a:pt x="21" y="24"/>
                  </a:cubicBezTo>
                  <a:cubicBezTo>
                    <a:pt x="22" y="24"/>
                    <a:pt x="22" y="24"/>
                    <a:pt x="22" y="24"/>
                  </a:cubicBezTo>
                  <a:moveTo>
                    <a:pt x="22" y="1"/>
                  </a:moveTo>
                  <a:cubicBezTo>
                    <a:pt x="22" y="1"/>
                    <a:pt x="22" y="1"/>
                    <a:pt x="22" y="1"/>
                  </a:cubicBezTo>
                  <a:cubicBezTo>
                    <a:pt x="22" y="1"/>
                    <a:pt x="22" y="1"/>
                    <a:pt x="22" y="1"/>
                  </a:cubicBezTo>
                  <a:cubicBezTo>
                    <a:pt x="22" y="1"/>
                    <a:pt x="22" y="1"/>
                    <a:pt x="22" y="1"/>
                  </a:cubicBezTo>
                  <a:moveTo>
                    <a:pt x="22" y="0"/>
                  </a:moveTo>
                  <a:cubicBezTo>
                    <a:pt x="22" y="0"/>
                    <a:pt x="22" y="0"/>
                    <a:pt x="22" y="0"/>
                  </a:cubicBezTo>
                  <a:cubicBezTo>
                    <a:pt x="22" y="0"/>
                    <a:pt x="20" y="2"/>
                    <a:pt x="20" y="3"/>
                  </a:cubicBezTo>
                  <a:cubicBezTo>
                    <a:pt x="19" y="3"/>
                    <a:pt x="17" y="3"/>
                    <a:pt x="15" y="3"/>
                  </a:cubicBezTo>
                  <a:cubicBezTo>
                    <a:pt x="13" y="3"/>
                    <a:pt x="10" y="3"/>
                    <a:pt x="10" y="3"/>
                  </a:cubicBezTo>
                  <a:cubicBezTo>
                    <a:pt x="10" y="3"/>
                    <a:pt x="10" y="3"/>
                    <a:pt x="10" y="3"/>
                  </a:cubicBezTo>
                  <a:cubicBezTo>
                    <a:pt x="10" y="3"/>
                    <a:pt x="9" y="6"/>
                    <a:pt x="7" y="8"/>
                  </a:cubicBezTo>
                  <a:cubicBezTo>
                    <a:pt x="7" y="8"/>
                    <a:pt x="7" y="8"/>
                    <a:pt x="7" y="8"/>
                  </a:cubicBezTo>
                  <a:cubicBezTo>
                    <a:pt x="7" y="8"/>
                    <a:pt x="7" y="8"/>
                    <a:pt x="7" y="8"/>
                  </a:cubicBezTo>
                  <a:cubicBezTo>
                    <a:pt x="6" y="9"/>
                    <a:pt x="5" y="10"/>
                    <a:pt x="5" y="12"/>
                  </a:cubicBezTo>
                  <a:cubicBezTo>
                    <a:pt x="5" y="12"/>
                    <a:pt x="5" y="12"/>
                    <a:pt x="5" y="12"/>
                  </a:cubicBezTo>
                  <a:cubicBezTo>
                    <a:pt x="6" y="13"/>
                    <a:pt x="6" y="13"/>
                    <a:pt x="6" y="13"/>
                  </a:cubicBezTo>
                  <a:cubicBezTo>
                    <a:pt x="5" y="14"/>
                    <a:pt x="5" y="15"/>
                    <a:pt x="5" y="16"/>
                  </a:cubicBezTo>
                  <a:cubicBezTo>
                    <a:pt x="5" y="16"/>
                    <a:pt x="4" y="17"/>
                    <a:pt x="4" y="18"/>
                  </a:cubicBezTo>
                  <a:cubicBezTo>
                    <a:pt x="1" y="17"/>
                    <a:pt x="1" y="17"/>
                    <a:pt x="1" y="17"/>
                  </a:cubicBezTo>
                  <a:cubicBezTo>
                    <a:pt x="0" y="17"/>
                    <a:pt x="0" y="17"/>
                    <a:pt x="0" y="17"/>
                  </a:cubicBezTo>
                  <a:cubicBezTo>
                    <a:pt x="0" y="18"/>
                    <a:pt x="0" y="18"/>
                    <a:pt x="0" y="18"/>
                  </a:cubicBezTo>
                  <a:cubicBezTo>
                    <a:pt x="1" y="21"/>
                    <a:pt x="4" y="23"/>
                    <a:pt x="6" y="25"/>
                  </a:cubicBezTo>
                  <a:cubicBezTo>
                    <a:pt x="6" y="25"/>
                    <a:pt x="6" y="25"/>
                    <a:pt x="6" y="25"/>
                  </a:cubicBezTo>
                  <a:cubicBezTo>
                    <a:pt x="6" y="26"/>
                    <a:pt x="6" y="26"/>
                    <a:pt x="6" y="26"/>
                  </a:cubicBezTo>
                  <a:cubicBezTo>
                    <a:pt x="6" y="27"/>
                    <a:pt x="6" y="27"/>
                    <a:pt x="6" y="27"/>
                  </a:cubicBezTo>
                  <a:cubicBezTo>
                    <a:pt x="7" y="28"/>
                    <a:pt x="9" y="29"/>
                    <a:pt x="10" y="31"/>
                  </a:cubicBezTo>
                  <a:cubicBezTo>
                    <a:pt x="10" y="31"/>
                    <a:pt x="10" y="31"/>
                    <a:pt x="10" y="31"/>
                  </a:cubicBezTo>
                  <a:cubicBezTo>
                    <a:pt x="11" y="31"/>
                    <a:pt x="11" y="31"/>
                    <a:pt x="11" y="31"/>
                  </a:cubicBezTo>
                  <a:cubicBezTo>
                    <a:pt x="11" y="30"/>
                    <a:pt x="12" y="30"/>
                    <a:pt x="13" y="29"/>
                  </a:cubicBezTo>
                  <a:cubicBezTo>
                    <a:pt x="14" y="32"/>
                    <a:pt x="14" y="32"/>
                    <a:pt x="14" y="32"/>
                  </a:cubicBezTo>
                  <a:cubicBezTo>
                    <a:pt x="15" y="33"/>
                    <a:pt x="15" y="33"/>
                    <a:pt x="15" y="33"/>
                  </a:cubicBezTo>
                  <a:cubicBezTo>
                    <a:pt x="15" y="33"/>
                    <a:pt x="15" y="33"/>
                    <a:pt x="15" y="33"/>
                  </a:cubicBezTo>
                  <a:cubicBezTo>
                    <a:pt x="16" y="33"/>
                    <a:pt x="16" y="33"/>
                    <a:pt x="17" y="33"/>
                  </a:cubicBezTo>
                  <a:cubicBezTo>
                    <a:pt x="17" y="33"/>
                    <a:pt x="17" y="33"/>
                    <a:pt x="17" y="33"/>
                  </a:cubicBezTo>
                  <a:cubicBezTo>
                    <a:pt x="18" y="33"/>
                    <a:pt x="18" y="33"/>
                    <a:pt x="19" y="33"/>
                  </a:cubicBezTo>
                  <a:cubicBezTo>
                    <a:pt x="21" y="33"/>
                    <a:pt x="23" y="32"/>
                    <a:pt x="24" y="30"/>
                  </a:cubicBezTo>
                  <a:cubicBezTo>
                    <a:pt x="25" y="30"/>
                    <a:pt x="25" y="31"/>
                    <a:pt x="26" y="31"/>
                  </a:cubicBezTo>
                  <a:cubicBezTo>
                    <a:pt x="26" y="31"/>
                    <a:pt x="26" y="31"/>
                    <a:pt x="26" y="31"/>
                  </a:cubicBezTo>
                  <a:cubicBezTo>
                    <a:pt x="26" y="31"/>
                    <a:pt x="26" y="31"/>
                    <a:pt x="26" y="31"/>
                  </a:cubicBezTo>
                  <a:cubicBezTo>
                    <a:pt x="26" y="31"/>
                    <a:pt x="26" y="31"/>
                    <a:pt x="26" y="31"/>
                  </a:cubicBezTo>
                  <a:cubicBezTo>
                    <a:pt x="27" y="31"/>
                    <a:pt x="27" y="31"/>
                    <a:pt x="27" y="31"/>
                  </a:cubicBezTo>
                  <a:cubicBezTo>
                    <a:pt x="27" y="31"/>
                    <a:pt x="27" y="31"/>
                    <a:pt x="27" y="31"/>
                  </a:cubicBezTo>
                  <a:cubicBezTo>
                    <a:pt x="27" y="30"/>
                    <a:pt x="27" y="30"/>
                    <a:pt x="27" y="30"/>
                  </a:cubicBezTo>
                  <a:cubicBezTo>
                    <a:pt x="28" y="30"/>
                    <a:pt x="28" y="30"/>
                    <a:pt x="28" y="30"/>
                  </a:cubicBezTo>
                  <a:cubicBezTo>
                    <a:pt x="28" y="30"/>
                    <a:pt x="28" y="30"/>
                    <a:pt x="28" y="30"/>
                  </a:cubicBezTo>
                  <a:cubicBezTo>
                    <a:pt x="28" y="30"/>
                    <a:pt x="28" y="30"/>
                    <a:pt x="28" y="30"/>
                  </a:cubicBezTo>
                  <a:cubicBezTo>
                    <a:pt x="28" y="30"/>
                    <a:pt x="28" y="30"/>
                    <a:pt x="28" y="30"/>
                  </a:cubicBezTo>
                  <a:cubicBezTo>
                    <a:pt x="29" y="30"/>
                    <a:pt x="29" y="30"/>
                    <a:pt x="29" y="30"/>
                  </a:cubicBezTo>
                  <a:cubicBezTo>
                    <a:pt x="29" y="30"/>
                    <a:pt x="29" y="30"/>
                    <a:pt x="29" y="30"/>
                  </a:cubicBezTo>
                  <a:cubicBezTo>
                    <a:pt x="29" y="30"/>
                    <a:pt x="29" y="30"/>
                    <a:pt x="29" y="30"/>
                  </a:cubicBezTo>
                  <a:cubicBezTo>
                    <a:pt x="29" y="30"/>
                    <a:pt x="29" y="30"/>
                    <a:pt x="29" y="30"/>
                  </a:cubicBezTo>
                  <a:cubicBezTo>
                    <a:pt x="29" y="30"/>
                    <a:pt x="29" y="30"/>
                    <a:pt x="29" y="30"/>
                  </a:cubicBezTo>
                  <a:cubicBezTo>
                    <a:pt x="30" y="30"/>
                    <a:pt x="30" y="30"/>
                    <a:pt x="30" y="30"/>
                  </a:cubicBezTo>
                  <a:cubicBezTo>
                    <a:pt x="30" y="30"/>
                    <a:pt x="30" y="30"/>
                    <a:pt x="30" y="30"/>
                  </a:cubicBezTo>
                  <a:cubicBezTo>
                    <a:pt x="31" y="30"/>
                    <a:pt x="31" y="30"/>
                    <a:pt x="31" y="30"/>
                  </a:cubicBezTo>
                  <a:cubicBezTo>
                    <a:pt x="31" y="29"/>
                    <a:pt x="31" y="29"/>
                    <a:pt x="31" y="29"/>
                  </a:cubicBezTo>
                  <a:cubicBezTo>
                    <a:pt x="33" y="27"/>
                    <a:pt x="34" y="25"/>
                    <a:pt x="36" y="23"/>
                  </a:cubicBezTo>
                  <a:cubicBezTo>
                    <a:pt x="36" y="22"/>
                    <a:pt x="36" y="22"/>
                    <a:pt x="36" y="22"/>
                  </a:cubicBezTo>
                  <a:cubicBezTo>
                    <a:pt x="36" y="22"/>
                    <a:pt x="36" y="22"/>
                    <a:pt x="36" y="22"/>
                  </a:cubicBezTo>
                  <a:cubicBezTo>
                    <a:pt x="34" y="20"/>
                    <a:pt x="34" y="20"/>
                    <a:pt x="34" y="20"/>
                  </a:cubicBezTo>
                  <a:cubicBezTo>
                    <a:pt x="34" y="18"/>
                    <a:pt x="35" y="16"/>
                    <a:pt x="36" y="15"/>
                  </a:cubicBezTo>
                  <a:cubicBezTo>
                    <a:pt x="36" y="15"/>
                    <a:pt x="36" y="15"/>
                    <a:pt x="36" y="15"/>
                  </a:cubicBezTo>
                  <a:cubicBezTo>
                    <a:pt x="37" y="14"/>
                    <a:pt x="37" y="14"/>
                    <a:pt x="37" y="14"/>
                  </a:cubicBezTo>
                  <a:cubicBezTo>
                    <a:pt x="37" y="14"/>
                    <a:pt x="37" y="14"/>
                    <a:pt x="37" y="14"/>
                  </a:cubicBezTo>
                  <a:cubicBezTo>
                    <a:pt x="37" y="14"/>
                    <a:pt x="37" y="14"/>
                    <a:pt x="37" y="14"/>
                  </a:cubicBezTo>
                  <a:cubicBezTo>
                    <a:pt x="34" y="8"/>
                    <a:pt x="34" y="8"/>
                    <a:pt x="34" y="8"/>
                  </a:cubicBezTo>
                  <a:cubicBezTo>
                    <a:pt x="33" y="7"/>
                    <a:pt x="33" y="7"/>
                    <a:pt x="33" y="7"/>
                  </a:cubicBezTo>
                  <a:cubicBezTo>
                    <a:pt x="33" y="8"/>
                    <a:pt x="33" y="8"/>
                    <a:pt x="33" y="8"/>
                  </a:cubicBezTo>
                  <a:cubicBezTo>
                    <a:pt x="32" y="8"/>
                    <a:pt x="32" y="8"/>
                    <a:pt x="32" y="8"/>
                  </a:cubicBezTo>
                  <a:cubicBezTo>
                    <a:pt x="32" y="7"/>
                    <a:pt x="32" y="7"/>
                    <a:pt x="32" y="7"/>
                  </a:cubicBezTo>
                  <a:cubicBezTo>
                    <a:pt x="32" y="6"/>
                    <a:pt x="32" y="6"/>
                    <a:pt x="32" y="6"/>
                  </a:cubicBezTo>
                  <a:cubicBezTo>
                    <a:pt x="30" y="3"/>
                    <a:pt x="23" y="0"/>
                    <a:pt x="22"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13" name="Freeform 199"/>
            <p:cNvSpPr>
              <a:spLocks noEditPoints="1"/>
            </p:cNvSpPr>
            <p:nvPr/>
          </p:nvSpPr>
          <p:spPr bwMode="auto">
            <a:xfrm>
              <a:off x="3993" y="2512"/>
              <a:ext cx="96" cy="105"/>
            </a:xfrm>
            <a:custGeom>
              <a:avLst/>
              <a:gdLst>
                <a:gd name="T0" fmla="*/ 26 w 40"/>
                <a:gd name="T1" fmla="*/ 40 h 44"/>
                <a:gd name="T2" fmla="*/ 22 w 40"/>
                <a:gd name="T3" fmla="*/ 38 h 44"/>
                <a:gd name="T4" fmla="*/ 26 w 40"/>
                <a:gd name="T5" fmla="*/ 38 h 44"/>
                <a:gd name="T6" fmla="*/ 23 w 40"/>
                <a:gd name="T7" fmla="*/ 39 h 44"/>
                <a:gd name="T8" fmla="*/ 22 w 40"/>
                <a:gd name="T9" fmla="*/ 36 h 44"/>
                <a:gd name="T10" fmla="*/ 7 w 40"/>
                <a:gd name="T11" fmla="*/ 35 h 44"/>
                <a:gd name="T12" fmla="*/ 25 w 40"/>
                <a:gd name="T13" fmla="*/ 34 h 44"/>
                <a:gd name="T14" fmla="*/ 8 w 40"/>
                <a:gd name="T15" fmla="*/ 33 h 44"/>
                <a:gd name="T16" fmla="*/ 23 w 40"/>
                <a:gd name="T17" fmla="*/ 33 h 44"/>
                <a:gd name="T18" fmla="*/ 7 w 40"/>
                <a:gd name="T19" fmla="*/ 32 h 44"/>
                <a:gd name="T20" fmla="*/ 28 w 40"/>
                <a:gd name="T21" fmla="*/ 37 h 44"/>
                <a:gd name="T22" fmla="*/ 30 w 40"/>
                <a:gd name="T23" fmla="*/ 27 h 44"/>
                <a:gd name="T24" fmla="*/ 33 w 40"/>
                <a:gd name="T25" fmla="*/ 36 h 44"/>
                <a:gd name="T26" fmla="*/ 25 w 40"/>
                <a:gd name="T27" fmla="*/ 19 h 44"/>
                <a:gd name="T28" fmla="*/ 26 w 40"/>
                <a:gd name="T29" fmla="*/ 18 h 44"/>
                <a:gd name="T30" fmla="*/ 15 w 40"/>
                <a:gd name="T31" fmla="*/ 19 h 44"/>
                <a:gd name="T32" fmla="*/ 16 w 40"/>
                <a:gd name="T33" fmla="*/ 15 h 44"/>
                <a:gd name="T34" fmla="*/ 18 w 40"/>
                <a:gd name="T35" fmla="*/ 15 h 44"/>
                <a:gd name="T36" fmla="*/ 24 w 40"/>
                <a:gd name="T37" fmla="*/ 15 h 44"/>
                <a:gd name="T38" fmla="*/ 7 w 40"/>
                <a:gd name="T39" fmla="*/ 15 h 44"/>
                <a:gd name="T40" fmla="*/ 17 w 40"/>
                <a:gd name="T41" fmla="*/ 14 h 44"/>
                <a:gd name="T42" fmla="*/ 16 w 40"/>
                <a:gd name="T43" fmla="*/ 12 h 44"/>
                <a:gd name="T44" fmla="*/ 17 w 40"/>
                <a:gd name="T45" fmla="*/ 12 h 44"/>
                <a:gd name="T46" fmla="*/ 5 w 40"/>
                <a:gd name="T47" fmla="*/ 11 h 44"/>
                <a:gd name="T48" fmla="*/ 6 w 40"/>
                <a:gd name="T49" fmla="*/ 11 h 44"/>
                <a:gd name="T50" fmla="*/ 27 w 40"/>
                <a:gd name="T51" fmla="*/ 10 h 44"/>
                <a:gd name="T52" fmla="*/ 17 w 40"/>
                <a:gd name="T53" fmla="*/ 11 h 44"/>
                <a:gd name="T54" fmla="*/ 14 w 40"/>
                <a:gd name="T55" fmla="*/ 11 h 44"/>
                <a:gd name="T56" fmla="*/ 29 w 40"/>
                <a:gd name="T57" fmla="*/ 13 h 44"/>
                <a:gd name="T58" fmla="*/ 29 w 40"/>
                <a:gd name="T59" fmla="*/ 11 h 44"/>
                <a:gd name="T60" fmla="*/ 33 w 40"/>
                <a:gd name="T61" fmla="*/ 20 h 44"/>
                <a:gd name="T62" fmla="*/ 26 w 40"/>
                <a:gd name="T63" fmla="*/ 21 h 44"/>
                <a:gd name="T64" fmla="*/ 27 w 40"/>
                <a:gd name="T65" fmla="*/ 20 h 44"/>
                <a:gd name="T66" fmla="*/ 27 w 40"/>
                <a:gd name="T67" fmla="*/ 9 h 44"/>
                <a:gd name="T68" fmla="*/ 16 w 40"/>
                <a:gd name="T69" fmla="*/ 7 h 44"/>
                <a:gd name="T70" fmla="*/ 17 w 40"/>
                <a:gd name="T71" fmla="*/ 7 h 44"/>
                <a:gd name="T72" fmla="*/ 21 w 40"/>
                <a:gd name="T73" fmla="*/ 8 h 44"/>
                <a:gd name="T74" fmla="*/ 25 w 40"/>
                <a:gd name="T75" fmla="*/ 13 h 44"/>
                <a:gd name="T76" fmla="*/ 22 w 40"/>
                <a:gd name="T77" fmla="*/ 18 h 44"/>
                <a:gd name="T78" fmla="*/ 14 w 40"/>
                <a:gd name="T79" fmla="*/ 24 h 44"/>
                <a:gd name="T80" fmla="*/ 18 w 40"/>
                <a:gd name="T81" fmla="*/ 24 h 44"/>
                <a:gd name="T82" fmla="*/ 25 w 40"/>
                <a:gd name="T83" fmla="*/ 22 h 44"/>
                <a:gd name="T84" fmla="*/ 34 w 40"/>
                <a:gd name="T85" fmla="*/ 25 h 44"/>
                <a:gd name="T86" fmla="*/ 21 w 40"/>
                <a:gd name="T87" fmla="*/ 33 h 44"/>
                <a:gd name="T88" fmla="*/ 19 w 40"/>
                <a:gd name="T89" fmla="*/ 40 h 44"/>
                <a:gd name="T90" fmla="*/ 14 w 40"/>
                <a:gd name="T91" fmla="*/ 23 h 44"/>
                <a:gd name="T92" fmla="*/ 18 w 40"/>
                <a:gd name="T93" fmla="*/ 13 h 44"/>
                <a:gd name="T94" fmla="*/ 2 w 40"/>
                <a:gd name="T95" fmla="*/ 21 h 44"/>
                <a:gd name="T96" fmla="*/ 13 w 40"/>
                <a:gd name="T97" fmla="*/ 2 h 44"/>
                <a:gd name="T98" fmla="*/ 13 w 40"/>
                <a:gd name="T99" fmla="*/ 11 h 44"/>
                <a:gd name="T100" fmla="*/ 6 w 40"/>
                <a:gd name="T101" fmla="*/ 19 h 44"/>
                <a:gd name="T102" fmla="*/ 6 w 40"/>
                <a:gd name="T103" fmla="*/ 20 h 44"/>
                <a:gd name="T104" fmla="*/ 13 w 40"/>
                <a:gd name="T105" fmla="*/ 18 h 44"/>
                <a:gd name="T106" fmla="*/ 16 w 40"/>
                <a:gd name="T107" fmla="*/ 16 h 44"/>
                <a:gd name="T108" fmla="*/ 7 w 40"/>
                <a:gd name="T109" fmla="*/ 29 h 44"/>
                <a:gd name="T110" fmla="*/ 1 w 40"/>
                <a:gd name="T111" fmla="*/ 16 h 44"/>
                <a:gd name="T112" fmla="*/ 6 w 40"/>
                <a:gd name="T113" fmla="*/ 32 h 44"/>
                <a:gd name="T114" fmla="*/ 8 w 40"/>
                <a:gd name="T115" fmla="*/ 37 h 44"/>
                <a:gd name="T116" fmla="*/ 9 w 40"/>
                <a:gd name="T117" fmla="*/ 40 h 44"/>
                <a:gd name="T118" fmla="*/ 27 w 40"/>
                <a:gd name="T119" fmla="*/ 41 h 44"/>
                <a:gd name="T120" fmla="*/ 34 w 40"/>
                <a:gd name="T121" fmla="*/ 35 h 44"/>
                <a:gd name="T122" fmla="*/ 33 w 40"/>
                <a:gd name="T123" fmla="*/ 8 h 44"/>
                <a:gd name="T124" fmla="*/ 17 w 40"/>
                <a:gd name="T125"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 h="44">
                  <a:moveTo>
                    <a:pt x="21" y="38"/>
                  </a:moveTo>
                  <a:cubicBezTo>
                    <a:pt x="21" y="38"/>
                    <a:pt x="21" y="38"/>
                    <a:pt x="21" y="38"/>
                  </a:cubicBezTo>
                  <a:cubicBezTo>
                    <a:pt x="22" y="38"/>
                    <a:pt x="22" y="38"/>
                    <a:pt x="22" y="38"/>
                  </a:cubicBezTo>
                  <a:cubicBezTo>
                    <a:pt x="21" y="38"/>
                    <a:pt x="21" y="38"/>
                    <a:pt x="21" y="38"/>
                  </a:cubicBezTo>
                  <a:moveTo>
                    <a:pt x="26" y="40"/>
                  </a:moveTo>
                  <a:cubicBezTo>
                    <a:pt x="26" y="39"/>
                    <a:pt x="25" y="39"/>
                    <a:pt x="25" y="39"/>
                  </a:cubicBezTo>
                  <a:cubicBezTo>
                    <a:pt x="25" y="39"/>
                    <a:pt x="26" y="39"/>
                    <a:pt x="26" y="38"/>
                  </a:cubicBezTo>
                  <a:cubicBezTo>
                    <a:pt x="26" y="39"/>
                    <a:pt x="26" y="39"/>
                    <a:pt x="26" y="40"/>
                  </a:cubicBezTo>
                  <a:moveTo>
                    <a:pt x="9" y="38"/>
                  </a:moveTo>
                  <a:cubicBezTo>
                    <a:pt x="9" y="37"/>
                    <a:pt x="9" y="37"/>
                    <a:pt x="9" y="37"/>
                  </a:cubicBezTo>
                  <a:cubicBezTo>
                    <a:pt x="9" y="37"/>
                    <a:pt x="9" y="37"/>
                    <a:pt x="9" y="37"/>
                  </a:cubicBezTo>
                  <a:cubicBezTo>
                    <a:pt x="9" y="38"/>
                    <a:pt x="9" y="38"/>
                    <a:pt x="9" y="38"/>
                  </a:cubicBezTo>
                  <a:moveTo>
                    <a:pt x="22" y="38"/>
                  </a:moveTo>
                  <a:cubicBezTo>
                    <a:pt x="22" y="38"/>
                    <a:pt x="22" y="38"/>
                    <a:pt x="22" y="38"/>
                  </a:cubicBezTo>
                  <a:cubicBezTo>
                    <a:pt x="23" y="37"/>
                    <a:pt x="23" y="37"/>
                    <a:pt x="24" y="36"/>
                  </a:cubicBezTo>
                  <a:cubicBezTo>
                    <a:pt x="23" y="37"/>
                    <a:pt x="23" y="38"/>
                    <a:pt x="22" y="38"/>
                  </a:cubicBezTo>
                  <a:moveTo>
                    <a:pt x="23" y="39"/>
                  </a:moveTo>
                  <a:cubicBezTo>
                    <a:pt x="23" y="39"/>
                    <a:pt x="22" y="39"/>
                    <a:pt x="22" y="39"/>
                  </a:cubicBezTo>
                  <a:cubicBezTo>
                    <a:pt x="23" y="38"/>
                    <a:pt x="25" y="37"/>
                    <a:pt x="26" y="36"/>
                  </a:cubicBezTo>
                  <a:cubicBezTo>
                    <a:pt x="26" y="36"/>
                    <a:pt x="26" y="36"/>
                    <a:pt x="26" y="36"/>
                  </a:cubicBezTo>
                  <a:cubicBezTo>
                    <a:pt x="26" y="36"/>
                    <a:pt x="26" y="36"/>
                    <a:pt x="26" y="36"/>
                  </a:cubicBezTo>
                  <a:cubicBezTo>
                    <a:pt x="26" y="37"/>
                    <a:pt x="26" y="37"/>
                    <a:pt x="26" y="37"/>
                  </a:cubicBezTo>
                  <a:cubicBezTo>
                    <a:pt x="26" y="37"/>
                    <a:pt x="26" y="37"/>
                    <a:pt x="26" y="37"/>
                  </a:cubicBezTo>
                  <a:cubicBezTo>
                    <a:pt x="26" y="38"/>
                    <a:pt x="26" y="38"/>
                    <a:pt x="26" y="38"/>
                  </a:cubicBezTo>
                  <a:cubicBezTo>
                    <a:pt x="25" y="38"/>
                    <a:pt x="25" y="39"/>
                    <a:pt x="24" y="39"/>
                  </a:cubicBezTo>
                  <a:cubicBezTo>
                    <a:pt x="24" y="39"/>
                    <a:pt x="24" y="39"/>
                    <a:pt x="24" y="39"/>
                  </a:cubicBezTo>
                  <a:cubicBezTo>
                    <a:pt x="24" y="39"/>
                    <a:pt x="24" y="39"/>
                    <a:pt x="24" y="39"/>
                  </a:cubicBezTo>
                  <a:cubicBezTo>
                    <a:pt x="26" y="38"/>
                    <a:pt x="26" y="38"/>
                    <a:pt x="26" y="38"/>
                  </a:cubicBezTo>
                  <a:cubicBezTo>
                    <a:pt x="26" y="37"/>
                    <a:pt x="26" y="37"/>
                    <a:pt x="26" y="37"/>
                  </a:cubicBezTo>
                  <a:cubicBezTo>
                    <a:pt x="25" y="37"/>
                    <a:pt x="25" y="37"/>
                    <a:pt x="25" y="37"/>
                  </a:cubicBezTo>
                  <a:cubicBezTo>
                    <a:pt x="23" y="39"/>
                    <a:pt x="23" y="39"/>
                    <a:pt x="23" y="39"/>
                  </a:cubicBezTo>
                  <a:cubicBezTo>
                    <a:pt x="23" y="39"/>
                    <a:pt x="23" y="39"/>
                    <a:pt x="23" y="39"/>
                  </a:cubicBezTo>
                  <a:moveTo>
                    <a:pt x="8" y="37"/>
                  </a:moveTo>
                  <a:cubicBezTo>
                    <a:pt x="8" y="36"/>
                    <a:pt x="8" y="36"/>
                    <a:pt x="8" y="36"/>
                  </a:cubicBezTo>
                  <a:cubicBezTo>
                    <a:pt x="9" y="35"/>
                    <a:pt x="9" y="35"/>
                    <a:pt x="9" y="35"/>
                  </a:cubicBezTo>
                  <a:cubicBezTo>
                    <a:pt x="9" y="36"/>
                    <a:pt x="9" y="36"/>
                    <a:pt x="9" y="36"/>
                  </a:cubicBezTo>
                  <a:cubicBezTo>
                    <a:pt x="9" y="36"/>
                    <a:pt x="9" y="36"/>
                    <a:pt x="9" y="36"/>
                  </a:cubicBezTo>
                  <a:cubicBezTo>
                    <a:pt x="8" y="37"/>
                    <a:pt x="8" y="37"/>
                    <a:pt x="8" y="37"/>
                  </a:cubicBezTo>
                  <a:moveTo>
                    <a:pt x="22" y="37"/>
                  </a:moveTo>
                  <a:cubicBezTo>
                    <a:pt x="22" y="36"/>
                    <a:pt x="22" y="36"/>
                    <a:pt x="22" y="36"/>
                  </a:cubicBezTo>
                  <a:cubicBezTo>
                    <a:pt x="25" y="34"/>
                    <a:pt x="25" y="34"/>
                    <a:pt x="25" y="34"/>
                  </a:cubicBezTo>
                  <a:cubicBezTo>
                    <a:pt x="26" y="35"/>
                    <a:pt x="26" y="35"/>
                    <a:pt x="26" y="35"/>
                  </a:cubicBezTo>
                  <a:cubicBezTo>
                    <a:pt x="26" y="36"/>
                    <a:pt x="26" y="36"/>
                    <a:pt x="26" y="36"/>
                  </a:cubicBezTo>
                  <a:cubicBezTo>
                    <a:pt x="26" y="35"/>
                    <a:pt x="26" y="35"/>
                    <a:pt x="26" y="35"/>
                  </a:cubicBezTo>
                  <a:cubicBezTo>
                    <a:pt x="25" y="35"/>
                    <a:pt x="25" y="35"/>
                    <a:pt x="25" y="35"/>
                  </a:cubicBezTo>
                  <a:cubicBezTo>
                    <a:pt x="24" y="36"/>
                    <a:pt x="23" y="36"/>
                    <a:pt x="22" y="37"/>
                  </a:cubicBezTo>
                  <a:moveTo>
                    <a:pt x="8" y="36"/>
                  </a:moveTo>
                  <a:cubicBezTo>
                    <a:pt x="7" y="35"/>
                    <a:pt x="7" y="35"/>
                    <a:pt x="7" y="35"/>
                  </a:cubicBezTo>
                  <a:cubicBezTo>
                    <a:pt x="8" y="34"/>
                    <a:pt x="8" y="34"/>
                    <a:pt x="8" y="34"/>
                  </a:cubicBezTo>
                  <a:cubicBezTo>
                    <a:pt x="9" y="34"/>
                    <a:pt x="9" y="34"/>
                    <a:pt x="9" y="34"/>
                  </a:cubicBezTo>
                  <a:cubicBezTo>
                    <a:pt x="8" y="36"/>
                    <a:pt x="8" y="36"/>
                    <a:pt x="8" y="36"/>
                  </a:cubicBezTo>
                  <a:moveTo>
                    <a:pt x="23" y="35"/>
                  </a:moveTo>
                  <a:cubicBezTo>
                    <a:pt x="23" y="35"/>
                    <a:pt x="23" y="35"/>
                    <a:pt x="23" y="35"/>
                  </a:cubicBezTo>
                  <a:cubicBezTo>
                    <a:pt x="23" y="35"/>
                    <a:pt x="23" y="35"/>
                    <a:pt x="23" y="35"/>
                  </a:cubicBezTo>
                  <a:cubicBezTo>
                    <a:pt x="23" y="35"/>
                    <a:pt x="24" y="34"/>
                    <a:pt x="25" y="34"/>
                  </a:cubicBezTo>
                  <a:cubicBezTo>
                    <a:pt x="25" y="34"/>
                    <a:pt x="25" y="34"/>
                    <a:pt x="25" y="34"/>
                  </a:cubicBezTo>
                  <a:cubicBezTo>
                    <a:pt x="23" y="35"/>
                    <a:pt x="23" y="35"/>
                    <a:pt x="23" y="35"/>
                  </a:cubicBezTo>
                  <a:moveTo>
                    <a:pt x="7" y="35"/>
                  </a:moveTo>
                  <a:cubicBezTo>
                    <a:pt x="7" y="35"/>
                    <a:pt x="7" y="35"/>
                    <a:pt x="7" y="35"/>
                  </a:cubicBezTo>
                  <a:cubicBezTo>
                    <a:pt x="7" y="34"/>
                    <a:pt x="7" y="34"/>
                    <a:pt x="7" y="34"/>
                  </a:cubicBezTo>
                  <a:cubicBezTo>
                    <a:pt x="7" y="34"/>
                    <a:pt x="7" y="34"/>
                    <a:pt x="7" y="34"/>
                  </a:cubicBezTo>
                  <a:cubicBezTo>
                    <a:pt x="7" y="33"/>
                    <a:pt x="7" y="33"/>
                    <a:pt x="8" y="33"/>
                  </a:cubicBezTo>
                  <a:cubicBezTo>
                    <a:pt x="8" y="33"/>
                    <a:pt x="8" y="33"/>
                    <a:pt x="8" y="33"/>
                  </a:cubicBezTo>
                  <a:cubicBezTo>
                    <a:pt x="8" y="33"/>
                    <a:pt x="8" y="33"/>
                    <a:pt x="8" y="33"/>
                  </a:cubicBezTo>
                  <a:cubicBezTo>
                    <a:pt x="8" y="33"/>
                    <a:pt x="8" y="33"/>
                    <a:pt x="8" y="33"/>
                  </a:cubicBezTo>
                  <a:cubicBezTo>
                    <a:pt x="7" y="35"/>
                    <a:pt x="7" y="35"/>
                    <a:pt x="7" y="35"/>
                  </a:cubicBezTo>
                  <a:moveTo>
                    <a:pt x="23" y="34"/>
                  </a:moveTo>
                  <a:cubicBezTo>
                    <a:pt x="23" y="34"/>
                    <a:pt x="23" y="34"/>
                    <a:pt x="23" y="34"/>
                  </a:cubicBezTo>
                  <a:cubicBezTo>
                    <a:pt x="23" y="33"/>
                    <a:pt x="24" y="33"/>
                    <a:pt x="24" y="33"/>
                  </a:cubicBezTo>
                  <a:cubicBezTo>
                    <a:pt x="25" y="33"/>
                    <a:pt x="25" y="33"/>
                    <a:pt x="25" y="33"/>
                  </a:cubicBezTo>
                  <a:cubicBezTo>
                    <a:pt x="24" y="33"/>
                    <a:pt x="23" y="34"/>
                    <a:pt x="23" y="34"/>
                  </a:cubicBezTo>
                  <a:moveTo>
                    <a:pt x="23" y="33"/>
                  </a:moveTo>
                  <a:cubicBezTo>
                    <a:pt x="23" y="32"/>
                    <a:pt x="24" y="32"/>
                    <a:pt x="24" y="32"/>
                  </a:cubicBezTo>
                  <a:cubicBezTo>
                    <a:pt x="24" y="31"/>
                    <a:pt x="24" y="31"/>
                    <a:pt x="24" y="31"/>
                  </a:cubicBezTo>
                  <a:cubicBezTo>
                    <a:pt x="24" y="32"/>
                    <a:pt x="24" y="32"/>
                    <a:pt x="24" y="32"/>
                  </a:cubicBezTo>
                  <a:cubicBezTo>
                    <a:pt x="23" y="33"/>
                    <a:pt x="23" y="33"/>
                    <a:pt x="23" y="33"/>
                  </a:cubicBezTo>
                  <a:moveTo>
                    <a:pt x="7" y="33"/>
                  </a:moveTo>
                  <a:cubicBezTo>
                    <a:pt x="6" y="33"/>
                    <a:pt x="6" y="32"/>
                    <a:pt x="6" y="31"/>
                  </a:cubicBezTo>
                  <a:cubicBezTo>
                    <a:pt x="7" y="31"/>
                    <a:pt x="7" y="31"/>
                    <a:pt x="7" y="31"/>
                  </a:cubicBezTo>
                  <a:cubicBezTo>
                    <a:pt x="7" y="31"/>
                    <a:pt x="7" y="32"/>
                    <a:pt x="7" y="32"/>
                  </a:cubicBezTo>
                  <a:cubicBezTo>
                    <a:pt x="7" y="32"/>
                    <a:pt x="7" y="33"/>
                    <a:pt x="7" y="33"/>
                  </a:cubicBezTo>
                  <a:moveTo>
                    <a:pt x="30" y="23"/>
                  </a:moveTo>
                  <a:cubicBezTo>
                    <a:pt x="30" y="23"/>
                    <a:pt x="30" y="23"/>
                    <a:pt x="30" y="23"/>
                  </a:cubicBezTo>
                  <a:cubicBezTo>
                    <a:pt x="31" y="22"/>
                    <a:pt x="31" y="22"/>
                    <a:pt x="31" y="22"/>
                  </a:cubicBezTo>
                  <a:cubicBezTo>
                    <a:pt x="30" y="23"/>
                    <a:pt x="30" y="23"/>
                    <a:pt x="30" y="23"/>
                  </a:cubicBezTo>
                  <a:cubicBezTo>
                    <a:pt x="30" y="23"/>
                    <a:pt x="30" y="23"/>
                    <a:pt x="30" y="23"/>
                  </a:cubicBezTo>
                  <a:moveTo>
                    <a:pt x="28" y="40"/>
                  </a:moveTo>
                  <a:cubicBezTo>
                    <a:pt x="27" y="39"/>
                    <a:pt x="27" y="38"/>
                    <a:pt x="28" y="37"/>
                  </a:cubicBezTo>
                  <a:cubicBezTo>
                    <a:pt x="28" y="36"/>
                    <a:pt x="28" y="36"/>
                    <a:pt x="28" y="36"/>
                  </a:cubicBezTo>
                  <a:cubicBezTo>
                    <a:pt x="28" y="36"/>
                    <a:pt x="28" y="36"/>
                    <a:pt x="28" y="36"/>
                  </a:cubicBezTo>
                  <a:cubicBezTo>
                    <a:pt x="25" y="32"/>
                    <a:pt x="25" y="32"/>
                    <a:pt x="25" y="32"/>
                  </a:cubicBezTo>
                  <a:cubicBezTo>
                    <a:pt x="26" y="31"/>
                    <a:pt x="26" y="31"/>
                    <a:pt x="26" y="31"/>
                  </a:cubicBezTo>
                  <a:cubicBezTo>
                    <a:pt x="27" y="30"/>
                    <a:pt x="27" y="29"/>
                    <a:pt x="28" y="28"/>
                  </a:cubicBezTo>
                  <a:cubicBezTo>
                    <a:pt x="28" y="28"/>
                    <a:pt x="28" y="28"/>
                    <a:pt x="28" y="28"/>
                  </a:cubicBezTo>
                  <a:cubicBezTo>
                    <a:pt x="28" y="28"/>
                    <a:pt x="29" y="27"/>
                    <a:pt x="29" y="27"/>
                  </a:cubicBezTo>
                  <a:cubicBezTo>
                    <a:pt x="30" y="27"/>
                    <a:pt x="30" y="27"/>
                    <a:pt x="30" y="27"/>
                  </a:cubicBezTo>
                  <a:cubicBezTo>
                    <a:pt x="33" y="26"/>
                    <a:pt x="33" y="26"/>
                    <a:pt x="33" y="26"/>
                  </a:cubicBezTo>
                  <a:cubicBezTo>
                    <a:pt x="33" y="26"/>
                    <a:pt x="34" y="26"/>
                    <a:pt x="34" y="26"/>
                  </a:cubicBezTo>
                  <a:cubicBezTo>
                    <a:pt x="35" y="26"/>
                    <a:pt x="36" y="25"/>
                    <a:pt x="36" y="25"/>
                  </a:cubicBezTo>
                  <a:cubicBezTo>
                    <a:pt x="37" y="24"/>
                    <a:pt x="38" y="23"/>
                    <a:pt x="39" y="22"/>
                  </a:cubicBezTo>
                  <a:cubicBezTo>
                    <a:pt x="38" y="25"/>
                    <a:pt x="37" y="31"/>
                    <a:pt x="35" y="33"/>
                  </a:cubicBezTo>
                  <a:cubicBezTo>
                    <a:pt x="34" y="33"/>
                    <a:pt x="34" y="33"/>
                    <a:pt x="34" y="33"/>
                  </a:cubicBezTo>
                  <a:cubicBezTo>
                    <a:pt x="34" y="33"/>
                    <a:pt x="33" y="34"/>
                    <a:pt x="33" y="34"/>
                  </a:cubicBezTo>
                  <a:cubicBezTo>
                    <a:pt x="33" y="35"/>
                    <a:pt x="33" y="35"/>
                    <a:pt x="33" y="36"/>
                  </a:cubicBezTo>
                  <a:cubicBezTo>
                    <a:pt x="28" y="40"/>
                    <a:pt x="28" y="40"/>
                    <a:pt x="28" y="40"/>
                  </a:cubicBezTo>
                  <a:moveTo>
                    <a:pt x="39" y="21"/>
                  </a:moveTo>
                  <a:cubicBezTo>
                    <a:pt x="39" y="21"/>
                    <a:pt x="39" y="21"/>
                    <a:pt x="39" y="21"/>
                  </a:cubicBezTo>
                  <a:cubicBezTo>
                    <a:pt x="39" y="21"/>
                    <a:pt x="39" y="21"/>
                    <a:pt x="39" y="21"/>
                  </a:cubicBezTo>
                  <a:cubicBezTo>
                    <a:pt x="39" y="21"/>
                    <a:pt x="39" y="21"/>
                    <a:pt x="39" y="21"/>
                  </a:cubicBezTo>
                  <a:moveTo>
                    <a:pt x="24" y="20"/>
                  </a:moveTo>
                  <a:cubicBezTo>
                    <a:pt x="23" y="20"/>
                    <a:pt x="23" y="20"/>
                    <a:pt x="23" y="20"/>
                  </a:cubicBezTo>
                  <a:cubicBezTo>
                    <a:pt x="25" y="19"/>
                    <a:pt x="25" y="19"/>
                    <a:pt x="25" y="19"/>
                  </a:cubicBezTo>
                  <a:cubicBezTo>
                    <a:pt x="24" y="20"/>
                    <a:pt x="24" y="20"/>
                    <a:pt x="24" y="20"/>
                  </a:cubicBezTo>
                  <a:moveTo>
                    <a:pt x="22" y="20"/>
                  </a:moveTo>
                  <a:cubicBezTo>
                    <a:pt x="22" y="20"/>
                    <a:pt x="22" y="20"/>
                    <a:pt x="22" y="20"/>
                  </a:cubicBezTo>
                  <a:cubicBezTo>
                    <a:pt x="23" y="20"/>
                    <a:pt x="23" y="19"/>
                    <a:pt x="24" y="18"/>
                  </a:cubicBezTo>
                  <a:cubicBezTo>
                    <a:pt x="24" y="18"/>
                    <a:pt x="24" y="18"/>
                    <a:pt x="24" y="18"/>
                  </a:cubicBezTo>
                  <a:cubicBezTo>
                    <a:pt x="24" y="18"/>
                    <a:pt x="24" y="18"/>
                    <a:pt x="24" y="18"/>
                  </a:cubicBezTo>
                  <a:cubicBezTo>
                    <a:pt x="26" y="17"/>
                    <a:pt x="26" y="17"/>
                    <a:pt x="26" y="17"/>
                  </a:cubicBezTo>
                  <a:cubicBezTo>
                    <a:pt x="26" y="18"/>
                    <a:pt x="26" y="18"/>
                    <a:pt x="26" y="18"/>
                  </a:cubicBezTo>
                  <a:cubicBezTo>
                    <a:pt x="26" y="18"/>
                    <a:pt x="26" y="18"/>
                    <a:pt x="26" y="18"/>
                  </a:cubicBezTo>
                  <a:cubicBezTo>
                    <a:pt x="26" y="18"/>
                    <a:pt x="26" y="18"/>
                    <a:pt x="26" y="18"/>
                  </a:cubicBezTo>
                  <a:cubicBezTo>
                    <a:pt x="22" y="20"/>
                    <a:pt x="22" y="20"/>
                    <a:pt x="22" y="20"/>
                  </a:cubicBezTo>
                  <a:moveTo>
                    <a:pt x="15" y="20"/>
                  </a:moveTo>
                  <a:cubicBezTo>
                    <a:pt x="15" y="20"/>
                    <a:pt x="15" y="20"/>
                    <a:pt x="15" y="20"/>
                  </a:cubicBezTo>
                  <a:cubicBezTo>
                    <a:pt x="15" y="19"/>
                    <a:pt x="15" y="19"/>
                    <a:pt x="15" y="19"/>
                  </a:cubicBezTo>
                  <a:cubicBezTo>
                    <a:pt x="15" y="19"/>
                    <a:pt x="15" y="19"/>
                    <a:pt x="15" y="19"/>
                  </a:cubicBezTo>
                  <a:cubicBezTo>
                    <a:pt x="15" y="19"/>
                    <a:pt x="15" y="19"/>
                    <a:pt x="15" y="19"/>
                  </a:cubicBezTo>
                  <a:cubicBezTo>
                    <a:pt x="17" y="17"/>
                    <a:pt x="17" y="17"/>
                    <a:pt x="17" y="17"/>
                  </a:cubicBezTo>
                  <a:cubicBezTo>
                    <a:pt x="16" y="18"/>
                    <a:pt x="16" y="19"/>
                    <a:pt x="15" y="20"/>
                  </a:cubicBezTo>
                  <a:moveTo>
                    <a:pt x="24" y="17"/>
                  </a:moveTo>
                  <a:cubicBezTo>
                    <a:pt x="24" y="17"/>
                    <a:pt x="24" y="17"/>
                    <a:pt x="24" y="17"/>
                  </a:cubicBezTo>
                  <a:cubicBezTo>
                    <a:pt x="24" y="16"/>
                    <a:pt x="25" y="16"/>
                    <a:pt x="26" y="16"/>
                  </a:cubicBezTo>
                  <a:cubicBezTo>
                    <a:pt x="26" y="16"/>
                    <a:pt x="26" y="16"/>
                    <a:pt x="26" y="16"/>
                  </a:cubicBezTo>
                  <a:cubicBezTo>
                    <a:pt x="24" y="17"/>
                    <a:pt x="24" y="17"/>
                    <a:pt x="24" y="17"/>
                  </a:cubicBezTo>
                  <a:moveTo>
                    <a:pt x="16" y="15"/>
                  </a:moveTo>
                  <a:cubicBezTo>
                    <a:pt x="16" y="15"/>
                    <a:pt x="16" y="15"/>
                    <a:pt x="16" y="15"/>
                  </a:cubicBezTo>
                  <a:cubicBezTo>
                    <a:pt x="16" y="15"/>
                    <a:pt x="16" y="15"/>
                    <a:pt x="16" y="15"/>
                  </a:cubicBezTo>
                  <a:cubicBezTo>
                    <a:pt x="16" y="15"/>
                    <a:pt x="16" y="15"/>
                    <a:pt x="16" y="15"/>
                  </a:cubicBezTo>
                  <a:moveTo>
                    <a:pt x="17" y="16"/>
                  </a:moveTo>
                  <a:cubicBezTo>
                    <a:pt x="17" y="16"/>
                    <a:pt x="17" y="16"/>
                    <a:pt x="17" y="16"/>
                  </a:cubicBezTo>
                  <a:cubicBezTo>
                    <a:pt x="16" y="16"/>
                    <a:pt x="16" y="16"/>
                    <a:pt x="16" y="16"/>
                  </a:cubicBezTo>
                  <a:cubicBezTo>
                    <a:pt x="18" y="14"/>
                    <a:pt x="18" y="14"/>
                    <a:pt x="18" y="14"/>
                  </a:cubicBezTo>
                  <a:cubicBezTo>
                    <a:pt x="18" y="15"/>
                    <a:pt x="18" y="15"/>
                    <a:pt x="18" y="15"/>
                  </a:cubicBezTo>
                  <a:cubicBezTo>
                    <a:pt x="18" y="15"/>
                    <a:pt x="18" y="15"/>
                    <a:pt x="18" y="15"/>
                  </a:cubicBezTo>
                  <a:cubicBezTo>
                    <a:pt x="18" y="15"/>
                    <a:pt x="18" y="15"/>
                    <a:pt x="18" y="15"/>
                  </a:cubicBezTo>
                  <a:cubicBezTo>
                    <a:pt x="17" y="16"/>
                    <a:pt x="17" y="16"/>
                    <a:pt x="17" y="16"/>
                  </a:cubicBezTo>
                  <a:moveTo>
                    <a:pt x="24" y="16"/>
                  </a:moveTo>
                  <a:cubicBezTo>
                    <a:pt x="24" y="16"/>
                    <a:pt x="24" y="16"/>
                    <a:pt x="24" y="16"/>
                  </a:cubicBezTo>
                  <a:cubicBezTo>
                    <a:pt x="24" y="16"/>
                    <a:pt x="24" y="16"/>
                    <a:pt x="24" y="16"/>
                  </a:cubicBezTo>
                  <a:cubicBezTo>
                    <a:pt x="24" y="15"/>
                    <a:pt x="24" y="15"/>
                    <a:pt x="24" y="15"/>
                  </a:cubicBezTo>
                  <a:cubicBezTo>
                    <a:pt x="24" y="15"/>
                    <a:pt x="24" y="15"/>
                    <a:pt x="24" y="15"/>
                  </a:cubicBezTo>
                  <a:cubicBezTo>
                    <a:pt x="25" y="15"/>
                    <a:pt x="25" y="15"/>
                    <a:pt x="25" y="14"/>
                  </a:cubicBezTo>
                  <a:cubicBezTo>
                    <a:pt x="25" y="15"/>
                    <a:pt x="25" y="15"/>
                    <a:pt x="25" y="15"/>
                  </a:cubicBezTo>
                  <a:cubicBezTo>
                    <a:pt x="25" y="15"/>
                    <a:pt x="25" y="15"/>
                    <a:pt x="25" y="15"/>
                  </a:cubicBezTo>
                  <a:cubicBezTo>
                    <a:pt x="25" y="15"/>
                    <a:pt x="24" y="16"/>
                    <a:pt x="24" y="16"/>
                  </a:cubicBezTo>
                  <a:moveTo>
                    <a:pt x="7" y="16"/>
                  </a:moveTo>
                  <a:cubicBezTo>
                    <a:pt x="6" y="15"/>
                    <a:pt x="6" y="15"/>
                    <a:pt x="6" y="15"/>
                  </a:cubicBezTo>
                  <a:cubicBezTo>
                    <a:pt x="7" y="14"/>
                    <a:pt x="7" y="14"/>
                    <a:pt x="7" y="14"/>
                  </a:cubicBezTo>
                  <a:cubicBezTo>
                    <a:pt x="7" y="15"/>
                    <a:pt x="7" y="15"/>
                    <a:pt x="7" y="15"/>
                  </a:cubicBezTo>
                  <a:cubicBezTo>
                    <a:pt x="7" y="16"/>
                    <a:pt x="7" y="16"/>
                    <a:pt x="7" y="16"/>
                  </a:cubicBezTo>
                  <a:moveTo>
                    <a:pt x="17" y="14"/>
                  </a:moveTo>
                  <a:cubicBezTo>
                    <a:pt x="17" y="14"/>
                    <a:pt x="17" y="14"/>
                    <a:pt x="17" y="14"/>
                  </a:cubicBezTo>
                  <a:cubicBezTo>
                    <a:pt x="17" y="14"/>
                    <a:pt x="17" y="14"/>
                    <a:pt x="17" y="14"/>
                  </a:cubicBezTo>
                  <a:cubicBezTo>
                    <a:pt x="18" y="13"/>
                    <a:pt x="18" y="13"/>
                    <a:pt x="18" y="13"/>
                  </a:cubicBezTo>
                  <a:cubicBezTo>
                    <a:pt x="18" y="14"/>
                    <a:pt x="18" y="14"/>
                    <a:pt x="18" y="14"/>
                  </a:cubicBezTo>
                  <a:cubicBezTo>
                    <a:pt x="18" y="14"/>
                    <a:pt x="18" y="14"/>
                    <a:pt x="18" y="14"/>
                  </a:cubicBezTo>
                  <a:cubicBezTo>
                    <a:pt x="17" y="14"/>
                    <a:pt x="17" y="14"/>
                    <a:pt x="17" y="14"/>
                  </a:cubicBezTo>
                  <a:moveTo>
                    <a:pt x="6" y="14"/>
                  </a:moveTo>
                  <a:cubicBezTo>
                    <a:pt x="6" y="13"/>
                    <a:pt x="6" y="13"/>
                    <a:pt x="6" y="13"/>
                  </a:cubicBezTo>
                  <a:cubicBezTo>
                    <a:pt x="7" y="12"/>
                    <a:pt x="7" y="12"/>
                    <a:pt x="7" y="12"/>
                  </a:cubicBezTo>
                  <a:cubicBezTo>
                    <a:pt x="7" y="13"/>
                    <a:pt x="7" y="13"/>
                    <a:pt x="7" y="13"/>
                  </a:cubicBezTo>
                  <a:cubicBezTo>
                    <a:pt x="6" y="14"/>
                    <a:pt x="6" y="14"/>
                    <a:pt x="6" y="14"/>
                  </a:cubicBezTo>
                  <a:moveTo>
                    <a:pt x="15" y="13"/>
                  </a:moveTo>
                  <a:cubicBezTo>
                    <a:pt x="15" y="13"/>
                    <a:pt x="15" y="13"/>
                    <a:pt x="15" y="13"/>
                  </a:cubicBezTo>
                  <a:cubicBezTo>
                    <a:pt x="16" y="12"/>
                    <a:pt x="16" y="12"/>
                    <a:pt x="16" y="12"/>
                  </a:cubicBezTo>
                  <a:cubicBezTo>
                    <a:pt x="16" y="12"/>
                    <a:pt x="16" y="12"/>
                    <a:pt x="16" y="12"/>
                  </a:cubicBezTo>
                  <a:cubicBezTo>
                    <a:pt x="15" y="13"/>
                    <a:pt x="15" y="13"/>
                    <a:pt x="15" y="13"/>
                  </a:cubicBezTo>
                  <a:moveTo>
                    <a:pt x="16" y="14"/>
                  </a:moveTo>
                  <a:cubicBezTo>
                    <a:pt x="16" y="14"/>
                    <a:pt x="16" y="14"/>
                    <a:pt x="16" y="14"/>
                  </a:cubicBezTo>
                  <a:cubicBezTo>
                    <a:pt x="16" y="14"/>
                    <a:pt x="16" y="14"/>
                    <a:pt x="16" y="14"/>
                  </a:cubicBezTo>
                  <a:cubicBezTo>
                    <a:pt x="16" y="14"/>
                    <a:pt x="16" y="14"/>
                    <a:pt x="16" y="14"/>
                  </a:cubicBezTo>
                  <a:cubicBezTo>
                    <a:pt x="16" y="13"/>
                    <a:pt x="16" y="13"/>
                    <a:pt x="16" y="13"/>
                  </a:cubicBezTo>
                  <a:cubicBezTo>
                    <a:pt x="16" y="12"/>
                    <a:pt x="17" y="12"/>
                    <a:pt x="17" y="12"/>
                  </a:cubicBezTo>
                  <a:cubicBezTo>
                    <a:pt x="17" y="13"/>
                    <a:pt x="17" y="13"/>
                    <a:pt x="17" y="13"/>
                  </a:cubicBezTo>
                  <a:cubicBezTo>
                    <a:pt x="17" y="13"/>
                    <a:pt x="17" y="13"/>
                    <a:pt x="17" y="13"/>
                  </a:cubicBezTo>
                  <a:cubicBezTo>
                    <a:pt x="17" y="13"/>
                    <a:pt x="17" y="13"/>
                    <a:pt x="17" y="13"/>
                  </a:cubicBezTo>
                  <a:cubicBezTo>
                    <a:pt x="16" y="14"/>
                    <a:pt x="16" y="14"/>
                    <a:pt x="16" y="14"/>
                  </a:cubicBezTo>
                  <a:moveTo>
                    <a:pt x="4" y="17"/>
                  </a:moveTo>
                  <a:cubicBezTo>
                    <a:pt x="4" y="17"/>
                    <a:pt x="3" y="16"/>
                    <a:pt x="3" y="16"/>
                  </a:cubicBezTo>
                  <a:cubicBezTo>
                    <a:pt x="4" y="14"/>
                    <a:pt x="4" y="13"/>
                    <a:pt x="5" y="11"/>
                  </a:cubicBezTo>
                  <a:cubicBezTo>
                    <a:pt x="5" y="11"/>
                    <a:pt x="5" y="11"/>
                    <a:pt x="5" y="11"/>
                  </a:cubicBezTo>
                  <a:cubicBezTo>
                    <a:pt x="5" y="12"/>
                    <a:pt x="5" y="13"/>
                    <a:pt x="6" y="13"/>
                  </a:cubicBezTo>
                  <a:cubicBezTo>
                    <a:pt x="5" y="13"/>
                    <a:pt x="5" y="13"/>
                    <a:pt x="5" y="13"/>
                  </a:cubicBezTo>
                  <a:cubicBezTo>
                    <a:pt x="5" y="14"/>
                    <a:pt x="5" y="14"/>
                    <a:pt x="5" y="14"/>
                  </a:cubicBezTo>
                  <a:cubicBezTo>
                    <a:pt x="6" y="14"/>
                    <a:pt x="6" y="14"/>
                    <a:pt x="6" y="14"/>
                  </a:cubicBezTo>
                  <a:cubicBezTo>
                    <a:pt x="6" y="15"/>
                    <a:pt x="6" y="15"/>
                    <a:pt x="6" y="16"/>
                  </a:cubicBezTo>
                  <a:cubicBezTo>
                    <a:pt x="4" y="17"/>
                    <a:pt x="4" y="17"/>
                    <a:pt x="4" y="17"/>
                  </a:cubicBezTo>
                  <a:moveTo>
                    <a:pt x="6" y="12"/>
                  </a:moveTo>
                  <a:cubicBezTo>
                    <a:pt x="6" y="11"/>
                    <a:pt x="6" y="11"/>
                    <a:pt x="6" y="11"/>
                  </a:cubicBezTo>
                  <a:cubicBezTo>
                    <a:pt x="6" y="11"/>
                    <a:pt x="6" y="11"/>
                    <a:pt x="6" y="11"/>
                  </a:cubicBezTo>
                  <a:cubicBezTo>
                    <a:pt x="7" y="11"/>
                    <a:pt x="7" y="11"/>
                    <a:pt x="7" y="11"/>
                  </a:cubicBezTo>
                  <a:cubicBezTo>
                    <a:pt x="7" y="12"/>
                    <a:pt x="7" y="12"/>
                    <a:pt x="7" y="12"/>
                  </a:cubicBezTo>
                  <a:cubicBezTo>
                    <a:pt x="6" y="12"/>
                    <a:pt x="6" y="12"/>
                    <a:pt x="6" y="12"/>
                  </a:cubicBezTo>
                  <a:moveTo>
                    <a:pt x="27" y="10"/>
                  </a:moveTo>
                  <a:cubicBezTo>
                    <a:pt x="27" y="10"/>
                    <a:pt x="27" y="10"/>
                    <a:pt x="27" y="10"/>
                  </a:cubicBezTo>
                  <a:cubicBezTo>
                    <a:pt x="27" y="10"/>
                    <a:pt x="27" y="10"/>
                    <a:pt x="28" y="10"/>
                  </a:cubicBezTo>
                  <a:cubicBezTo>
                    <a:pt x="27" y="10"/>
                    <a:pt x="27" y="10"/>
                    <a:pt x="27" y="10"/>
                  </a:cubicBezTo>
                  <a:moveTo>
                    <a:pt x="28" y="9"/>
                  </a:moveTo>
                  <a:cubicBezTo>
                    <a:pt x="28" y="9"/>
                    <a:pt x="28" y="9"/>
                    <a:pt x="28" y="9"/>
                  </a:cubicBezTo>
                  <a:cubicBezTo>
                    <a:pt x="28" y="9"/>
                    <a:pt x="28" y="9"/>
                    <a:pt x="28" y="9"/>
                  </a:cubicBezTo>
                  <a:cubicBezTo>
                    <a:pt x="28" y="9"/>
                    <a:pt x="28" y="9"/>
                    <a:pt x="28" y="9"/>
                  </a:cubicBezTo>
                  <a:moveTo>
                    <a:pt x="14" y="11"/>
                  </a:moveTo>
                  <a:cubicBezTo>
                    <a:pt x="14" y="10"/>
                    <a:pt x="14" y="10"/>
                    <a:pt x="14" y="10"/>
                  </a:cubicBezTo>
                  <a:cubicBezTo>
                    <a:pt x="15" y="10"/>
                    <a:pt x="16" y="9"/>
                    <a:pt x="16" y="9"/>
                  </a:cubicBezTo>
                  <a:cubicBezTo>
                    <a:pt x="16" y="9"/>
                    <a:pt x="16" y="10"/>
                    <a:pt x="17" y="11"/>
                  </a:cubicBezTo>
                  <a:cubicBezTo>
                    <a:pt x="17" y="11"/>
                    <a:pt x="17" y="11"/>
                    <a:pt x="17" y="11"/>
                  </a:cubicBezTo>
                  <a:cubicBezTo>
                    <a:pt x="17" y="11"/>
                    <a:pt x="17" y="11"/>
                    <a:pt x="17" y="11"/>
                  </a:cubicBezTo>
                  <a:cubicBezTo>
                    <a:pt x="16" y="11"/>
                    <a:pt x="15" y="12"/>
                    <a:pt x="15" y="12"/>
                  </a:cubicBezTo>
                  <a:cubicBezTo>
                    <a:pt x="14" y="12"/>
                    <a:pt x="14" y="12"/>
                    <a:pt x="14" y="12"/>
                  </a:cubicBezTo>
                  <a:cubicBezTo>
                    <a:pt x="16" y="10"/>
                    <a:pt x="16" y="10"/>
                    <a:pt x="16" y="10"/>
                  </a:cubicBezTo>
                  <a:cubicBezTo>
                    <a:pt x="16" y="10"/>
                    <a:pt x="16" y="10"/>
                    <a:pt x="16" y="10"/>
                  </a:cubicBezTo>
                  <a:cubicBezTo>
                    <a:pt x="16" y="10"/>
                    <a:pt x="16" y="10"/>
                    <a:pt x="16" y="10"/>
                  </a:cubicBezTo>
                  <a:cubicBezTo>
                    <a:pt x="14" y="11"/>
                    <a:pt x="14" y="11"/>
                    <a:pt x="14" y="11"/>
                  </a:cubicBezTo>
                  <a:moveTo>
                    <a:pt x="27" y="19"/>
                  </a:moveTo>
                  <a:cubicBezTo>
                    <a:pt x="27" y="18"/>
                    <a:pt x="27" y="18"/>
                    <a:pt x="27" y="18"/>
                  </a:cubicBezTo>
                  <a:cubicBezTo>
                    <a:pt x="28" y="18"/>
                    <a:pt x="28" y="18"/>
                    <a:pt x="28" y="18"/>
                  </a:cubicBezTo>
                  <a:cubicBezTo>
                    <a:pt x="27" y="14"/>
                    <a:pt x="27" y="14"/>
                    <a:pt x="27" y="14"/>
                  </a:cubicBezTo>
                  <a:cubicBezTo>
                    <a:pt x="27" y="14"/>
                    <a:pt x="27" y="14"/>
                    <a:pt x="27" y="14"/>
                  </a:cubicBezTo>
                  <a:cubicBezTo>
                    <a:pt x="27" y="14"/>
                    <a:pt x="27" y="14"/>
                    <a:pt x="27" y="14"/>
                  </a:cubicBezTo>
                  <a:cubicBezTo>
                    <a:pt x="29" y="13"/>
                    <a:pt x="29" y="13"/>
                    <a:pt x="29" y="13"/>
                  </a:cubicBezTo>
                  <a:cubicBezTo>
                    <a:pt x="29" y="13"/>
                    <a:pt x="29" y="13"/>
                    <a:pt x="29" y="13"/>
                  </a:cubicBezTo>
                  <a:cubicBezTo>
                    <a:pt x="29" y="12"/>
                    <a:pt x="29" y="12"/>
                    <a:pt x="29" y="12"/>
                  </a:cubicBezTo>
                  <a:cubicBezTo>
                    <a:pt x="29" y="12"/>
                    <a:pt x="29" y="12"/>
                    <a:pt x="29" y="12"/>
                  </a:cubicBezTo>
                  <a:cubicBezTo>
                    <a:pt x="29" y="12"/>
                    <a:pt x="29" y="12"/>
                    <a:pt x="29" y="12"/>
                  </a:cubicBezTo>
                  <a:cubicBezTo>
                    <a:pt x="29" y="12"/>
                    <a:pt x="29" y="12"/>
                    <a:pt x="29" y="12"/>
                  </a:cubicBezTo>
                  <a:cubicBezTo>
                    <a:pt x="29" y="11"/>
                    <a:pt x="29" y="11"/>
                    <a:pt x="29" y="11"/>
                  </a:cubicBezTo>
                  <a:cubicBezTo>
                    <a:pt x="30" y="11"/>
                    <a:pt x="30" y="11"/>
                    <a:pt x="30" y="11"/>
                  </a:cubicBezTo>
                  <a:cubicBezTo>
                    <a:pt x="29" y="11"/>
                    <a:pt x="29" y="11"/>
                    <a:pt x="29" y="11"/>
                  </a:cubicBezTo>
                  <a:cubicBezTo>
                    <a:pt x="29" y="11"/>
                    <a:pt x="29" y="11"/>
                    <a:pt x="29" y="11"/>
                  </a:cubicBezTo>
                  <a:cubicBezTo>
                    <a:pt x="29" y="10"/>
                    <a:pt x="29" y="10"/>
                    <a:pt x="29" y="10"/>
                  </a:cubicBezTo>
                  <a:cubicBezTo>
                    <a:pt x="29" y="10"/>
                    <a:pt x="29" y="10"/>
                    <a:pt x="29" y="10"/>
                  </a:cubicBezTo>
                  <a:cubicBezTo>
                    <a:pt x="29" y="9"/>
                    <a:pt x="29" y="9"/>
                    <a:pt x="29" y="9"/>
                  </a:cubicBezTo>
                  <a:cubicBezTo>
                    <a:pt x="29" y="9"/>
                    <a:pt x="29" y="9"/>
                    <a:pt x="30" y="8"/>
                  </a:cubicBezTo>
                  <a:cubicBezTo>
                    <a:pt x="31" y="9"/>
                    <a:pt x="32" y="9"/>
                    <a:pt x="32" y="9"/>
                  </a:cubicBezTo>
                  <a:cubicBezTo>
                    <a:pt x="33" y="12"/>
                    <a:pt x="35" y="18"/>
                    <a:pt x="34" y="19"/>
                  </a:cubicBezTo>
                  <a:cubicBezTo>
                    <a:pt x="34" y="20"/>
                    <a:pt x="34" y="20"/>
                    <a:pt x="34" y="20"/>
                  </a:cubicBezTo>
                  <a:cubicBezTo>
                    <a:pt x="33" y="20"/>
                    <a:pt x="33" y="20"/>
                    <a:pt x="33" y="20"/>
                  </a:cubicBezTo>
                  <a:cubicBezTo>
                    <a:pt x="29" y="23"/>
                    <a:pt x="29" y="23"/>
                    <a:pt x="29" y="23"/>
                  </a:cubicBezTo>
                  <a:cubicBezTo>
                    <a:pt x="28" y="22"/>
                    <a:pt x="28" y="22"/>
                    <a:pt x="28" y="22"/>
                  </a:cubicBezTo>
                  <a:cubicBezTo>
                    <a:pt x="32" y="20"/>
                    <a:pt x="32" y="20"/>
                    <a:pt x="32" y="20"/>
                  </a:cubicBezTo>
                  <a:cubicBezTo>
                    <a:pt x="32" y="19"/>
                    <a:pt x="32" y="19"/>
                    <a:pt x="32" y="19"/>
                  </a:cubicBezTo>
                  <a:cubicBezTo>
                    <a:pt x="31" y="19"/>
                    <a:pt x="31" y="19"/>
                    <a:pt x="31" y="19"/>
                  </a:cubicBezTo>
                  <a:cubicBezTo>
                    <a:pt x="28" y="22"/>
                    <a:pt x="28" y="22"/>
                    <a:pt x="28" y="22"/>
                  </a:cubicBezTo>
                  <a:cubicBezTo>
                    <a:pt x="28" y="22"/>
                    <a:pt x="28" y="22"/>
                    <a:pt x="28" y="22"/>
                  </a:cubicBezTo>
                  <a:cubicBezTo>
                    <a:pt x="26" y="21"/>
                    <a:pt x="26" y="21"/>
                    <a:pt x="26" y="21"/>
                  </a:cubicBezTo>
                  <a:cubicBezTo>
                    <a:pt x="27" y="21"/>
                    <a:pt x="27" y="21"/>
                    <a:pt x="27" y="21"/>
                  </a:cubicBezTo>
                  <a:cubicBezTo>
                    <a:pt x="28" y="20"/>
                    <a:pt x="29" y="19"/>
                    <a:pt x="31" y="19"/>
                  </a:cubicBezTo>
                  <a:cubicBezTo>
                    <a:pt x="31" y="19"/>
                    <a:pt x="31" y="19"/>
                    <a:pt x="31" y="19"/>
                  </a:cubicBezTo>
                  <a:cubicBezTo>
                    <a:pt x="32" y="18"/>
                    <a:pt x="32" y="18"/>
                    <a:pt x="32" y="18"/>
                  </a:cubicBezTo>
                  <a:cubicBezTo>
                    <a:pt x="32" y="18"/>
                    <a:pt x="32" y="18"/>
                    <a:pt x="32" y="18"/>
                  </a:cubicBezTo>
                  <a:cubicBezTo>
                    <a:pt x="31" y="18"/>
                    <a:pt x="31" y="18"/>
                    <a:pt x="31" y="18"/>
                  </a:cubicBezTo>
                  <a:cubicBezTo>
                    <a:pt x="31" y="18"/>
                    <a:pt x="31" y="18"/>
                    <a:pt x="31" y="18"/>
                  </a:cubicBezTo>
                  <a:cubicBezTo>
                    <a:pt x="29" y="18"/>
                    <a:pt x="28" y="19"/>
                    <a:pt x="27" y="20"/>
                  </a:cubicBezTo>
                  <a:cubicBezTo>
                    <a:pt x="26" y="21"/>
                    <a:pt x="26" y="21"/>
                    <a:pt x="26" y="21"/>
                  </a:cubicBezTo>
                  <a:cubicBezTo>
                    <a:pt x="25" y="21"/>
                    <a:pt x="25" y="21"/>
                    <a:pt x="25" y="21"/>
                  </a:cubicBezTo>
                  <a:cubicBezTo>
                    <a:pt x="25" y="21"/>
                    <a:pt x="25" y="21"/>
                    <a:pt x="25" y="21"/>
                  </a:cubicBezTo>
                  <a:cubicBezTo>
                    <a:pt x="30" y="18"/>
                    <a:pt x="30" y="18"/>
                    <a:pt x="30" y="18"/>
                  </a:cubicBezTo>
                  <a:cubicBezTo>
                    <a:pt x="30" y="17"/>
                    <a:pt x="30" y="17"/>
                    <a:pt x="30" y="17"/>
                  </a:cubicBezTo>
                  <a:cubicBezTo>
                    <a:pt x="29" y="17"/>
                    <a:pt x="29" y="17"/>
                    <a:pt x="29" y="17"/>
                  </a:cubicBezTo>
                  <a:cubicBezTo>
                    <a:pt x="27" y="19"/>
                    <a:pt x="27" y="19"/>
                    <a:pt x="27" y="19"/>
                  </a:cubicBezTo>
                  <a:moveTo>
                    <a:pt x="27" y="9"/>
                  </a:moveTo>
                  <a:cubicBezTo>
                    <a:pt x="27" y="8"/>
                    <a:pt x="27" y="8"/>
                    <a:pt x="27" y="7"/>
                  </a:cubicBezTo>
                  <a:cubicBezTo>
                    <a:pt x="28" y="8"/>
                    <a:pt x="28" y="8"/>
                    <a:pt x="29" y="8"/>
                  </a:cubicBezTo>
                  <a:cubicBezTo>
                    <a:pt x="28" y="8"/>
                    <a:pt x="27" y="9"/>
                    <a:pt x="27" y="9"/>
                  </a:cubicBezTo>
                  <a:moveTo>
                    <a:pt x="14" y="9"/>
                  </a:moveTo>
                  <a:cubicBezTo>
                    <a:pt x="14" y="8"/>
                    <a:pt x="14" y="8"/>
                    <a:pt x="14" y="8"/>
                  </a:cubicBezTo>
                  <a:cubicBezTo>
                    <a:pt x="16" y="7"/>
                    <a:pt x="16" y="7"/>
                    <a:pt x="16" y="7"/>
                  </a:cubicBezTo>
                  <a:cubicBezTo>
                    <a:pt x="16" y="7"/>
                    <a:pt x="16" y="7"/>
                    <a:pt x="16" y="7"/>
                  </a:cubicBezTo>
                  <a:cubicBezTo>
                    <a:pt x="16" y="7"/>
                    <a:pt x="16" y="7"/>
                    <a:pt x="16" y="7"/>
                  </a:cubicBezTo>
                  <a:cubicBezTo>
                    <a:pt x="16" y="8"/>
                    <a:pt x="16" y="8"/>
                    <a:pt x="16" y="8"/>
                  </a:cubicBezTo>
                  <a:cubicBezTo>
                    <a:pt x="16" y="8"/>
                    <a:pt x="16" y="8"/>
                    <a:pt x="16" y="8"/>
                  </a:cubicBezTo>
                  <a:cubicBezTo>
                    <a:pt x="16" y="8"/>
                    <a:pt x="15" y="9"/>
                    <a:pt x="14" y="9"/>
                  </a:cubicBezTo>
                  <a:moveTo>
                    <a:pt x="17" y="12"/>
                  </a:moveTo>
                  <a:cubicBezTo>
                    <a:pt x="17" y="11"/>
                    <a:pt x="17" y="11"/>
                    <a:pt x="17" y="11"/>
                  </a:cubicBezTo>
                  <a:cubicBezTo>
                    <a:pt x="17" y="10"/>
                    <a:pt x="17" y="10"/>
                    <a:pt x="17" y="10"/>
                  </a:cubicBezTo>
                  <a:cubicBezTo>
                    <a:pt x="17" y="9"/>
                    <a:pt x="17" y="8"/>
                    <a:pt x="17" y="7"/>
                  </a:cubicBezTo>
                  <a:cubicBezTo>
                    <a:pt x="17" y="7"/>
                    <a:pt x="17" y="7"/>
                    <a:pt x="17" y="7"/>
                  </a:cubicBezTo>
                  <a:cubicBezTo>
                    <a:pt x="17" y="7"/>
                    <a:pt x="18" y="7"/>
                    <a:pt x="18" y="7"/>
                  </a:cubicBezTo>
                  <a:cubicBezTo>
                    <a:pt x="19" y="7"/>
                    <a:pt x="19" y="7"/>
                    <a:pt x="20" y="7"/>
                  </a:cubicBezTo>
                  <a:cubicBezTo>
                    <a:pt x="19" y="9"/>
                    <a:pt x="18" y="10"/>
                    <a:pt x="17" y="12"/>
                  </a:cubicBezTo>
                  <a:moveTo>
                    <a:pt x="14" y="7"/>
                  </a:moveTo>
                  <a:cubicBezTo>
                    <a:pt x="15" y="7"/>
                    <a:pt x="15" y="7"/>
                    <a:pt x="15" y="7"/>
                  </a:cubicBezTo>
                  <a:cubicBezTo>
                    <a:pt x="16" y="7"/>
                    <a:pt x="16" y="7"/>
                    <a:pt x="16" y="7"/>
                  </a:cubicBezTo>
                  <a:cubicBezTo>
                    <a:pt x="14" y="7"/>
                    <a:pt x="14" y="7"/>
                    <a:pt x="14" y="7"/>
                  </a:cubicBezTo>
                  <a:moveTo>
                    <a:pt x="21" y="8"/>
                  </a:moveTo>
                  <a:cubicBezTo>
                    <a:pt x="21" y="7"/>
                    <a:pt x="21" y="7"/>
                    <a:pt x="21" y="7"/>
                  </a:cubicBezTo>
                  <a:cubicBezTo>
                    <a:pt x="22" y="5"/>
                    <a:pt x="22" y="5"/>
                    <a:pt x="22" y="5"/>
                  </a:cubicBezTo>
                  <a:cubicBezTo>
                    <a:pt x="23" y="5"/>
                    <a:pt x="24" y="6"/>
                    <a:pt x="26" y="7"/>
                  </a:cubicBezTo>
                  <a:cubicBezTo>
                    <a:pt x="26" y="8"/>
                    <a:pt x="25" y="9"/>
                    <a:pt x="25" y="10"/>
                  </a:cubicBezTo>
                  <a:cubicBezTo>
                    <a:pt x="25" y="11"/>
                    <a:pt x="25" y="11"/>
                    <a:pt x="25" y="11"/>
                  </a:cubicBezTo>
                  <a:cubicBezTo>
                    <a:pt x="27" y="12"/>
                    <a:pt x="27" y="12"/>
                    <a:pt x="27" y="12"/>
                  </a:cubicBezTo>
                  <a:cubicBezTo>
                    <a:pt x="26" y="13"/>
                    <a:pt x="26" y="13"/>
                    <a:pt x="26" y="13"/>
                  </a:cubicBezTo>
                  <a:cubicBezTo>
                    <a:pt x="25" y="13"/>
                    <a:pt x="25" y="13"/>
                    <a:pt x="25" y="13"/>
                  </a:cubicBezTo>
                  <a:cubicBezTo>
                    <a:pt x="25" y="14"/>
                    <a:pt x="25" y="14"/>
                    <a:pt x="25" y="14"/>
                  </a:cubicBezTo>
                  <a:cubicBezTo>
                    <a:pt x="25" y="14"/>
                    <a:pt x="24" y="14"/>
                    <a:pt x="24" y="15"/>
                  </a:cubicBezTo>
                  <a:cubicBezTo>
                    <a:pt x="23" y="15"/>
                    <a:pt x="23" y="15"/>
                    <a:pt x="23" y="15"/>
                  </a:cubicBezTo>
                  <a:cubicBezTo>
                    <a:pt x="23" y="16"/>
                    <a:pt x="23" y="16"/>
                    <a:pt x="23" y="16"/>
                  </a:cubicBezTo>
                  <a:cubicBezTo>
                    <a:pt x="23" y="16"/>
                    <a:pt x="23" y="16"/>
                    <a:pt x="23" y="16"/>
                  </a:cubicBezTo>
                  <a:cubicBezTo>
                    <a:pt x="23" y="17"/>
                    <a:pt x="23" y="17"/>
                    <a:pt x="23" y="18"/>
                  </a:cubicBezTo>
                  <a:cubicBezTo>
                    <a:pt x="23" y="18"/>
                    <a:pt x="23" y="18"/>
                    <a:pt x="23" y="18"/>
                  </a:cubicBezTo>
                  <a:cubicBezTo>
                    <a:pt x="22" y="18"/>
                    <a:pt x="22" y="18"/>
                    <a:pt x="22" y="18"/>
                  </a:cubicBezTo>
                  <a:cubicBezTo>
                    <a:pt x="23" y="19"/>
                    <a:pt x="23" y="19"/>
                    <a:pt x="23" y="19"/>
                  </a:cubicBezTo>
                  <a:cubicBezTo>
                    <a:pt x="22" y="19"/>
                    <a:pt x="22" y="19"/>
                    <a:pt x="22" y="19"/>
                  </a:cubicBezTo>
                  <a:cubicBezTo>
                    <a:pt x="18" y="22"/>
                    <a:pt x="18" y="22"/>
                    <a:pt x="18" y="22"/>
                  </a:cubicBezTo>
                  <a:cubicBezTo>
                    <a:pt x="18" y="22"/>
                    <a:pt x="18" y="22"/>
                    <a:pt x="18" y="22"/>
                  </a:cubicBezTo>
                  <a:cubicBezTo>
                    <a:pt x="18" y="22"/>
                    <a:pt x="18" y="22"/>
                    <a:pt x="18" y="22"/>
                  </a:cubicBezTo>
                  <a:cubicBezTo>
                    <a:pt x="18" y="22"/>
                    <a:pt x="18" y="22"/>
                    <a:pt x="17" y="22"/>
                  </a:cubicBezTo>
                  <a:cubicBezTo>
                    <a:pt x="17" y="22"/>
                    <a:pt x="16" y="22"/>
                    <a:pt x="16" y="22"/>
                  </a:cubicBezTo>
                  <a:cubicBezTo>
                    <a:pt x="15" y="23"/>
                    <a:pt x="15" y="23"/>
                    <a:pt x="14" y="24"/>
                  </a:cubicBezTo>
                  <a:cubicBezTo>
                    <a:pt x="12" y="26"/>
                    <a:pt x="12" y="26"/>
                    <a:pt x="12" y="26"/>
                  </a:cubicBezTo>
                  <a:cubicBezTo>
                    <a:pt x="12" y="27"/>
                    <a:pt x="12" y="27"/>
                    <a:pt x="12" y="27"/>
                  </a:cubicBezTo>
                  <a:cubicBezTo>
                    <a:pt x="13" y="28"/>
                    <a:pt x="13" y="28"/>
                    <a:pt x="13" y="28"/>
                  </a:cubicBezTo>
                  <a:cubicBezTo>
                    <a:pt x="13" y="27"/>
                    <a:pt x="13" y="27"/>
                    <a:pt x="13" y="27"/>
                  </a:cubicBezTo>
                  <a:cubicBezTo>
                    <a:pt x="15" y="25"/>
                    <a:pt x="15" y="25"/>
                    <a:pt x="15" y="25"/>
                  </a:cubicBezTo>
                  <a:cubicBezTo>
                    <a:pt x="16" y="24"/>
                    <a:pt x="16" y="24"/>
                    <a:pt x="17" y="24"/>
                  </a:cubicBezTo>
                  <a:cubicBezTo>
                    <a:pt x="17" y="23"/>
                    <a:pt x="17" y="23"/>
                    <a:pt x="17" y="23"/>
                  </a:cubicBezTo>
                  <a:cubicBezTo>
                    <a:pt x="17" y="23"/>
                    <a:pt x="18" y="24"/>
                    <a:pt x="18" y="24"/>
                  </a:cubicBezTo>
                  <a:cubicBezTo>
                    <a:pt x="18" y="24"/>
                    <a:pt x="18" y="24"/>
                    <a:pt x="18" y="24"/>
                  </a:cubicBezTo>
                  <a:cubicBezTo>
                    <a:pt x="19" y="24"/>
                    <a:pt x="19" y="24"/>
                    <a:pt x="19" y="24"/>
                  </a:cubicBezTo>
                  <a:cubicBezTo>
                    <a:pt x="19" y="24"/>
                    <a:pt x="20" y="23"/>
                    <a:pt x="20" y="23"/>
                  </a:cubicBezTo>
                  <a:cubicBezTo>
                    <a:pt x="20" y="22"/>
                    <a:pt x="21" y="22"/>
                    <a:pt x="21" y="22"/>
                  </a:cubicBezTo>
                  <a:cubicBezTo>
                    <a:pt x="22" y="21"/>
                    <a:pt x="22" y="21"/>
                    <a:pt x="23" y="21"/>
                  </a:cubicBezTo>
                  <a:cubicBezTo>
                    <a:pt x="23" y="21"/>
                    <a:pt x="24" y="21"/>
                    <a:pt x="24" y="22"/>
                  </a:cubicBezTo>
                  <a:cubicBezTo>
                    <a:pt x="24" y="22"/>
                    <a:pt x="24" y="22"/>
                    <a:pt x="24" y="22"/>
                  </a:cubicBezTo>
                  <a:cubicBezTo>
                    <a:pt x="25" y="22"/>
                    <a:pt x="25" y="22"/>
                    <a:pt x="25" y="22"/>
                  </a:cubicBezTo>
                  <a:cubicBezTo>
                    <a:pt x="29" y="24"/>
                    <a:pt x="29" y="24"/>
                    <a:pt x="29" y="24"/>
                  </a:cubicBezTo>
                  <a:cubicBezTo>
                    <a:pt x="30" y="24"/>
                    <a:pt x="30" y="24"/>
                    <a:pt x="30" y="24"/>
                  </a:cubicBezTo>
                  <a:cubicBezTo>
                    <a:pt x="30" y="24"/>
                    <a:pt x="31" y="24"/>
                    <a:pt x="31" y="24"/>
                  </a:cubicBezTo>
                  <a:cubicBezTo>
                    <a:pt x="32" y="23"/>
                    <a:pt x="34" y="22"/>
                    <a:pt x="35" y="20"/>
                  </a:cubicBezTo>
                  <a:cubicBezTo>
                    <a:pt x="36" y="20"/>
                    <a:pt x="38" y="21"/>
                    <a:pt x="39" y="21"/>
                  </a:cubicBezTo>
                  <a:cubicBezTo>
                    <a:pt x="38" y="21"/>
                    <a:pt x="38" y="21"/>
                    <a:pt x="38" y="21"/>
                  </a:cubicBezTo>
                  <a:cubicBezTo>
                    <a:pt x="37" y="22"/>
                    <a:pt x="37" y="23"/>
                    <a:pt x="36" y="24"/>
                  </a:cubicBezTo>
                  <a:cubicBezTo>
                    <a:pt x="35" y="25"/>
                    <a:pt x="35" y="25"/>
                    <a:pt x="34" y="25"/>
                  </a:cubicBezTo>
                  <a:cubicBezTo>
                    <a:pt x="34" y="26"/>
                    <a:pt x="33" y="26"/>
                    <a:pt x="33" y="26"/>
                  </a:cubicBezTo>
                  <a:cubicBezTo>
                    <a:pt x="30" y="26"/>
                    <a:pt x="30" y="26"/>
                    <a:pt x="30" y="26"/>
                  </a:cubicBezTo>
                  <a:cubicBezTo>
                    <a:pt x="29" y="26"/>
                    <a:pt x="29" y="26"/>
                    <a:pt x="29" y="26"/>
                  </a:cubicBezTo>
                  <a:cubicBezTo>
                    <a:pt x="28" y="27"/>
                    <a:pt x="28" y="27"/>
                    <a:pt x="28" y="28"/>
                  </a:cubicBezTo>
                  <a:cubicBezTo>
                    <a:pt x="28" y="27"/>
                    <a:pt x="28" y="27"/>
                    <a:pt x="28" y="27"/>
                  </a:cubicBezTo>
                  <a:cubicBezTo>
                    <a:pt x="27" y="27"/>
                    <a:pt x="27" y="27"/>
                    <a:pt x="27" y="27"/>
                  </a:cubicBezTo>
                  <a:cubicBezTo>
                    <a:pt x="25" y="28"/>
                    <a:pt x="24" y="29"/>
                    <a:pt x="23" y="31"/>
                  </a:cubicBezTo>
                  <a:cubicBezTo>
                    <a:pt x="22" y="31"/>
                    <a:pt x="22" y="32"/>
                    <a:pt x="21" y="33"/>
                  </a:cubicBezTo>
                  <a:cubicBezTo>
                    <a:pt x="21" y="34"/>
                    <a:pt x="21" y="34"/>
                    <a:pt x="21" y="34"/>
                  </a:cubicBezTo>
                  <a:cubicBezTo>
                    <a:pt x="21" y="35"/>
                    <a:pt x="21" y="35"/>
                    <a:pt x="21" y="35"/>
                  </a:cubicBezTo>
                  <a:cubicBezTo>
                    <a:pt x="21" y="35"/>
                    <a:pt x="21" y="35"/>
                    <a:pt x="21" y="35"/>
                  </a:cubicBezTo>
                  <a:cubicBezTo>
                    <a:pt x="21" y="35"/>
                    <a:pt x="21" y="35"/>
                    <a:pt x="21" y="35"/>
                  </a:cubicBezTo>
                  <a:cubicBezTo>
                    <a:pt x="21" y="36"/>
                    <a:pt x="21" y="36"/>
                    <a:pt x="21" y="36"/>
                  </a:cubicBezTo>
                  <a:cubicBezTo>
                    <a:pt x="21" y="36"/>
                    <a:pt x="21" y="36"/>
                    <a:pt x="21" y="36"/>
                  </a:cubicBezTo>
                  <a:cubicBezTo>
                    <a:pt x="21" y="37"/>
                    <a:pt x="20" y="38"/>
                    <a:pt x="19" y="39"/>
                  </a:cubicBezTo>
                  <a:cubicBezTo>
                    <a:pt x="19" y="40"/>
                    <a:pt x="19" y="40"/>
                    <a:pt x="19" y="40"/>
                  </a:cubicBezTo>
                  <a:cubicBezTo>
                    <a:pt x="18" y="42"/>
                    <a:pt x="18" y="42"/>
                    <a:pt x="18" y="42"/>
                  </a:cubicBezTo>
                  <a:cubicBezTo>
                    <a:pt x="15" y="41"/>
                    <a:pt x="13" y="40"/>
                    <a:pt x="10" y="39"/>
                  </a:cubicBezTo>
                  <a:cubicBezTo>
                    <a:pt x="11" y="37"/>
                    <a:pt x="10" y="34"/>
                    <a:pt x="9" y="32"/>
                  </a:cubicBezTo>
                  <a:cubicBezTo>
                    <a:pt x="9" y="32"/>
                    <a:pt x="9" y="32"/>
                    <a:pt x="9" y="32"/>
                  </a:cubicBezTo>
                  <a:cubicBezTo>
                    <a:pt x="9" y="32"/>
                    <a:pt x="8" y="31"/>
                    <a:pt x="8" y="31"/>
                  </a:cubicBezTo>
                  <a:cubicBezTo>
                    <a:pt x="9" y="30"/>
                    <a:pt x="9" y="30"/>
                    <a:pt x="9" y="30"/>
                  </a:cubicBezTo>
                  <a:cubicBezTo>
                    <a:pt x="9" y="29"/>
                    <a:pt x="10" y="27"/>
                    <a:pt x="11" y="26"/>
                  </a:cubicBezTo>
                  <a:cubicBezTo>
                    <a:pt x="14" y="23"/>
                    <a:pt x="14" y="23"/>
                    <a:pt x="14" y="23"/>
                  </a:cubicBezTo>
                  <a:cubicBezTo>
                    <a:pt x="15" y="23"/>
                    <a:pt x="15" y="22"/>
                    <a:pt x="15" y="22"/>
                  </a:cubicBezTo>
                  <a:cubicBezTo>
                    <a:pt x="15" y="21"/>
                    <a:pt x="15" y="21"/>
                    <a:pt x="15" y="21"/>
                  </a:cubicBezTo>
                  <a:cubicBezTo>
                    <a:pt x="15" y="21"/>
                    <a:pt x="15" y="21"/>
                    <a:pt x="15" y="21"/>
                  </a:cubicBezTo>
                  <a:cubicBezTo>
                    <a:pt x="15" y="21"/>
                    <a:pt x="15" y="21"/>
                    <a:pt x="15" y="21"/>
                  </a:cubicBezTo>
                  <a:cubicBezTo>
                    <a:pt x="16" y="19"/>
                    <a:pt x="17" y="18"/>
                    <a:pt x="18" y="16"/>
                  </a:cubicBezTo>
                  <a:cubicBezTo>
                    <a:pt x="19" y="16"/>
                    <a:pt x="19" y="16"/>
                    <a:pt x="19" y="16"/>
                  </a:cubicBezTo>
                  <a:cubicBezTo>
                    <a:pt x="19" y="15"/>
                    <a:pt x="19" y="15"/>
                    <a:pt x="19" y="15"/>
                  </a:cubicBezTo>
                  <a:cubicBezTo>
                    <a:pt x="19" y="14"/>
                    <a:pt x="18" y="13"/>
                    <a:pt x="18" y="13"/>
                  </a:cubicBezTo>
                  <a:cubicBezTo>
                    <a:pt x="18" y="13"/>
                    <a:pt x="18" y="13"/>
                    <a:pt x="18" y="13"/>
                  </a:cubicBezTo>
                  <a:cubicBezTo>
                    <a:pt x="18" y="13"/>
                    <a:pt x="18" y="13"/>
                    <a:pt x="18" y="13"/>
                  </a:cubicBezTo>
                  <a:cubicBezTo>
                    <a:pt x="19" y="11"/>
                    <a:pt x="20" y="9"/>
                    <a:pt x="20" y="7"/>
                  </a:cubicBezTo>
                  <a:cubicBezTo>
                    <a:pt x="21" y="8"/>
                    <a:pt x="21" y="8"/>
                    <a:pt x="21" y="8"/>
                  </a:cubicBezTo>
                  <a:moveTo>
                    <a:pt x="6" y="30"/>
                  </a:moveTo>
                  <a:cubicBezTo>
                    <a:pt x="3" y="29"/>
                    <a:pt x="2" y="27"/>
                    <a:pt x="2" y="25"/>
                  </a:cubicBezTo>
                  <a:cubicBezTo>
                    <a:pt x="2" y="24"/>
                    <a:pt x="2" y="24"/>
                    <a:pt x="2" y="24"/>
                  </a:cubicBezTo>
                  <a:cubicBezTo>
                    <a:pt x="2" y="23"/>
                    <a:pt x="2" y="22"/>
                    <a:pt x="2" y="21"/>
                  </a:cubicBezTo>
                  <a:cubicBezTo>
                    <a:pt x="5" y="19"/>
                    <a:pt x="5" y="19"/>
                    <a:pt x="5" y="19"/>
                  </a:cubicBezTo>
                  <a:cubicBezTo>
                    <a:pt x="5" y="19"/>
                    <a:pt x="5" y="19"/>
                    <a:pt x="5" y="19"/>
                  </a:cubicBezTo>
                  <a:cubicBezTo>
                    <a:pt x="5" y="19"/>
                    <a:pt x="5" y="19"/>
                    <a:pt x="5" y="19"/>
                  </a:cubicBezTo>
                  <a:cubicBezTo>
                    <a:pt x="7" y="17"/>
                    <a:pt x="7" y="17"/>
                    <a:pt x="7" y="17"/>
                  </a:cubicBezTo>
                  <a:cubicBezTo>
                    <a:pt x="8" y="17"/>
                    <a:pt x="8" y="16"/>
                    <a:pt x="8" y="15"/>
                  </a:cubicBezTo>
                  <a:cubicBezTo>
                    <a:pt x="9" y="15"/>
                    <a:pt x="9" y="14"/>
                    <a:pt x="9" y="14"/>
                  </a:cubicBezTo>
                  <a:cubicBezTo>
                    <a:pt x="8" y="12"/>
                    <a:pt x="8" y="11"/>
                    <a:pt x="8" y="10"/>
                  </a:cubicBezTo>
                  <a:cubicBezTo>
                    <a:pt x="9" y="7"/>
                    <a:pt x="11" y="5"/>
                    <a:pt x="13" y="2"/>
                  </a:cubicBezTo>
                  <a:cubicBezTo>
                    <a:pt x="13" y="6"/>
                    <a:pt x="13" y="6"/>
                    <a:pt x="13" y="6"/>
                  </a:cubicBezTo>
                  <a:cubicBezTo>
                    <a:pt x="13" y="6"/>
                    <a:pt x="13" y="6"/>
                    <a:pt x="13" y="6"/>
                  </a:cubicBezTo>
                  <a:cubicBezTo>
                    <a:pt x="13" y="7"/>
                    <a:pt x="13" y="9"/>
                    <a:pt x="13" y="10"/>
                  </a:cubicBezTo>
                  <a:cubicBezTo>
                    <a:pt x="12" y="11"/>
                    <a:pt x="12" y="11"/>
                    <a:pt x="12" y="11"/>
                  </a:cubicBezTo>
                  <a:cubicBezTo>
                    <a:pt x="12" y="11"/>
                    <a:pt x="12" y="11"/>
                    <a:pt x="12" y="11"/>
                  </a:cubicBezTo>
                  <a:cubicBezTo>
                    <a:pt x="12" y="11"/>
                    <a:pt x="12" y="11"/>
                    <a:pt x="12" y="11"/>
                  </a:cubicBezTo>
                  <a:cubicBezTo>
                    <a:pt x="12" y="11"/>
                    <a:pt x="12" y="11"/>
                    <a:pt x="12" y="11"/>
                  </a:cubicBezTo>
                  <a:cubicBezTo>
                    <a:pt x="13" y="11"/>
                    <a:pt x="13" y="11"/>
                    <a:pt x="13" y="11"/>
                  </a:cubicBezTo>
                  <a:cubicBezTo>
                    <a:pt x="13" y="12"/>
                    <a:pt x="14" y="13"/>
                    <a:pt x="14" y="14"/>
                  </a:cubicBezTo>
                  <a:cubicBezTo>
                    <a:pt x="13" y="15"/>
                    <a:pt x="12" y="16"/>
                    <a:pt x="12" y="17"/>
                  </a:cubicBezTo>
                  <a:cubicBezTo>
                    <a:pt x="11" y="17"/>
                    <a:pt x="10" y="17"/>
                    <a:pt x="10" y="18"/>
                  </a:cubicBezTo>
                  <a:cubicBezTo>
                    <a:pt x="9" y="18"/>
                    <a:pt x="9" y="18"/>
                    <a:pt x="9" y="18"/>
                  </a:cubicBezTo>
                  <a:cubicBezTo>
                    <a:pt x="9" y="18"/>
                    <a:pt x="9" y="18"/>
                    <a:pt x="9" y="18"/>
                  </a:cubicBezTo>
                  <a:cubicBezTo>
                    <a:pt x="9" y="19"/>
                    <a:pt x="9" y="19"/>
                    <a:pt x="9" y="19"/>
                  </a:cubicBezTo>
                  <a:cubicBezTo>
                    <a:pt x="7" y="19"/>
                    <a:pt x="7" y="19"/>
                    <a:pt x="7" y="19"/>
                  </a:cubicBezTo>
                  <a:cubicBezTo>
                    <a:pt x="7" y="19"/>
                    <a:pt x="7" y="19"/>
                    <a:pt x="6" y="19"/>
                  </a:cubicBezTo>
                  <a:cubicBezTo>
                    <a:pt x="6" y="19"/>
                    <a:pt x="6" y="19"/>
                    <a:pt x="6" y="19"/>
                  </a:cubicBezTo>
                  <a:cubicBezTo>
                    <a:pt x="5" y="19"/>
                    <a:pt x="5" y="20"/>
                    <a:pt x="4" y="20"/>
                  </a:cubicBezTo>
                  <a:cubicBezTo>
                    <a:pt x="3" y="22"/>
                    <a:pt x="3" y="22"/>
                    <a:pt x="3" y="22"/>
                  </a:cubicBezTo>
                  <a:cubicBezTo>
                    <a:pt x="3" y="22"/>
                    <a:pt x="3" y="22"/>
                    <a:pt x="3" y="22"/>
                  </a:cubicBezTo>
                  <a:cubicBezTo>
                    <a:pt x="3" y="22"/>
                    <a:pt x="3" y="22"/>
                    <a:pt x="3" y="22"/>
                  </a:cubicBezTo>
                  <a:cubicBezTo>
                    <a:pt x="3" y="22"/>
                    <a:pt x="3" y="22"/>
                    <a:pt x="3" y="22"/>
                  </a:cubicBezTo>
                  <a:cubicBezTo>
                    <a:pt x="5" y="20"/>
                    <a:pt x="5" y="20"/>
                    <a:pt x="5" y="20"/>
                  </a:cubicBezTo>
                  <a:cubicBezTo>
                    <a:pt x="5" y="20"/>
                    <a:pt x="6" y="20"/>
                    <a:pt x="6" y="20"/>
                  </a:cubicBezTo>
                  <a:cubicBezTo>
                    <a:pt x="7" y="20"/>
                    <a:pt x="7" y="20"/>
                    <a:pt x="7" y="20"/>
                  </a:cubicBezTo>
                  <a:cubicBezTo>
                    <a:pt x="7" y="20"/>
                    <a:pt x="7" y="20"/>
                    <a:pt x="7" y="20"/>
                  </a:cubicBezTo>
                  <a:cubicBezTo>
                    <a:pt x="9" y="19"/>
                    <a:pt x="9" y="19"/>
                    <a:pt x="9" y="19"/>
                  </a:cubicBezTo>
                  <a:cubicBezTo>
                    <a:pt x="9" y="19"/>
                    <a:pt x="9" y="19"/>
                    <a:pt x="9" y="19"/>
                  </a:cubicBezTo>
                  <a:cubicBezTo>
                    <a:pt x="10" y="19"/>
                    <a:pt x="10" y="19"/>
                    <a:pt x="10" y="19"/>
                  </a:cubicBezTo>
                  <a:cubicBezTo>
                    <a:pt x="11" y="19"/>
                    <a:pt x="11" y="18"/>
                    <a:pt x="12" y="18"/>
                  </a:cubicBezTo>
                  <a:cubicBezTo>
                    <a:pt x="12" y="18"/>
                    <a:pt x="12" y="18"/>
                    <a:pt x="12" y="18"/>
                  </a:cubicBezTo>
                  <a:cubicBezTo>
                    <a:pt x="13" y="18"/>
                    <a:pt x="13" y="18"/>
                    <a:pt x="13" y="18"/>
                  </a:cubicBezTo>
                  <a:cubicBezTo>
                    <a:pt x="13" y="17"/>
                    <a:pt x="14" y="16"/>
                    <a:pt x="15" y="15"/>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6" y="16"/>
                    <a:pt x="16" y="16"/>
                    <a:pt x="16" y="16"/>
                  </a:cubicBezTo>
                  <a:cubicBezTo>
                    <a:pt x="15" y="17"/>
                    <a:pt x="14" y="18"/>
                    <a:pt x="14" y="19"/>
                  </a:cubicBezTo>
                  <a:cubicBezTo>
                    <a:pt x="14" y="20"/>
                    <a:pt x="14" y="20"/>
                    <a:pt x="14" y="20"/>
                  </a:cubicBezTo>
                  <a:cubicBezTo>
                    <a:pt x="14" y="21"/>
                    <a:pt x="14" y="21"/>
                    <a:pt x="14" y="21"/>
                  </a:cubicBezTo>
                  <a:cubicBezTo>
                    <a:pt x="14" y="21"/>
                    <a:pt x="14" y="21"/>
                    <a:pt x="14" y="21"/>
                  </a:cubicBezTo>
                  <a:cubicBezTo>
                    <a:pt x="14" y="21"/>
                    <a:pt x="14" y="21"/>
                    <a:pt x="14" y="21"/>
                  </a:cubicBezTo>
                  <a:cubicBezTo>
                    <a:pt x="13" y="22"/>
                    <a:pt x="13" y="22"/>
                    <a:pt x="13" y="22"/>
                  </a:cubicBezTo>
                  <a:cubicBezTo>
                    <a:pt x="10" y="25"/>
                    <a:pt x="10" y="25"/>
                    <a:pt x="10" y="25"/>
                  </a:cubicBezTo>
                  <a:cubicBezTo>
                    <a:pt x="9" y="26"/>
                    <a:pt x="8" y="27"/>
                    <a:pt x="7" y="29"/>
                  </a:cubicBezTo>
                  <a:cubicBezTo>
                    <a:pt x="7" y="29"/>
                    <a:pt x="6" y="30"/>
                    <a:pt x="6" y="30"/>
                  </a:cubicBezTo>
                  <a:moveTo>
                    <a:pt x="14" y="0"/>
                  </a:moveTo>
                  <a:cubicBezTo>
                    <a:pt x="13" y="0"/>
                    <a:pt x="13" y="0"/>
                    <a:pt x="13" y="0"/>
                  </a:cubicBezTo>
                  <a:cubicBezTo>
                    <a:pt x="10" y="3"/>
                    <a:pt x="8" y="6"/>
                    <a:pt x="7" y="10"/>
                  </a:cubicBezTo>
                  <a:cubicBezTo>
                    <a:pt x="7" y="10"/>
                    <a:pt x="7" y="10"/>
                    <a:pt x="7" y="10"/>
                  </a:cubicBezTo>
                  <a:cubicBezTo>
                    <a:pt x="6" y="9"/>
                    <a:pt x="6" y="9"/>
                    <a:pt x="6" y="9"/>
                  </a:cubicBezTo>
                  <a:cubicBezTo>
                    <a:pt x="5" y="10"/>
                    <a:pt x="5" y="10"/>
                    <a:pt x="5" y="10"/>
                  </a:cubicBezTo>
                  <a:cubicBezTo>
                    <a:pt x="4" y="12"/>
                    <a:pt x="2" y="14"/>
                    <a:pt x="1" y="16"/>
                  </a:cubicBezTo>
                  <a:cubicBezTo>
                    <a:pt x="1" y="16"/>
                    <a:pt x="1" y="16"/>
                    <a:pt x="1" y="16"/>
                  </a:cubicBezTo>
                  <a:cubicBezTo>
                    <a:pt x="1" y="17"/>
                    <a:pt x="1" y="17"/>
                    <a:pt x="1" y="17"/>
                  </a:cubicBezTo>
                  <a:cubicBezTo>
                    <a:pt x="2" y="17"/>
                    <a:pt x="3" y="18"/>
                    <a:pt x="3" y="18"/>
                  </a:cubicBezTo>
                  <a:cubicBezTo>
                    <a:pt x="0" y="21"/>
                    <a:pt x="0" y="21"/>
                    <a:pt x="0" y="21"/>
                  </a:cubicBezTo>
                  <a:cubicBezTo>
                    <a:pt x="0" y="22"/>
                    <a:pt x="0" y="22"/>
                    <a:pt x="0" y="22"/>
                  </a:cubicBezTo>
                  <a:cubicBezTo>
                    <a:pt x="1" y="22"/>
                    <a:pt x="1" y="23"/>
                    <a:pt x="1" y="24"/>
                  </a:cubicBezTo>
                  <a:cubicBezTo>
                    <a:pt x="1" y="25"/>
                    <a:pt x="1" y="25"/>
                    <a:pt x="1" y="25"/>
                  </a:cubicBezTo>
                  <a:cubicBezTo>
                    <a:pt x="1" y="28"/>
                    <a:pt x="3" y="31"/>
                    <a:pt x="6" y="32"/>
                  </a:cubicBezTo>
                  <a:cubicBezTo>
                    <a:pt x="6" y="33"/>
                    <a:pt x="6" y="34"/>
                    <a:pt x="6" y="35"/>
                  </a:cubicBezTo>
                  <a:cubicBezTo>
                    <a:pt x="6" y="35"/>
                    <a:pt x="6" y="35"/>
                    <a:pt x="6" y="35"/>
                  </a:cubicBezTo>
                  <a:cubicBezTo>
                    <a:pt x="7" y="36"/>
                    <a:pt x="7" y="36"/>
                    <a:pt x="7" y="36"/>
                  </a:cubicBezTo>
                  <a:cubicBezTo>
                    <a:pt x="7" y="36"/>
                    <a:pt x="7" y="36"/>
                    <a:pt x="7" y="36"/>
                  </a:cubicBezTo>
                  <a:cubicBezTo>
                    <a:pt x="7" y="37"/>
                    <a:pt x="7" y="37"/>
                    <a:pt x="7" y="37"/>
                  </a:cubicBezTo>
                  <a:cubicBezTo>
                    <a:pt x="7" y="37"/>
                    <a:pt x="7" y="37"/>
                    <a:pt x="7" y="37"/>
                  </a:cubicBezTo>
                  <a:cubicBezTo>
                    <a:pt x="7" y="37"/>
                    <a:pt x="7" y="37"/>
                    <a:pt x="7" y="37"/>
                  </a:cubicBezTo>
                  <a:cubicBezTo>
                    <a:pt x="8" y="37"/>
                    <a:pt x="8" y="37"/>
                    <a:pt x="8" y="37"/>
                  </a:cubicBezTo>
                  <a:cubicBezTo>
                    <a:pt x="8" y="37"/>
                    <a:pt x="8" y="37"/>
                    <a:pt x="8" y="37"/>
                  </a:cubicBezTo>
                  <a:cubicBezTo>
                    <a:pt x="8" y="38"/>
                    <a:pt x="8" y="38"/>
                    <a:pt x="8" y="38"/>
                  </a:cubicBezTo>
                  <a:cubicBezTo>
                    <a:pt x="8" y="38"/>
                    <a:pt x="8" y="38"/>
                    <a:pt x="8" y="38"/>
                  </a:cubicBezTo>
                  <a:cubicBezTo>
                    <a:pt x="8" y="38"/>
                    <a:pt x="8" y="38"/>
                    <a:pt x="8" y="38"/>
                  </a:cubicBezTo>
                  <a:cubicBezTo>
                    <a:pt x="8" y="38"/>
                    <a:pt x="8" y="38"/>
                    <a:pt x="8" y="39"/>
                  </a:cubicBezTo>
                  <a:cubicBezTo>
                    <a:pt x="8" y="39"/>
                    <a:pt x="8" y="39"/>
                    <a:pt x="8" y="39"/>
                  </a:cubicBezTo>
                  <a:cubicBezTo>
                    <a:pt x="8" y="40"/>
                    <a:pt x="8" y="40"/>
                    <a:pt x="8" y="40"/>
                  </a:cubicBezTo>
                  <a:cubicBezTo>
                    <a:pt x="9" y="40"/>
                    <a:pt x="9" y="40"/>
                    <a:pt x="9" y="40"/>
                  </a:cubicBezTo>
                  <a:cubicBezTo>
                    <a:pt x="12" y="41"/>
                    <a:pt x="15" y="42"/>
                    <a:pt x="18" y="44"/>
                  </a:cubicBezTo>
                  <a:cubicBezTo>
                    <a:pt x="18" y="44"/>
                    <a:pt x="18" y="44"/>
                    <a:pt x="18" y="44"/>
                  </a:cubicBezTo>
                  <a:cubicBezTo>
                    <a:pt x="18" y="44"/>
                    <a:pt x="18" y="44"/>
                    <a:pt x="18" y="44"/>
                  </a:cubicBezTo>
                  <a:cubicBezTo>
                    <a:pt x="19" y="43"/>
                    <a:pt x="19" y="43"/>
                    <a:pt x="19" y="43"/>
                  </a:cubicBezTo>
                  <a:cubicBezTo>
                    <a:pt x="21" y="40"/>
                    <a:pt x="21" y="40"/>
                    <a:pt x="21" y="40"/>
                  </a:cubicBezTo>
                  <a:cubicBezTo>
                    <a:pt x="21" y="40"/>
                    <a:pt x="21" y="40"/>
                    <a:pt x="21" y="40"/>
                  </a:cubicBezTo>
                  <a:cubicBezTo>
                    <a:pt x="23" y="40"/>
                    <a:pt x="25" y="41"/>
                    <a:pt x="27" y="41"/>
                  </a:cubicBezTo>
                  <a:cubicBezTo>
                    <a:pt x="27" y="41"/>
                    <a:pt x="27" y="41"/>
                    <a:pt x="27" y="41"/>
                  </a:cubicBezTo>
                  <a:cubicBezTo>
                    <a:pt x="28" y="42"/>
                    <a:pt x="28" y="42"/>
                    <a:pt x="28" y="42"/>
                  </a:cubicBezTo>
                  <a:cubicBezTo>
                    <a:pt x="28" y="41"/>
                    <a:pt x="28" y="41"/>
                    <a:pt x="28" y="41"/>
                  </a:cubicBezTo>
                  <a:cubicBezTo>
                    <a:pt x="28" y="41"/>
                    <a:pt x="28" y="41"/>
                    <a:pt x="28" y="41"/>
                  </a:cubicBezTo>
                  <a:cubicBezTo>
                    <a:pt x="28" y="41"/>
                    <a:pt x="28" y="41"/>
                    <a:pt x="28" y="41"/>
                  </a:cubicBezTo>
                  <a:cubicBezTo>
                    <a:pt x="35" y="37"/>
                    <a:pt x="35" y="37"/>
                    <a:pt x="35" y="37"/>
                  </a:cubicBezTo>
                  <a:cubicBezTo>
                    <a:pt x="35" y="36"/>
                    <a:pt x="35" y="36"/>
                    <a:pt x="35" y="36"/>
                  </a:cubicBezTo>
                  <a:cubicBezTo>
                    <a:pt x="34" y="35"/>
                    <a:pt x="34" y="35"/>
                    <a:pt x="34" y="35"/>
                  </a:cubicBezTo>
                  <a:cubicBezTo>
                    <a:pt x="34" y="35"/>
                    <a:pt x="34" y="35"/>
                    <a:pt x="34" y="35"/>
                  </a:cubicBezTo>
                  <a:cubicBezTo>
                    <a:pt x="34" y="35"/>
                    <a:pt x="34" y="35"/>
                    <a:pt x="34" y="35"/>
                  </a:cubicBezTo>
                  <a:cubicBezTo>
                    <a:pt x="35" y="34"/>
                    <a:pt x="35" y="34"/>
                    <a:pt x="35" y="34"/>
                  </a:cubicBezTo>
                  <a:cubicBezTo>
                    <a:pt x="36" y="34"/>
                    <a:pt x="36" y="34"/>
                    <a:pt x="36" y="34"/>
                  </a:cubicBezTo>
                  <a:cubicBezTo>
                    <a:pt x="39" y="31"/>
                    <a:pt x="40" y="21"/>
                    <a:pt x="40" y="21"/>
                  </a:cubicBezTo>
                  <a:cubicBezTo>
                    <a:pt x="40" y="20"/>
                    <a:pt x="40" y="20"/>
                    <a:pt x="40" y="20"/>
                  </a:cubicBezTo>
                  <a:cubicBezTo>
                    <a:pt x="40" y="20"/>
                    <a:pt x="37" y="19"/>
                    <a:pt x="36" y="19"/>
                  </a:cubicBezTo>
                  <a:cubicBezTo>
                    <a:pt x="36" y="16"/>
                    <a:pt x="34" y="9"/>
                    <a:pt x="33" y="8"/>
                  </a:cubicBezTo>
                  <a:cubicBezTo>
                    <a:pt x="33" y="8"/>
                    <a:pt x="33" y="8"/>
                    <a:pt x="33" y="8"/>
                  </a:cubicBezTo>
                  <a:cubicBezTo>
                    <a:pt x="33" y="8"/>
                    <a:pt x="29" y="7"/>
                    <a:pt x="27" y="6"/>
                  </a:cubicBezTo>
                  <a:cubicBezTo>
                    <a:pt x="26" y="5"/>
                    <a:pt x="26" y="5"/>
                    <a:pt x="26" y="5"/>
                  </a:cubicBezTo>
                  <a:cubicBezTo>
                    <a:pt x="26" y="5"/>
                    <a:pt x="26" y="5"/>
                    <a:pt x="26" y="5"/>
                  </a:cubicBezTo>
                  <a:cubicBezTo>
                    <a:pt x="25" y="5"/>
                    <a:pt x="23" y="4"/>
                    <a:pt x="22" y="4"/>
                  </a:cubicBezTo>
                  <a:cubicBezTo>
                    <a:pt x="21" y="4"/>
                    <a:pt x="21" y="4"/>
                    <a:pt x="21" y="4"/>
                  </a:cubicBezTo>
                  <a:cubicBezTo>
                    <a:pt x="20" y="6"/>
                    <a:pt x="20" y="6"/>
                    <a:pt x="20" y="6"/>
                  </a:cubicBezTo>
                  <a:cubicBezTo>
                    <a:pt x="20" y="5"/>
                    <a:pt x="19" y="5"/>
                    <a:pt x="18" y="5"/>
                  </a:cubicBezTo>
                  <a:cubicBezTo>
                    <a:pt x="18" y="5"/>
                    <a:pt x="17" y="5"/>
                    <a:pt x="17" y="6"/>
                  </a:cubicBezTo>
                  <a:cubicBezTo>
                    <a:pt x="16" y="5"/>
                    <a:pt x="15" y="5"/>
                    <a:pt x="15" y="5"/>
                  </a:cubicBezTo>
                  <a:cubicBezTo>
                    <a:pt x="14" y="1"/>
                    <a:pt x="14" y="1"/>
                    <a:pt x="14" y="1"/>
                  </a:cubicBezTo>
                  <a:cubicBezTo>
                    <a:pt x="14" y="0"/>
                    <a:pt x="14" y="0"/>
                    <a:pt x="14"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14" name="Freeform 200"/>
            <p:cNvSpPr>
              <a:spLocks noEditPoints="1"/>
            </p:cNvSpPr>
            <p:nvPr/>
          </p:nvSpPr>
          <p:spPr bwMode="auto">
            <a:xfrm>
              <a:off x="4274" y="2091"/>
              <a:ext cx="53" cy="60"/>
            </a:xfrm>
            <a:custGeom>
              <a:avLst/>
              <a:gdLst>
                <a:gd name="T0" fmla="*/ 16 w 22"/>
                <a:gd name="T1" fmla="*/ 15 h 25"/>
                <a:gd name="T2" fmla="*/ 14 w 22"/>
                <a:gd name="T3" fmla="*/ 16 h 25"/>
                <a:gd name="T4" fmla="*/ 8 w 22"/>
                <a:gd name="T5" fmla="*/ 14 h 25"/>
                <a:gd name="T6" fmla="*/ 1 w 22"/>
                <a:gd name="T7" fmla="*/ 24 h 25"/>
                <a:gd name="T8" fmla="*/ 18 w 22"/>
                <a:gd name="T9" fmla="*/ 11 h 25"/>
                <a:gd name="T10" fmla="*/ 17 w 22"/>
                <a:gd name="T11" fmla="*/ 11 h 25"/>
                <a:gd name="T12" fmla="*/ 17 w 22"/>
                <a:gd name="T13" fmla="*/ 11 h 25"/>
                <a:gd name="T14" fmla="*/ 8 w 22"/>
                <a:gd name="T15" fmla="*/ 13 h 25"/>
                <a:gd name="T16" fmla="*/ 10 w 22"/>
                <a:gd name="T17" fmla="*/ 5 h 25"/>
                <a:gd name="T18" fmla="*/ 10 w 22"/>
                <a:gd name="T19" fmla="*/ 6 h 25"/>
                <a:gd name="T20" fmla="*/ 10 w 22"/>
                <a:gd name="T21" fmla="*/ 7 h 25"/>
                <a:gd name="T22" fmla="*/ 15 w 22"/>
                <a:gd name="T23" fmla="*/ 13 h 25"/>
                <a:gd name="T24" fmla="*/ 16 w 22"/>
                <a:gd name="T25" fmla="*/ 13 h 25"/>
                <a:gd name="T26" fmla="*/ 18 w 22"/>
                <a:gd name="T27" fmla="*/ 12 h 25"/>
                <a:gd name="T28" fmla="*/ 15 w 22"/>
                <a:gd name="T29" fmla="*/ 14 h 25"/>
                <a:gd name="T30" fmla="*/ 18 w 22"/>
                <a:gd name="T31" fmla="*/ 14 h 25"/>
                <a:gd name="T32" fmla="*/ 14 w 22"/>
                <a:gd name="T33" fmla="*/ 14 h 25"/>
                <a:gd name="T34" fmla="*/ 17 w 22"/>
                <a:gd name="T35" fmla="*/ 15 h 25"/>
                <a:gd name="T36" fmla="*/ 16 w 22"/>
                <a:gd name="T37" fmla="*/ 15 h 25"/>
                <a:gd name="T38" fmla="*/ 13 w 22"/>
                <a:gd name="T39" fmla="*/ 16 h 25"/>
                <a:gd name="T40" fmla="*/ 11 w 22"/>
                <a:gd name="T41" fmla="*/ 11 h 25"/>
                <a:gd name="T42" fmla="*/ 14 w 22"/>
                <a:gd name="T43" fmla="*/ 3 h 25"/>
                <a:gd name="T44" fmla="*/ 19 w 22"/>
                <a:gd name="T45" fmla="*/ 6 h 25"/>
                <a:gd name="T46" fmla="*/ 19 w 22"/>
                <a:gd name="T47" fmla="*/ 7 h 25"/>
                <a:gd name="T48" fmla="*/ 17 w 22"/>
                <a:gd name="T49" fmla="*/ 7 h 25"/>
                <a:gd name="T50" fmla="*/ 19 w 22"/>
                <a:gd name="T51" fmla="*/ 7 h 25"/>
                <a:gd name="T52" fmla="*/ 16 w 22"/>
                <a:gd name="T53" fmla="*/ 7 h 25"/>
                <a:gd name="T54" fmla="*/ 18 w 22"/>
                <a:gd name="T55" fmla="*/ 9 h 25"/>
                <a:gd name="T56" fmla="*/ 16 w 22"/>
                <a:gd name="T57" fmla="*/ 8 h 25"/>
                <a:gd name="T58" fmla="*/ 17 w 22"/>
                <a:gd name="T59" fmla="*/ 9 h 25"/>
                <a:gd name="T60" fmla="*/ 15 w 22"/>
                <a:gd name="T61" fmla="*/ 9 h 25"/>
                <a:gd name="T62" fmla="*/ 17 w 22"/>
                <a:gd name="T63" fmla="*/ 10 h 25"/>
                <a:gd name="T64" fmla="*/ 15 w 22"/>
                <a:gd name="T65" fmla="*/ 10 h 25"/>
                <a:gd name="T66" fmla="*/ 14 w 22"/>
                <a:gd name="T67" fmla="*/ 11 h 25"/>
                <a:gd name="T68" fmla="*/ 16 w 22"/>
                <a:gd name="T69" fmla="*/ 11 h 25"/>
                <a:gd name="T70" fmla="*/ 14 w 22"/>
                <a:gd name="T71" fmla="*/ 11 h 25"/>
                <a:gd name="T72" fmla="*/ 14 w 22"/>
                <a:gd name="T73" fmla="*/ 12 h 25"/>
                <a:gd name="T74" fmla="*/ 15 w 22"/>
                <a:gd name="T75" fmla="*/ 3 h 25"/>
                <a:gd name="T76" fmla="*/ 20 w 22"/>
                <a:gd name="T77" fmla="*/ 2 h 25"/>
                <a:gd name="T78" fmla="*/ 19 w 22"/>
                <a:gd name="T79" fmla="*/ 5 h 25"/>
                <a:gd name="T80" fmla="*/ 14 w 22"/>
                <a:gd name="T81" fmla="*/ 0 h 25"/>
                <a:gd name="T82" fmla="*/ 11 w 22"/>
                <a:gd name="T83" fmla="*/ 4 h 25"/>
                <a:gd name="T84" fmla="*/ 6 w 22"/>
                <a:gd name="T85" fmla="*/ 9 h 25"/>
                <a:gd name="T86" fmla="*/ 1 w 22"/>
                <a:gd name="T87" fmla="*/ 21 h 25"/>
                <a:gd name="T88" fmla="*/ 0 w 22"/>
                <a:gd name="T89" fmla="*/ 25 h 25"/>
                <a:gd name="T90" fmla="*/ 4 w 22"/>
                <a:gd name="T91" fmla="*/ 23 h 25"/>
                <a:gd name="T92" fmla="*/ 12 w 22"/>
                <a:gd name="T93" fmla="*/ 17 h 25"/>
                <a:gd name="T94" fmla="*/ 19 w 22"/>
                <a:gd name="T95" fmla="*/ 9 h 25"/>
                <a:gd name="T96" fmla="*/ 21 w 22"/>
                <a:gd name="T97" fmla="*/ 5 h 25"/>
                <a:gd name="T98" fmla="*/ 16 w 22"/>
                <a:gd name="T9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 h="25">
                  <a:moveTo>
                    <a:pt x="14" y="16"/>
                  </a:moveTo>
                  <a:cubicBezTo>
                    <a:pt x="13" y="16"/>
                    <a:pt x="13" y="16"/>
                    <a:pt x="13" y="16"/>
                  </a:cubicBezTo>
                  <a:cubicBezTo>
                    <a:pt x="14" y="16"/>
                    <a:pt x="16" y="15"/>
                    <a:pt x="16" y="15"/>
                  </a:cubicBezTo>
                  <a:cubicBezTo>
                    <a:pt x="16" y="16"/>
                    <a:pt x="15" y="16"/>
                    <a:pt x="15" y="16"/>
                  </a:cubicBezTo>
                  <a:cubicBezTo>
                    <a:pt x="15" y="16"/>
                    <a:pt x="15" y="16"/>
                    <a:pt x="15" y="16"/>
                  </a:cubicBezTo>
                  <a:cubicBezTo>
                    <a:pt x="14" y="16"/>
                    <a:pt x="14" y="16"/>
                    <a:pt x="14" y="16"/>
                  </a:cubicBezTo>
                  <a:moveTo>
                    <a:pt x="1" y="24"/>
                  </a:moveTo>
                  <a:cubicBezTo>
                    <a:pt x="1" y="23"/>
                    <a:pt x="2" y="22"/>
                    <a:pt x="2" y="21"/>
                  </a:cubicBezTo>
                  <a:cubicBezTo>
                    <a:pt x="2" y="21"/>
                    <a:pt x="6" y="17"/>
                    <a:pt x="8" y="14"/>
                  </a:cubicBezTo>
                  <a:cubicBezTo>
                    <a:pt x="8" y="15"/>
                    <a:pt x="9" y="15"/>
                    <a:pt x="9" y="15"/>
                  </a:cubicBezTo>
                  <a:cubicBezTo>
                    <a:pt x="3" y="23"/>
                    <a:pt x="3" y="23"/>
                    <a:pt x="3" y="23"/>
                  </a:cubicBezTo>
                  <a:cubicBezTo>
                    <a:pt x="1" y="24"/>
                    <a:pt x="1" y="24"/>
                    <a:pt x="1" y="24"/>
                  </a:cubicBezTo>
                  <a:moveTo>
                    <a:pt x="18" y="11"/>
                  </a:moveTo>
                  <a:cubicBezTo>
                    <a:pt x="18" y="11"/>
                    <a:pt x="18" y="11"/>
                    <a:pt x="18" y="11"/>
                  </a:cubicBezTo>
                  <a:cubicBezTo>
                    <a:pt x="18" y="11"/>
                    <a:pt x="18" y="11"/>
                    <a:pt x="18" y="11"/>
                  </a:cubicBezTo>
                  <a:cubicBezTo>
                    <a:pt x="18" y="11"/>
                    <a:pt x="18" y="11"/>
                    <a:pt x="18" y="11"/>
                  </a:cubicBezTo>
                  <a:cubicBezTo>
                    <a:pt x="18" y="11"/>
                    <a:pt x="18" y="11"/>
                    <a:pt x="18" y="11"/>
                  </a:cubicBezTo>
                  <a:moveTo>
                    <a:pt x="17" y="11"/>
                  </a:moveTo>
                  <a:cubicBezTo>
                    <a:pt x="18" y="10"/>
                    <a:pt x="18" y="10"/>
                    <a:pt x="18" y="10"/>
                  </a:cubicBezTo>
                  <a:cubicBezTo>
                    <a:pt x="18" y="10"/>
                    <a:pt x="18" y="10"/>
                    <a:pt x="18" y="10"/>
                  </a:cubicBezTo>
                  <a:cubicBezTo>
                    <a:pt x="17" y="11"/>
                    <a:pt x="17" y="11"/>
                    <a:pt x="17" y="11"/>
                  </a:cubicBezTo>
                  <a:moveTo>
                    <a:pt x="13" y="16"/>
                  </a:moveTo>
                  <a:cubicBezTo>
                    <a:pt x="13" y="16"/>
                    <a:pt x="13" y="16"/>
                    <a:pt x="13" y="16"/>
                  </a:cubicBezTo>
                  <a:cubicBezTo>
                    <a:pt x="11" y="15"/>
                    <a:pt x="9" y="14"/>
                    <a:pt x="8" y="13"/>
                  </a:cubicBezTo>
                  <a:cubicBezTo>
                    <a:pt x="7" y="12"/>
                    <a:pt x="7" y="11"/>
                    <a:pt x="7" y="9"/>
                  </a:cubicBezTo>
                  <a:cubicBezTo>
                    <a:pt x="7" y="8"/>
                    <a:pt x="7" y="7"/>
                    <a:pt x="8" y="6"/>
                  </a:cubicBezTo>
                  <a:cubicBezTo>
                    <a:pt x="9" y="5"/>
                    <a:pt x="10" y="5"/>
                    <a:pt x="10" y="5"/>
                  </a:cubicBezTo>
                  <a:cubicBezTo>
                    <a:pt x="10" y="5"/>
                    <a:pt x="11" y="5"/>
                    <a:pt x="11" y="5"/>
                  </a:cubicBezTo>
                  <a:cubicBezTo>
                    <a:pt x="10" y="6"/>
                    <a:pt x="10" y="6"/>
                    <a:pt x="10" y="6"/>
                  </a:cubicBezTo>
                  <a:cubicBezTo>
                    <a:pt x="10" y="6"/>
                    <a:pt x="10" y="6"/>
                    <a:pt x="10" y="6"/>
                  </a:cubicBezTo>
                  <a:cubicBezTo>
                    <a:pt x="10" y="7"/>
                    <a:pt x="10" y="7"/>
                    <a:pt x="10" y="7"/>
                  </a:cubicBezTo>
                  <a:cubicBezTo>
                    <a:pt x="10" y="7"/>
                    <a:pt x="10" y="7"/>
                    <a:pt x="10" y="7"/>
                  </a:cubicBezTo>
                  <a:cubicBezTo>
                    <a:pt x="10" y="7"/>
                    <a:pt x="10" y="7"/>
                    <a:pt x="10" y="7"/>
                  </a:cubicBezTo>
                  <a:cubicBezTo>
                    <a:pt x="9" y="8"/>
                    <a:pt x="9" y="10"/>
                    <a:pt x="11" y="12"/>
                  </a:cubicBezTo>
                  <a:cubicBezTo>
                    <a:pt x="11" y="12"/>
                    <a:pt x="13" y="13"/>
                    <a:pt x="14" y="13"/>
                  </a:cubicBezTo>
                  <a:cubicBezTo>
                    <a:pt x="14" y="13"/>
                    <a:pt x="15" y="13"/>
                    <a:pt x="15" y="13"/>
                  </a:cubicBezTo>
                  <a:cubicBezTo>
                    <a:pt x="15" y="13"/>
                    <a:pt x="15" y="13"/>
                    <a:pt x="15" y="13"/>
                  </a:cubicBezTo>
                  <a:cubicBezTo>
                    <a:pt x="15" y="13"/>
                    <a:pt x="15" y="13"/>
                    <a:pt x="15" y="13"/>
                  </a:cubicBezTo>
                  <a:cubicBezTo>
                    <a:pt x="16" y="13"/>
                    <a:pt x="16" y="13"/>
                    <a:pt x="16" y="13"/>
                  </a:cubicBezTo>
                  <a:cubicBezTo>
                    <a:pt x="16" y="12"/>
                    <a:pt x="17" y="12"/>
                    <a:pt x="18" y="12"/>
                  </a:cubicBezTo>
                  <a:cubicBezTo>
                    <a:pt x="18" y="12"/>
                    <a:pt x="18" y="12"/>
                    <a:pt x="18" y="12"/>
                  </a:cubicBezTo>
                  <a:cubicBezTo>
                    <a:pt x="18" y="12"/>
                    <a:pt x="18" y="12"/>
                    <a:pt x="18" y="12"/>
                  </a:cubicBezTo>
                  <a:cubicBezTo>
                    <a:pt x="17" y="13"/>
                    <a:pt x="16" y="13"/>
                    <a:pt x="15" y="13"/>
                  </a:cubicBezTo>
                  <a:cubicBezTo>
                    <a:pt x="14" y="13"/>
                    <a:pt x="14" y="13"/>
                    <a:pt x="14" y="13"/>
                  </a:cubicBezTo>
                  <a:cubicBezTo>
                    <a:pt x="15" y="14"/>
                    <a:pt x="15" y="14"/>
                    <a:pt x="15" y="14"/>
                  </a:cubicBezTo>
                  <a:cubicBezTo>
                    <a:pt x="16" y="13"/>
                    <a:pt x="17" y="13"/>
                    <a:pt x="18" y="13"/>
                  </a:cubicBezTo>
                  <a:cubicBezTo>
                    <a:pt x="18" y="13"/>
                    <a:pt x="18" y="13"/>
                    <a:pt x="18" y="13"/>
                  </a:cubicBezTo>
                  <a:cubicBezTo>
                    <a:pt x="18" y="13"/>
                    <a:pt x="18" y="13"/>
                    <a:pt x="18" y="14"/>
                  </a:cubicBezTo>
                  <a:cubicBezTo>
                    <a:pt x="18" y="13"/>
                    <a:pt x="18" y="13"/>
                    <a:pt x="18" y="13"/>
                  </a:cubicBezTo>
                  <a:cubicBezTo>
                    <a:pt x="16" y="14"/>
                    <a:pt x="15" y="14"/>
                    <a:pt x="14" y="14"/>
                  </a:cubicBezTo>
                  <a:cubicBezTo>
                    <a:pt x="14" y="14"/>
                    <a:pt x="14" y="14"/>
                    <a:pt x="14" y="14"/>
                  </a:cubicBezTo>
                  <a:cubicBezTo>
                    <a:pt x="14" y="15"/>
                    <a:pt x="14" y="15"/>
                    <a:pt x="14" y="15"/>
                  </a:cubicBezTo>
                  <a:cubicBezTo>
                    <a:pt x="15" y="15"/>
                    <a:pt x="17" y="14"/>
                    <a:pt x="18" y="14"/>
                  </a:cubicBezTo>
                  <a:cubicBezTo>
                    <a:pt x="17" y="15"/>
                    <a:pt x="17" y="15"/>
                    <a:pt x="17" y="15"/>
                  </a:cubicBezTo>
                  <a:cubicBezTo>
                    <a:pt x="17" y="15"/>
                    <a:pt x="17" y="15"/>
                    <a:pt x="17" y="15"/>
                  </a:cubicBezTo>
                  <a:cubicBezTo>
                    <a:pt x="17" y="15"/>
                    <a:pt x="17" y="15"/>
                    <a:pt x="17" y="15"/>
                  </a:cubicBezTo>
                  <a:cubicBezTo>
                    <a:pt x="16" y="15"/>
                    <a:pt x="16" y="15"/>
                    <a:pt x="16" y="15"/>
                  </a:cubicBezTo>
                  <a:cubicBezTo>
                    <a:pt x="16" y="15"/>
                    <a:pt x="16" y="15"/>
                    <a:pt x="16" y="15"/>
                  </a:cubicBezTo>
                  <a:cubicBezTo>
                    <a:pt x="13" y="15"/>
                    <a:pt x="13" y="15"/>
                    <a:pt x="13" y="15"/>
                  </a:cubicBezTo>
                  <a:cubicBezTo>
                    <a:pt x="13" y="16"/>
                    <a:pt x="13" y="16"/>
                    <a:pt x="13" y="16"/>
                  </a:cubicBezTo>
                  <a:cubicBezTo>
                    <a:pt x="13" y="16"/>
                    <a:pt x="13" y="16"/>
                    <a:pt x="13" y="16"/>
                  </a:cubicBezTo>
                  <a:moveTo>
                    <a:pt x="14" y="12"/>
                  </a:moveTo>
                  <a:cubicBezTo>
                    <a:pt x="13" y="12"/>
                    <a:pt x="12" y="12"/>
                    <a:pt x="11" y="11"/>
                  </a:cubicBezTo>
                  <a:cubicBezTo>
                    <a:pt x="10" y="10"/>
                    <a:pt x="10" y="8"/>
                    <a:pt x="11" y="7"/>
                  </a:cubicBezTo>
                  <a:cubicBezTo>
                    <a:pt x="11" y="6"/>
                    <a:pt x="12" y="6"/>
                    <a:pt x="12" y="5"/>
                  </a:cubicBezTo>
                  <a:cubicBezTo>
                    <a:pt x="13" y="4"/>
                    <a:pt x="13" y="3"/>
                    <a:pt x="14" y="3"/>
                  </a:cubicBezTo>
                  <a:cubicBezTo>
                    <a:pt x="14" y="3"/>
                    <a:pt x="14" y="3"/>
                    <a:pt x="14" y="3"/>
                  </a:cubicBezTo>
                  <a:cubicBezTo>
                    <a:pt x="14" y="4"/>
                    <a:pt x="14" y="5"/>
                    <a:pt x="15" y="5"/>
                  </a:cubicBezTo>
                  <a:cubicBezTo>
                    <a:pt x="17" y="6"/>
                    <a:pt x="18" y="6"/>
                    <a:pt x="19" y="6"/>
                  </a:cubicBezTo>
                  <a:cubicBezTo>
                    <a:pt x="20" y="6"/>
                    <a:pt x="20" y="6"/>
                    <a:pt x="20" y="6"/>
                  </a:cubicBezTo>
                  <a:cubicBezTo>
                    <a:pt x="19" y="7"/>
                    <a:pt x="19" y="7"/>
                    <a:pt x="19" y="7"/>
                  </a:cubicBezTo>
                  <a:cubicBezTo>
                    <a:pt x="19" y="7"/>
                    <a:pt x="19" y="7"/>
                    <a:pt x="19" y="7"/>
                  </a:cubicBezTo>
                  <a:cubicBezTo>
                    <a:pt x="19" y="7"/>
                    <a:pt x="19" y="7"/>
                    <a:pt x="18" y="7"/>
                  </a:cubicBezTo>
                  <a:cubicBezTo>
                    <a:pt x="18" y="7"/>
                    <a:pt x="17" y="7"/>
                    <a:pt x="17" y="7"/>
                  </a:cubicBezTo>
                  <a:cubicBezTo>
                    <a:pt x="17" y="7"/>
                    <a:pt x="17" y="7"/>
                    <a:pt x="17" y="7"/>
                  </a:cubicBezTo>
                  <a:cubicBezTo>
                    <a:pt x="17" y="7"/>
                    <a:pt x="17" y="7"/>
                    <a:pt x="17" y="7"/>
                  </a:cubicBezTo>
                  <a:cubicBezTo>
                    <a:pt x="17" y="7"/>
                    <a:pt x="18" y="7"/>
                    <a:pt x="18" y="7"/>
                  </a:cubicBezTo>
                  <a:cubicBezTo>
                    <a:pt x="19" y="7"/>
                    <a:pt x="19" y="7"/>
                    <a:pt x="19" y="7"/>
                  </a:cubicBezTo>
                  <a:cubicBezTo>
                    <a:pt x="19" y="8"/>
                    <a:pt x="19" y="8"/>
                    <a:pt x="19" y="8"/>
                  </a:cubicBezTo>
                  <a:cubicBezTo>
                    <a:pt x="18" y="8"/>
                    <a:pt x="17" y="7"/>
                    <a:pt x="17" y="7"/>
                  </a:cubicBezTo>
                  <a:cubicBezTo>
                    <a:pt x="16" y="7"/>
                    <a:pt x="16" y="7"/>
                    <a:pt x="16" y="7"/>
                  </a:cubicBezTo>
                  <a:cubicBezTo>
                    <a:pt x="17" y="8"/>
                    <a:pt x="17" y="8"/>
                    <a:pt x="17" y="8"/>
                  </a:cubicBezTo>
                  <a:cubicBezTo>
                    <a:pt x="17" y="8"/>
                    <a:pt x="18" y="8"/>
                    <a:pt x="18" y="8"/>
                  </a:cubicBezTo>
                  <a:cubicBezTo>
                    <a:pt x="18" y="9"/>
                    <a:pt x="18" y="9"/>
                    <a:pt x="18" y="9"/>
                  </a:cubicBezTo>
                  <a:cubicBezTo>
                    <a:pt x="18" y="8"/>
                    <a:pt x="18" y="8"/>
                    <a:pt x="18" y="8"/>
                  </a:cubicBezTo>
                  <a:cubicBezTo>
                    <a:pt x="18" y="8"/>
                    <a:pt x="17" y="8"/>
                    <a:pt x="17" y="8"/>
                  </a:cubicBezTo>
                  <a:cubicBezTo>
                    <a:pt x="17" y="8"/>
                    <a:pt x="16" y="8"/>
                    <a:pt x="16" y="8"/>
                  </a:cubicBezTo>
                  <a:cubicBezTo>
                    <a:pt x="16" y="9"/>
                    <a:pt x="16" y="9"/>
                    <a:pt x="16" y="9"/>
                  </a:cubicBezTo>
                  <a:cubicBezTo>
                    <a:pt x="16" y="9"/>
                    <a:pt x="16" y="9"/>
                    <a:pt x="16" y="9"/>
                  </a:cubicBezTo>
                  <a:cubicBezTo>
                    <a:pt x="16" y="9"/>
                    <a:pt x="17" y="9"/>
                    <a:pt x="17" y="9"/>
                  </a:cubicBezTo>
                  <a:cubicBezTo>
                    <a:pt x="18" y="9"/>
                    <a:pt x="18" y="9"/>
                    <a:pt x="18" y="9"/>
                  </a:cubicBezTo>
                  <a:cubicBezTo>
                    <a:pt x="17" y="10"/>
                    <a:pt x="17" y="10"/>
                    <a:pt x="17" y="10"/>
                  </a:cubicBezTo>
                  <a:cubicBezTo>
                    <a:pt x="16" y="10"/>
                    <a:pt x="16" y="10"/>
                    <a:pt x="15" y="9"/>
                  </a:cubicBezTo>
                  <a:cubicBezTo>
                    <a:pt x="15" y="10"/>
                    <a:pt x="15" y="10"/>
                    <a:pt x="15" y="10"/>
                  </a:cubicBezTo>
                  <a:cubicBezTo>
                    <a:pt x="15" y="10"/>
                    <a:pt x="15" y="10"/>
                    <a:pt x="15" y="10"/>
                  </a:cubicBezTo>
                  <a:cubicBezTo>
                    <a:pt x="16" y="10"/>
                    <a:pt x="16" y="10"/>
                    <a:pt x="17" y="10"/>
                  </a:cubicBezTo>
                  <a:cubicBezTo>
                    <a:pt x="16" y="11"/>
                    <a:pt x="16" y="11"/>
                    <a:pt x="16" y="11"/>
                  </a:cubicBezTo>
                  <a:cubicBezTo>
                    <a:pt x="16" y="11"/>
                    <a:pt x="16" y="11"/>
                    <a:pt x="16" y="11"/>
                  </a:cubicBezTo>
                  <a:cubicBezTo>
                    <a:pt x="16" y="11"/>
                    <a:pt x="15" y="10"/>
                    <a:pt x="15" y="10"/>
                  </a:cubicBezTo>
                  <a:cubicBezTo>
                    <a:pt x="15" y="10"/>
                    <a:pt x="15" y="10"/>
                    <a:pt x="15" y="10"/>
                  </a:cubicBezTo>
                  <a:cubicBezTo>
                    <a:pt x="15" y="10"/>
                    <a:pt x="15" y="10"/>
                    <a:pt x="15" y="10"/>
                  </a:cubicBezTo>
                  <a:cubicBezTo>
                    <a:pt x="14" y="11"/>
                    <a:pt x="14" y="11"/>
                    <a:pt x="14" y="11"/>
                  </a:cubicBezTo>
                  <a:cubicBezTo>
                    <a:pt x="15" y="11"/>
                    <a:pt x="15" y="11"/>
                    <a:pt x="15" y="11"/>
                  </a:cubicBezTo>
                  <a:cubicBezTo>
                    <a:pt x="15" y="11"/>
                    <a:pt x="15" y="11"/>
                    <a:pt x="16" y="11"/>
                  </a:cubicBezTo>
                  <a:cubicBezTo>
                    <a:pt x="16" y="11"/>
                    <a:pt x="16" y="11"/>
                    <a:pt x="16" y="11"/>
                  </a:cubicBezTo>
                  <a:cubicBezTo>
                    <a:pt x="16" y="11"/>
                    <a:pt x="15" y="11"/>
                    <a:pt x="15" y="11"/>
                  </a:cubicBezTo>
                  <a:cubicBezTo>
                    <a:pt x="15" y="11"/>
                    <a:pt x="14" y="11"/>
                    <a:pt x="14" y="11"/>
                  </a:cubicBezTo>
                  <a:cubicBezTo>
                    <a:pt x="14" y="11"/>
                    <a:pt x="14" y="11"/>
                    <a:pt x="14" y="11"/>
                  </a:cubicBezTo>
                  <a:cubicBezTo>
                    <a:pt x="14" y="12"/>
                    <a:pt x="14" y="12"/>
                    <a:pt x="14" y="12"/>
                  </a:cubicBezTo>
                  <a:cubicBezTo>
                    <a:pt x="15" y="12"/>
                    <a:pt x="15" y="12"/>
                    <a:pt x="15" y="12"/>
                  </a:cubicBezTo>
                  <a:cubicBezTo>
                    <a:pt x="14" y="12"/>
                    <a:pt x="14" y="12"/>
                    <a:pt x="14" y="12"/>
                  </a:cubicBezTo>
                  <a:moveTo>
                    <a:pt x="19" y="5"/>
                  </a:moveTo>
                  <a:cubicBezTo>
                    <a:pt x="18" y="5"/>
                    <a:pt x="17" y="5"/>
                    <a:pt x="16" y="4"/>
                  </a:cubicBezTo>
                  <a:cubicBezTo>
                    <a:pt x="15" y="4"/>
                    <a:pt x="15" y="3"/>
                    <a:pt x="15" y="3"/>
                  </a:cubicBezTo>
                  <a:cubicBezTo>
                    <a:pt x="15" y="2"/>
                    <a:pt x="15" y="2"/>
                    <a:pt x="15" y="1"/>
                  </a:cubicBezTo>
                  <a:cubicBezTo>
                    <a:pt x="15" y="1"/>
                    <a:pt x="16" y="1"/>
                    <a:pt x="16" y="1"/>
                  </a:cubicBezTo>
                  <a:cubicBezTo>
                    <a:pt x="17" y="1"/>
                    <a:pt x="19" y="1"/>
                    <a:pt x="20" y="2"/>
                  </a:cubicBezTo>
                  <a:cubicBezTo>
                    <a:pt x="20" y="3"/>
                    <a:pt x="21" y="4"/>
                    <a:pt x="21" y="4"/>
                  </a:cubicBezTo>
                  <a:cubicBezTo>
                    <a:pt x="21" y="5"/>
                    <a:pt x="20" y="5"/>
                    <a:pt x="20" y="5"/>
                  </a:cubicBezTo>
                  <a:cubicBezTo>
                    <a:pt x="20" y="5"/>
                    <a:pt x="19" y="5"/>
                    <a:pt x="19" y="5"/>
                  </a:cubicBezTo>
                  <a:moveTo>
                    <a:pt x="16" y="0"/>
                  </a:moveTo>
                  <a:cubicBezTo>
                    <a:pt x="16" y="0"/>
                    <a:pt x="15" y="0"/>
                    <a:pt x="14" y="0"/>
                  </a:cubicBezTo>
                  <a:cubicBezTo>
                    <a:pt x="14" y="0"/>
                    <a:pt x="14" y="0"/>
                    <a:pt x="14" y="0"/>
                  </a:cubicBezTo>
                  <a:cubicBezTo>
                    <a:pt x="14" y="1"/>
                    <a:pt x="14" y="1"/>
                    <a:pt x="14" y="1"/>
                  </a:cubicBezTo>
                  <a:cubicBezTo>
                    <a:pt x="14" y="1"/>
                    <a:pt x="14" y="1"/>
                    <a:pt x="14" y="1"/>
                  </a:cubicBezTo>
                  <a:cubicBezTo>
                    <a:pt x="13" y="2"/>
                    <a:pt x="12" y="3"/>
                    <a:pt x="11" y="4"/>
                  </a:cubicBezTo>
                  <a:cubicBezTo>
                    <a:pt x="11" y="4"/>
                    <a:pt x="11" y="4"/>
                    <a:pt x="10" y="4"/>
                  </a:cubicBezTo>
                  <a:cubicBezTo>
                    <a:pt x="9" y="4"/>
                    <a:pt x="8" y="4"/>
                    <a:pt x="8" y="5"/>
                  </a:cubicBezTo>
                  <a:cubicBezTo>
                    <a:pt x="6" y="6"/>
                    <a:pt x="6" y="8"/>
                    <a:pt x="6" y="9"/>
                  </a:cubicBezTo>
                  <a:cubicBezTo>
                    <a:pt x="6" y="11"/>
                    <a:pt x="6" y="12"/>
                    <a:pt x="7" y="14"/>
                  </a:cubicBezTo>
                  <a:cubicBezTo>
                    <a:pt x="5" y="17"/>
                    <a:pt x="1" y="21"/>
                    <a:pt x="1" y="21"/>
                  </a:cubicBezTo>
                  <a:cubicBezTo>
                    <a:pt x="1" y="21"/>
                    <a:pt x="1" y="21"/>
                    <a:pt x="1" y="21"/>
                  </a:cubicBezTo>
                  <a:cubicBezTo>
                    <a:pt x="1" y="21"/>
                    <a:pt x="1" y="21"/>
                    <a:pt x="1" y="21"/>
                  </a:cubicBezTo>
                  <a:cubicBezTo>
                    <a:pt x="1" y="22"/>
                    <a:pt x="0" y="25"/>
                    <a:pt x="0" y="25"/>
                  </a:cubicBezTo>
                  <a:cubicBezTo>
                    <a:pt x="0" y="25"/>
                    <a:pt x="0" y="25"/>
                    <a:pt x="0" y="25"/>
                  </a:cubicBezTo>
                  <a:cubicBezTo>
                    <a:pt x="0" y="25"/>
                    <a:pt x="0" y="25"/>
                    <a:pt x="0" y="25"/>
                  </a:cubicBezTo>
                  <a:cubicBezTo>
                    <a:pt x="0" y="25"/>
                    <a:pt x="0" y="25"/>
                    <a:pt x="0" y="25"/>
                  </a:cubicBezTo>
                  <a:cubicBezTo>
                    <a:pt x="4" y="23"/>
                    <a:pt x="4" y="23"/>
                    <a:pt x="4" y="23"/>
                  </a:cubicBezTo>
                  <a:cubicBezTo>
                    <a:pt x="4" y="23"/>
                    <a:pt x="4" y="23"/>
                    <a:pt x="4" y="23"/>
                  </a:cubicBezTo>
                  <a:cubicBezTo>
                    <a:pt x="10" y="16"/>
                    <a:pt x="10" y="16"/>
                    <a:pt x="10" y="16"/>
                  </a:cubicBezTo>
                  <a:cubicBezTo>
                    <a:pt x="11" y="16"/>
                    <a:pt x="12" y="17"/>
                    <a:pt x="12" y="17"/>
                  </a:cubicBezTo>
                  <a:cubicBezTo>
                    <a:pt x="13" y="17"/>
                    <a:pt x="13" y="17"/>
                    <a:pt x="14" y="17"/>
                  </a:cubicBezTo>
                  <a:cubicBezTo>
                    <a:pt x="15" y="17"/>
                    <a:pt x="17" y="16"/>
                    <a:pt x="18" y="15"/>
                  </a:cubicBezTo>
                  <a:cubicBezTo>
                    <a:pt x="20" y="14"/>
                    <a:pt x="20" y="11"/>
                    <a:pt x="19" y="9"/>
                  </a:cubicBezTo>
                  <a:cubicBezTo>
                    <a:pt x="19" y="9"/>
                    <a:pt x="19" y="8"/>
                    <a:pt x="20" y="8"/>
                  </a:cubicBezTo>
                  <a:cubicBezTo>
                    <a:pt x="20" y="7"/>
                    <a:pt x="21" y="6"/>
                    <a:pt x="21" y="5"/>
                  </a:cubicBezTo>
                  <a:cubicBezTo>
                    <a:pt x="21" y="5"/>
                    <a:pt x="21" y="5"/>
                    <a:pt x="21" y="5"/>
                  </a:cubicBezTo>
                  <a:cubicBezTo>
                    <a:pt x="22" y="4"/>
                    <a:pt x="22" y="4"/>
                    <a:pt x="22" y="4"/>
                  </a:cubicBezTo>
                  <a:cubicBezTo>
                    <a:pt x="22" y="3"/>
                    <a:pt x="21" y="2"/>
                    <a:pt x="20" y="1"/>
                  </a:cubicBezTo>
                  <a:cubicBezTo>
                    <a:pt x="19" y="0"/>
                    <a:pt x="18" y="0"/>
                    <a:pt x="1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15" name="Freeform 201"/>
            <p:cNvSpPr>
              <a:spLocks noEditPoints="1"/>
            </p:cNvSpPr>
            <p:nvPr/>
          </p:nvSpPr>
          <p:spPr bwMode="auto">
            <a:xfrm>
              <a:off x="3432" y="2091"/>
              <a:ext cx="83" cy="117"/>
            </a:xfrm>
            <a:custGeom>
              <a:avLst/>
              <a:gdLst>
                <a:gd name="T0" fmla="*/ 27 w 35"/>
                <a:gd name="T1" fmla="*/ 48 h 49"/>
                <a:gd name="T2" fmla="*/ 24 w 35"/>
                <a:gd name="T3" fmla="*/ 44 h 49"/>
                <a:gd name="T4" fmla="*/ 29 w 35"/>
                <a:gd name="T5" fmla="*/ 48 h 49"/>
                <a:gd name="T6" fmla="*/ 22 w 35"/>
                <a:gd name="T7" fmla="*/ 47 h 49"/>
                <a:gd name="T8" fmla="*/ 30 w 35"/>
                <a:gd name="T9" fmla="*/ 48 h 49"/>
                <a:gd name="T10" fmla="*/ 17 w 35"/>
                <a:gd name="T11" fmla="*/ 46 h 49"/>
                <a:gd name="T12" fmla="*/ 14 w 35"/>
                <a:gd name="T13" fmla="*/ 44 h 49"/>
                <a:gd name="T14" fmla="*/ 13 w 35"/>
                <a:gd name="T15" fmla="*/ 40 h 49"/>
                <a:gd name="T16" fmla="*/ 15 w 35"/>
                <a:gd name="T17" fmla="*/ 41 h 49"/>
                <a:gd name="T18" fmla="*/ 12 w 35"/>
                <a:gd name="T19" fmla="*/ 39 h 49"/>
                <a:gd name="T20" fmla="*/ 11 w 35"/>
                <a:gd name="T21" fmla="*/ 38 h 49"/>
                <a:gd name="T22" fmla="*/ 8 w 35"/>
                <a:gd name="T23" fmla="*/ 36 h 49"/>
                <a:gd name="T24" fmla="*/ 7 w 35"/>
                <a:gd name="T25" fmla="*/ 33 h 49"/>
                <a:gd name="T26" fmla="*/ 3 w 35"/>
                <a:gd name="T27" fmla="*/ 29 h 49"/>
                <a:gd name="T28" fmla="*/ 4 w 35"/>
                <a:gd name="T29" fmla="*/ 29 h 49"/>
                <a:gd name="T30" fmla="*/ 5 w 35"/>
                <a:gd name="T31" fmla="*/ 29 h 49"/>
                <a:gd name="T32" fmla="*/ 20 w 35"/>
                <a:gd name="T33" fmla="*/ 29 h 49"/>
                <a:gd name="T34" fmla="*/ 18 w 35"/>
                <a:gd name="T35" fmla="*/ 29 h 49"/>
                <a:gd name="T36" fmla="*/ 24 w 35"/>
                <a:gd name="T37" fmla="*/ 29 h 49"/>
                <a:gd name="T38" fmla="*/ 23 w 35"/>
                <a:gd name="T39" fmla="*/ 32 h 49"/>
                <a:gd name="T40" fmla="*/ 27 w 35"/>
                <a:gd name="T41" fmla="*/ 29 h 49"/>
                <a:gd name="T42" fmla="*/ 29 w 35"/>
                <a:gd name="T43" fmla="*/ 29 h 49"/>
                <a:gd name="T44" fmla="*/ 1 w 35"/>
                <a:gd name="T45" fmla="*/ 29 h 49"/>
                <a:gd name="T46" fmla="*/ 1 w 35"/>
                <a:gd name="T47" fmla="*/ 23 h 49"/>
                <a:gd name="T48" fmla="*/ 3 w 35"/>
                <a:gd name="T49" fmla="*/ 23 h 49"/>
                <a:gd name="T50" fmla="*/ 22 w 35"/>
                <a:gd name="T51" fmla="*/ 21 h 49"/>
                <a:gd name="T52" fmla="*/ 20 w 35"/>
                <a:gd name="T53" fmla="*/ 23 h 49"/>
                <a:gd name="T54" fmla="*/ 23 w 35"/>
                <a:gd name="T55" fmla="*/ 23 h 49"/>
                <a:gd name="T56" fmla="*/ 16 w 35"/>
                <a:gd name="T57" fmla="*/ 23 h 49"/>
                <a:gd name="T58" fmla="*/ 18 w 35"/>
                <a:gd name="T59" fmla="*/ 23 h 49"/>
                <a:gd name="T60" fmla="*/ 26 w 35"/>
                <a:gd name="T61" fmla="*/ 21 h 49"/>
                <a:gd name="T62" fmla="*/ 28 w 35"/>
                <a:gd name="T63" fmla="*/ 21 h 49"/>
                <a:gd name="T64" fmla="*/ 5 w 35"/>
                <a:gd name="T65" fmla="*/ 21 h 49"/>
                <a:gd name="T66" fmla="*/ 1 w 35"/>
                <a:gd name="T67" fmla="*/ 21 h 49"/>
                <a:gd name="T68" fmla="*/ 18 w 35"/>
                <a:gd name="T69" fmla="*/ 15 h 49"/>
                <a:gd name="T70" fmla="*/ 18 w 35"/>
                <a:gd name="T71" fmla="*/ 14 h 49"/>
                <a:gd name="T72" fmla="*/ 30 w 35"/>
                <a:gd name="T73" fmla="*/ 12 h 49"/>
                <a:gd name="T74" fmla="*/ 22 w 35"/>
                <a:gd name="T75" fmla="*/ 10 h 49"/>
                <a:gd name="T76" fmla="*/ 30 w 35"/>
                <a:gd name="T77" fmla="*/ 10 h 49"/>
                <a:gd name="T78" fmla="*/ 23 w 35"/>
                <a:gd name="T79" fmla="*/ 11 h 49"/>
                <a:gd name="T80" fmla="*/ 28 w 35"/>
                <a:gd name="T81" fmla="*/ 9 h 49"/>
                <a:gd name="T82" fmla="*/ 24 w 35"/>
                <a:gd name="T83" fmla="*/ 11 h 49"/>
                <a:gd name="T84" fmla="*/ 33 w 35"/>
                <a:gd name="T85" fmla="*/ 10 h 49"/>
                <a:gd name="T86" fmla="*/ 16 w 35"/>
                <a:gd name="T87" fmla="*/ 15 h 49"/>
                <a:gd name="T88" fmla="*/ 18 w 35"/>
                <a:gd name="T89" fmla="*/ 20 h 49"/>
                <a:gd name="T90" fmla="*/ 14 w 35"/>
                <a:gd name="T91" fmla="*/ 24 h 49"/>
                <a:gd name="T92" fmla="*/ 19 w 35"/>
                <a:gd name="T93" fmla="*/ 28 h 49"/>
                <a:gd name="T94" fmla="*/ 17 w 35"/>
                <a:gd name="T95" fmla="*/ 32 h 49"/>
                <a:gd name="T96" fmla="*/ 8 w 35"/>
                <a:gd name="T97" fmla="*/ 28 h 49"/>
                <a:gd name="T98" fmla="*/ 3 w 35"/>
                <a:gd name="T99" fmla="*/ 25 h 49"/>
                <a:gd name="T100" fmla="*/ 4 w 35"/>
                <a:gd name="T101" fmla="*/ 20 h 49"/>
                <a:gd name="T102" fmla="*/ 26 w 35"/>
                <a:gd name="T103" fmla="*/ 0 h 49"/>
                <a:gd name="T104" fmla="*/ 2 w 35"/>
                <a:gd name="T105" fmla="*/ 15 h 49"/>
                <a:gd name="T106" fmla="*/ 0 w 35"/>
                <a:gd name="T107" fmla="*/ 24 h 49"/>
                <a:gd name="T108" fmla="*/ 2 w 35"/>
                <a:gd name="T109" fmla="*/ 24 h 49"/>
                <a:gd name="T110" fmla="*/ 1 w 35"/>
                <a:gd name="T111" fmla="*/ 34 h 49"/>
                <a:gd name="T112" fmla="*/ 28 w 35"/>
                <a:gd name="T113" fmla="*/ 49 h 49"/>
                <a:gd name="T114" fmla="*/ 35 w 35"/>
                <a:gd name="T115" fmla="*/ 43 h 49"/>
                <a:gd name="T116" fmla="*/ 28 w 35"/>
                <a:gd name="T117" fmla="*/ 33 h 49"/>
                <a:gd name="T118" fmla="*/ 29 w 35"/>
                <a:gd name="T119" fmla="*/ 23 h 49"/>
                <a:gd name="T120" fmla="*/ 21 w 35"/>
                <a:gd name="T121" fmla="*/ 15 h 49"/>
                <a:gd name="T122" fmla="*/ 34 w 35"/>
                <a:gd name="T123"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 h="49">
                  <a:moveTo>
                    <a:pt x="32" y="48"/>
                  </a:moveTo>
                  <a:cubicBezTo>
                    <a:pt x="32" y="47"/>
                    <a:pt x="33" y="46"/>
                    <a:pt x="33" y="45"/>
                  </a:cubicBezTo>
                  <a:cubicBezTo>
                    <a:pt x="33" y="46"/>
                    <a:pt x="33" y="47"/>
                    <a:pt x="33" y="47"/>
                  </a:cubicBezTo>
                  <a:cubicBezTo>
                    <a:pt x="33" y="48"/>
                    <a:pt x="32" y="48"/>
                    <a:pt x="32" y="48"/>
                  </a:cubicBezTo>
                  <a:moveTo>
                    <a:pt x="27" y="45"/>
                  </a:moveTo>
                  <a:cubicBezTo>
                    <a:pt x="27" y="45"/>
                    <a:pt x="28" y="45"/>
                    <a:pt x="28" y="44"/>
                  </a:cubicBezTo>
                  <a:cubicBezTo>
                    <a:pt x="28" y="46"/>
                    <a:pt x="27" y="47"/>
                    <a:pt x="27" y="48"/>
                  </a:cubicBezTo>
                  <a:cubicBezTo>
                    <a:pt x="26" y="48"/>
                    <a:pt x="25" y="48"/>
                    <a:pt x="25" y="48"/>
                  </a:cubicBezTo>
                  <a:cubicBezTo>
                    <a:pt x="25" y="47"/>
                    <a:pt x="26" y="45"/>
                    <a:pt x="27" y="45"/>
                  </a:cubicBezTo>
                  <a:cubicBezTo>
                    <a:pt x="27" y="45"/>
                    <a:pt x="27" y="45"/>
                    <a:pt x="27" y="45"/>
                  </a:cubicBezTo>
                  <a:moveTo>
                    <a:pt x="24" y="48"/>
                  </a:moveTo>
                  <a:cubicBezTo>
                    <a:pt x="24" y="48"/>
                    <a:pt x="23" y="47"/>
                    <a:pt x="23" y="47"/>
                  </a:cubicBezTo>
                  <a:cubicBezTo>
                    <a:pt x="23" y="46"/>
                    <a:pt x="23" y="45"/>
                    <a:pt x="24" y="44"/>
                  </a:cubicBezTo>
                  <a:cubicBezTo>
                    <a:pt x="24" y="44"/>
                    <a:pt x="24" y="44"/>
                    <a:pt x="24" y="44"/>
                  </a:cubicBezTo>
                  <a:cubicBezTo>
                    <a:pt x="25" y="44"/>
                    <a:pt x="25" y="44"/>
                    <a:pt x="26" y="44"/>
                  </a:cubicBezTo>
                  <a:cubicBezTo>
                    <a:pt x="25" y="45"/>
                    <a:pt x="25" y="46"/>
                    <a:pt x="24" y="48"/>
                  </a:cubicBezTo>
                  <a:moveTo>
                    <a:pt x="28" y="48"/>
                  </a:moveTo>
                  <a:cubicBezTo>
                    <a:pt x="28" y="48"/>
                    <a:pt x="27" y="48"/>
                    <a:pt x="27" y="48"/>
                  </a:cubicBezTo>
                  <a:cubicBezTo>
                    <a:pt x="28" y="47"/>
                    <a:pt x="28" y="45"/>
                    <a:pt x="29" y="44"/>
                  </a:cubicBezTo>
                  <a:cubicBezTo>
                    <a:pt x="30" y="44"/>
                    <a:pt x="31" y="44"/>
                    <a:pt x="31" y="44"/>
                  </a:cubicBezTo>
                  <a:cubicBezTo>
                    <a:pt x="30" y="45"/>
                    <a:pt x="30" y="46"/>
                    <a:pt x="29" y="48"/>
                  </a:cubicBezTo>
                  <a:cubicBezTo>
                    <a:pt x="29" y="48"/>
                    <a:pt x="28" y="48"/>
                    <a:pt x="28" y="48"/>
                  </a:cubicBezTo>
                  <a:moveTo>
                    <a:pt x="22" y="47"/>
                  </a:moveTo>
                  <a:cubicBezTo>
                    <a:pt x="21" y="47"/>
                    <a:pt x="21" y="47"/>
                    <a:pt x="20" y="47"/>
                  </a:cubicBezTo>
                  <a:cubicBezTo>
                    <a:pt x="20" y="47"/>
                    <a:pt x="20" y="47"/>
                    <a:pt x="20" y="47"/>
                  </a:cubicBezTo>
                  <a:cubicBezTo>
                    <a:pt x="22" y="44"/>
                    <a:pt x="22" y="44"/>
                    <a:pt x="22" y="44"/>
                  </a:cubicBezTo>
                  <a:cubicBezTo>
                    <a:pt x="22" y="44"/>
                    <a:pt x="23" y="44"/>
                    <a:pt x="24" y="44"/>
                  </a:cubicBezTo>
                  <a:cubicBezTo>
                    <a:pt x="23" y="45"/>
                    <a:pt x="22" y="46"/>
                    <a:pt x="22" y="47"/>
                  </a:cubicBezTo>
                  <a:moveTo>
                    <a:pt x="20" y="47"/>
                  </a:moveTo>
                  <a:cubicBezTo>
                    <a:pt x="19" y="46"/>
                    <a:pt x="18" y="46"/>
                    <a:pt x="18" y="46"/>
                  </a:cubicBezTo>
                  <a:cubicBezTo>
                    <a:pt x="18" y="45"/>
                    <a:pt x="19" y="44"/>
                    <a:pt x="19" y="43"/>
                  </a:cubicBezTo>
                  <a:cubicBezTo>
                    <a:pt x="20" y="43"/>
                    <a:pt x="21" y="44"/>
                    <a:pt x="21" y="44"/>
                  </a:cubicBezTo>
                  <a:cubicBezTo>
                    <a:pt x="20" y="46"/>
                    <a:pt x="20" y="46"/>
                    <a:pt x="20" y="46"/>
                  </a:cubicBezTo>
                  <a:cubicBezTo>
                    <a:pt x="20" y="47"/>
                    <a:pt x="20" y="47"/>
                    <a:pt x="20" y="47"/>
                  </a:cubicBezTo>
                  <a:moveTo>
                    <a:pt x="30" y="48"/>
                  </a:moveTo>
                  <a:cubicBezTo>
                    <a:pt x="30" y="46"/>
                    <a:pt x="31" y="45"/>
                    <a:pt x="32" y="44"/>
                  </a:cubicBezTo>
                  <a:cubicBezTo>
                    <a:pt x="33" y="44"/>
                    <a:pt x="33" y="43"/>
                    <a:pt x="33" y="43"/>
                  </a:cubicBezTo>
                  <a:cubicBezTo>
                    <a:pt x="33" y="44"/>
                    <a:pt x="33" y="44"/>
                    <a:pt x="33" y="44"/>
                  </a:cubicBezTo>
                  <a:cubicBezTo>
                    <a:pt x="33" y="44"/>
                    <a:pt x="33" y="44"/>
                    <a:pt x="33" y="44"/>
                  </a:cubicBezTo>
                  <a:cubicBezTo>
                    <a:pt x="33" y="45"/>
                    <a:pt x="32" y="46"/>
                    <a:pt x="31" y="48"/>
                  </a:cubicBezTo>
                  <a:cubicBezTo>
                    <a:pt x="31" y="48"/>
                    <a:pt x="30" y="48"/>
                    <a:pt x="30" y="48"/>
                  </a:cubicBezTo>
                  <a:moveTo>
                    <a:pt x="17" y="46"/>
                  </a:moveTo>
                  <a:cubicBezTo>
                    <a:pt x="17" y="45"/>
                    <a:pt x="17" y="45"/>
                    <a:pt x="16" y="45"/>
                  </a:cubicBezTo>
                  <a:cubicBezTo>
                    <a:pt x="17" y="44"/>
                    <a:pt x="17" y="43"/>
                    <a:pt x="18" y="43"/>
                  </a:cubicBezTo>
                  <a:cubicBezTo>
                    <a:pt x="19" y="43"/>
                    <a:pt x="19" y="43"/>
                    <a:pt x="19" y="43"/>
                  </a:cubicBezTo>
                  <a:cubicBezTo>
                    <a:pt x="18" y="44"/>
                    <a:pt x="18" y="45"/>
                    <a:pt x="17" y="46"/>
                  </a:cubicBezTo>
                  <a:cubicBezTo>
                    <a:pt x="17" y="46"/>
                    <a:pt x="17" y="46"/>
                    <a:pt x="17" y="46"/>
                  </a:cubicBezTo>
                  <a:moveTo>
                    <a:pt x="16" y="45"/>
                  </a:moveTo>
                  <a:cubicBezTo>
                    <a:pt x="15" y="45"/>
                    <a:pt x="15" y="44"/>
                    <a:pt x="14" y="44"/>
                  </a:cubicBezTo>
                  <a:cubicBezTo>
                    <a:pt x="15" y="43"/>
                    <a:pt x="15" y="43"/>
                    <a:pt x="16" y="42"/>
                  </a:cubicBezTo>
                  <a:cubicBezTo>
                    <a:pt x="16" y="42"/>
                    <a:pt x="16" y="42"/>
                    <a:pt x="16" y="42"/>
                  </a:cubicBezTo>
                  <a:cubicBezTo>
                    <a:pt x="16" y="42"/>
                    <a:pt x="17" y="42"/>
                    <a:pt x="17" y="42"/>
                  </a:cubicBezTo>
                  <a:cubicBezTo>
                    <a:pt x="17" y="43"/>
                    <a:pt x="16" y="44"/>
                    <a:pt x="16" y="45"/>
                  </a:cubicBezTo>
                  <a:moveTo>
                    <a:pt x="14" y="44"/>
                  </a:moveTo>
                  <a:cubicBezTo>
                    <a:pt x="13" y="43"/>
                    <a:pt x="12" y="42"/>
                    <a:pt x="12" y="42"/>
                  </a:cubicBezTo>
                  <a:cubicBezTo>
                    <a:pt x="12" y="41"/>
                    <a:pt x="12" y="40"/>
                    <a:pt x="13" y="40"/>
                  </a:cubicBezTo>
                  <a:cubicBezTo>
                    <a:pt x="13" y="40"/>
                    <a:pt x="14" y="40"/>
                    <a:pt x="14" y="41"/>
                  </a:cubicBezTo>
                  <a:cubicBezTo>
                    <a:pt x="14" y="41"/>
                    <a:pt x="14" y="41"/>
                    <a:pt x="14" y="41"/>
                  </a:cubicBezTo>
                  <a:cubicBezTo>
                    <a:pt x="14" y="41"/>
                    <a:pt x="13" y="42"/>
                    <a:pt x="13" y="43"/>
                  </a:cubicBezTo>
                  <a:cubicBezTo>
                    <a:pt x="13" y="43"/>
                    <a:pt x="13" y="43"/>
                    <a:pt x="13" y="43"/>
                  </a:cubicBezTo>
                  <a:cubicBezTo>
                    <a:pt x="13" y="43"/>
                    <a:pt x="13" y="43"/>
                    <a:pt x="13" y="43"/>
                  </a:cubicBezTo>
                  <a:cubicBezTo>
                    <a:pt x="14" y="43"/>
                    <a:pt x="14" y="43"/>
                    <a:pt x="14" y="43"/>
                  </a:cubicBezTo>
                  <a:cubicBezTo>
                    <a:pt x="14" y="42"/>
                    <a:pt x="14" y="42"/>
                    <a:pt x="15" y="41"/>
                  </a:cubicBezTo>
                  <a:cubicBezTo>
                    <a:pt x="15" y="42"/>
                    <a:pt x="15" y="42"/>
                    <a:pt x="15" y="42"/>
                  </a:cubicBezTo>
                  <a:cubicBezTo>
                    <a:pt x="15" y="42"/>
                    <a:pt x="15" y="42"/>
                    <a:pt x="15" y="42"/>
                  </a:cubicBezTo>
                  <a:cubicBezTo>
                    <a:pt x="15" y="42"/>
                    <a:pt x="14" y="43"/>
                    <a:pt x="14" y="44"/>
                  </a:cubicBezTo>
                  <a:moveTo>
                    <a:pt x="11" y="41"/>
                  </a:moveTo>
                  <a:cubicBezTo>
                    <a:pt x="11" y="41"/>
                    <a:pt x="11" y="41"/>
                    <a:pt x="10" y="40"/>
                  </a:cubicBezTo>
                  <a:cubicBezTo>
                    <a:pt x="11" y="40"/>
                    <a:pt x="11" y="39"/>
                    <a:pt x="11" y="38"/>
                  </a:cubicBezTo>
                  <a:cubicBezTo>
                    <a:pt x="12" y="39"/>
                    <a:pt x="12" y="39"/>
                    <a:pt x="12" y="39"/>
                  </a:cubicBezTo>
                  <a:cubicBezTo>
                    <a:pt x="12" y="40"/>
                    <a:pt x="12" y="41"/>
                    <a:pt x="11" y="41"/>
                  </a:cubicBezTo>
                  <a:moveTo>
                    <a:pt x="10" y="40"/>
                  </a:moveTo>
                  <a:cubicBezTo>
                    <a:pt x="10" y="39"/>
                    <a:pt x="9" y="39"/>
                    <a:pt x="9" y="39"/>
                  </a:cubicBezTo>
                  <a:cubicBezTo>
                    <a:pt x="9" y="39"/>
                    <a:pt x="9" y="39"/>
                    <a:pt x="9" y="39"/>
                  </a:cubicBezTo>
                  <a:cubicBezTo>
                    <a:pt x="9" y="38"/>
                    <a:pt x="9" y="38"/>
                    <a:pt x="9" y="38"/>
                  </a:cubicBezTo>
                  <a:cubicBezTo>
                    <a:pt x="10" y="37"/>
                    <a:pt x="10" y="37"/>
                    <a:pt x="10" y="37"/>
                  </a:cubicBezTo>
                  <a:cubicBezTo>
                    <a:pt x="11" y="37"/>
                    <a:pt x="11" y="37"/>
                    <a:pt x="11" y="38"/>
                  </a:cubicBezTo>
                  <a:cubicBezTo>
                    <a:pt x="11" y="39"/>
                    <a:pt x="10" y="39"/>
                    <a:pt x="10" y="40"/>
                  </a:cubicBezTo>
                  <a:moveTo>
                    <a:pt x="9" y="38"/>
                  </a:moveTo>
                  <a:cubicBezTo>
                    <a:pt x="9" y="38"/>
                    <a:pt x="8" y="37"/>
                    <a:pt x="8" y="37"/>
                  </a:cubicBezTo>
                  <a:cubicBezTo>
                    <a:pt x="9" y="35"/>
                    <a:pt x="9" y="35"/>
                    <a:pt x="9" y="35"/>
                  </a:cubicBezTo>
                  <a:cubicBezTo>
                    <a:pt x="9" y="35"/>
                    <a:pt x="10" y="36"/>
                    <a:pt x="10" y="36"/>
                  </a:cubicBezTo>
                  <a:cubicBezTo>
                    <a:pt x="9" y="38"/>
                    <a:pt x="9" y="38"/>
                    <a:pt x="9" y="38"/>
                  </a:cubicBezTo>
                  <a:moveTo>
                    <a:pt x="8" y="36"/>
                  </a:moveTo>
                  <a:cubicBezTo>
                    <a:pt x="7" y="35"/>
                    <a:pt x="7" y="35"/>
                    <a:pt x="7" y="35"/>
                  </a:cubicBezTo>
                  <a:cubicBezTo>
                    <a:pt x="8" y="34"/>
                    <a:pt x="8" y="34"/>
                    <a:pt x="8" y="33"/>
                  </a:cubicBezTo>
                  <a:cubicBezTo>
                    <a:pt x="9" y="34"/>
                    <a:pt x="9" y="34"/>
                    <a:pt x="9" y="34"/>
                  </a:cubicBezTo>
                  <a:cubicBezTo>
                    <a:pt x="8" y="34"/>
                    <a:pt x="8" y="34"/>
                    <a:pt x="8" y="34"/>
                  </a:cubicBezTo>
                  <a:cubicBezTo>
                    <a:pt x="8" y="36"/>
                    <a:pt x="8" y="36"/>
                    <a:pt x="8" y="36"/>
                  </a:cubicBezTo>
                  <a:moveTo>
                    <a:pt x="7" y="34"/>
                  </a:moveTo>
                  <a:cubicBezTo>
                    <a:pt x="7" y="33"/>
                    <a:pt x="7" y="33"/>
                    <a:pt x="7" y="33"/>
                  </a:cubicBezTo>
                  <a:cubicBezTo>
                    <a:pt x="7" y="32"/>
                    <a:pt x="7" y="32"/>
                    <a:pt x="7" y="32"/>
                  </a:cubicBezTo>
                  <a:cubicBezTo>
                    <a:pt x="7" y="31"/>
                    <a:pt x="7" y="31"/>
                    <a:pt x="7" y="30"/>
                  </a:cubicBezTo>
                  <a:cubicBezTo>
                    <a:pt x="7" y="31"/>
                    <a:pt x="8" y="32"/>
                    <a:pt x="8" y="33"/>
                  </a:cubicBezTo>
                  <a:cubicBezTo>
                    <a:pt x="8" y="33"/>
                    <a:pt x="8" y="33"/>
                    <a:pt x="8" y="33"/>
                  </a:cubicBezTo>
                  <a:cubicBezTo>
                    <a:pt x="7" y="33"/>
                    <a:pt x="7" y="34"/>
                    <a:pt x="7" y="34"/>
                  </a:cubicBezTo>
                  <a:moveTo>
                    <a:pt x="3" y="29"/>
                  </a:moveTo>
                  <a:cubicBezTo>
                    <a:pt x="3" y="29"/>
                    <a:pt x="3" y="29"/>
                    <a:pt x="3" y="29"/>
                  </a:cubicBezTo>
                  <a:cubicBezTo>
                    <a:pt x="3" y="31"/>
                    <a:pt x="2" y="32"/>
                    <a:pt x="2" y="33"/>
                  </a:cubicBezTo>
                  <a:cubicBezTo>
                    <a:pt x="2" y="33"/>
                    <a:pt x="2" y="33"/>
                    <a:pt x="2" y="33"/>
                  </a:cubicBezTo>
                  <a:cubicBezTo>
                    <a:pt x="2" y="29"/>
                    <a:pt x="2" y="29"/>
                    <a:pt x="2" y="29"/>
                  </a:cubicBezTo>
                  <a:cubicBezTo>
                    <a:pt x="3" y="29"/>
                    <a:pt x="3" y="29"/>
                    <a:pt x="3" y="29"/>
                  </a:cubicBezTo>
                  <a:moveTo>
                    <a:pt x="2" y="33"/>
                  </a:moveTo>
                  <a:cubicBezTo>
                    <a:pt x="3" y="32"/>
                    <a:pt x="3" y="31"/>
                    <a:pt x="4" y="29"/>
                  </a:cubicBezTo>
                  <a:cubicBezTo>
                    <a:pt x="4" y="29"/>
                    <a:pt x="4" y="29"/>
                    <a:pt x="4" y="29"/>
                  </a:cubicBezTo>
                  <a:cubicBezTo>
                    <a:pt x="4" y="29"/>
                    <a:pt x="5" y="29"/>
                    <a:pt x="5" y="29"/>
                  </a:cubicBezTo>
                  <a:cubicBezTo>
                    <a:pt x="5" y="29"/>
                    <a:pt x="5" y="29"/>
                    <a:pt x="5" y="29"/>
                  </a:cubicBezTo>
                  <a:cubicBezTo>
                    <a:pt x="4" y="31"/>
                    <a:pt x="4" y="32"/>
                    <a:pt x="3" y="33"/>
                  </a:cubicBezTo>
                  <a:cubicBezTo>
                    <a:pt x="2" y="33"/>
                    <a:pt x="2" y="33"/>
                    <a:pt x="2" y="33"/>
                  </a:cubicBezTo>
                  <a:moveTo>
                    <a:pt x="4" y="33"/>
                  </a:moveTo>
                  <a:cubicBezTo>
                    <a:pt x="4" y="32"/>
                    <a:pt x="5" y="31"/>
                    <a:pt x="5" y="29"/>
                  </a:cubicBezTo>
                  <a:cubicBezTo>
                    <a:pt x="5" y="29"/>
                    <a:pt x="5" y="29"/>
                    <a:pt x="5" y="29"/>
                  </a:cubicBezTo>
                  <a:cubicBezTo>
                    <a:pt x="6" y="29"/>
                    <a:pt x="6" y="29"/>
                    <a:pt x="6" y="29"/>
                  </a:cubicBezTo>
                  <a:cubicBezTo>
                    <a:pt x="6" y="30"/>
                    <a:pt x="6" y="31"/>
                    <a:pt x="6" y="32"/>
                  </a:cubicBezTo>
                  <a:cubicBezTo>
                    <a:pt x="6" y="33"/>
                    <a:pt x="6" y="33"/>
                    <a:pt x="6" y="33"/>
                  </a:cubicBezTo>
                  <a:cubicBezTo>
                    <a:pt x="4" y="33"/>
                    <a:pt x="4" y="33"/>
                    <a:pt x="4" y="33"/>
                  </a:cubicBezTo>
                  <a:moveTo>
                    <a:pt x="19" y="32"/>
                  </a:moveTo>
                  <a:cubicBezTo>
                    <a:pt x="19" y="32"/>
                    <a:pt x="19" y="32"/>
                    <a:pt x="19" y="32"/>
                  </a:cubicBezTo>
                  <a:cubicBezTo>
                    <a:pt x="19" y="31"/>
                    <a:pt x="20" y="30"/>
                    <a:pt x="20" y="29"/>
                  </a:cubicBezTo>
                  <a:cubicBezTo>
                    <a:pt x="20" y="29"/>
                    <a:pt x="20" y="29"/>
                    <a:pt x="20" y="29"/>
                  </a:cubicBezTo>
                  <a:cubicBezTo>
                    <a:pt x="21" y="29"/>
                    <a:pt x="21" y="29"/>
                    <a:pt x="22" y="29"/>
                  </a:cubicBezTo>
                  <a:cubicBezTo>
                    <a:pt x="21" y="30"/>
                    <a:pt x="21" y="31"/>
                    <a:pt x="20" y="32"/>
                  </a:cubicBezTo>
                  <a:cubicBezTo>
                    <a:pt x="19" y="32"/>
                    <a:pt x="19" y="32"/>
                    <a:pt x="19" y="32"/>
                  </a:cubicBezTo>
                  <a:moveTo>
                    <a:pt x="18" y="32"/>
                  </a:moveTo>
                  <a:cubicBezTo>
                    <a:pt x="17" y="31"/>
                    <a:pt x="17" y="31"/>
                    <a:pt x="17" y="31"/>
                  </a:cubicBezTo>
                  <a:cubicBezTo>
                    <a:pt x="17" y="30"/>
                    <a:pt x="18" y="30"/>
                    <a:pt x="18" y="29"/>
                  </a:cubicBezTo>
                  <a:cubicBezTo>
                    <a:pt x="19" y="29"/>
                    <a:pt x="19" y="29"/>
                    <a:pt x="19" y="29"/>
                  </a:cubicBezTo>
                  <a:cubicBezTo>
                    <a:pt x="19" y="29"/>
                    <a:pt x="19" y="29"/>
                    <a:pt x="20" y="29"/>
                  </a:cubicBezTo>
                  <a:cubicBezTo>
                    <a:pt x="19" y="30"/>
                    <a:pt x="19" y="31"/>
                    <a:pt x="18" y="32"/>
                  </a:cubicBezTo>
                  <a:cubicBezTo>
                    <a:pt x="18" y="32"/>
                    <a:pt x="18" y="32"/>
                    <a:pt x="18" y="32"/>
                  </a:cubicBezTo>
                  <a:moveTo>
                    <a:pt x="21" y="32"/>
                  </a:moveTo>
                  <a:cubicBezTo>
                    <a:pt x="21" y="31"/>
                    <a:pt x="22" y="30"/>
                    <a:pt x="22" y="29"/>
                  </a:cubicBezTo>
                  <a:cubicBezTo>
                    <a:pt x="23" y="29"/>
                    <a:pt x="24" y="29"/>
                    <a:pt x="24" y="29"/>
                  </a:cubicBezTo>
                  <a:cubicBezTo>
                    <a:pt x="23" y="30"/>
                    <a:pt x="23" y="31"/>
                    <a:pt x="22" y="32"/>
                  </a:cubicBezTo>
                  <a:cubicBezTo>
                    <a:pt x="21" y="32"/>
                    <a:pt x="21" y="32"/>
                    <a:pt x="21" y="32"/>
                  </a:cubicBezTo>
                  <a:moveTo>
                    <a:pt x="17" y="30"/>
                  </a:moveTo>
                  <a:cubicBezTo>
                    <a:pt x="16" y="30"/>
                    <a:pt x="16" y="29"/>
                    <a:pt x="16" y="29"/>
                  </a:cubicBezTo>
                  <a:cubicBezTo>
                    <a:pt x="17" y="29"/>
                    <a:pt x="17" y="29"/>
                    <a:pt x="17" y="29"/>
                  </a:cubicBezTo>
                  <a:cubicBezTo>
                    <a:pt x="17" y="29"/>
                    <a:pt x="17" y="30"/>
                    <a:pt x="17" y="30"/>
                  </a:cubicBezTo>
                  <a:moveTo>
                    <a:pt x="23" y="32"/>
                  </a:moveTo>
                  <a:cubicBezTo>
                    <a:pt x="23" y="31"/>
                    <a:pt x="24" y="30"/>
                    <a:pt x="25" y="29"/>
                  </a:cubicBezTo>
                  <a:cubicBezTo>
                    <a:pt x="25" y="29"/>
                    <a:pt x="26" y="29"/>
                    <a:pt x="26" y="29"/>
                  </a:cubicBezTo>
                  <a:cubicBezTo>
                    <a:pt x="25" y="30"/>
                    <a:pt x="25" y="31"/>
                    <a:pt x="24" y="32"/>
                  </a:cubicBezTo>
                  <a:cubicBezTo>
                    <a:pt x="24" y="32"/>
                    <a:pt x="24" y="32"/>
                    <a:pt x="24" y="32"/>
                  </a:cubicBezTo>
                  <a:cubicBezTo>
                    <a:pt x="23" y="32"/>
                    <a:pt x="23" y="32"/>
                    <a:pt x="23" y="32"/>
                  </a:cubicBezTo>
                  <a:moveTo>
                    <a:pt x="25" y="32"/>
                  </a:moveTo>
                  <a:cubicBezTo>
                    <a:pt x="25" y="31"/>
                    <a:pt x="26" y="30"/>
                    <a:pt x="27" y="29"/>
                  </a:cubicBezTo>
                  <a:cubicBezTo>
                    <a:pt x="27" y="29"/>
                    <a:pt x="28" y="29"/>
                    <a:pt x="28" y="29"/>
                  </a:cubicBezTo>
                  <a:cubicBezTo>
                    <a:pt x="28" y="30"/>
                    <a:pt x="27" y="30"/>
                    <a:pt x="27" y="31"/>
                  </a:cubicBezTo>
                  <a:cubicBezTo>
                    <a:pt x="26" y="32"/>
                    <a:pt x="26" y="32"/>
                    <a:pt x="26" y="32"/>
                  </a:cubicBezTo>
                  <a:cubicBezTo>
                    <a:pt x="25" y="32"/>
                    <a:pt x="25" y="32"/>
                    <a:pt x="25" y="32"/>
                  </a:cubicBezTo>
                  <a:moveTo>
                    <a:pt x="27" y="32"/>
                  </a:moveTo>
                  <a:cubicBezTo>
                    <a:pt x="27" y="31"/>
                    <a:pt x="27" y="31"/>
                    <a:pt x="27" y="31"/>
                  </a:cubicBezTo>
                  <a:cubicBezTo>
                    <a:pt x="28" y="31"/>
                    <a:pt x="28" y="30"/>
                    <a:pt x="29" y="29"/>
                  </a:cubicBezTo>
                  <a:cubicBezTo>
                    <a:pt x="29" y="29"/>
                    <a:pt x="29" y="29"/>
                    <a:pt x="29" y="29"/>
                  </a:cubicBezTo>
                  <a:cubicBezTo>
                    <a:pt x="28" y="32"/>
                    <a:pt x="28" y="32"/>
                    <a:pt x="28" y="32"/>
                  </a:cubicBezTo>
                  <a:cubicBezTo>
                    <a:pt x="27" y="32"/>
                    <a:pt x="27" y="32"/>
                    <a:pt x="27" y="32"/>
                  </a:cubicBezTo>
                  <a:moveTo>
                    <a:pt x="1" y="29"/>
                  </a:moveTo>
                  <a:cubicBezTo>
                    <a:pt x="1" y="28"/>
                    <a:pt x="1" y="28"/>
                    <a:pt x="1" y="28"/>
                  </a:cubicBezTo>
                  <a:cubicBezTo>
                    <a:pt x="1" y="28"/>
                    <a:pt x="1" y="28"/>
                    <a:pt x="1" y="28"/>
                  </a:cubicBezTo>
                  <a:cubicBezTo>
                    <a:pt x="1" y="29"/>
                    <a:pt x="1" y="29"/>
                    <a:pt x="1" y="29"/>
                  </a:cubicBezTo>
                  <a:cubicBezTo>
                    <a:pt x="1" y="29"/>
                    <a:pt x="1" y="29"/>
                    <a:pt x="1" y="29"/>
                  </a:cubicBezTo>
                  <a:moveTo>
                    <a:pt x="1" y="23"/>
                  </a:moveTo>
                  <a:cubicBezTo>
                    <a:pt x="2" y="21"/>
                    <a:pt x="2" y="21"/>
                    <a:pt x="2" y="21"/>
                  </a:cubicBezTo>
                  <a:cubicBezTo>
                    <a:pt x="3" y="21"/>
                    <a:pt x="3" y="21"/>
                    <a:pt x="3" y="21"/>
                  </a:cubicBezTo>
                  <a:cubicBezTo>
                    <a:pt x="2" y="23"/>
                    <a:pt x="2" y="23"/>
                    <a:pt x="2" y="23"/>
                  </a:cubicBezTo>
                  <a:cubicBezTo>
                    <a:pt x="2" y="23"/>
                    <a:pt x="2" y="23"/>
                    <a:pt x="2" y="23"/>
                  </a:cubicBezTo>
                  <a:cubicBezTo>
                    <a:pt x="1" y="23"/>
                    <a:pt x="1" y="23"/>
                    <a:pt x="1" y="23"/>
                  </a:cubicBezTo>
                  <a:moveTo>
                    <a:pt x="3" y="23"/>
                  </a:moveTo>
                  <a:cubicBezTo>
                    <a:pt x="4" y="21"/>
                    <a:pt x="4" y="21"/>
                    <a:pt x="4" y="21"/>
                  </a:cubicBezTo>
                  <a:cubicBezTo>
                    <a:pt x="4" y="21"/>
                    <a:pt x="4" y="21"/>
                    <a:pt x="4" y="21"/>
                  </a:cubicBezTo>
                  <a:cubicBezTo>
                    <a:pt x="4" y="21"/>
                    <a:pt x="4" y="21"/>
                    <a:pt x="4" y="21"/>
                  </a:cubicBezTo>
                  <a:cubicBezTo>
                    <a:pt x="5" y="21"/>
                    <a:pt x="5" y="21"/>
                    <a:pt x="5" y="21"/>
                  </a:cubicBezTo>
                  <a:cubicBezTo>
                    <a:pt x="4" y="22"/>
                    <a:pt x="4" y="22"/>
                    <a:pt x="4" y="23"/>
                  </a:cubicBezTo>
                  <a:cubicBezTo>
                    <a:pt x="3" y="23"/>
                    <a:pt x="3" y="23"/>
                    <a:pt x="3" y="23"/>
                  </a:cubicBezTo>
                  <a:moveTo>
                    <a:pt x="22" y="21"/>
                  </a:moveTo>
                  <a:cubicBezTo>
                    <a:pt x="23" y="21"/>
                    <a:pt x="23" y="21"/>
                    <a:pt x="23" y="21"/>
                  </a:cubicBezTo>
                  <a:cubicBezTo>
                    <a:pt x="22" y="23"/>
                    <a:pt x="22" y="23"/>
                    <a:pt x="22" y="23"/>
                  </a:cubicBezTo>
                  <a:cubicBezTo>
                    <a:pt x="22" y="23"/>
                    <a:pt x="22" y="23"/>
                    <a:pt x="22" y="23"/>
                  </a:cubicBezTo>
                  <a:cubicBezTo>
                    <a:pt x="21" y="23"/>
                    <a:pt x="21" y="23"/>
                    <a:pt x="20" y="23"/>
                  </a:cubicBezTo>
                  <a:cubicBezTo>
                    <a:pt x="21" y="21"/>
                    <a:pt x="21" y="21"/>
                    <a:pt x="21" y="21"/>
                  </a:cubicBezTo>
                  <a:cubicBezTo>
                    <a:pt x="22" y="21"/>
                    <a:pt x="22" y="21"/>
                    <a:pt x="22" y="21"/>
                  </a:cubicBezTo>
                  <a:moveTo>
                    <a:pt x="18" y="23"/>
                  </a:moveTo>
                  <a:cubicBezTo>
                    <a:pt x="18" y="23"/>
                    <a:pt x="18" y="23"/>
                    <a:pt x="18" y="23"/>
                  </a:cubicBezTo>
                  <a:cubicBezTo>
                    <a:pt x="19" y="22"/>
                    <a:pt x="19" y="22"/>
                    <a:pt x="20" y="21"/>
                  </a:cubicBezTo>
                  <a:cubicBezTo>
                    <a:pt x="20" y="21"/>
                    <a:pt x="20" y="21"/>
                    <a:pt x="20" y="21"/>
                  </a:cubicBezTo>
                  <a:cubicBezTo>
                    <a:pt x="21" y="21"/>
                    <a:pt x="21" y="21"/>
                    <a:pt x="21" y="21"/>
                  </a:cubicBezTo>
                  <a:cubicBezTo>
                    <a:pt x="20" y="23"/>
                    <a:pt x="20" y="23"/>
                    <a:pt x="20" y="23"/>
                  </a:cubicBezTo>
                  <a:cubicBezTo>
                    <a:pt x="20" y="23"/>
                    <a:pt x="20" y="23"/>
                    <a:pt x="20" y="23"/>
                  </a:cubicBezTo>
                  <a:cubicBezTo>
                    <a:pt x="19" y="23"/>
                    <a:pt x="19" y="23"/>
                    <a:pt x="19" y="23"/>
                  </a:cubicBezTo>
                  <a:cubicBezTo>
                    <a:pt x="18" y="23"/>
                    <a:pt x="18" y="23"/>
                    <a:pt x="18" y="23"/>
                  </a:cubicBezTo>
                  <a:moveTo>
                    <a:pt x="22" y="23"/>
                  </a:moveTo>
                  <a:cubicBezTo>
                    <a:pt x="24" y="21"/>
                    <a:pt x="24" y="21"/>
                    <a:pt x="24" y="21"/>
                  </a:cubicBezTo>
                  <a:cubicBezTo>
                    <a:pt x="24" y="21"/>
                    <a:pt x="25" y="21"/>
                    <a:pt x="25" y="21"/>
                  </a:cubicBezTo>
                  <a:cubicBezTo>
                    <a:pt x="23" y="23"/>
                    <a:pt x="23" y="23"/>
                    <a:pt x="23" y="23"/>
                  </a:cubicBezTo>
                  <a:cubicBezTo>
                    <a:pt x="23" y="23"/>
                    <a:pt x="23" y="23"/>
                    <a:pt x="23" y="23"/>
                  </a:cubicBezTo>
                  <a:cubicBezTo>
                    <a:pt x="23" y="23"/>
                    <a:pt x="23" y="23"/>
                    <a:pt x="22" y="23"/>
                  </a:cubicBezTo>
                  <a:moveTo>
                    <a:pt x="15" y="23"/>
                  </a:moveTo>
                  <a:cubicBezTo>
                    <a:pt x="15" y="23"/>
                    <a:pt x="15" y="23"/>
                    <a:pt x="15" y="23"/>
                  </a:cubicBezTo>
                  <a:cubicBezTo>
                    <a:pt x="16" y="21"/>
                    <a:pt x="16" y="21"/>
                    <a:pt x="16" y="21"/>
                  </a:cubicBezTo>
                  <a:cubicBezTo>
                    <a:pt x="16" y="21"/>
                    <a:pt x="17" y="21"/>
                    <a:pt x="17" y="21"/>
                  </a:cubicBezTo>
                  <a:cubicBezTo>
                    <a:pt x="17" y="22"/>
                    <a:pt x="16" y="22"/>
                    <a:pt x="16" y="23"/>
                  </a:cubicBezTo>
                  <a:cubicBezTo>
                    <a:pt x="16" y="23"/>
                    <a:pt x="16" y="23"/>
                    <a:pt x="16" y="23"/>
                  </a:cubicBezTo>
                  <a:cubicBezTo>
                    <a:pt x="16" y="23"/>
                    <a:pt x="16" y="23"/>
                    <a:pt x="16" y="23"/>
                  </a:cubicBezTo>
                  <a:cubicBezTo>
                    <a:pt x="17" y="23"/>
                    <a:pt x="17" y="23"/>
                    <a:pt x="17" y="23"/>
                  </a:cubicBezTo>
                  <a:cubicBezTo>
                    <a:pt x="17" y="22"/>
                    <a:pt x="17" y="22"/>
                    <a:pt x="18" y="21"/>
                  </a:cubicBezTo>
                  <a:cubicBezTo>
                    <a:pt x="18" y="21"/>
                    <a:pt x="18" y="21"/>
                    <a:pt x="18" y="21"/>
                  </a:cubicBezTo>
                  <a:cubicBezTo>
                    <a:pt x="19" y="21"/>
                    <a:pt x="19" y="21"/>
                    <a:pt x="19" y="21"/>
                  </a:cubicBezTo>
                  <a:cubicBezTo>
                    <a:pt x="19" y="22"/>
                    <a:pt x="18" y="22"/>
                    <a:pt x="18" y="23"/>
                  </a:cubicBezTo>
                  <a:cubicBezTo>
                    <a:pt x="18" y="23"/>
                    <a:pt x="18" y="23"/>
                    <a:pt x="18" y="23"/>
                  </a:cubicBezTo>
                  <a:cubicBezTo>
                    <a:pt x="17" y="23"/>
                    <a:pt x="16" y="23"/>
                    <a:pt x="15" y="23"/>
                  </a:cubicBezTo>
                  <a:moveTo>
                    <a:pt x="15" y="22"/>
                  </a:moveTo>
                  <a:cubicBezTo>
                    <a:pt x="15" y="21"/>
                    <a:pt x="15" y="21"/>
                    <a:pt x="15" y="21"/>
                  </a:cubicBezTo>
                  <a:cubicBezTo>
                    <a:pt x="15" y="21"/>
                    <a:pt x="15" y="21"/>
                    <a:pt x="15" y="21"/>
                  </a:cubicBezTo>
                  <a:cubicBezTo>
                    <a:pt x="15" y="22"/>
                    <a:pt x="15" y="22"/>
                    <a:pt x="15" y="22"/>
                  </a:cubicBezTo>
                  <a:moveTo>
                    <a:pt x="24" y="23"/>
                  </a:moveTo>
                  <a:cubicBezTo>
                    <a:pt x="26" y="21"/>
                    <a:pt x="26" y="21"/>
                    <a:pt x="26" y="21"/>
                  </a:cubicBezTo>
                  <a:cubicBezTo>
                    <a:pt x="27" y="21"/>
                    <a:pt x="28" y="21"/>
                    <a:pt x="28" y="21"/>
                  </a:cubicBezTo>
                  <a:cubicBezTo>
                    <a:pt x="28" y="23"/>
                    <a:pt x="28" y="23"/>
                    <a:pt x="28" y="23"/>
                  </a:cubicBezTo>
                  <a:cubicBezTo>
                    <a:pt x="28" y="23"/>
                    <a:pt x="28" y="23"/>
                    <a:pt x="28" y="23"/>
                  </a:cubicBezTo>
                  <a:cubicBezTo>
                    <a:pt x="27" y="23"/>
                    <a:pt x="27" y="23"/>
                    <a:pt x="26" y="23"/>
                  </a:cubicBezTo>
                  <a:cubicBezTo>
                    <a:pt x="27" y="22"/>
                    <a:pt x="27" y="22"/>
                    <a:pt x="27" y="22"/>
                  </a:cubicBezTo>
                  <a:cubicBezTo>
                    <a:pt x="27" y="22"/>
                    <a:pt x="27" y="22"/>
                    <a:pt x="27" y="22"/>
                  </a:cubicBezTo>
                  <a:cubicBezTo>
                    <a:pt x="28" y="21"/>
                    <a:pt x="28" y="21"/>
                    <a:pt x="28" y="21"/>
                  </a:cubicBezTo>
                  <a:cubicBezTo>
                    <a:pt x="27" y="21"/>
                    <a:pt x="27" y="21"/>
                    <a:pt x="27" y="21"/>
                  </a:cubicBezTo>
                  <a:cubicBezTo>
                    <a:pt x="27" y="21"/>
                    <a:pt x="27" y="21"/>
                    <a:pt x="27" y="21"/>
                  </a:cubicBezTo>
                  <a:cubicBezTo>
                    <a:pt x="27" y="21"/>
                    <a:pt x="27" y="21"/>
                    <a:pt x="27" y="21"/>
                  </a:cubicBezTo>
                  <a:cubicBezTo>
                    <a:pt x="26" y="23"/>
                    <a:pt x="26" y="23"/>
                    <a:pt x="26" y="23"/>
                  </a:cubicBezTo>
                  <a:cubicBezTo>
                    <a:pt x="25" y="23"/>
                    <a:pt x="25" y="23"/>
                    <a:pt x="24" y="23"/>
                  </a:cubicBezTo>
                  <a:moveTo>
                    <a:pt x="4" y="23"/>
                  </a:moveTo>
                  <a:cubicBezTo>
                    <a:pt x="5" y="22"/>
                    <a:pt x="5" y="22"/>
                    <a:pt x="5" y="21"/>
                  </a:cubicBezTo>
                  <a:cubicBezTo>
                    <a:pt x="6" y="21"/>
                    <a:pt x="6" y="21"/>
                    <a:pt x="6" y="21"/>
                  </a:cubicBezTo>
                  <a:cubicBezTo>
                    <a:pt x="6" y="22"/>
                    <a:pt x="6" y="22"/>
                    <a:pt x="6" y="23"/>
                  </a:cubicBezTo>
                  <a:cubicBezTo>
                    <a:pt x="4" y="23"/>
                    <a:pt x="4" y="23"/>
                    <a:pt x="4" y="23"/>
                  </a:cubicBezTo>
                  <a:moveTo>
                    <a:pt x="1" y="21"/>
                  </a:moveTo>
                  <a:cubicBezTo>
                    <a:pt x="1" y="19"/>
                    <a:pt x="1" y="19"/>
                    <a:pt x="1" y="19"/>
                  </a:cubicBezTo>
                  <a:cubicBezTo>
                    <a:pt x="1" y="18"/>
                    <a:pt x="1" y="18"/>
                    <a:pt x="1" y="18"/>
                  </a:cubicBezTo>
                  <a:cubicBezTo>
                    <a:pt x="1" y="19"/>
                    <a:pt x="1" y="20"/>
                    <a:pt x="1" y="21"/>
                  </a:cubicBezTo>
                  <a:cubicBezTo>
                    <a:pt x="1" y="21"/>
                    <a:pt x="1" y="21"/>
                    <a:pt x="1" y="21"/>
                  </a:cubicBezTo>
                  <a:moveTo>
                    <a:pt x="17" y="14"/>
                  </a:moveTo>
                  <a:cubicBezTo>
                    <a:pt x="17" y="14"/>
                    <a:pt x="17" y="14"/>
                    <a:pt x="17" y="14"/>
                  </a:cubicBezTo>
                  <a:cubicBezTo>
                    <a:pt x="17" y="14"/>
                    <a:pt x="17" y="14"/>
                    <a:pt x="17" y="14"/>
                  </a:cubicBezTo>
                  <a:cubicBezTo>
                    <a:pt x="17" y="14"/>
                    <a:pt x="17" y="14"/>
                    <a:pt x="17" y="14"/>
                  </a:cubicBezTo>
                  <a:cubicBezTo>
                    <a:pt x="17" y="14"/>
                    <a:pt x="17" y="14"/>
                    <a:pt x="17" y="14"/>
                  </a:cubicBezTo>
                  <a:moveTo>
                    <a:pt x="18" y="15"/>
                  </a:moveTo>
                  <a:cubicBezTo>
                    <a:pt x="17" y="15"/>
                    <a:pt x="17" y="15"/>
                    <a:pt x="17" y="15"/>
                  </a:cubicBezTo>
                  <a:cubicBezTo>
                    <a:pt x="18" y="12"/>
                    <a:pt x="18" y="12"/>
                    <a:pt x="18" y="12"/>
                  </a:cubicBezTo>
                  <a:cubicBezTo>
                    <a:pt x="18" y="12"/>
                    <a:pt x="18" y="12"/>
                    <a:pt x="18" y="12"/>
                  </a:cubicBezTo>
                  <a:cubicBezTo>
                    <a:pt x="19" y="12"/>
                    <a:pt x="19" y="12"/>
                    <a:pt x="20" y="11"/>
                  </a:cubicBezTo>
                  <a:cubicBezTo>
                    <a:pt x="19" y="12"/>
                    <a:pt x="19" y="13"/>
                    <a:pt x="19" y="13"/>
                  </a:cubicBezTo>
                  <a:cubicBezTo>
                    <a:pt x="19" y="14"/>
                    <a:pt x="19" y="14"/>
                    <a:pt x="19" y="14"/>
                  </a:cubicBezTo>
                  <a:cubicBezTo>
                    <a:pt x="18" y="14"/>
                    <a:pt x="18" y="14"/>
                    <a:pt x="18" y="14"/>
                  </a:cubicBezTo>
                  <a:cubicBezTo>
                    <a:pt x="18" y="15"/>
                    <a:pt x="18" y="15"/>
                    <a:pt x="18" y="15"/>
                  </a:cubicBezTo>
                  <a:moveTo>
                    <a:pt x="31" y="13"/>
                  </a:moveTo>
                  <a:cubicBezTo>
                    <a:pt x="31" y="13"/>
                    <a:pt x="31" y="13"/>
                    <a:pt x="31" y="13"/>
                  </a:cubicBezTo>
                  <a:cubicBezTo>
                    <a:pt x="33" y="11"/>
                    <a:pt x="33" y="11"/>
                    <a:pt x="33" y="11"/>
                  </a:cubicBezTo>
                  <a:cubicBezTo>
                    <a:pt x="33" y="11"/>
                    <a:pt x="33" y="11"/>
                    <a:pt x="33" y="11"/>
                  </a:cubicBezTo>
                  <a:cubicBezTo>
                    <a:pt x="31" y="13"/>
                    <a:pt x="31" y="13"/>
                    <a:pt x="31" y="13"/>
                  </a:cubicBezTo>
                  <a:moveTo>
                    <a:pt x="30" y="12"/>
                  </a:moveTo>
                  <a:cubicBezTo>
                    <a:pt x="29" y="12"/>
                    <a:pt x="29" y="12"/>
                    <a:pt x="29" y="12"/>
                  </a:cubicBezTo>
                  <a:cubicBezTo>
                    <a:pt x="30" y="11"/>
                    <a:pt x="31" y="11"/>
                    <a:pt x="31" y="10"/>
                  </a:cubicBezTo>
                  <a:cubicBezTo>
                    <a:pt x="31" y="10"/>
                    <a:pt x="32" y="10"/>
                    <a:pt x="32" y="11"/>
                  </a:cubicBezTo>
                  <a:cubicBezTo>
                    <a:pt x="30" y="12"/>
                    <a:pt x="30" y="12"/>
                    <a:pt x="30" y="12"/>
                  </a:cubicBezTo>
                  <a:moveTo>
                    <a:pt x="19" y="13"/>
                  </a:moveTo>
                  <a:cubicBezTo>
                    <a:pt x="20" y="12"/>
                    <a:pt x="20" y="11"/>
                    <a:pt x="20" y="11"/>
                  </a:cubicBezTo>
                  <a:cubicBezTo>
                    <a:pt x="21" y="10"/>
                    <a:pt x="21" y="10"/>
                    <a:pt x="22" y="10"/>
                  </a:cubicBezTo>
                  <a:cubicBezTo>
                    <a:pt x="21" y="11"/>
                    <a:pt x="21" y="11"/>
                    <a:pt x="21" y="12"/>
                  </a:cubicBezTo>
                  <a:cubicBezTo>
                    <a:pt x="20" y="12"/>
                    <a:pt x="20" y="13"/>
                    <a:pt x="19" y="13"/>
                  </a:cubicBezTo>
                  <a:moveTo>
                    <a:pt x="29" y="12"/>
                  </a:moveTo>
                  <a:cubicBezTo>
                    <a:pt x="29" y="12"/>
                    <a:pt x="28" y="11"/>
                    <a:pt x="28" y="11"/>
                  </a:cubicBezTo>
                  <a:cubicBezTo>
                    <a:pt x="28" y="11"/>
                    <a:pt x="28" y="10"/>
                    <a:pt x="29" y="10"/>
                  </a:cubicBezTo>
                  <a:cubicBezTo>
                    <a:pt x="29" y="9"/>
                    <a:pt x="29" y="9"/>
                    <a:pt x="29" y="9"/>
                  </a:cubicBezTo>
                  <a:cubicBezTo>
                    <a:pt x="30" y="9"/>
                    <a:pt x="30" y="10"/>
                    <a:pt x="30" y="10"/>
                  </a:cubicBezTo>
                  <a:cubicBezTo>
                    <a:pt x="30" y="10"/>
                    <a:pt x="29" y="11"/>
                    <a:pt x="29" y="12"/>
                  </a:cubicBezTo>
                  <a:moveTo>
                    <a:pt x="22" y="12"/>
                  </a:moveTo>
                  <a:cubicBezTo>
                    <a:pt x="22" y="11"/>
                    <a:pt x="22" y="10"/>
                    <a:pt x="22" y="10"/>
                  </a:cubicBezTo>
                  <a:cubicBezTo>
                    <a:pt x="22" y="10"/>
                    <a:pt x="22" y="10"/>
                    <a:pt x="22" y="10"/>
                  </a:cubicBezTo>
                  <a:cubicBezTo>
                    <a:pt x="23" y="10"/>
                    <a:pt x="23" y="9"/>
                    <a:pt x="24" y="9"/>
                  </a:cubicBezTo>
                  <a:cubicBezTo>
                    <a:pt x="24" y="9"/>
                    <a:pt x="24" y="9"/>
                    <a:pt x="24" y="9"/>
                  </a:cubicBezTo>
                  <a:cubicBezTo>
                    <a:pt x="23" y="11"/>
                    <a:pt x="23" y="11"/>
                    <a:pt x="23" y="11"/>
                  </a:cubicBezTo>
                  <a:cubicBezTo>
                    <a:pt x="22" y="11"/>
                    <a:pt x="22" y="11"/>
                    <a:pt x="22" y="12"/>
                  </a:cubicBezTo>
                  <a:moveTo>
                    <a:pt x="27" y="11"/>
                  </a:moveTo>
                  <a:cubicBezTo>
                    <a:pt x="27" y="11"/>
                    <a:pt x="26" y="11"/>
                    <a:pt x="26" y="11"/>
                  </a:cubicBezTo>
                  <a:cubicBezTo>
                    <a:pt x="27" y="9"/>
                    <a:pt x="27" y="9"/>
                    <a:pt x="27" y="9"/>
                  </a:cubicBezTo>
                  <a:cubicBezTo>
                    <a:pt x="27" y="9"/>
                    <a:pt x="27" y="9"/>
                    <a:pt x="27" y="9"/>
                  </a:cubicBezTo>
                  <a:cubicBezTo>
                    <a:pt x="28" y="9"/>
                    <a:pt x="28" y="9"/>
                    <a:pt x="29" y="9"/>
                  </a:cubicBezTo>
                  <a:cubicBezTo>
                    <a:pt x="28" y="9"/>
                    <a:pt x="28" y="9"/>
                    <a:pt x="28" y="9"/>
                  </a:cubicBezTo>
                  <a:cubicBezTo>
                    <a:pt x="28" y="10"/>
                    <a:pt x="27" y="11"/>
                    <a:pt x="27" y="11"/>
                  </a:cubicBezTo>
                  <a:moveTo>
                    <a:pt x="24" y="11"/>
                  </a:moveTo>
                  <a:cubicBezTo>
                    <a:pt x="25" y="9"/>
                    <a:pt x="25" y="9"/>
                    <a:pt x="25" y="9"/>
                  </a:cubicBezTo>
                  <a:cubicBezTo>
                    <a:pt x="25" y="9"/>
                    <a:pt x="26" y="9"/>
                    <a:pt x="27" y="9"/>
                  </a:cubicBezTo>
                  <a:cubicBezTo>
                    <a:pt x="27" y="9"/>
                    <a:pt x="27" y="9"/>
                    <a:pt x="27" y="9"/>
                  </a:cubicBezTo>
                  <a:cubicBezTo>
                    <a:pt x="25" y="11"/>
                    <a:pt x="25" y="11"/>
                    <a:pt x="25" y="11"/>
                  </a:cubicBezTo>
                  <a:cubicBezTo>
                    <a:pt x="24" y="11"/>
                    <a:pt x="24" y="11"/>
                    <a:pt x="24" y="11"/>
                  </a:cubicBezTo>
                  <a:cubicBezTo>
                    <a:pt x="24" y="11"/>
                    <a:pt x="24" y="11"/>
                    <a:pt x="24" y="11"/>
                  </a:cubicBezTo>
                  <a:moveTo>
                    <a:pt x="7" y="16"/>
                  </a:moveTo>
                  <a:cubicBezTo>
                    <a:pt x="8" y="15"/>
                    <a:pt x="8" y="15"/>
                    <a:pt x="8" y="15"/>
                  </a:cubicBezTo>
                  <a:cubicBezTo>
                    <a:pt x="9" y="10"/>
                    <a:pt x="13" y="5"/>
                    <a:pt x="19" y="3"/>
                  </a:cubicBezTo>
                  <a:cubicBezTo>
                    <a:pt x="21" y="2"/>
                    <a:pt x="23" y="1"/>
                    <a:pt x="26" y="1"/>
                  </a:cubicBezTo>
                  <a:cubicBezTo>
                    <a:pt x="28" y="1"/>
                    <a:pt x="31" y="2"/>
                    <a:pt x="33" y="3"/>
                  </a:cubicBezTo>
                  <a:cubicBezTo>
                    <a:pt x="33" y="5"/>
                    <a:pt x="33" y="8"/>
                    <a:pt x="33" y="10"/>
                  </a:cubicBezTo>
                  <a:cubicBezTo>
                    <a:pt x="31" y="9"/>
                    <a:pt x="29" y="8"/>
                    <a:pt x="26" y="8"/>
                  </a:cubicBezTo>
                  <a:cubicBezTo>
                    <a:pt x="25" y="8"/>
                    <a:pt x="24" y="8"/>
                    <a:pt x="23" y="8"/>
                  </a:cubicBezTo>
                  <a:cubicBezTo>
                    <a:pt x="20" y="9"/>
                    <a:pt x="17" y="12"/>
                    <a:pt x="15" y="15"/>
                  </a:cubicBezTo>
                  <a:cubicBezTo>
                    <a:pt x="15" y="15"/>
                    <a:pt x="15" y="15"/>
                    <a:pt x="15" y="15"/>
                  </a:cubicBezTo>
                  <a:cubicBezTo>
                    <a:pt x="15" y="15"/>
                    <a:pt x="15" y="15"/>
                    <a:pt x="15" y="15"/>
                  </a:cubicBezTo>
                  <a:cubicBezTo>
                    <a:pt x="16" y="15"/>
                    <a:pt x="16" y="15"/>
                    <a:pt x="16" y="15"/>
                  </a:cubicBezTo>
                  <a:cubicBezTo>
                    <a:pt x="16" y="15"/>
                    <a:pt x="16" y="15"/>
                    <a:pt x="16" y="15"/>
                  </a:cubicBezTo>
                  <a:cubicBezTo>
                    <a:pt x="16" y="16"/>
                    <a:pt x="16" y="16"/>
                    <a:pt x="16" y="16"/>
                  </a:cubicBezTo>
                  <a:cubicBezTo>
                    <a:pt x="17" y="16"/>
                    <a:pt x="19" y="16"/>
                    <a:pt x="21" y="16"/>
                  </a:cubicBezTo>
                  <a:cubicBezTo>
                    <a:pt x="23" y="16"/>
                    <a:pt x="25" y="16"/>
                    <a:pt x="28" y="16"/>
                  </a:cubicBezTo>
                  <a:cubicBezTo>
                    <a:pt x="28" y="16"/>
                    <a:pt x="28" y="16"/>
                    <a:pt x="28" y="16"/>
                  </a:cubicBezTo>
                  <a:cubicBezTo>
                    <a:pt x="28" y="17"/>
                    <a:pt x="29" y="19"/>
                    <a:pt x="29" y="20"/>
                  </a:cubicBezTo>
                  <a:cubicBezTo>
                    <a:pt x="26" y="20"/>
                    <a:pt x="24" y="20"/>
                    <a:pt x="22" y="20"/>
                  </a:cubicBezTo>
                  <a:cubicBezTo>
                    <a:pt x="21" y="20"/>
                    <a:pt x="20" y="20"/>
                    <a:pt x="18" y="20"/>
                  </a:cubicBezTo>
                  <a:cubicBezTo>
                    <a:pt x="17" y="20"/>
                    <a:pt x="16" y="20"/>
                    <a:pt x="14" y="20"/>
                  </a:cubicBezTo>
                  <a:cubicBezTo>
                    <a:pt x="14" y="20"/>
                    <a:pt x="14" y="20"/>
                    <a:pt x="14" y="20"/>
                  </a:cubicBezTo>
                  <a:cubicBezTo>
                    <a:pt x="14" y="20"/>
                    <a:pt x="14" y="20"/>
                    <a:pt x="14" y="20"/>
                  </a:cubicBezTo>
                  <a:cubicBezTo>
                    <a:pt x="14" y="20"/>
                    <a:pt x="14" y="20"/>
                    <a:pt x="14" y="20"/>
                  </a:cubicBezTo>
                  <a:cubicBezTo>
                    <a:pt x="14" y="21"/>
                    <a:pt x="14" y="21"/>
                    <a:pt x="14" y="21"/>
                  </a:cubicBezTo>
                  <a:cubicBezTo>
                    <a:pt x="14" y="22"/>
                    <a:pt x="14" y="23"/>
                    <a:pt x="14" y="24"/>
                  </a:cubicBezTo>
                  <a:cubicBezTo>
                    <a:pt x="14" y="24"/>
                    <a:pt x="14" y="24"/>
                    <a:pt x="14" y="24"/>
                  </a:cubicBezTo>
                  <a:cubicBezTo>
                    <a:pt x="14" y="24"/>
                    <a:pt x="14" y="24"/>
                    <a:pt x="14" y="24"/>
                  </a:cubicBezTo>
                  <a:cubicBezTo>
                    <a:pt x="15" y="24"/>
                    <a:pt x="17" y="24"/>
                    <a:pt x="19" y="24"/>
                  </a:cubicBezTo>
                  <a:cubicBezTo>
                    <a:pt x="20" y="24"/>
                    <a:pt x="20" y="24"/>
                    <a:pt x="21" y="24"/>
                  </a:cubicBezTo>
                  <a:cubicBezTo>
                    <a:pt x="24" y="24"/>
                    <a:pt x="27" y="24"/>
                    <a:pt x="28" y="24"/>
                  </a:cubicBezTo>
                  <a:cubicBezTo>
                    <a:pt x="29" y="25"/>
                    <a:pt x="29" y="26"/>
                    <a:pt x="29" y="28"/>
                  </a:cubicBezTo>
                  <a:cubicBezTo>
                    <a:pt x="26" y="28"/>
                    <a:pt x="24" y="28"/>
                    <a:pt x="22" y="28"/>
                  </a:cubicBezTo>
                  <a:cubicBezTo>
                    <a:pt x="21" y="28"/>
                    <a:pt x="20" y="28"/>
                    <a:pt x="19" y="28"/>
                  </a:cubicBezTo>
                  <a:cubicBezTo>
                    <a:pt x="16" y="28"/>
                    <a:pt x="16" y="28"/>
                    <a:pt x="16" y="28"/>
                  </a:cubicBezTo>
                  <a:cubicBezTo>
                    <a:pt x="16" y="28"/>
                    <a:pt x="16" y="28"/>
                    <a:pt x="16" y="28"/>
                  </a:cubicBezTo>
                  <a:cubicBezTo>
                    <a:pt x="15" y="28"/>
                    <a:pt x="15" y="28"/>
                    <a:pt x="15" y="28"/>
                  </a:cubicBezTo>
                  <a:cubicBezTo>
                    <a:pt x="15" y="28"/>
                    <a:pt x="15" y="28"/>
                    <a:pt x="15" y="28"/>
                  </a:cubicBezTo>
                  <a:cubicBezTo>
                    <a:pt x="15" y="29"/>
                    <a:pt x="15" y="29"/>
                    <a:pt x="15" y="29"/>
                  </a:cubicBezTo>
                  <a:cubicBezTo>
                    <a:pt x="15" y="30"/>
                    <a:pt x="16" y="31"/>
                    <a:pt x="17" y="32"/>
                  </a:cubicBezTo>
                  <a:cubicBezTo>
                    <a:pt x="17" y="32"/>
                    <a:pt x="17" y="32"/>
                    <a:pt x="17" y="32"/>
                  </a:cubicBezTo>
                  <a:cubicBezTo>
                    <a:pt x="17" y="33"/>
                    <a:pt x="17" y="33"/>
                    <a:pt x="17" y="33"/>
                  </a:cubicBezTo>
                  <a:cubicBezTo>
                    <a:pt x="19" y="36"/>
                    <a:pt x="22" y="38"/>
                    <a:pt x="26" y="38"/>
                  </a:cubicBezTo>
                  <a:cubicBezTo>
                    <a:pt x="29" y="38"/>
                    <a:pt x="32" y="37"/>
                    <a:pt x="34" y="36"/>
                  </a:cubicBezTo>
                  <a:cubicBezTo>
                    <a:pt x="34" y="38"/>
                    <a:pt x="34" y="40"/>
                    <a:pt x="34" y="42"/>
                  </a:cubicBezTo>
                  <a:cubicBezTo>
                    <a:pt x="32" y="43"/>
                    <a:pt x="29" y="43"/>
                    <a:pt x="27" y="43"/>
                  </a:cubicBezTo>
                  <a:cubicBezTo>
                    <a:pt x="22" y="43"/>
                    <a:pt x="17" y="42"/>
                    <a:pt x="15" y="40"/>
                  </a:cubicBezTo>
                  <a:cubicBezTo>
                    <a:pt x="11" y="37"/>
                    <a:pt x="9" y="33"/>
                    <a:pt x="8" y="28"/>
                  </a:cubicBezTo>
                  <a:cubicBezTo>
                    <a:pt x="8" y="28"/>
                    <a:pt x="8" y="28"/>
                    <a:pt x="8" y="28"/>
                  </a:cubicBezTo>
                  <a:cubicBezTo>
                    <a:pt x="8" y="28"/>
                    <a:pt x="8" y="28"/>
                    <a:pt x="8" y="28"/>
                  </a:cubicBezTo>
                  <a:cubicBezTo>
                    <a:pt x="7" y="28"/>
                    <a:pt x="7" y="28"/>
                    <a:pt x="7" y="28"/>
                  </a:cubicBezTo>
                  <a:cubicBezTo>
                    <a:pt x="6" y="28"/>
                    <a:pt x="6" y="28"/>
                    <a:pt x="6" y="28"/>
                  </a:cubicBezTo>
                  <a:cubicBezTo>
                    <a:pt x="6" y="28"/>
                    <a:pt x="4" y="28"/>
                    <a:pt x="3" y="28"/>
                  </a:cubicBezTo>
                  <a:cubicBezTo>
                    <a:pt x="3" y="28"/>
                    <a:pt x="3" y="28"/>
                    <a:pt x="2" y="28"/>
                  </a:cubicBezTo>
                  <a:cubicBezTo>
                    <a:pt x="2" y="27"/>
                    <a:pt x="2" y="26"/>
                    <a:pt x="3" y="25"/>
                  </a:cubicBezTo>
                  <a:cubicBezTo>
                    <a:pt x="4" y="25"/>
                    <a:pt x="5" y="25"/>
                    <a:pt x="6" y="25"/>
                  </a:cubicBezTo>
                  <a:cubicBezTo>
                    <a:pt x="6" y="25"/>
                    <a:pt x="6" y="25"/>
                    <a:pt x="6" y="25"/>
                  </a:cubicBezTo>
                  <a:cubicBezTo>
                    <a:pt x="7" y="24"/>
                    <a:pt x="7" y="24"/>
                    <a:pt x="7" y="24"/>
                  </a:cubicBezTo>
                  <a:cubicBezTo>
                    <a:pt x="7" y="23"/>
                    <a:pt x="7" y="22"/>
                    <a:pt x="7" y="20"/>
                  </a:cubicBezTo>
                  <a:cubicBezTo>
                    <a:pt x="7" y="20"/>
                    <a:pt x="7" y="20"/>
                    <a:pt x="7" y="20"/>
                  </a:cubicBezTo>
                  <a:cubicBezTo>
                    <a:pt x="6" y="20"/>
                    <a:pt x="6" y="20"/>
                    <a:pt x="6" y="20"/>
                  </a:cubicBezTo>
                  <a:cubicBezTo>
                    <a:pt x="5" y="20"/>
                    <a:pt x="5" y="20"/>
                    <a:pt x="4" y="20"/>
                  </a:cubicBezTo>
                  <a:cubicBezTo>
                    <a:pt x="3" y="20"/>
                    <a:pt x="3" y="20"/>
                    <a:pt x="2" y="20"/>
                  </a:cubicBezTo>
                  <a:cubicBezTo>
                    <a:pt x="2" y="19"/>
                    <a:pt x="2" y="17"/>
                    <a:pt x="3" y="16"/>
                  </a:cubicBezTo>
                  <a:cubicBezTo>
                    <a:pt x="4" y="16"/>
                    <a:pt x="5" y="16"/>
                    <a:pt x="6" y="16"/>
                  </a:cubicBezTo>
                  <a:cubicBezTo>
                    <a:pt x="7" y="16"/>
                    <a:pt x="7" y="16"/>
                    <a:pt x="7" y="16"/>
                  </a:cubicBezTo>
                  <a:cubicBezTo>
                    <a:pt x="7" y="16"/>
                    <a:pt x="7" y="16"/>
                    <a:pt x="7" y="16"/>
                  </a:cubicBezTo>
                  <a:cubicBezTo>
                    <a:pt x="7" y="16"/>
                    <a:pt x="7" y="16"/>
                    <a:pt x="7" y="16"/>
                  </a:cubicBezTo>
                  <a:moveTo>
                    <a:pt x="26" y="0"/>
                  </a:moveTo>
                  <a:cubicBezTo>
                    <a:pt x="23" y="0"/>
                    <a:pt x="21" y="1"/>
                    <a:pt x="18" y="2"/>
                  </a:cubicBezTo>
                  <a:cubicBezTo>
                    <a:pt x="11" y="5"/>
                    <a:pt x="8" y="11"/>
                    <a:pt x="7" y="15"/>
                  </a:cubicBezTo>
                  <a:cubicBezTo>
                    <a:pt x="6" y="15"/>
                    <a:pt x="6" y="15"/>
                    <a:pt x="6" y="15"/>
                  </a:cubicBezTo>
                  <a:cubicBezTo>
                    <a:pt x="5" y="15"/>
                    <a:pt x="3" y="15"/>
                    <a:pt x="2" y="15"/>
                  </a:cubicBezTo>
                  <a:cubicBezTo>
                    <a:pt x="2" y="15"/>
                    <a:pt x="2" y="15"/>
                    <a:pt x="2" y="15"/>
                  </a:cubicBezTo>
                  <a:cubicBezTo>
                    <a:pt x="2" y="15"/>
                    <a:pt x="2" y="15"/>
                    <a:pt x="2" y="15"/>
                  </a:cubicBezTo>
                  <a:cubicBezTo>
                    <a:pt x="2" y="15"/>
                    <a:pt x="2" y="15"/>
                    <a:pt x="2" y="15"/>
                  </a:cubicBezTo>
                  <a:cubicBezTo>
                    <a:pt x="2" y="15"/>
                    <a:pt x="2" y="15"/>
                    <a:pt x="2" y="15"/>
                  </a:cubicBezTo>
                  <a:cubicBezTo>
                    <a:pt x="0" y="19"/>
                    <a:pt x="0" y="19"/>
                    <a:pt x="0" y="19"/>
                  </a:cubicBezTo>
                  <a:cubicBezTo>
                    <a:pt x="0" y="19"/>
                    <a:pt x="0" y="19"/>
                    <a:pt x="0" y="19"/>
                  </a:cubicBezTo>
                  <a:cubicBezTo>
                    <a:pt x="0" y="23"/>
                    <a:pt x="0" y="23"/>
                    <a:pt x="0" y="23"/>
                  </a:cubicBezTo>
                  <a:cubicBezTo>
                    <a:pt x="0" y="23"/>
                    <a:pt x="0" y="23"/>
                    <a:pt x="0" y="23"/>
                  </a:cubicBezTo>
                  <a:cubicBezTo>
                    <a:pt x="0" y="24"/>
                    <a:pt x="0" y="24"/>
                    <a:pt x="0" y="24"/>
                  </a:cubicBezTo>
                  <a:cubicBezTo>
                    <a:pt x="0" y="24"/>
                    <a:pt x="0" y="24"/>
                    <a:pt x="0" y="24"/>
                  </a:cubicBezTo>
                  <a:cubicBezTo>
                    <a:pt x="0" y="24"/>
                    <a:pt x="0" y="24"/>
                    <a:pt x="0" y="24"/>
                  </a:cubicBezTo>
                  <a:cubicBezTo>
                    <a:pt x="0" y="24"/>
                    <a:pt x="0" y="24"/>
                    <a:pt x="0" y="24"/>
                  </a:cubicBezTo>
                  <a:cubicBezTo>
                    <a:pt x="0" y="24"/>
                    <a:pt x="4" y="24"/>
                    <a:pt x="6" y="24"/>
                  </a:cubicBezTo>
                  <a:cubicBezTo>
                    <a:pt x="6" y="24"/>
                    <a:pt x="6" y="24"/>
                    <a:pt x="6" y="24"/>
                  </a:cubicBezTo>
                  <a:cubicBezTo>
                    <a:pt x="5" y="24"/>
                    <a:pt x="3" y="24"/>
                    <a:pt x="2" y="24"/>
                  </a:cubicBezTo>
                  <a:cubicBezTo>
                    <a:pt x="2" y="24"/>
                    <a:pt x="2" y="24"/>
                    <a:pt x="2" y="24"/>
                  </a:cubicBezTo>
                  <a:cubicBezTo>
                    <a:pt x="2" y="24"/>
                    <a:pt x="2" y="24"/>
                    <a:pt x="2" y="24"/>
                  </a:cubicBezTo>
                  <a:cubicBezTo>
                    <a:pt x="0" y="28"/>
                    <a:pt x="0" y="28"/>
                    <a:pt x="0" y="28"/>
                  </a:cubicBezTo>
                  <a:cubicBezTo>
                    <a:pt x="0" y="28"/>
                    <a:pt x="0" y="28"/>
                    <a:pt x="0" y="28"/>
                  </a:cubicBezTo>
                  <a:cubicBezTo>
                    <a:pt x="0" y="34"/>
                    <a:pt x="0" y="34"/>
                    <a:pt x="0" y="34"/>
                  </a:cubicBezTo>
                  <a:cubicBezTo>
                    <a:pt x="0" y="34"/>
                    <a:pt x="0" y="34"/>
                    <a:pt x="0" y="34"/>
                  </a:cubicBezTo>
                  <a:cubicBezTo>
                    <a:pt x="0" y="34"/>
                    <a:pt x="0" y="34"/>
                    <a:pt x="0" y="34"/>
                  </a:cubicBezTo>
                  <a:cubicBezTo>
                    <a:pt x="0" y="34"/>
                    <a:pt x="0" y="34"/>
                    <a:pt x="0" y="34"/>
                  </a:cubicBezTo>
                  <a:cubicBezTo>
                    <a:pt x="1" y="34"/>
                    <a:pt x="1" y="34"/>
                    <a:pt x="1" y="34"/>
                  </a:cubicBezTo>
                  <a:cubicBezTo>
                    <a:pt x="1" y="34"/>
                    <a:pt x="1" y="34"/>
                    <a:pt x="1" y="34"/>
                  </a:cubicBezTo>
                  <a:cubicBezTo>
                    <a:pt x="2" y="35"/>
                    <a:pt x="2" y="35"/>
                    <a:pt x="2" y="35"/>
                  </a:cubicBezTo>
                  <a:cubicBezTo>
                    <a:pt x="2" y="35"/>
                    <a:pt x="2" y="35"/>
                    <a:pt x="2" y="35"/>
                  </a:cubicBezTo>
                  <a:cubicBezTo>
                    <a:pt x="2" y="34"/>
                    <a:pt x="2" y="34"/>
                    <a:pt x="2" y="34"/>
                  </a:cubicBezTo>
                  <a:cubicBezTo>
                    <a:pt x="2" y="34"/>
                    <a:pt x="2" y="34"/>
                    <a:pt x="2" y="34"/>
                  </a:cubicBezTo>
                  <a:cubicBezTo>
                    <a:pt x="3" y="34"/>
                    <a:pt x="5" y="34"/>
                    <a:pt x="6" y="34"/>
                  </a:cubicBezTo>
                  <a:cubicBezTo>
                    <a:pt x="7" y="37"/>
                    <a:pt x="11" y="49"/>
                    <a:pt x="28" y="49"/>
                  </a:cubicBezTo>
                  <a:cubicBezTo>
                    <a:pt x="30" y="49"/>
                    <a:pt x="32" y="49"/>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47"/>
                    <a:pt x="34" y="46"/>
                    <a:pt x="34" y="44"/>
                  </a:cubicBezTo>
                  <a:cubicBezTo>
                    <a:pt x="35" y="44"/>
                    <a:pt x="35" y="43"/>
                    <a:pt x="35" y="43"/>
                  </a:cubicBezTo>
                  <a:cubicBezTo>
                    <a:pt x="35" y="42"/>
                    <a:pt x="35" y="42"/>
                    <a:pt x="35" y="42"/>
                  </a:cubicBezTo>
                  <a:cubicBezTo>
                    <a:pt x="35" y="39"/>
                    <a:pt x="35" y="37"/>
                    <a:pt x="35" y="34"/>
                  </a:cubicBezTo>
                  <a:cubicBezTo>
                    <a:pt x="34" y="34"/>
                    <a:pt x="34" y="34"/>
                    <a:pt x="34" y="34"/>
                  </a:cubicBezTo>
                  <a:cubicBezTo>
                    <a:pt x="34" y="34"/>
                    <a:pt x="34" y="34"/>
                    <a:pt x="34" y="34"/>
                  </a:cubicBezTo>
                  <a:cubicBezTo>
                    <a:pt x="32" y="36"/>
                    <a:pt x="30" y="37"/>
                    <a:pt x="26" y="37"/>
                  </a:cubicBezTo>
                  <a:cubicBezTo>
                    <a:pt x="23" y="37"/>
                    <a:pt x="20" y="35"/>
                    <a:pt x="18" y="33"/>
                  </a:cubicBezTo>
                  <a:cubicBezTo>
                    <a:pt x="28" y="33"/>
                    <a:pt x="28" y="33"/>
                    <a:pt x="28" y="33"/>
                  </a:cubicBezTo>
                  <a:cubicBezTo>
                    <a:pt x="29" y="33"/>
                    <a:pt x="29" y="33"/>
                    <a:pt x="29" y="33"/>
                  </a:cubicBezTo>
                  <a:cubicBezTo>
                    <a:pt x="30" y="29"/>
                    <a:pt x="30" y="29"/>
                    <a:pt x="30" y="29"/>
                  </a:cubicBezTo>
                  <a:cubicBezTo>
                    <a:pt x="30" y="28"/>
                    <a:pt x="30" y="28"/>
                    <a:pt x="30" y="28"/>
                  </a:cubicBezTo>
                  <a:cubicBezTo>
                    <a:pt x="30" y="28"/>
                    <a:pt x="30" y="28"/>
                    <a:pt x="30" y="28"/>
                  </a:cubicBezTo>
                  <a:cubicBezTo>
                    <a:pt x="30" y="27"/>
                    <a:pt x="30" y="25"/>
                    <a:pt x="29" y="23"/>
                  </a:cubicBezTo>
                  <a:cubicBezTo>
                    <a:pt x="29" y="23"/>
                    <a:pt x="29" y="23"/>
                    <a:pt x="29" y="23"/>
                  </a:cubicBezTo>
                  <a:cubicBezTo>
                    <a:pt x="29" y="23"/>
                    <a:pt x="29" y="23"/>
                    <a:pt x="29" y="23"/>
                  </a:cubicBezTo>
                  <a:cubicBezTo>
                    <a:pt x="30" y="21"/>
                    <a:pt x="30" y="21"/>
                    <a:pt x="30" y="21"/>
                  </a:cubicBezTo>
                  <a:cubicBezTo>
                    <a:pt x="30" y="21"/>
                    <a:pt x="30" y="21"/>
                    <a:pt x="30" y="21"/>
                  </a:cubicBezTo>
                  <a:cubicBezTo>
                    <a:pt x="30" y="21"/>
                    <a:pt x="30" y="21"/>
                    <a:pt x="30" y="21"/>
                  </a:cubicBezTo>
                  <a:cubicBezTo>
                    <a:pt x="30" y="19"/>
                    <a:pt x="30" y="17"/>
                    <a:pt x="29" y="15"/>
                  </a:cubicBezTo>
                  <a:cubicBezTo>
                    <a:pt x="29" y="15"/>
                    <a:pt x="29" y="15"/>
                    <a:pt x="29" y="15"/>
                  </a:cubicBezTo>
                  <a:cubicBezTo>
                    <a:pt x="28" y="15"/>
                    <a:pt x="28" y="15"/>
                    <a:pt x="28" y="15"/>
                  </a:cubicBezTo>
                  <a:cubicBezTo>
                    <a:pt x="25" y="15"/>
                    <a:pt x="23" y="15"/>
                    <a:pt x="21" y="15"/>
                  </a:cubicBezTo>
                  <a:cubicBezTo>
                    <a:pt x="20" y="15"/>
                    <a:pt x="20" y="15"/>
                    <a:pt x="19" y="15"/>
                  </a:cubicBezTo>
                  <a:cubicBezTo>
                    <a:pt x="21" y="13"/>
                    <a:pt x="22" y="12"/>
                    <a:pt x="24" y="12"/>
                  </a:cubicBezTo>
                  <a:cubicBezTo>
                    <a:pt x="25" y="12"/>
                    <a:pt x="25" y="12"/>
                    <a:pt x="25" y="12"/>
                  </a:cubicBezTo>
                  <a:cubicBezTo>
                    <a:pt x="27" y="12"/>
                    <a:pt x="29" y="13"/>
                    <a:pt x="31" y="14"/>
                  </a:cubicBezTo>
                  <a:cubicBezTo>
                    <a:pt x="31" y="14"/>
                    <a:pt x="31" y="14"/>
                    <a:pt x="31" y="14"/>
                  </a:cubicBezTo>
                  <a:cubicBezTo>
                    <a:pt x="34" y="12"/>
                    <a:pt x="34" y="12"/>
                    <a:pt x="34" y="12"/>
                  </a:cubicBezTo>
                  <a:cubicBezTo>
                    <a:pt x="34" y="12"/>
                    <a:pt x="34" y="12"/>
                    <a:pt x="34" y="12"/>
                  </a:cubicBezTo>
                  <a:cubicBezTo>
                    <a:pt x="34" y="12"/>
                    <a:pt x="34" y="12"/>
                    <a:pt x="34" y="12"/>
                  </a:cubicBezTo>
                  <a:cubicBezTo>
                    <a:pt x="34" y="11"/>
                    <a:pt x="34" y="11"/>
                    <a:pt x="34" y="11"/>
                  </a:cubicBezTo>
                  <a:cubicBezTo>
                    <a:pt x="34" y="9"/>
                    <a:pt x="34" y="5"/>
                    <a:pt x="35" y="3"/>
                  </a:cubicBezTo>
                  <a:cubicBezTo>
                    <a:pt x="34" y="2"/>
                    <a:pt x="34" y="2"/>
                    <a:pt x="34" y="2"/>
                  </a:cubicBezTo>
                  <a:cubicBezTo>
                    <a:pt x="32" y="1"/>
                    <a:pt x="29" y="0"/>
                    <a:pt x="26"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16" name="Freeform 202"/>
            <p:cNvSpPr>
              <a:spLocks noEditPoints="1"/>
            </p:cNvSpPr>
            <p:nvPr/>
          </p:nvSpPr>
          <p:spPr bwMode="auto">
            <a:xfrm>
              <a:off x="3344" y="2039"/>
              <a:ext cx="76" cy="169"/>
            </a:xfrm>
            <a:custGeom>
              <a:avLst/>
              <a:gdLst>
                <a:gd name="T0" fmla="*/ 24 w 32"/>
                <a:gd name="T1" fmla="*/ 69 h 71"/>
                <a:gd name="T2" fmla="*/ 26 w 32"/>
                <a:gd name="T3" fmla="*/ 70 h 71"/>
                <a:gd name="T4" fmla="*/ 27 w 32"/>
                <a:gd name="T5" fmla="*/ 69 h 71"/>
                <a:gd name="T6" fmla="*/ 29 w 32"/>
                <a:gd name="T7" fmla="*/ 67 h 71"/>
                <a:gd name="T8" fmla="*/ 29 w 32"/>
                <a:gd name="T9" fmla="*/ 67 h 71"/>
                <a:gd name="T10" fmla="*/ 27 w 32"/>
                <a:gd name="T11" fmla="*/ 66 h 71"/>
                <a:gd name="T12" fmla="*/ 28 w 32"/>
                <a:gd name="T13" fmla="*/ 68 h 71"/>
                <a:gd name="T14" fmla="*/ 27 w 32"/>
                <a:gd name="T15" fmla="*/ 65 h 71"/>
                <a:gd name="T16" fmla="*/ 25 w 32"/>
                <a:gd name="T17" fmla="*/ 61 h 71"/>
                <a:gd name="T18" fmla="*/ 19 w 32"/>
                <a:gd name="T19" fmla="*/ 52 h 71"/>
                <a:gd name="T20" fmla="*/ 20 w 32"/>
                <a:gd name="T21" fmla="*/ 52 h 71"/>
                <a:gd name="T22" fmla="*/ 20 w 32"/>
                <a:gd name="T23" fmla="*/ 50 h 71"/>
                <a:gd name="T24" fmla="*/ 16 w 32"/>
                <a:gd name="T25" fmla="*/ 40 h 71"/>
                <a:gd name="T26" fmla="*/ 19 w 32"/>
                <a:gd name="T27" fmla="*/ 47 h 71"/>
                <a:gd name="T28" fmla="*/ 18 w 32"/>
                <a:gd name="T29" fmla="*/ 45 h 71"/>
                <a:gd name="T30" fmla="*/ 18 w 32"/>
                <a:gd name="T31" fmla="*/ 40 h 71"/>
                <a:gd name="T32" fmla="*/ 17 w 32"/>
                <a:gd name="T33" fmla="*/ 34 h 71"/>
                <a:gd name="T34" fmla="*/ 18 w 32"/>
                <a:gd name="T35" fmla="*/ 39 h 71"/>
                <a:gd name="T36" fmla="*/ 19 w 32"/>
                <a:gd name="T37" fmla="*/ 26 h 71"/>
                <a:gd name="T38" fmla="*/ 19 w 32"/>
                <a:gd name="T39" fmla="*/ 28 h 71"/>
                <a:gd name="T40" fmla="*/ 20 w 32"/>
                <a:gd name="T41" fmla="*/ 32 h 71"/>
                <a:gd name="T42" fmla="*/ 21 w 32"/>
                <a:gd name="T43" fmla="*/ 28 h 71"/>
                <a:gd name="T44" fmla="*/ 21 w 32"/>
                <a:gd name="T45" fmla="*/ 28 h 71"/>
                <a:gd name="T46" fmla="*/ 20 w 32"/>
                <a:gd name="T47" fmla="*/ 28 h 71"/>
                <a:gd name="T48" fmla="*/ 19 w 32"/>
                <a:gd name="T49" fmla="*/ 25 h 71"/>
                <a:gd name="T50" fmla="*/ 21 w 32"/>
                <a:gd name="T51" fmla="*/ 29 h 71"/>
                <a:gd name="T52" fmla="*/ 21 w 32"/>
                <a:gd name="T53" fmla="*/ 21 h 71"/>
                <a:gd name="T54" fmla="*/ 24 w 32"/>
                <a:gd name="T55" fmla="*/ 25 h 71"/>
                <a:gd name="T56" fmla="*/ 25 w 32"/>
                <a:gd name="T57" fmla="*/ 25 h 71"/>
                <a:gd name="T58" fmla="*/ 25 w 32"/>
                <a:gd name="T59" fmla="*/ 21 h 71"/>
                <a:gd name="T60" fmla="*/ 26 w 32"/>
                <a:gd name="T61" fmla="*/ 25 h 71"/>
                <a:gd name="T62" fmla="*/ 27 w 32"/>
                <a:gd name="T63" fmla="*/ 21 h 71"/>
                <a:gd name="T64" fmla="*/ 29 w 32"/>
                <a:gd name="T65" fmla="*/ 24 h 71"/>
                <a:gd name="T66" fmla="*/ 29 w 32"/>
                <a:gd name="T67" fmla="*/ 21 h 71"/>
                <a:gd name="T68" fmla="*/ 31 w 32"/>
                <a:gd name="T69" fmla="*/ 24 h 71"/>
                <a:gd name="T70" fmla="*/ 8 w 32"/>
                <a:gd name="T71" fmla="*/ 23 h 71"/>
                <a:gd name="T72" fmla="*/ 9 w 32"/>
                <a:gd name="T73" fmla="*/ 23 h 71"/>
                <a:gd name="T74" fmla="*/ 7 w 32"/>
                <a:gd name="T75" fmla="*/ 21 h 71"/>
                <a:gd name="T76" fmla="*/ 7 w 32"/>
                <a:gd name="T77" fmla="*/ 23 h 71"/>
                <a:gd name="T78" fmla="*/ 6 w 32"/>
                <a:gd name="T79" fmla="*/ 20 h 71"/>
                <a:gd name="T80" fmla="*/ 25 w 32"/>
                <a:gd name="T81" fmla="*/ 4 h 71"/>
                <a:gd name="T82" fmla="*/ 23 w 32"/>
                <a:gd name="T83" fmla="*/ 69 h 71"/>
                <a:gd name="T84" fmla="*/ 11 w 32"/>
                <a:gd name="T85" fmla="*/ 20 h 71"/>
                <a:gd name="T86" fmla="*/ 16 w 32"/>
                <a:gd name="T87" fmla="*/ 8 h 71"/>
                <a:gd name="T88" fmla="*/ 25 w 32"/>
                <a:gd name="T89" fmla="*/ 20 h 71"/>
                <a:gd name="T90" fmla="*/ 23 w 32"/>
                <a:gd name="T91" fmla="*/ 69 h 71"/>
                <a:gd name="T92" fmla="*/ 15 w 32"/>
                <a:gd name="T93" fmla="*/ 7 h 71"/>
                <a:gd name="T94" fmla="*/ 3 w 32"/>
                <a:gd name="T95" fmla="*/ 20 h 71"/>
                <a:gd name="T96" fmla="*/ 8 w 32"/>
                <a:gd name="T97" fmla="*/ 24 h 71"/>
                <a:gd name="T98" fmla="*/ 23 w 32"/>
                <a:gd name="T99" fmla="*/ 70 h 71"/>
                <a:gd name="T100" fmla="*/ 26 w 32"/>
                <a:gd name="T101" fmla="*/ 71 h 71"/>
                <a:gd name="T102" fmla="*/ 30 w 32"/>
                <a:gd name="T103" fmla="*/ 66 h 71"/>
                <a:gd name="T104" fmla="*/ 23 w 32"/>
                <a:gd name="T105" fmla="*/ 26 h 71"/>
                <a:gd name="T106" fmla="*/ 32 w 32"/>
                <a:gd name="T107" fmla="*/ 25 h 71"/>
                <a:gd name="T108" fmla="*/ 32 w 32"/>
                <a:gd name="T109" fmla="*/ 25 h 71"/>
                <a:gd name="T110" fmla="*/ 32 w 32"/>
                <a:gd name="T111" fmla="*/ 25 h 71"/>
                <a:gd name="T112" fmla="*/ 27 w 32"/>
                <a:gd name="T113" fmla="*/ 6 h 71"/>
                <a:gd name="T114" fmla="*/ 24 w 32"/>
                <a:gd name="T11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71">
                  <a:moveTo>
                    <a:pt x="26" y="70"/>
                  </a:moveTo>
                  <a:cubicBezTo>
                    <a:pt x="25" y="70"/>
                    <a:pt x="25" y="70"/>
                    <a:pt x="25" y="69"/>
                  </a:cubicBezTo>
                  <a:cubicBezTo>
                    <a:pt x="24" y="69"/>
                    <a:pt x="24" y="69"/>
                    <a:pt x="24" y="69"/>
                  </a:cubicBezTo>
                  <a:cubicBezTo>
                    <a:pt x="25" y="69"/>
                    <a:pt x="25" y="69"/>
                    <a:pt x="25" y="69"/>
                  </a:cubicBezTo>
                  <a:cubicBezTo>
                    <a:pt x="26" y="70"/>
                    <a:pt x="26" y="70"/>
                    <a:pt x="26" y="70"/>
                  </a:cubicBezTo>
                  <a:moveTo>
                    <a:pt x="26" y="70"/>
                  </a:moveTo>
                  <a:cubicBezTo>
                    <a:pt x="26" y="68"/>
                    <a:pt x="26" y="68"/>
                    <a:pt x="26" y="68"/>
                  </a:cubicBezTo>
                  <a:cubicBezTo>
                    <a:pt x="26" y="67"/>
                    <a:pt x="26" y="67"/>
                    <a:pt x="26" y="67"/>
                  </a:cubicBezTo>
                  <a:cubicBezTo>
                    <a:pt x="27" y="68"/>
                    <a:pt x="27" y="69"/>
                    <a:pt x="27" y="69"/>
                  </a:cubicBezTo>
                  <a:cubicBezTo>
                    <a:pt x="27" y="69"/>
                    <a:pt x="27" y="69"/>
                    <a:pt x="27" y="69"/>
                  </a:cubicBezTo>
                  <a:cubicBezTo>
                    <a:pt x="26" y="70"/>
                    <a:pt x="26" y="70"/>
                    <a:pt x="26" y="70"/>
                  </a:cubicBezTo>
                  <a:moveTo>
                    <a:pt x="29" y="67"/>
                  </a:moveTo>
                  <a:cubicBezTo>
                    <a:pt x="28" y="66"/>
                    <a:pt x="28" y="66"/>
                    <a:pt x="28" y="66"/>
                  </a:cubicBezTo>
                  <a:cubicBezTo>
                    <a:pt x="29" y="67"/>
                    <a:pt x="29" y="67"/>
                    <a:pt x="29" y="67"/>
                  </a:cubicBezTo>
                  <a:cubicBezTo>
                    <a:pt x="29" y="67"/>
                    <a:pt x="29" y="67"/>
                    <a:pt x="29" y="67"/>
                  </a:cubicBezTo>
                  <a:moveTo>
                    <a:pt x="27" y="69"/>
                  </a:moveTo>
                  <a:cubicBezTo>
                    <a:pt x="27" y="68"/>
                    <a:pt x="27" y="67"/>
                    <a:pt x="27" y="67"/>
                  </a:cubicBezTo>
                  <a:cubicBezTo>
                    <a:pt x="27" y="66"/>
                    <a:pt x="27" y="66"/>
                    <a:pt x="27" y="66"/>
                  </a:cubicBezTo>
                  <a:cubicBezTo>
                    <a:pt x="28" y="66"/>
                    <a:pt x="28" y="66"/>
                    <a:pt x="28" y="66"/>
                  </a:cubicBezTo>
                  <a:cubicBezTo>
                    <a:pt x="28" y="68"/>
                    <a:pt x="28" y="68"/>
                    <a:pt x="28" y="68"/>
                  </a:cubicBezTo>
                  <a:cubicBezTo>
                    <a:pt x="28" y="68"/>
                    <a:pt x="28" y="68"/>
                    <a:pt x="28" y="68"/>
                  </a:cubicBezTo>
                  <a:cubicBezTo>
                    <a:pt x="27" y="69"/>
                    <a:pt x="27" y="69"/>
                    <a:pt x="27" y="69"/>
                  </a:cubicBezTo>
                  <a:moveTo>
                    <a:pt x="28" y="65"/>
                  </a:moveTo>
                  <a:cubicBezTo>
                    <a:pt x="27" y="65"/>
                    <a:pt x="27" y="65"/>
                    <a:pt x="27" y="65"/>
                  </a:cubicBezTo>
                  <a:cubicBezTo>
                    <a:pt x="27" y="64"/>
                    <a:pt x="27" y="64"/>
                    <a:pt x="27" y="64"/>
                  </a:cubicBezTo>
                  <a:cubicBezTo>
                    <a:pt x="25" y="62"/>
                    <a:pt x="22" y="59"/>
                    <a:pt x="19" y="54"/>
                  </a:cubicBezTo>
                  <a:cubicBezTo>
                    <a:pt x="21" y="56"/>
                    <a:pt x="23" y="59"/>
                    <a:pt x="25" y="61"/>
                  </a:cubicBezTo>
                  <a:cubicBezTo>
                    <a:pt x="26" y="62"/>
                    <a:pt x="27" y="63"/>
                    <a:pt x="28" y="65"/>
                  </a:cubicBezTo>
                  <a:moveTo>
                    <a:pt x="23" y="58"/>
                  </a:moveTo>
                  <a:cubicBezTo>
                    <a:pt x="21" y="56"/>
                    <a:pt x="20" y="54"/>
                    <a:pt x="19" y="52"/>
                  </a:cubicBezTo>
                  <a:cubicBezTo>
                    <a:pt x="18" y="50"/>
                    <a:pt x="17" y="48"/>
                    <a:pt x="17" y="46"/>
                  </a:cubicBezTo>
                  <a:cubicBezTo>
                    <a:pt x="17" y="47"/>
                    <a:pt x="18" y="48"/>
                    <a:pt x="18" y="49"/>
                  </a:cubicBezTo>
                  <a:cubicBezTo>
                    <a:pt x="19" y="50"/>
                    <a:pt x="20" y="51"/>
                    <a:pt x="20" y="52"/>
                  </a:cubicBezTo>
                  <a:cubicBezTo>
                    <a:pt x="20" y="53"/>
                    <a:pt x="20" y="53"/>
                    <a:pt x="20" y="53"/>
                  </a:cubicBezTo>
                  <a:cubicBezTo>
                    <a:pt x="21" y="54"/>
                    <a:pt x="22" y="56"/>
                    <a:pt x="23" y="58"/>
                  </a:cubicBezTo>
                  <a:moveTo>
                    <a:pt x="20" y="50"/>
                  </a:moveTo>
                  <a:cubicBezTo>
                    <a:pt x="19" y="49"/>
                    <a:pt x="19" y="49"/>
                    <a:pt x="19" y="48"/>
                  </a:cubicBezTo>
                  <a:cubicBezTo>
                    <a:pt x="18" y="47"/>
                    <a:pt x="17" y="46"/>
                    <a:pt x="17" y="45"/>
                  </a:cubicBezTo>
                  <a:cubicBezTo>
                    <a:pt x="16" y="43"/>
                    <a:pt x="16" y="42"/>
                    <a:pt x="16" y="40"/>
                  </a:cubicBezTo>
                  <a:cubicBezTo>
                    <a:pt x="18" y="46"/>
                    <a:pt x="18" y="46"/>
                    <a:pt x="18" y="46"/>
                  </a:cubicBezTo>
                  <a:cubicBezTo>
                    <a:pt x="19" y="47"/>
                    <a:pt x="19" y="47"/>
                    <a:pt x="19" y="47"/>
                  </a:cubicBezTo>
                  <a:cubicBezTo>
                    <a:pt x="19" y="47"/>
                    <a:pt x="19" y="47"/>
                    <a:pt x="19" y="47"/>
                  </a:cubicBezTo>
                  <a:cubicBezTo>
                    <a:pt x="19" y="47"/>
                    <a:pt x="19" y="47"/>
                    <a:pt x="19" y="47"/>
                  </a:cubicBezTo>
                  <a:cubicBezTo>
                    <a:pt x="19" y="48"/>
                    <a:pt x="19" y="49"/>
                    <a:pt x="20" y="50"/>
                  </a:cubicBezTo>
                  <a:moveTo>
                    <a:pt x="18" y="45"/>
                  </a:moveTo>
                  <a:cubicBezTo>
                    <a:pt x="16" y="39"/>
                    <a:pt x="16" y="39"/>
                    <a:pt x="16" y="39"/>
                  </a:cubicBezTo>
                  <a:cubicBezTo>
                    <a:pt x="16" y="38"/>
                    <a:pt x="16" y="36"/>
                    <a:pt x="16" y="35"/>
                  </a:cubicBezTo>
                  <a:cubicBezTo>
                    <a:pt x="17" y="37"/>
                    <a:pt x="18" y="39"/>
                    <a:pt x="18" y="40"/>
                  </a:cubicBezTo>
                  <a:cubicBezTo>
                    <a:pt x="18" y="42"/>
                    <a:pt x="18" y="43"/>
                    <a:pt x="18" y="45"/>
                  </a:cubicBezTo>
                  <a:moveTo>
                    <a:pt x="18" y="39"/>
                  </a:moveTo>
                  <a:cubicBezTo>
                    <a:pt x="18" y="37"/>
                    <a:pt x="17" y="36"/>
                    <a:pt x="17" y="34"/>
                  </a:cubicBezTo>
                  <a:cubicBezTo>
                    <a:pt x="17" y="33"/>
                    <a:pt x="17" y="31"/>
                    <a:pt x="17" y="30"/>
                  </a:cubicBezTo>
                  <a:cubicBezTo>
                    <a:pt x="19" y="36"/>
                    <a:pt x="19" y="36"/>
                    <a:pt x="19" y="36"/>
                  </a:cubicBezTo>
                  <a:cubicBezTo>
                    <a:pt x="19" y="37"/>
                    <a:pt x="18" y="38"/>
                    <a:pt x="18" y="39"/>
                  </a:cubicBezTo>
                  <a:moveTo>
                    <a:pt x="19" y="34"/>
                  </a:moveTo>
                  <a:cubicBezTo>
                    <a:pt x="18" y="29"/>
                    <a:pt x="18" y="29"/>
                    <a:pt x="18" y="29"/>
                  </a:cubicBezTo>
                  <a:cubicBezTo>
                    <a:pt x="18" y="28"/>
                    <a:pt x="18" y="27"/>
                    <a:pt x="19" y="26"/>
                  </a:cubicBezTo>
                  <a:cubicBezTo>
                    <a:pt x="19" y="26"/>
                    <a:pt x="19" y="27"/>
                    <a:pt x="19" y="27"/>
                  </a:cubicBezTo>
                  <a:cubicBezTo>
                    <a:pt x="19" y="28"/>
                    <a:pt x="19" y="28"/>
                    <a:pt x="19" y="28"/>
                  </a:cubicBezTo>
                  <a:cubicBezTo>
                    <a:pt x="19" y="28"/>
                    <a:pt x="19" y="28"/>
                    <a:pt x="19" y="28"/>
                  </a:cubicBezTo>
                  <a:cubicBezTo>
                    <a:pt x="19" y="29"/>
                    <a:pt x="20" y="30"/>
                    <a:pt x="20" y="31"/>
                  </a:cubicBezTo>
                  <a:cubicBezTo>
                    <a:pt x="20" y="32"/>
                    <a:pt x="20" y="32"/>
                    <a:pt x="20" y="32"/>
                  </a:cubicBezTo>
                  <a:cubicBezTo>
                    <a:pt x="20" y="32"/>
                    <a:pt x="20" y="32"/>
                    <a:pt x="20" y="32"/>
                  </a:cubicBezTo>
                  <a:cubicBezTo>
                    <a:pt x="20" y="32"/>
                    <a:pt x="20" y="32"/>
                    <a:pt x="20" y="32"/>
                  </a:cubicBezTo>
                  <a:cubicBezTo>
                    <a:pt x="19" y="33"/>
                    <a:pt x="19" y="34"/>
                    <a:pt x="19" y="34"/>
                  </a:cubicBezTo>
                  <a:moveTo>
                    <a:pt x="21" y="28"/>
                  </a:moveTo>
                  <a:cubicBezTo>
                    <a:pt x="21" y="26"/>
                    <a:pt x="21" y="24"/>
                    <a:pt x="21" y="23"/>
                  </a:cubicBezTo>
                  <a:cubicBezTo>
                    <a:pt x="22" y="25"/>
                    <a:pt x="22" y="25"/>
                    <a:pt x="22" y="25"/>
                  </a:cubicBezTo>
                  <a:cubicBezTo>
                    <a:pt x="22" y="26"/>
                    <a:pt x="22" y="27"/>
                    <a:pt x="21" y="28"/>
                  </a:cubicBezTo>
                  <a:moveTo>
                    <a:pt x="20" y="31"/>
                  </a:moveTo>
                  <a:cubicBezTo>
                    <a:pt x="20" y="30"/>
                    <a:pt x="20" y="29"/>
                    <a:pt x="20" y="28"/>
                  </a:cubicBezTo>
                  <a:cubicBezTo>
                    <a:pt x="20" y="28"/>
                    <a:pt x="20" y="28"/>
                    <a:pt x="20" y="28"/>
                  </a:cubicBezTo>
                  <a:cubicBezTo>
                    <a:pt x="20" y="27"/>
                    <a:pt x="20" y="27"/>
                    <a:pt x="20" y="27"/>
                  </a:cubicBezTo>
                  <a:cubicBezTo>
                    <a:pt x="20" y="26"/>
                    <a:pt x="19" y="26"/>
                    <a:pt x="19" y="25"/>
                  </a:cubicBezTo>
                  <a:cubicBezTo>
                    <a:pt x="19" y="25"/>
                    <a:pt x="19" y="25"/>
                    <a:pt x="19" y="25"/>
                  </a:cubicBezTo>
                  <a:cubicBezTo>
                    <a:pt x="20" y="24"/>
                    <a:pt x="20" y="23"/>
                    <a:pt x="20" y="22"/>
                  </a:cubicBezTo>
                  <a:cubicBezTo>
                    <a:pt x="20" y="24"/>
                    <a:pt x="20" y="26"/>
                    <a:pt x="21" y="28"/>
                  </a:cubicBezTo>
                  <a:cubicBezTo>
                    <a:pt x="21" y="29"/>
                    <a:pt x="21" y="29"/>
                    <a:pt x="21" y="29"/>
                  </a:cubicBezTo>
                  <a:cubicBezTo>
                    <a:pt x="21" y="29"/>
                    <a:pt x="20" y="30"/>
                    <a:pt x="20" y="31"/>
                  </a:cubicBezTo>
                  <a:moveTo>
                    <a:pt x="23" y="24"/>
                  </a:moveTo>
                  <a:cubicBezTo>
                    <a:pt x="21" y="21"/>
                    <a:pt x="21" y="21"/>
                    <a:pt x="21" y="21"/>
                  </a:cubicBezTo>
                  <a:cubicBezTo>
                    <a:pt x="22" y="21"/>
                    <a:pt x="22" y="21"/>
                    <a:pt x="23" y="21"/>
                  </a:cubicBezTo>
                  <a:cubicBezTo>
                    <a:pt x="23" y="24"/>
                    <a:pt x="23" y="24"/>
                    <a:pt x="23" y="24"/>
                  </a:cubicBezTo>
                  <a:moveTo>
                    <a:pt x="24" y="25"/>
                  </a:moveTo>
                  <a:cubicBezTo>
                    <a:pt x="23" y="21"/>
                    <a:pt x="23" y="21"/>
                    <a:pt x="23" y="21"/>
                  </a:cubicBezTo>
                  <a:cubicBezTo>
                    <a:pt x="24" y="21"/>
                    <a:pt x="24" y="21"/>
                    <a:pt x="25" y="21"/>
                  </a:cubicBezTo>
                  <a:cubicBezTo>
                    <a:pt x="25" y="22"/>
                    <a:pt x="25" y="23"/>
                    <a:pt x="25" y="25"/>
                  </a:cubicBezTo>
                  <a:cubicBezTo>
                    <a:pt x="24" y="25"/>
                    <a:pt x="24" y="25"/>
                    <a:pt x="24" y="25"/>
                  </a:cubicBezTo>
                  <a:moveTo>
                    <a:pt x="26" y="25"/>
                  </a:moveTo>
                  <a:cubicBezTo>
                    <a:pt x="25" y="23"/>
                    <a:pt x="25" y="22"/>
                    <a:pt x="25" y="21"/>
                  </a:cubicBezTo>
                  <a:cubicBezTo>
                    <a:pt x="26" y="21"/>
                    <a:pt x="26" y="21"/>
                    <a:pt x="27" y="21"/>
                  </a:cubicBezTo>
                  <a:cubicBezTo>
                    <a:pt x="27" y="22"/>
                    <a:pt x="26" y="23"/>
                    <a:pt x="26" y="24"/>
                  </a:cubicBezTo>
                  <a:cubicBezTo>
                    <a:pt x="26" y="25"/>
                    <a:pt x="26" y="25"/>
                    <a:pt x="26" y="25"/>
                  </a:cubicBezTo>
                  <a:cubicBezTo>
                    <a:pt x="26" y="25"/>
                    <a:pt x="26" y="25"/>
                    <a:pt x="26" y="25"/>
                  </a:cubicBezTo>
                  <a:moveTo>
                    <a:pt x="27" y="25"/>
                  </a:moveTo>
                  <a:cubicBezTo>
                    <a:pt x="27" y="23"/>
                    <a:pt x="27" y="22"/>
                    <a:pt x="27" y="21"/>
                  </a:cubicBezTo>
                  <a:cubicBezTo>
                    <a:pt x="28" y="21"/>
                    <a:pt x="28" y="21"/>
                    <a:pt x="29" y="21"/>
                  </a:cubicBezTo>
                  <a:cubicBezTo>
                    <a:pt x="29" y="24"/>
                    <a:pt x="29" y="24"/>
                    <a:pt x="29" y="24"/>
                  </a:cubicBezTo>
                  <a:cubicBezTo>
                    <a:pt x="29" y="24"/>
                    <a:pt x="29" y="24"/>
                    <a:pt x="29" y="24"/>
                  </a:cubicBezTo>
                  <a:cubicBezTo>
                    <a:pt x="28" y="24"/>
                    <a:pt x="27" y="24"/>
                    <a:pt x="27" y="25"/>
                  </a:cubicBezTo>
                  <a:moveTo>
                    <a:pt x="29" y="24"/>
                  </a:moveTo>
                  <a:cubicBezTo>
                    <a:pt x="29" y="21"/>
                    <a:pt x="29" y="21"/>
                    <a:pt x="29" y="21"/>
                  </a:cubicBezTo>
                  <a:cubicBezTo>
                    <a:pt x="29" y="21"/>
                    <a:pt x="29" y="21"/>
                    <a:pt x="29" y="21"/>
                  </a:cubicBezTo>
                  <a:cubicBezTo>
                    <a:pt x="30" y="22"/>
                    <a:pt x="30" y="22"/>
                    <a:pt x="30" y="23"/>
                  </a:cubicBezTo>
                  <a:cubicBezTo>
                    <a:pt x="31" y="23"/>
                    <a:pt x="31" y="24"/>
                    <a:pt x="31" y="24"/>
                  </a:cubicBezTo>
                  <a:cubicBezTo>
                    <a:pt x="31" y="24"/>
                    <a:pt x="30" y="24"/>
                    <a:pt x="29" y="24"/>
                  </a:cubicBezTo>
                  <a:moveTo>
                    <a:pt x="9" y="23"/>
                  </a:moveTo>
                  <a:cubicBezTo>
                    <a:pt x="8" y="23"/>
                    <a:pt x="8" y="23"/>
                    <a:pt x="8" y="23"/>
                  </a:cubicBezTo>
                  <a:cubicBezTo>
                    <a:pt x="8" y="23"/>
                    <a:pt x="8" y="22"/>
                    <a:pt x="9" y="21"/>
                  </a:cubicBezTo>
                  <a:cubicBezTo>
                    <a:pt x="10" y="21"/>
                    <a:pt x="10" y="21"/>
                    <a:pt x="10" y="21"/>
                  </a:cubicBezTo>
                  <a:cubicBezTo>
                    <a:pt x="9" y="22"/>
                    <a:pt x="9" y="23"/>
                    <a:pt x="9" y="23"/>
                  </a:cubicBezTo>
                  <a:moveTo>
                    <a:pt x="7" y="23"/>
                  </a:moveTo>
                  <a:cubicBezTo>
                    <a:pt x="6" y="23"/>
                    <a:pt x="6" y="23"/>
                    <a:pt x="6" y="23"/>
                  </a:cubicBezTo>
                  <a:cubicBezTo>
                    <a:pt x="6" y="22"/>
                    <a:pt x="7" y="21"/>
                    <a:pt x="7" y="21"/>
                  </a:cubicBezTo>
                  <a:cubicBezTo>
                    <a:pt x="8" y="21"/>
                    <a:pt x="8" y="21"/>
                    <a:pt x="8" y="21"/>
                  </a:cubicBezTo>
                  <a:cubicBezTo>
                    <a:pt x="8" y="21"/>
                    <a:pt x="8" y="21"/>
                    <a:pt x="8" y="21"/>
                  </a:cubicBezTo>
                  <a:cubicBezTo>
                    <a:pt x="8" y="22"/>
                    <a:pt x="8" y="22"/>
                    <a:pt x="7" y="23"/>
                  </a:cubicBezTo>
                  <a:moveTo>
                    <a:pt x="6" y="23"/>
                  </a:moveTo>
                  <a:cubicBezTo>
                    <a:pt x="5" y="22"/>
                    <a:pt x="5" y="21"/>
                    <a:pt x="4" y="20"/>
                  </a:cubicBezTo>
                  <a:cubicBezTo>
                    <a:pt x="5" y="20"/>
                    <a:pt x="6" y="20"/>
                    <a:pt x="6" y="20"/>
                  </a:cubicBezTo>
                  <a:cubicBezTo>
                    <a:pt x="6" y="21"/>
                    <a:pt x="6" y="22"/>
                    <a:pt x="6" y="23"/>
                  </a:cubicBezTo>
                  <a:moveTo>
                    <a:pt x="27" y="12"/>
                  </a:moveTo>
                  <a:cubicBezTo>
                    <a:pt x="26" y="9"/>
                    <a:pt x="25" y="7"/>
                    <a:pt x="25" y="4"/>
                  </a:cubicBezTo>
                  <a:cubicBezTo>
                    <a:pt x="26" y="6"/>
                    <a:pt x="26" y="6"/>
                    <a:pt x="26" y="6"/>
                  </a:cubicBezTo>
                  <a:cubicBezTo>
                    <a:pt x="26" y="8"/>
                    <a:pt x="27" y="10"/>
                    <a:pt x="27" y="12"/>
                  </a:cubicBezTo>
                  <a:moveTo>
                    <a:pt x="23" y="69"/>
                  </a:moveTo>
                  <a:cubicBezTo>
                    <a:pt x="16" y="63"/>
                    <a:pt x="0" y="42"/>
                    <a:pt x="11" y="21"/>
                  </a:cubicBezTo>
                  <a:cubicBezTo>
                    <a:pt x="11" y="20"/>
                    <a:pt x="11" y="20"/>
                    <a:pt x="11" y="20"/>
                  </a:cubicBezTo>
                  <a:cubicBezTo>
                    <a:pt x="11" y="20"/>
                    <a:pt x="11" y="20"/>
                    <a:pt x="11" y="20"/>
                  </a:cubicBezTo>
                  <a:cubicBezTo>
                    <a:pt x="8" y="20"/>
                    <a:pt x="8" y="20"/>
                    <a:pt x="8" y="20"/>
                  </a:cubicBezTo>
                  <a:cubicBezTo>
                    <a:pt x="7" y="19"/>
                    <a:pt x="6" y="19"/>
                    <a:pt x="5" y="19"/>
                  </a:cubicBezTo>
                  <a:cubicBezTo>
                    <a:pt x="8" y="15"/>
                    <a:pt x="12" y="11"/>
                    <a:pt x="16" y="8"/>
                  </a:cubicBezTo>
                  <a:cubicBezTo>
                    <a:pt x="19" y="5"/>
                    <a:pt x="21" y="3"/>
                    <a:pt x="23" y="1"/>
                  </a:cubicBezTo>
                  <a:cubicBezTo>
                    <a:pt x="24" y="7"/>
                    <a:pt x="26" y="14"/>
                    <a:pt x="29" y="20"/>
                  </a:cubicBezTo>
                  <a:cubicBezTo>
                    <a:pt x="28" y="20"/>
                    <a:pt x="26" y="20"/>
                    <a:pt x="25" y="20"/>
                  </a:cubicBezTo>
                  <a:cubicBezTo>
                    <a:pt x="21" y="20"/>
                    <a:pt x="20" y="20"/>
                    <a:pt x="20" y="21"/>
                  </a:cubicBezTo>
                  <a:cubicBezTo>
                    <a:pt x="9" y="42"/>
                    <a:pt x="19" y="60"/>
                    <a:pt x="27" y="65"/>
                  </a:cubicBezTo>
                  <a:cubicBezTo>
                    <a:pt x="26" y="66"/>
                    <a:pt x="24" y="68"/>
                    <a:pt x="23" y="69"/>
                  </a:cubicBezTo>
                  <a:moveTo>
                    <a:pt x="23" y="0"/>
                  </a:moveTo>
                  <a:cubicBezTo>
                    <a:pt x="23" y="0"/>
                    <a:pt x="23" y="0"/>
                    <a:pt x="23" y="0"/>
                  </a:cubicBezTo>
                  <a:cubicBezTo>
                    <a:pt x="21" y="2"/>
                    <a:pt x="18" y="4"/>
                    <a:pt x="15" y="7"/>
                  </a:cubicBezTo>
                  <a:cubicBezTo>
                    <a:pt x="11" y="11"/>
                    <a:pt x="7" y="15"/>
                    <a:pt x="3" y="19"/>
                  </a:cubicBezTo>
                  <a:cubicBezTo>
                    <a:pt x="3" y="19"/>
                    <a:pt x="3" y="19"/>
                    <a:pt x="3" y="19"/>
                  </a:cubicBezTo>
                  <a:cubicBezTo>
                    <a:pt x="3" y="20"/>
                    <a:pt x="3" y="20"/>
                    <a:pt x="3" y="20"/>
                  </a:cubicBezTo>
                  <a:cubicBezTo>
                    <a:pt x="4" y="21"/>
                    <a:pt x="5" y="23"/>
                    <a:pt x="5" y="24"/>
                  </a:cubicBezTo>
                  <a:cubicBezTo>
                    <a:pt x="6" y="24"/>
                    <a:pt x="6" y="24"/>
                    <a:pt x="6" y="24"/>
                  </a:cubicBezTo>
                  <a:cubicBezTo>
                    <a:pt x="6" y="24"/>
                    <a:pt x="7" y="24"/>
                    <a:pt x="8" y="24"/>
                  </a:cubicBezTo>
                  <a:cubicBezTo>
                    <a:pt x="8" y="24"/>
                    <a:pt x="8" y="24"/>
                    <a:pt x="8" y="24"/>
                  </a:cubicBezTo>
                  <a:cubicBezTo>
                    <a:pt x="2" y="44"/>
                    <a:pt x="14" y="64"/>
                    <a:pt x="23" y="69"/>
                  </a:cubicBezTo>
                  <a:cubicBezTo>
                    <a:pt x="23" y="70"/>
                    <a:pt x="23" y="70"/>
                    <a:pt x="23" y="70"/>
                  </a:cubicBezTo>
                  <a:cubicBezTo>
                    <a:pt x="23" y="70"/>
                    <a:pt x="24" y="70"/>
                    <a:pt x="24" y="70"/>
                  </a:cubicBezTo>
                  <a:cubicBezTo>
                    <a:pt x="25" y="71"/>
                    <a:pt x="25" y="71"/>
                    <a:pt x="26" y="71"/>
                  </a:cubicBezTo>
                  <a:cubicBezTo>
                    <a:pt x="26" y="71"/>
                    <a:pt x="26" y="71"/>
                    <a:pt x="26" y="71"/>
                  </a:cubicBezTo>
                  <a:cubicBezTo>
                    <a:pt x="26" y="71"/>
                    <a:pt x="26" y="71"/>
                    <a:pt x="26" y="71"/>
                  </a:cubicBezTo>
                  <a:cubicBezTo>
                    <a:pt x="27" y="71"/>
                    <a:pt x="29" y="68"/>
                    <a:pt x="30" y="67"/>
                  </a:cubicBezTo>
                  <a:cubicBezTo>
                    <a:pt x="30" y="66"/>
                    <a:pt x="30" y="66"/>
                    <a:pt x="30" y="66"/>
                  </a:cubicBezTo>
                  <a:cubicBezTo>
                    <a:pt x="30" y="66"/>
                    <a:pt x="30" y="66"/>
                    <a:pt x="30" y="66"/>
                  </a:cubicBezTo>
                  <a:cubicBezTo>
                    <a:pt x="29" y="65"/>
                    <a:pt x="29" y="65"/>
                    <a:pt x="29" y="65"/>
                  </a:cubicBezTo>
                  <a:cubicBezTo>
                    <a:pt x="23" y="56"/>
                    <a:pt x="14" y="44"/>
                    <a:pt x="23" y="26"/>
                  </a:cubicBezTo>
                  <a:cubicBezTo>
                    <a:pt x="24" y="26"/>
                    <a:pt x="27" y="26"/>
                    <a:pt x="29" y="25"/>
                  </a:cubicBezTo>
                  <a:cubicBezTo>
                    <a:pt x="30" y="25"/>
                    <a:pt x="31"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5"/>
                    <a:pt x="32" y="25"/>
                    <a:pt x="32" y="25"/>
                  </a:cubicBezTo>
                  <a:cubicBezTo>
                    <a:pt x="32" y="24"/>
                    <a:pt x="32" y="24"/>
                    <a:pt x="32" y="24"/>
                  </a:cubicBezTo>
                  <a:cubicBezTo>
                    <a:pt x="30" y="18"/>
                    <a:pt x="28" y="12"/>
                    <a:pt x="27" y="6"/>
                  </a:cubicBezTo>
                  <a:cubicBezTo>
                    <a:pt x="27" y="6"/>
                    <a:pt x="27" y="6"/>
                    <a:pt x="27" y="6"/>
                  </a:cubicBezTo>
                  <a:cubicBezTo>
                    <a:pt x="24" y="1"/>
                    <a:pt x="24" y="1"/>
                    <a:pt x="24" y="1"/>
                  </a:cubicBezTo>
                  <a:cubicBezTo>
                    <a:pt x="24" y="0"/>
                    <a:pt x="24" y="0"/>
                    <a:pt x="24" y="0"/>
                  </a:cubicBezTo>
                  <a:cubicBezTo>
                    <a:pt x="23" y="0"/>
                    <a:pt x="23" y="0"/>
                    <a:pt x="23"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17" name="Freeform 203"/>
            <p:cNvSpPr>
              <a:spLocks noEditPoints="1"/>
            </p:cNvSpPr>
            <p:nvPr/>
          </p:nvSpPr>
          <p:spPr bwMode="auto">
            <a:xfrm>
              <a:off x="4046" y="2148"/>
              <a:ext cx="66" cy="67"/>
            </a:xfrm>
            <a:custGeom>
              <a:avLst/>
              <a:gdLst>
                <a:gd name="T0" fmla="*/ 14 w 28"/>
                <a:gd name="T1" fmla="*/ 27 h 28"/>
                <a:gd name="T2" fmla="*/ 12 w 28"/>
                <a:gd name="T3" fmla="*/ 27 h 28"/>
                <a:gd name="T4" fmla="*/ 11 w 28"/>
                <a:gd name="T5" fmla="*/ 27 h 28"/>
                <a:gd name="T6" fmla="*/ 3 w 28"/>
                <a:gd name="T7" fmla="*/ 24 h 28"/>
                <a:gd name="T8" fmla="*/ 2 w 28"/>
                <a:gd name="T9" fmla="*/ 19 h 28"/>
                <a:gd name="T10" fmla="*/ 2 w 28"/>
                <a:gd name="T11" fmla="*/ 16 h 28"/>
                <a:gd name="T12" fmla="*/ 3 w 28"/>
                <a:gd name="T13" fmla="*/ 7 h 28"/>
                <a:gd name="T14" fmla="*/ 13 w 28"/>
                <a:gd name="T15" fmla="*/ 4 h 28"/>
                <a:gd name="T16" fmla="*/ 16 w 28"/>
                <a:gd name="T17" fmla="*/ 4 h 28"/>
                <a:gd name="T18" fmla="*/ 16 w 28"/>
                <a:gd name="T19" fmla="*/ 4 h 28"/>
                <a:gd name="T20" fmla="*/ 21 w 28"/>
                <a:gd name="T21" fmla="*/ 5 h 28"/>
                <a:gd name="T22" fmla="*/ 16 w 28"/>
                <a:gd name="T23" fmla="*/ 13 h 28"/>
                <a:gd name="T24" fmla="*/ 13 w 28"/>
                <a:gd name="T25" fmla="*/ 17 h 28"/>
                <a:gd name="T26" fmla="*/ 12 w 28"/>
                <a:gd name="T27" fmla="*/ 13 h 28"/>
                <a:gd name="T28" fmla="*/ 10 w 28"/>
                <a:gd name="T29" fmla="*/ 9 h 28"/>
                <a:gd name="T30" fmla="*/ 9 w 28"/>
                <a:gd name="T31" fmla="*/ 9 h 28"/>
                <a:gd name="T32" fmla="*/ 9 w 28"/>
                <a:gd name="T33" fmla="*/ 9 h 28"/>
                <a:gd name="T34" fmla="*/ 6 w 28"/>
                <a:gd name="T35" fmla="*/ 12 h 28"/>
                <a:gd name="T36" fmla="*/ 6 w 28"/>
                <a:gd name="T37" fmla="*/ 12 h 28"/>
                <a:gd name="T38" fmla="*/ 6 w 28"/>
                <a:gd name="T39" fmla="*/ 13 h 28"/>
                <a:gd name="T40" fmla="*/ 13 w 28"/>
                <a:gd name="T41" fmla="*/ 22 h 28"/>
                <a:gd name="T42" fmla="*/ 13 w 28"/>
                <a:gd name="T43" fmla="*/ 23 h 28"/>
                <a:gd name="T44" fmla="*/ 14 w 28"/>
                <a:gd name="T45" fmla="*/ 22 h 28"/>
                <a:gd name="T46" fmla="*/ 25 w 28"/>
                <a:gd name="T47" fmla="*/ 8 h 28"/>
                <a:gd name="T48" fmla="*/ 25 w 28"/>
                <a:gd name="T49" fmla="*/ 9 h 28"/>
                <a:gd name="T50" fmla="*/ 25 w 28"/>
                <a:gd name="T51" fmla="*/ 10 h 28"/>
                <a:gd name="T52" fmla="*/ 25 w 28"/>
                <a:gd name="T53" fmla="*/ 21 h 28"/>
                <a:gd name="T54" fmla="*/ 22 w 28"/>
                <a:gd name="T55" fmla="*/ 25 h 28"/>
                <a:gd name="T56" fmla="*/ 14 w 28"/>
                <a:gd name="T57" fmla="*/ 27 h 28"/>
                <a:gd name="T58" fmla="*/ 13 w 28"/>
                <a:gd name="T59" fmla="*/ 18 h 28"/>
                <a:gd name="T60" fmla="*/ 14 w 28"/>
                <a:gd name="T61" fmla="*/ 18 h 28"/>
                <a:gd name="T62" fmla="*/ 17 w 28"/>
                <a:gd name="T63" fmla="*/ 13 h 28"/>
                <a:gd name="T64" fmla="*/ 25 w 28"/>
                <a:gd name="T65" fmla="*/ 2 h 28"/>
                <a:gd name="T66" fmla="*/ 27 w 28"/>
                <a:gd name="T67" fmla="*/ 4 h 28"/>
                <a:gd name="T68" fmla="*/ 13 w 28"/>
                <a:gd name="T69" fmla="*/ 21 h 28"/>
                <a:gd name="T70" fmla="*/ 7 w 28"/>
                <a:gd name="T71" fmla="*/ 13 h 28"/>
                <a:gd name="T72" fmla="*/ 9 w 28"/>
                <a:gd name="T73" fmla="*/ 10 h 28"/>
                <a:gd name="T74" fmla="*/ 11 w 28"/>
                <a:gd name="T75" fmla="*/ 14 h 28"/>
                <a:gd name="T76" fmla="*/ 13 w 28"/>
                <a:gd name="T77" fmla="*/ 18 h 28"/>
                <a:gd name="T78" fmla="*/ 13 w 28"/>
                <a:gd name="T79" fmla="*/ 18 h 28"/>
                <a:gd name="T80" fmla="*/ 25 w 28"/>
                <a:gd name="T81" fmla="*/ 0 h 28"/>
                <a:gd name="T82" fmla="*/ 25 w 28"/>
                <a:gd name="T83" fmla="*/ 1 h 28"/>
                <a:gd name="T84" fmla="*/ 22 w 28"/>
                <a:gd name="T85" fmla="*/ 4 h 28"/>
                <a:gd name="T86" fmla="*/ 16 w 28"/>
                <a:gd name="T87" fmla="*/ 3 h 28"/>
                <a:gd name="T88" fmla="*/ 16 w 28"/>
                <a:gd name="T89" fmla="*/ 3 h 28"/>
                <a:gd name="T90" fmla="*/ 13 w 28"/>
                <a:gd name="T91" fmla="*/ 3 h 28"/>
                <a:gd name="T92" fmla="*/ 2 w 28"/>
                <a:gd name="T93" fmla="*/ 7 h 28"/>
                <a:gd name="T94" fmla="*/ 1 w 28"/>
                <a:gd name="T95" fmla="*/ 16 h 28"/>
                <a:gd name="T96" fmla="*/ 1 w 28"/>
                <a:gd name="T97" fmla="*/ 19 h 28"/>
                <a:gd name="T98" fmla="*/ 2 w 28"/>
                <a:gd name="T99" fmla="*/ 25 h 28"/>
                <a:gd name="T100" fmla="*/ 11 w 28"/>
                <a:gd name="T101" fmla="*/ 28 h 28"/>
                <a:gd name="T102" fmla="*/ 12 w 28"/>
                <a:gd name="T103" fmla="*/ 28 h 28"/>
                <a:gd name="T104" fmla="*/ 14 w 28"/>
                <a:gd name="T105" fmla="*/ 28 h 28"/>
                <a:gd name="T106" fmla="*/ 23 w 28"/>
                <a:gd name="T107" fmla="*/ 26 h 28"/>
                <a:gd name="T108" fmla="*/ 26 w 28"/>
                <a:gd name="T109" fmla="*/ 21 h 28"/>
                <a:gd name="T110" fmla="*/ 26 w 28"/>
                <a:gd name="T111" fmla="*/ 10 h 28"/>
                <a:gd name="T112" fmla="*/ 26 w 28"/>
                <a:gd name="T113" fmla="*/ 9 h 28"/>
                <a:gd name="T114" fmla="*/ 25 w 28"/>
                <a:gd name="T115" fmla="*/ 7 h 28"/>
                <a:gd name="T116" fmla="*/ 28 w 28"/>
                <a:gd name="T117" fmla="*/ 4 h 28"/>
                <a:gd name="T118" fmla="*/ 28 w 28"/>
                <a:gd name="T119" fmla="*/ 4 h 28"/>
                <a:gd name="T120" fmla="*/ 27 w 28"/>
                <a:gd name="T121" fmla="*/ 3 h 28"/>
                <a:gd name="T122" fmla="*/ 26 w 28"/>
                <a:gd name="T123" fmla="*/ 1 h 28"/>
                <a:gd name="T124" fmla="*/ 25 w 28"/>
                <a:gd name="T1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 h="28">
                  <a:moveTo>
                    <a:pt x="14" y="27"/>
                  </a:moveTo>
                  <a:cubicBezTo>
                    <a:pt x="14" y="27"/>
                    <a:pt x="13" y="27"/>
                    <a:pt x="12" y="27"/>
                  </a:cubicBezTo>
                  <a:cubicBezTo>
                    <a:pt x="12" y="27"/>
                    <a:pt x="11" y="27"/>
                    <a:pt x="11" y="27"/>
                  </a:cubicBezTo>
                  <a:cubicBezTo>
                    <a:pt x="8" y="27"/>
                    <a:pt x="4" y="27"/>
                    <a:pt x="3" y="24"/>
                  </a:cubicBezTo>
                  <a:cubicBezTo>
                    <a:pt x="1" y="23"/>
                    <a:pt x="1" y="21"/>
                    <a:pt x="2" y="19"/>
                  </a:cubicBezTo>
                  <a:cubicBezTo>
                    <a:pt x="2" y="18"/>
                    <a:pt x="2" y="17"/>
                    <a:pt x="2" y="16"/>
                  </a:cubicBezTo>
                  <a:cubicBezTo>
                    <a:pt x="2" y="13"/>
                    <a:pt x="2" y="8"/>
                    <a:pt x="3" y="7"/>
                  </a:cubicBezTo>
                  <a:cubicBezTo>
                    <a:pt x="3" y="6"/>
                    <a:pt x="6" y="4"/>
                    <a:pt x="13" y="4"/>
                  </a:cubicBezTo>
                  <a:cubicBezTo>
                    <a:pt x="14" y="4"/>
                    <a:pt x="15" y="4"/>
                    <a:pt x="16" y="4"/>
                  </a:cubicBezTo>
                  <a:cubicBezTo>
                    <a:pt x="16" y="4"/>
                    <a:pt x="16" y="4"/>
                    <a:pt x="16" y="4"/>
                  </a:cubicBezTo>
                  <a:cubicBezTo>
                    <a:pt x="19" y="5"/>
                    <a:pt x="20" y="5"/>
                    <a:pt x="21" y="5"/>
                  </a:cubicBezTo>
                  <a:cubicBezTo>
                    <a:pt x="20" y="8"/>
                    <a:pt x="18" y="10"/>
                    <a:pt x="16" y="13"/>
                  </a:cubicBezTo>
                  <a:cubicBezTo>
                    <a:pt x="15" y="14"/>
                    <a:pt x="14" y="15"/>
                    <a:pt x="13" y="17"/>
                  </a:cubicBezTo>
                  <a:cubicBezTo>
                    <a:pt x="13" y="16"/>
                    <a:pt x="12" y="14"/>
                    <a:pt x="12" y="13"/>
                  </a:cubicBezTo>
                  <a:cubicBezTo>
                    <a:pt x="11" y="12"/>
                    <a:pt x="10" y="10"/>
                    <a:pt x="10" y="9"/>
                  </a:cubicBezTo>
                  <a:cubicBezTo>
                    <a:pt x="9" y="9"/>
                    <a:pt x="9" y="9"/>
                    <a:pt x="9" y="9"/>
                  </a:cubicBezTo>
                  <a:cubicBezTo>
                    <a:pt x="9" y="9"/>
                    <a:pt x="9" y="9"/>
                    <a:pt x="9" y="9"/>
                  </a:cubicBezTo>
                  <a:cubicBezTo>
                    <a:pt x="8" y="10"/>
                    <a:pt x="7" y="11"/>
                    <a:pt x="6" y="12"/>
                  </a:cubicBezTo>
                  <a:cubicBezTo>
                    <a:pt x="6" y="12"/>
                    <a:pt x="6" y="12"/>
                    <a:pt x="6" y="12"/>
                  </a:cubicBezTo>
                  <a:cubicBezTo>
                    <a:pt x="6" y="13"/>
                    <a:pt x="6" y="13"/>
                    <a:pt x="6" y="13"/>
                  </a:cubicBezTo>
                  <a:cubicBezTo>
                    <a:pt x="7" y="14"/>
                    <a:pt x="11" y="19"/>
                    <a:pt x="13" y="22"/>
                  </a:cubicBezTo>
                  <a:cubicBezTo>
                    <a:pt x="13" y="23"/>
                    <a:pt x="13" y="23"/>
                    <a:pt x="13" y="23"/>
                  </a:cubicBezTo>
                  <a:cubicBezTo>
                    <a:pt x="14" y="22"/>
                    <a:pt x="14" y="22"/>
                    <a:pt x="14" y="22"/>
                  </a:cubicBezTo>
                  <a:cubicBezTo>
                    <a:pt x="17" y="17"/>
                    <a:pt x="21" y="12"/>
                    <a:pt x="25" y="8"/>
                  </a:cubicBezTo>
                  <a:cubicBezTo>
                    <a:pt x="25" y="8"/>
                    <a:pt x="25" y="8"/>
                    <a:pt x="25" y="9"/>
                  </a:cubicBezTo>
                  <a:cubicBezTo>
                    <a:pt x="25" y="10"/>
                    <a:pt x="25" y="10"/>
                    <a:pt x="25" y="10"/>
                  </a:cubicBezTo>
                  <a:cubicBezTo>
                    <a:pt x="25" y="14"/>
                    <a:pt x="25" y="17"/>
                    <a:pt x="25" y="21"/>
                  </a:cubicBezTo>
                  <a:cubicBezTo>
                    <a:pt x="24" y="23"/>
                    <a:pt x="24" y="24"/>
                    <a:pt x="22" y="25"/>
                  </a:cubicBezTo>
                  <a:cubicBezTo>
                    <a:pt x="21" y="27"/>
                    <a:pt x="17" y="27"/>
                    <a:pt x="14" y="27"/>
                  </a:cubicBezTo>
                  <a:moveTo>
                    <a:pt x="13" y="18"/>
                  </a:moveTo>
                  <a:cubicBezTo>
                    <a:pt x="14" y="18"/>
                    <a:pt x="14" y="18"/>
                    <a:pt x="14" y="18"/>
                  </a:cubicBezTo>
                  <a:cubicBezTo>
                    <a:pt x="15" y="16"/>
                    <a:pt x="16" y="15"/>
                    <a:pt x="17" y="13"/>
                  </a:cubicBezTo>
                  <a:cubicBezTo>
                    <a:pt x="20" y="9"/>
                    <a:pt x="22" y="6"/>
                    <a:pt x="25" y="2"/>
                  </a:cubicBezTo>
                  <a:cubicBezTo>
                    <a:pt x="25" y="3"/>
                    <a:pt x="26" y="3"/>
                    <a:pt x="27" y="4"/>
                  </a:cubicBezTo>
                  <a:cubicBezTo>
                    <a:pt x="22" y="9"/>
                    <a:pt x="17" y="15"/>
                    <a:pt x="13" y="21"/>
                  </a:cubicBezTo>
                  <a:cubicBezTo>
                    <a:pt x="12" y="18"/>
                    <a:pt x="9" y="14"/>
                    <a:pt x="7" y="13"/>
                  </a:cubicBezTo>
                  <a:cubicBezTo>
                    <a:pt x="8" y="12"/>
                    <a:pt x="8" y="11"/>
                    <a:pt x="9" y="10"/>
                  </a:cubicBezTo>
                  <a:cubicBezTo>
                    <a:pt x="10" y="11"/>
                    <a:pt x="10" y="13"/>
                    <a:pt x="11" y="14"/>
                  </a:cubicBezTo>
                  <a:cubicBezTo>
                    <a:pt x="12" y="15"/>
                    <a:pt x="12" y="17"/>
                    <a:pt x="13" y="18"/>
                  </a:cubicBezTo>
                  <a:cubicBezTo>
                    <a:pt x="13" y="18"/>
                    <a:pt x="13" y="18"/>
                    <a:pt x="13" y="18"/>
                  </a:cubicBezTo>
                  <a:moveTo>
                    <a:pt x="25" y="0"/>
                  </a:moveTo>
                  <a:cubicBezTo>
                    <a:pt x="25" y="1"/>
                    <a:pt x="25" y="1"/>
                    <a:pt x="25" y="1"/>
                  </a:cubicBezTo>
                  <a:cubicBezTo>
                    <a:pt x="24" y="2"/>
                    <a:pt x="23" y="3"/>
                    <a:pt x="22" y="4"/>
                  </a:cubicBezTo>
                  <a:cubicBezTo>
                    <a:pt x="21" y="4"/>
                    <a:pt x="19" y="4"/>
                    <a:pt x="16" y="3"/>
                  </a:cubicBezTo>
                  <a:cubicBezTo>
                    <a:pt x="16" y="3"/>
                    <a:pt x="16" y="3"/>
                    <a:pt x="16" y="3"/>
                  </a:cubicBezTo>
                  <a:cubicBezTo>
                    <a:pt x="15" y="3"/>
                    <a:pt x="14" y="3"/>
                    <a:pt x="13" y="3"/>
                  </a:cubicBezTo>
                  <a:cubicBezTo>
                    <a:pt x="7" y="3"/>
                    <a:pt x="3" y="4"/>
                    <a:pt x="2" y="7"/>
                  </a:cubicBezTo>
                  <a:cubicBezTo>
                    <a:pt x="1" y="8"/>
                    <a:pt x="1" y="12"/>
                    <a:pt x="1" y="16"/>
                  </a:cubicBezTo>
                  <a:cubicBezTo>
                    <a:pt x="1" y="17"/>
                    <a:pt x="1" y="18"/>
                    <a:pt x="1" y="19"/>
                  </a:cubicBezTo>
                  <a:cubicBezTo>
                    <a:pt x="0" y="21"/>
                    <a:pt x="0" y="23"/>
                    <a:pt x="2" y="25"/>
                  </a:cubicBezTo>
                  <a:cubicBezTo>
                    <a:pt x="4" y="28"/>
                    <a:pt x="8" y="28"/>
                    <a:pt x="11" y="28"/>
                  </a:cubicBezTo>
                  <a:cubicBezTo>
                    <a:pt x="11" y="28"/>
                    <a:pt x="12" y="28"/>
                    <a:pt x="12" y="28"/>
                  </a:cubicBezTo>
                  <a:cubicBezTo>
                    <a:pt x="13" y="28"/>
                    <a:pt x="14" y="28"/>
                    <a:pt x="14" y="28"/>
                  </a:cubicBezTo>
                  <a:cubicBezTo>
                    <a:pt x="18" y="28"/>
                    <a:pt x="21" y="28"/>
                    <a:pt x="23" y="26"/>
                  </a:cubicBezTo>
                  <a:cubicBezTo>
                    <a:pt x="25" y="24"/>
                    <a:pt x="25" y="23"/>
                    <a:pt x="26" y="21"/>
                  </a:cubicBezTo>
                  <a:cubicBezTo>
                    <a:pt x="26" y="17"/>
                    <a:pt x="26" y="14"/>
                    <a:pt x="26" y="10"/>
                  </a:cubicBezTo>
                  <a:cubicBezTo>
                    <a:pt x="26" y="9"/>
                    <a:pt x="26" y="9"/>
                    <a:pt x="26" y="9"/>
                  </a:cubicBezTo>
                  <a:cubicBezTo>
                    <a:pt x="26" y="8"/>
                    <a:pt x="26" y="7"/>
                    <a:pt x="25" y="7"/>
                  </a:cubicBezTo>
                  <a:cubicBezTo>
                    <a:pt x="26" y="6"/>
                    <a:pt x="27" y="5"/>
                    <a:pt x="28" y="4"/>
                  </a:cubicBezTo>
                  <a:cubicBezTo>
                    <a:pt x="28" y="4"/>
                    <a:pt x="28" y="4"/>
                    <a:pt x="28" y="4"/>
                  </a:cubicBezTo>
                  <a:cubicBezTo>
                    <a:pt x="27" y="3"/>
                    <a:pt x="27" y="3"/>
                    <a:pt x="27" y="3"/>
                  </a:cubicBezTo>
                  <a:cubicBezTo>
                    <a:pt x="26" y="3"/>
                    <a:pt x="26" y="2"/>
                    <a:pt x="26" y="1"/>
                  </a:cubicBezTo>
                  <a:cubicBezTo>
                    <a:pt x="25" y="0"/>
                    <a:pt x="25" y="0"/>
                    <a:pt x="25" y="0"/>
                  </a:cubicBezTo>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grpSp>
        <p:nvGrpSpPr>
          <p:cNvPr id="218" name="组合 217"/>
          <p:cNvGrpSpPr/>
          <p:nvPr/>
        </p:nvGrpSpPr>
        <p:grpSpPr>
          <a:xfrm>
            <a:off x="5102933" y="1669309"/>
            <a:ext cx="2204075" cy="4583479"/>
            <a:chOff x="5276822" y="2263193"/>
            <a:chExt cx="2022845" cy="4206605"/>
          </a:xfrm>
          <a:effectLst>
            <a:outerShdw blurRad="266700" dist="38100" dir="5400000" algn="t" rotWithShape="0">
              <a:prstClr val="black">
                <a:alpha val="40000"/>
              </a:prstClr>
            </a:outerShdw>
          </a:effectLst>
        </p:grpSpPr>
        <p:sp>
          <p:nvSpPr>
            <p:cNvPr id="219" name="任意多边形 218"/>
            <p:cNvSpPr/>
            <p:nvPr/>
          </p:nvSpPr>
          <p:spPr>
            <a:xfrm rot="5400000">
              <a:off x="6251085" y="6144437"/>
              <a:ext cx="273185" cy="377538"/>
            </a:xfrm>
            <a:custGeom>
              <a:avLst/>
              <a:gdLst>
                <a:gd name="connsiteX0" fmla="*/ 0 w 245327"/>
                <a:gd name="connsiteY0" fmla="*/ 0 h 374681"/>
                <a:gd name="connsiteX1" fmla="*/ 0 w 245327"/>
                <a:gd name="connsiteY1" fmla="*/ 374681 h 374681"/>
                <a:gd name="connsiteX2" fmla="*/ 245327 w 245327"/>
                <a:gd name="connsiteY2" fmla="*/ 218564 h 374681"/>
                <a:gd name="connsiteX3" fmla="*/ 245327 w 245327"/>
                <a:gd name="connsiteY3" fmla="*/ 169499 h 374681"/>
                <a:gd name="connsiteX4" fmla="*/ 0 w 245327"/>
                <a:gd name="connsiteY4" fmla="*/ 0 h 374681"/>
                <a:gd name="connsiteX0-1" fmla="*/ 0 w 253793"/>
                <a:gd name="connsiteY0-2" fmla="*/ 0 h 374681"/>
                <a:gd name="connsiteX1-3" fmla="*/ 0 w 253793"/>
                <a:gd name="connsiteY1-4" fmla="*/ 374681 h 374681"/>
                <a:gd name="connsiteX2-5" fmla="*/ 245327 w 253793"/>
                <a:gd name="connsiteY2-6" fmla="*/ 218564 h 374681"/>
                <a:gd name="connsiteX3-7" fmla="*/ 245327 w 253793"/>
                <a:gd name="connsiteY3-8" fmla="*/ 169499 h 374681"/>
                <a:gd name="connsiteX4-9" fmla="*/ 0 w 253793"/>
                <a:gd name="connsiteY4-10" fmla="*/ 0 h 374681"/>
                <a:gd name="connsiteX0-11" fmla="*/ 0 w 262397"/>
                <a:gd name="connsiteY0-12" fmla="*/ 0 h 374681"/>
                <a:gd name="connsiteX1-13" fmla="*/ 0 w 262397"/>
                <a:gd name="connsiteY1-14" fmla="*/ 374681 h 374681"/>
                <a:gd name="connsiteX2-15" fmla="*/ 245327 w 262397"/>
                <a:gd name="connsiteY2-16" fmla="*/ 218564 h 374681"/>
                <a:gd name="connsiteX3-17" fmla="*/ 245327 w 262397"/>
                <a:gd name="connsiteY3-18" fmla="*/ 169499 h 374681"/>
                <a:gd name="connsiteX4-19" fmla="*/ 0 w 262397"/>
                <a:gd name="connsiteY4-20" fmla="*/ 0 h 374681"/>
                <a:gd name="connsiteX0-21" fmla="*/ 7408 w 269805"/>
                <a:gd name="connsiteY0-22" fmla="*/ 0 h 374681"/>
                <a:gd name="connsiteX1-23" fmla="*/ 7408 w 269805"/>
                <a:gd name="connsiteY1-24" fmla="*/ 374681 h 374681"/>
                <a:gd name="connsiteX2-25" fmla="*/ 252735 w 269805"/>
                <a:gd name="connsiteY2-26" fmla="*/ 218564 h 374681"/>
                <a:gd name="connsiteX3-27" fmla="*/ 252735 w 269805"/>
                <a:gd name="connsiteY3-28" fmla="*/ 169499 h 374681"/>
                <a:gd name="connsiteX4-29" fmla="*/ 7408 w 269805"/>
                <a:gd name="connsiteY4-30" fmla="*/ 0 h 374681"/>
                <a:gd name="connsiteX0-31" fmla="*/ 10788 w 273185"/>
                <a:gd name="connsiteY0-32" fmla="*/ 0 h 374681"/>
                <a:gd name="connsiteX1-33" fmla="*/ 10788 w 273185"/>
                <a:gd name="connsiteY1-34" fmla="*/ 374681 h 374681"/>
                <a:gd name="connsiteX2-35" fmla="*/ 256115 w 273185"/>
                <a:gd name="connsiteY2-36" fmla="*/ 218564 h 374681"/>
                <a:gd name="connsiteX3-37" fmla="*/ 256115 w 273185"/>
                <a:gd name="connsiteY3-38" fmla="*/ 169499 h 374681"/>
                <a:gd name="connsiteX4-39" fmla="*/ 10788 w 273185"/>
                <a:gd name="connsiteY4-40" fmla="*/ 0 h 374681"/>
                <a:gd name="connsiteX0-41" fmla="*/ 10788 w 273185"/>
                <a:gd name="connsiteY0-42" fmla="*/ 0 h 377538"/>
                <a:gd name="connsiteX1-43" fmla="*/ 10788 w 273185"/>
                <a:gd name="connsiteY1-44" fmla="*/ 377538 h 377538"/>
                <a:gd name="connsiteX2-45" fmla="*/ 256115 w 273185"/>
                <a:gd name="connsiteY2-46" fmla="*/ 218564 h 377538"/>
                <a:gd name="connsiteX3-47" fmla="*/ 256115 w 273185"/>
                <a:gd name="connsiteY3-48" fmla="*/ 169499 h 377538"/>
                <a:gd name="connsiteX4-49" fmla="*/ 10788 w 273185"/>
                <a:gd name="connsiteY4-50" fmla="*/ 0 h 3775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3185" h="377538">
                  <a:moveTo>
                    <a:pt x="10788" y="0"/>
                  </a:moveTo>
                  <a:cubicBezTo>
                    <a:pt x="-5880" y="122512"/>
                    <a:pt x="-1118" y="250263"/>
                    <a:pt x="10788" y="377538"/>
                  </a:cubicBezTo>
                  <a:lnTo>
                    <a:pt x="256115" y="218564"/>
                  </a:lnTo>
                  <a:cubicBezTo>
                    <a:pt x="282309" y="202209"/>
                    <a:pt x="275165" y="188236"/>
                    <a:pt x="256115" y="169499"/>
                  </a:cubicBezTo>
                  <a:lnTo>
                    <a:pt x="10788" y="0"/>
                  </a:lnTo>
                  <a:close/>
                </a:path>
              </a:pathLst>
            </a:custGeom>
            <a:gradFill>
              <a:gsLst>
                <a:gs pos="2000">
                  <a:srgbClr val="2E2E2E"/>
                </a:gs>
                <a:gs pos="42000">
                  <a:srgbClr val="727272"/>
                </a:gs>
                <a:gs pos="12000">
                  <a:srgbClr val="555555"/>
                </a:gs>
                <a:gs pos="63000">
                  <a:srgbClr val="363636"/>
                </a:gs>
                <a:gs pos="100000">
                  <a:srgbClr val="41414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220" name="Freeform 212"/>
            <p:cNvSpPr/>
            <p:nvPr/>
          </p:nvSpPr>
          <p:spPr bwMode="auto">
            <a:xfrm>
              <a:off x="5816447" y="4542587"/>
              <a:ext cx="492408" cy="1113726"/>
            </a:xfrm>
            <a:custGeom>
              <a:avLst/>
              <a:gdLst>
                <a:gd name="T0" fmla="*/ 0 w 277"/>
                <a:gd name="T1" fmla="*/ 0 h 628"/>
                <a:gd name="T2" fmla="*/ 0 w 277"/>
                <a:gd name="T3" fmla="*/ 580 h 628"/>
                <a:gd name="T4" fmla="*/ 57 w 277"/>
                <a:gd name="T5" fmla="*/ 628 h 628"/>
                <a:gd name="T6" fmla="*/ 277 w 277"/>
                <a:gd name="T7" fmla="*/ 628 h 628"/>
                <a:gd name="T8" fmla="*/ 277 w 277"/>
                <a:gd name="T9" fmla="*/ 73 h 628"/>
                <a:gd name="T10" fmla="*/ 0 w 277"/>
                <a:gd name="T11" fmla="*/ 0 h 628"/>
              </a:gdLst>
              <a:ahLst/>
              <a:cxnLst>
                <a:cxn ang="0">
                  <a:pos x="T0" y="T1"/>
                </a:cxn>
                <a:cxn ang="0">
                  <a:pos x="T2" y="T3"/>
                </a:cxn>
                <a:cxn ang="0">
                  <a:pos x="T4" y="T5"/>
                </a:cxn>
                <a:cxn ang="0">
                  <a:pos x="T6" y="T7"/>
                </a:cxn>
                <a:cxn ang="0">
                  <a:pos x="T8" y="T9"/>
                </a:cxn>
                <a:cxn ang="0">
                  <a:pos x="T10" y="T11"/>
                </a:cxn>
              </a:cxnLst>
              <a:rect l="0" t="0" r="r" b="b"/>
              <a:pathLst>
                <a:path w="277" h="628">
                  <a:moveTo>
                    <a:pt x="0" y="0"/>
                  </a:moveTo>
                  <a:cubicBezTo>
                    <a:pt x="0" y="580"/>
                    <a:pt x="0" y="580"/>
                    <a:pt x="0" y="580"/>
                  </a:cubicBezTo>
                  <a:cubicBezTo>
                    <a:pt x="57" y="628"/>
                    <a:pt x="57" y="628"/>
                    <a:pt x="57" y="628"/>
                  </a:cubicBezTo>
                  <a:cubicBezTo>
                    <a:pt x="277" y="628"/>
                    <a:pt x="277" y="628"/>
                    <a:pt x="277" y="628"/>
                  </a:cubicBezTo>
                  <a:cubicBezTo>
                    <a:pt x="277" y="73"/>
                    <a:pt x="277" y="73"/>
                    <a:pt x="277" y="73"/>
                  </a:cubicBezTo>
                  <a:cubicBezTo>
                    <a:pt x="185" y="51"/>
                    <a:pt x="92" y="25"/>
                    <a:pt x="0" y="0"/>
                  </a:cubicBezTo>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221" name="Freeform 213"/>
            <p:cNvSpPr/>
            <p:nvPr/>
          </p:nvSpPr>
          <p:spPr bwMode="auto">
            <a:xfrm>
              <a:off x="6384249" y="4720690"/>
              <a:ext cx="541874" cy="963080"/>
            </a:xfrm>
            <a:custGeom>
              <a:avLst/>
              <a:gdLst>
                <a:gd name="T0" fmla="*/ 0 w 305"/>
                <a:gd name="T1" fmla="*/ 0 h 543"/>
                <a:gd name="T2" fmla="*/ 0 w 305"/>
                <a:gd name="T3" fmla="*/ 543 h 543"/>
                <a:gd name="T4" fmla="*/ 263 w 305"/>
                <a:gd name="T5" fmla="*/ 543 h 543"/>
                <a:gd name="T6" fmla="*/ 305 w 305"/>
                <a:gd name="T7" fmla="*/ 495 h 543"/>
                <a:gd name="T8" fmla="*/ 305 w 305"/>
                <a:gd name="T9" fmla="*/ 41 h 543"/>
                <a:gd name="T10" fmla="*/ 0 w 305"/>
                <a:gd name="T11" fmla="*/ 0 h 543"/>
              </a:gdLst>
              <a:ahLst/>
              <a:cxnLst>
                <a:cxn ang="0">
                  <a:pos x="T0" y="T1"/>
                </a:cxn>
                <a:cxn ang="0">
                  <a:pos x="T2" y="T3"/>
                </a:cxn>
                <a:cxn ang="0">
                  <a:pos x="T4" y="T5"/>
                </a:cxn>
                <a:cxn ang="0">
                  <a:pos x="T6" y="T7"/>
                </a:cxn>
                <a:cxn ang="0">
                  <a:pos x="T8" y="T9"/>
                </a:cxn>
                <a:cxn ang="0">
                  <a:pos x="T10" y="T11"/>
                </a:cxn>
              </a:cxnLst>
              <a:rect l="0" t="0" r="r" b="b"/>
              <a:pathLst>
                <a:path w="305" h="543">
                  <a:moveTo>
                    <a:pt x="0" y="0"/>
                  </a:moveTo>
                  <a:cubicBezTo>
                    <a:pt x="0" y="543"/>
                    <a:pt x="0" y="543"/>
                    <a:pt x="0" y="543"/>
                  </a:cubicBezTo>
                  <a:cubicBezTo>
                    <a:pt x="263" y="543"/>
                    <a:pt x="263" y="543"/>
                    <a:pt x="263" y="543"/>
                  </a:cubicBezTo>
                  <a:cubicBezTo>
                    <a:pt x="305" y="495"/>
                    <a:pt x="305" y="495"/>
                    <a:pt x="305" y="495"/>
                  </a:cubicBezTo>
                  <a:cubicBezTo>
                    <a:pt x="305" y="41"/>
                    <a:pt x="305" y="41"/>
                    <a:pt x="305" y="41"/>
                  </a:cubicBezTo>
                  <a:cubicBezTo>
                    <a:pt x="201" y="38"/>
                    <a:pt x="100" y="22"/>
                    <a:pt x="0" y="0"/>
                  </a:cubicBezTo>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222" name="Freeform 214"/>
            <p:cNvSpPr/>
            <p:nvPr/>
          </p:nvSpPr>
          <p:spPr bwMode="auto">
            <a:xfrm>
              <a:off x="6093755" y="4617535"/>
              <a:ext cx="280305" cy="1066509"/>
            </a:xfrm>
            <a:custGeom>
              <a:avLst/>
              <a:gdLst>
                <a:gd name="T0" fmla="*/ 0 w 158"/>
                <a:gd name="T1" fmla="*/ 0 h 602"/>
                <a:gd name="T2" fmla="*/ 0 w 158"/>
                <a:gd name="T3" fmla="*/ 602 h 602"/>
                <a:gd name="T4" fmla="*/ 158 w 158"/>
                <a:gd name="T5" fmla="*/ 602 h 602"/>
                <a:gd name="T6" fmla="*/ 158 w 158"/>
                <a:gd name="T7" fmla="*/ 40 h 602"/>
                <a:gd name="T8" fmla="*/ 0 w 158"/>
                <a:gd name="T9" fmla="*/ 0 h 602"/>
              </a:gdLst>
              <a:ahLst/>
              <a:cxnLst>
                <a:cxn ang="0">
                  <a:pos x="T0" y="T1"/>
                </a:cxn>
                <a:cxn ang="0">
                  <a:pos x="T2" y="T3"/>
                </a:cxn>
                <a:cxn ang="0">
                  <a:pos x="T4" y="T5"/>
                </a:cxn>
                <a:cxn ang="0">
                  <a:pos x="T6" y="T7"/>
                </a:cxn>
                <a:cxn ang="0">
                  <a:pos x="T8" y="T9"/>
                </a:cxn>
              </a:cxnLst>
              <a:rect l="0" t="0" r="r" b="b"/>
              <a:pathLst>
                <a:path w="158" h="602">
                  <a:moveTo>
                    <a:pt x="0" y="0"/>
                  </a:moveTo>
                  <a:cubicBezTo>
                    <a:pt x="0" y="602"/>
                    <a:pt x="0" y="602"/>
                    <a:pt x="0" y="602"/>
                  </a:cubicBezTo>
                  <a:cubicBezTo>
                    <a:pt x="158" y="602"/>
                    <a:pt x="158" y="602"/>
                    <a:pt x="158" y="602"/>
                  </a:cubicBezTo>
                  <a:cubicBezTo>
                    <a:pt x="158" y="40"/>
                    <a:pt x="158" y="40"/>
                    <a:pt x="158" y="40"/>
                  </a:cubicBezTo>
                  <a:cubicBezTo>
                    <a:pt x="105" y="28"/>
                    <a:pt x="52" y="14"/>
                    <a:pt x="0" y="0"/>
                  </a:cubicBezTo>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223" name="Freeform 215"/>
            <p:cNvSpPr/>
            <p:nvPr/>
          </p:nvSpPr>
          <p:spPr bwMode="auto">
            <a:xfrm>
              <a:off x="6368814" y="4686487"/>
              <a:ext cx="282554" cy="997557"/>
            </a:xfrm>
            <a:custGeom>
              <a:avLst/>
              <a:gdLst>
                <a:gd name="T0" fmla="*/ 0 w 159"/>
                <a:gd name="T1" fmla="*/ 0 h 563"/>
                <a:gd name="T2" fmla="*/ 0 w 159"/>
                <a:gd name="T3" fmla="*/ 563 h 563"/>
                <a:gd name="T4" fmla="*/ 159 w 159"/>
                <a:gd name="T5" fmla="*/ 563 h 563"/>
                <a:gd name="T6" fmla="*/ 159 w 159"/>
                <a:gd name="T7" fmla="*/ 30 h 563"/>
                <a:gd name="T8" fmla="*/ 0 w 159"/>
                <a:gd name="T9" fmla="*/ 0 h 563"/>
              </a:gdLst>
              <a:ahLst/>
              <a:cxnLst>
                <a:cxn ang="0">
                  <a:pos x="T0" y="T1"/>
                </a:cxn>
                <a:cxn ang="0">
                  <a:pos x="T2" y="T3"/>
                </a:cxn>
                <a:cxn ang="0">
                  <a:pos x="T4" y="T5"/>
                </a:cxn>
                <a:cxn ang="0">
                  <a:pos x="T6" y="T7"/>
                </a:cxn>
                <a:cxn ang="0">
                  <a:pos x="T8" y="T9"/>
                </a:cxn>
              </a:cxnLst>
              <a:rect l="0" t="0" r="r" b="b"/>
              <a:pathLst>
                <a:path w="159" h="563">
                  <a:moveTo>
                    <a:pt x="0" y="0"/>
                  </a:moveTo>
                  <a:cubicBezTo>
                    <a:pt x="0" y="563"/>
                    <a:pt x="0" y="563"/>
                    <a:pt x="0" y="563"/>
                  </a:cubicBezTo>
                  <a:cubicBezTo>
                    <a:pt x="159" y="563"/>
                    <a:pt x="159" y="563"/>
                    <a:pt x="159" y="563"/>
                  </a:cubicBezTo>
                  <a:cubicBezTo>
                    <a:pt x="159" y="30"/>
                    <a:pt x="159" y="30"/>
                    <a:pt x="159" y="30"/>
                  </a:cubicBezTo>
                  <a:cubicBezTo>
                    <a:pt x="106" y="22"/>
                    <a:pt x="53" y="12"/>
                    <a:pt x="0" y="0"/>
                  </a:cubicBezTo>
                </a:path>
              </a:pathLst>
            </a:custGeom>
            <a:solidFill>
              <a:schemeClr val="accent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224" name="Rectangle 217"/>
            <p:cNvSpPr>
              <a:spLocks noChangeArrowheads="1"/>
            </p:cNvSpPr>
            <p:nvPr/>
          </p:nvSpPr>
          <p:spPr bwMode="auto">
            <a:xfrm>
              <a:off x="6088508" y="4711220"/>
              <a:ext cx="10493" cy="9001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25" name="Freeform 219"/>
            <p:cNvSpPr/>
            <p:nvPr/>
          </p:nvSpPr>
          <p:spPr bwMode="auto">
            <a:xfrm>
              <a:off x="5816447" y="5570872"/>
              <a:ext cx="0" cy="8994"/>
            </a:xfrm>
            <a:custGeom>
              <a:avLst/>
              <a:gdLst>
                <a:gd name="T0" fmla="*/ 0 h 5"/>
                <a:gd name="T1" fmla="*/ 5 h 5"/>
                <a:gd name="T2" fmla="*/ 5 h 5"/>
                <a:gd name="T3" fmla="*/ 0 h 5"/>
                <a:gd name="T4" fmla="*/ 0 h 5"/>
              </a:gdLst>
              <a:ahLst/>
              <a:cxnLst>
                <a:cxn ang="0">
                  <a:pos x="0" y="T0"/>
                </a:cxn>
                <a:cxn ang="0">
                  <a:pos x="0" y="T1"/>
                </a:cxn>
                <a:cxn ang="0">
                  <a:pos x="0" y="T2"/>
                </a:cxn>
                <a:cxn ang="0">
                  <a:pos x="0" y="T3"/>
                </a:cxn>
                <a:cxn ang="0">
                  <a:pos x="0" y="T4"/>
                </a:cxn>
              </a:cxnLst>
              <a:rect l="0" t="0" r="r" b="b"/>
              <a:pathLst>
                <a:path h="5">
                  <a:moveTo>
                    <a:pt x="0" y="0"/>
                  </a:moveTo>
                  <a:cubicBezTo>
                    <a:pt x="0" y="5"/>
                    <a:pt x="0" y="5"/>
                    <a:pt x="0" y="5"/>
                  </a:cubicBezTo>
                  <a:cubicBezTo>
                    <a:pt x="0" y="5"/>
                    <a:pt x="0" y="5"/>
                    <a:pt x="0" y="5"/>
                  </a:cubicBezTo>
                  <a:cubicBezTo>
                    <a:pt x="0" y="4"/>
                    <a:pt x="0" y="2"/>
                    <a:pt x="0" y="0"/>
                  </a:cubicBezTo>
                  <a:cubicBezTo>
                    <a:pt x="0" y="0"/>
                    <a:pt x="0" y="0"/>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26" name="Freeform 220"/>
            <p:cNvSpPr/>
            <p:nvPr/>
          </p:nvSpPr>
          <p:spPr bwMode="auto">
            <a:xfrm>
              <a:off x="5816447" y="5528152"/>
              <a:ext cx="2248" cy="42720"/>
            </a:xfrm>
            <a:custGeom>
              <a:avLst/>
              <a:gdLst>
                <a:gd name="T0" fmla="*/ 0 w 1"/>
                <a:gd name="T1" fmla="*/ 0 h 24"/>
                <a:gd name="T2" fmla="*/ 0 w 1"/>
                <a:gd name="T3" fmla="*/ 24 h 24"/>
                <a:gd name="T4" fmla="*/ 0 w 1"/>
                <a:gd name="T5" fmla="*/ 24 h 24"/>
                <a:gd name="T6" fmla="*/ 1 w 1"/>
                <a:gd name="T7" fmla="*/ 16 h 24"/>
                <a:gd name="T8" fmla="*/ 0 w 1"/>
                <a:gd name="T9" fmla="*/ 8 h 24"/>
                <a:gd name="T10" fmla="*/ 0 w 1"/>
                <a:gd name="T11" fmla="*/ 8 h 24"/>
                <a:gd name="T12" fmla="*/ 0 w 1"/>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 h="24">
                  <a:moveTo>
                    <a:pt x="0" y="0"/>
                  </a:moveTo>
                  <a:cubicBezTo>
                    <a:pt x="0" y="24"/>
                    <a:pt x="0" y="24"/>
                    <a:pt x="0" y="24"/>
                  </a:cubicBezTo>
                  <a:cubicBezTo>
                    <a:pt x="0" y="24"/>
                    <a:pt x="0" y="24"/>
                    <a:pt x="0" y="24"/>
                  </a:cubicBezTo>
                  <a:cubicBezTo>
                    <a:pt x="1" y="22"/>
                    <a:pt x="1" y="19"/>
                    <a:pt x="1" y="16"/>
                  </a:cubicBezTo>
                  <a:cubicBezTo>
                    <a:pt x="1" y="13"/>
                    <a:pt x="1" y="11"/>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27" name="Freeform 221"/>
            <p:cNvSpPr/>
            <p:nvPr/>
          </p:nvSpPr>
          <p:spPr bwMode="auto">
            <a:xfrm>
              <a:off x="6642374" y="4711220"/>
              <a:ext cx="10493" cy="28480"/>
            </a:xfrm>
            <a:custGeom>
              <a:avLst/>
              <a:gdLst>
                <a:gd name="T0" fmla="*/ 6 w 6"/>
                <a:gd name="T1" fmla="*/ 0 h 16"/>
                <a:gd name="T2" fmla="*/ 0 w 6"/>
                <a:gd name="T3" fmla="*/ 0 h 16"/>
                <a:gd name="T4" fmla="*/ 0 w 6"/>
                <a:gd name="T5" fmla="*/ 15 h 16"/>
                <a:gd name="T6" fmla="*/ 6 w 6"/>
                <a:gd name="T7" fmla="*/ 16 h 16"/>
                <a:gd name="T8" fmla="*/ 6 w 6"/>
                <a:gd name="T9" fmla="*/ 0 h 16"/>
              </a:gdLst>
              <a:ahLst/>
              <a:cxnLst>
                <a:cxn ang="0">
                  <a:pos x="T0" y="T1"/>
                </a:cxn>
                <a:cxn ang="0">
                  <a:pos x="T2" y="T3"/>
                </a:cxn>
                <a:cxn ang="0">
                  <a:pos x="T4" y="T5"/>
                </a:cxn>
                <a:cxn ang="0">
                  <a:pos x="T6" y="T7"/>
                </a:cxn>
                <a:cxn ang="0">
                  <a:pos x="T8" y="T9"/>
                </a:cxn>
              </a:cxnLst>
              <a:rect l="0" t="0" r="r" b="b"/>
              <a:pathLst>
                <a:path w="6" h="16">
                  <a:moveTo>
                    <a:pt x="6" y="0"/>
                  </a:moveTo>
                  <a:cubicBezTo>
                    <a:pt x="0" y="0"/>
                    <a:pt x="0" y="0"/>
                    <a:pt x="0" y="0"/>
                  </a:cubicBezTo>
                  <a:cubicBezTo>
                    <a:pt x="0" y="15"/>
                    <a:pt x="0" y="15"/>
                    <a:pt x="0" y="15"/>
                  </a:cubicBezTo>
                  <a:cubicBezTo>
                    <a:pt x="2" y="16"/>
                    <a:pt x="4" y="16"/>
                    <a:pt x="6" y="16"/>
                  </a:cubicBezTo>
                  <a:cubicBezTo>
                    <a:pt x="6" y="0"/>
                    <a:pt x="6" y="0"/>
                    <a:pt x="6"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28" name="Freeform 222"/>
            <p:cNvSpPr/>
            <p:nvPr/>
          </p:nvSpPr>
          <p:spPr bwMode="auto">
            <a:xfrm>
              <a:off x="6642374" y="4738201"/>
              <a:ext cx="10493" cy="759972"/>
            </a:xfrm>
            <a:custGeom>
              <a:avLst/>
              <a:gdLst>
                <a:gd name="T0" fmla="*/ 0 w 6"/>
                <a:gd name="T1" fmla="*/ 0 h 429"/>
                <a:gd name="T2" fmla="*/ 0 w 6"/>
                <a:gd name="T3" fmla="*/ 0 h 429"/>
                <a:gd name="T4" fmla="*/ 5 w 6"/>
                <a:gd name="T5" fmla="*/ 1 h 429"/>
                <a:gd name="T6" fmla="*/ 5 w 6"/>
                <a:gd name="T7" fmla="*/ 428 h 429"/>
                <a:gd name="T8" fmla="*/ 6 w 6"/>
                <a:gd name="T9" fmla="*/ 429 h 429"/>
                <a:gd name="T10" fmla="*/ 6 w 6"/>
                <a:gd name="T11" fmla="*/ 1 h 429"/>
                <a:gd name="T12" fmla="*/ 0 w 6"/>
                <a:gd name="T13" fmla="*/ 0 h 429"/>
              </a:gdLst>
              <a:ahLst/>
              <a:cxnLst>
                <a:cxn ang="0">
                  <a:pos x="T0" y="T1"/>
                </a:cxn>
                <a:cxn ang="0">
                  <a:pos x="T2" y="T3"/>
                </a:cxn>
                <a:cxn ang="0">
                  <a:pos x="T4" y="T5"/>
                </a:cxn>
                <a:cxn ang="0">
                  <a:pos x="T6" y="T7"/>
                </a:cxn>
                <a:cxn ang="0">
                  <a:pos x="T8" y="T9"/>
                </a:cxn>
                <a:cxn ang="0">
                  <a:pos x="T10" y="T11"/>
                </a:cxn>
                <a:cxn ang="0">
                  <a:pos x="T12" y="T13"/>
                </a:cxn>
              </a:cxnLst>
              <a:rect l="0" t="0" r="r" b="b"/>
              <a:pathLst>
                <a:path w="6" h="429">
                  <a:moveTo>
                    <a:pt x="0" y="0"/>
                  </a:moveTo>
                  <a:cubicBezTo>
                    <a:pt x="0" y="0"/>
                    <a:pt x="0" y="0"/>
                    <a:pt x="0" y="0"/>
                  </a:cubicBezTo>
                  <a:cubicBezTo>
                    <a:pt x="2" y="1"/>
                    <a:pt x="3" y="1"/>
                    <a:pt x="5" y="1"/>
                  </a:cubicBezTo>
                  <a:cubicBezTo>
                    <a:pt x="5" y="428"/>
                    <a:pt x="5" y="428"/>
                    <a:pt x="5" y="428"/>
                  </a:cubicBezTo>
                  <a:cubicBezTo>
                    <a:pt x="5" y="428"/>
                    <a:pt x="6" y="429"/>
                    <a:pt x="6" y="429"/>
                  </a:cubicBezTo>
                  <a:cubicBezTo>
                    <a:pt x="6" y="1"/>
                    <a:pt x="6" y="1"/>
                    <a:pt x="6" y="1"/>
                  </a:cubicBezTo>
                  <a:cubicBezTo>
                    <a:pt x="4" y="1"/>
                    <a:pt x="2" y="1"/>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29" name="Freeform 224"/>
            <p:cNvSpPr/>
            <p:nvPr/>
          </p:nvSpPr>
          <p:spPr bwMode="auto">
            <a:xfrm>
              <a:off x="6367315" y="4711220"/>
              <a:ext cx="1499" cy="783206"/>
            </a:xfrm>
            <a:custGeom>
              <a:avLst/>
              <a:gdLst>
                <a:gd name="T0" fmla="*/ 1 w 1"/>
                <a:gd name="T1" fmla="*/ 0 h 442"/>
                <a:gd name="T2" fmla="*/ 0 w 1"/>
                <a:gd name="T3" fmla="*/ 0 h 442"/>
                <a:gd name="T4" fmla="*/ 0 w 1"/>
                <a:gd name="T5" fmla="*/ 442 h 442"/>
                <a:gd name="T6" fmla="*/ 1 w 1"/>
                <a:gd name="T7" fmla="*/ 438 h 442"/>
                <a:gd name="T8" fmla="*/ 1 w 1"/>
                <a:gd name="T9" fmla="*/ 441 h 442"/>
                <a:gd name="T10" fmla="*/ 1 w 1"/>
                <a:gd name="T11" fmla="*/ 0 h 442"/>
              </a:gdLst>
              <a:ahLst/>
              <a:cxnLst>
                <a:cxn ang="0">
                  <a:pos x="T0" y="T1"/>
                </a:cxn>
                <a:cxn ang="0">
                  <a:pos x="T2" y="T3"/>
                </a:cxn>
                <a:cxn ang="0">
                  <a:pos x="T4" y="T5"/>
                </a:cxn>
                <a:cxn ang="0">
                  <a:pos x="T6" y="T7"/>
                </a:cxn>
                <a:cxn ang="0">
                  <a:pos x="T8" y="T9"/>
                </a:cxn>
                <a:cxn ang="0">
                  <a:pos x="T10" y="T11"/>
                </a:cxn>
              </a:cxnLst>
              <a:rect l="0" t="0" r="r" b="b"/>
              <a:pathLst>
                <a:path w="1" h="442">
                  <a:moveTo>
                    <a:pt x="1" y="0"/>
                  </a:moveTo>
                  <a:cubicBezTo>
                    <a:pt x="0" y="0"/>
                    <a:pt x="0" y="0"/>
                    <a:pt x="0" y="0"/>
                  </a:cubicBezTo>
                  <a:cubicBezTo>
                    <a:pt x="0" y="442"/>
                    <a:pt x="0" y="442"/>
                    <a:pt x="0" y="442"/>
                  </a:cubicBezTo>
                  <a:cubicBezTo>
                    <a:pt x="1" y="440"/>
                    <a:pt x="1" y="438"/>
                    <a:pt x="1" y="438"/>
                  </a:cubicBezTo>
                  <a:cubicBezTo>
                    <a:pt x="1" y="438"/>
                    <a:pt x="1" y="439"/>
                    <a:pt x="1" y="441"/>
                  </a:cubicBezTo>
                  <a:cubicBezTo>
                    <a:pt x="1" y="0"/>
                    <a:pt x="1" y="0"/>
                    <a:pt x="1"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30" name="Freeform 226"/>
            <p:cNvSpPr/>
            <p:nvPr/>
          </p:nvSpPr>
          <p:spPr bwMode="auto">
            <a:xfrm>
              <a:off x="5816447" y="5499672"/>
              <a:ext cx="1127967" cy="803441"/>
            </a:xfrm>
            <a:custGeom>
              <a:avLst/>
              <a:gdLst>
                <a:gd name="T0" fmla="*/ 76 w 635"/>
                <a:gd name="T1" fmla="*/ 55 h 453"/>
                <a:gd name="T2" fmla="*/ 156 w 635"/>
                <a:gd name="T3" fmla="*/ 1 h 453"/>
                <a:gd name="T4" fmla="*/ 230 w 635"/>
                <a:gd name="T5" fmla="*/ 60 h 453"/>
                <a:gd name="T6" fmla="*/ 311 w 635"/>
                <a:gd name="T7" fmla="*/ 0 h 453"/>
                <a:gd name="T8" fmla="*/ 390 w 635"/>
                <a:gd name="T9" fmla="*/ 59 h 453"/>
                <a:gd name="T10" fmla="*/ 469 w 635"/>
                <a:gd name="T11" fmla="*/ 1 h 453"/>
                <a:gd name="T12" fmla="*/ 557 w 635"/>
                <a:gd name="T13" fmla="*/ 53 h 453"/>
                <a:gd name="T14" fmla="*/ 635 w 635"/>
                <a:gd name="T15" fmla="*/ 19 h 453"/>
                <a:gd name="T16" fmla="*/ 635 w 635"/>
                <a:gd name="T17" fmla="*/ 44 h 453"/>
                <a:gd name="T18" fmla="*/ 432 w 635"/>
                <a:gd name="T19" fmla="*/ 394 h 453"/>
                <a:gd name="T20" fmla="*/ 317 w 635"/>
                <a:gd name="T21" fmla="*/ 453 h 453"/>
                <a:gd name="T22" fmla="*/ 208 w 635"/>
                <a:gd name="T23" fmla="*/ 408 h 453"/>
                <a:gd name="T24" fmla="*/ 0 w 635"/>
                <a:gd name="T25" fmla="*/ 47 h 453"/>
                <a:gd name="T26" fmla="*/ 0 w 635"/>
                <a:gd name="T27" fmla="*/ 16 h 453"/>
                <a:gd name="T28" fmla="*/ 76 w 635"/>
                <a:gd name="T29" fmla="*/ 55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5" h="453">
                  <a:moveTo>
                    <a:pt x="76" y="55"/>
                  </a:moveTo>
                  <a:cubicBezTo>
                    <a:pt x="146" y="51"/>
                    <a:pt x="156" y="1"/>
                    <a:pt x="156" y="1"/>
                  </a:cubicBezTo>
                  <a:cubicBezTo>
                    <a:pt x="156" y="1"/>
                    <a:pt x="167" y="60"/>
                    <a:pt x="230" y="60"/>
                  </a:cubicBezTo>
                  <a:cubicBezTo>
                    <a:pt x="296" y="60"/>
                    <a:pt x="311" y="0"/>
                    <a:pt x="311" y="0"/>
                  </a:cubicBezTo>
                  <a:cubicBezTo>
                    <a:pt x="311" y="0"/>
                    <a:pt x="320" y="59"/>
                    <a:pt x="390" y="59"/>
                  </a:cubicBezTo>
                  <a:cubicBezTo>
                    <a:pt x="453" y="59"/>
                    <a:pt x="469" y="1"/>
                    <a:pt x="469" y="1"/>
                  </a:cubicBezTo>
                  <a:cubicBezTo>
                    <a:pt x="469" y="1"/>
                    <a:pt x="489" y="53"/>
                    <a:pt x="557" y="53"/>
                  </a:cubicBezTo>
                  <a:cubicBezTo>
                    <a:pt x="588" y="53"/>
                    <a:pt x="622" y="47"/>
                    <a:pt x="635" y="19"/>
                  </a:cubicBezTo>
                  <a:cubicBezTo>
                    <a:pt x="634" y="36"/>
                    <a:pt x="635" y="44"/>
                    <a:pt x="635" y="44"/>
                  </a:cubicBezTo>
                  <a:cubicBezTo>
                    <a:pt x="432" y="394"/>
                    <a:pt x="432" y="394"/>
                    <a:pt x="432" y="394"/>
                  </a:cubicBezTo>
                  <a:cubicBezTo>
                    <a:pt x="317" y="453"/>
                    <a:pt x="317" y="453"/>
                    <a:pt x="317" y="453"/>
                  </a:cubicBezTo>
                  <a:cubicBezTo>
                    <a:pt x="208" y="408"/>
                    <a:pt x="208" y="408"/>
                    <a:pt x="208" y="408"/>
                  </a:cubicBezTo>
                  <a:cubicBezTo>
                    <a:pt x="0" y="47"/>
                    <a:pt x="0" y="47"/>
                    <a:pt x="0" y="47"/>
                  </a:cubicBezTo>
                  <a:cubicBezTo>
                    <a:pt x="0" y="47"/>
                    <a:pt x="1" y="34"/>
                    <a:pt x="0" y="16"/>
                  </a:cubicBezTo>
                  <a:cubicBezTo>
                    <a:pt x="4" y="47"/>
                    <a:pt x="40" y="57"/>
                    <a:pt x="76" y="55"/>
                  </a:cubicBezTo>
                </a:path>
              </a:pathLst>
            </a:custGeom>
            <a:gradFill>
              <a:gsLst>
                <a:gs pos="0">
                  <a:srgbClr val="ADA795"/>
                </a:gs>
                <a:gs pos="78000">
                  <a:srgbClr val="DCDAD3"/>
                </a:gs>
                <a:gs pos="50000">
                  <a:srgbClr val="F1F0EF"/>
                </a:gs>
                <a:gs pos="17000">
                  <a:srgbClr val="F2F2F2"/>
                </a:gs>
                <a:gs pos="31000">
                  <a:srgbClr val="C1BCAF"/>
                </a:gs>
                <a:gs pos="100000">
                  <a:srgbClr val="ADA79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charset="-122"/>
                <a:ea typeface="微软雅黑" panose="020B0503020204020204" charset="-122"/>
              </a:endParaRPr>
            </a:p>
          </p:txBody>
        </p:sp>
        <p:sp>
          <p:nvSpPr>
            <p:cNvPr id="231" name="Freeform 228"/>
            <p:cNvSpPr/>
            <p:nvPr/>
          </p:nvSpPr>
          <p:spPr bwMode="auto">
            <a:xfrm>
              <a:off x="6272880" y="3931762"/>
              <a:ext cx="334268" cy="65205"/>
            </a:xfrm>
            <a:custGeom>
              <a:avLst/>
              <a:gdLst>
                <a:gd name="T0" fmla="*/ 0 w 188"/>
                <a:gd name="T1" fmla="*/ 0 h 37"/>
                <a:gd name="T2" fmla="*/ 188 w 188"/>
                <a:gd name="T3" fmla="*/ 4 h 37"/>
                <a:gd name="T4" fmla="*/ 50 w 188"/>
                <a:gd name="T5" fmla="*/ 37 h 37"/>
                <a:gd name="T6" fmla="*/ 0 w 188"/>
                <a:gd name="T7" fmla="*/ 36 h 37"/>
                <a:gd name="T8" fmla="*/ 0 w 188"/>
                <a:gd name="T9" fmla="*/ 0 h 37"/>
              </a:gdLst>
              <a:ahLst/>
              <a:cxnLst>
                <a:cxn ang="0">
                  <a:pos x="T0" y="T1"/>
                </a:cxn>
                <a:cxn ang="0">
                  <a:pos x="T2" y="T3"/>
                </a:cxn>
                <a:cxn ang="0">
                  <a:pos x="T4" y="T5"/>
                </a:cxn>
                <a:cxn ang="0">
                  <a:pos x="T6" y="T7"/>
                </a:cxn>
                <a:cxn ang="0">
                  <a:pos x="T8" y="T9"/>
                </a:cxn>
              </a:cxnLst>
              <a:rect l="0" t="0" r="r" b="b"/>
              <a:pathLst>
                <a:path w="188" h="37">
                  <a:moveTo>
                    <a:pt x="0" y="0"/>
                  </a:moveTo>
                  <a:cubicBezTo>
                    <a:pt x="67" y="0"/>
                    <a:pt x="130" y="1"/>
                    <a:pt x="188" y="4"/>
                  </a:cubicBezTo>
                  <a:cubicBezTo>
                    <a:pt x="50" y="37"/>
                    <a:pt x="50" y="37"/>
                    <a:pt x="50" y="37"/>
                  </a:cubicBezTo>
                  <a:cubicBezTo>
                    <a:pt x="34" y="36"/>
                    <a:pt x="18" y="36"/>
                    <a:pt x="0" y="36"/>
                  </a:cubicBez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32" name="Freeform 229"/>
            <p:cNvSpPr/>
            <p:nvPr/>
          </p:nvSpPr>
          <p:spPr bwMode="auto">
            <a:xfrm>
              <a:off x="6362068" y="3878549"/>
              <a:ext cx="534379" cy="63706"/>
            </a:xfrm>
            <a:custGeom>
              <a:avLst/>
              <a:gdLst>
                <a:gd name="T0" fmla="*/ 138 w 301"/>
                <a:gd name="T1" fmla="*/ 0 h 36"/>
                <a:gd name="T2" fmla="*/ 301 w 301"/>
                <a:gd name="T3" fmla="*/ 11 h 36"/>
                <a:gd name="T4" fmla="*/ 42 w 301"/>
                <a:gd name="T5" fmla="*/ 36 h 36"/>
                <a:gd name="T6" fmla="*/ 0 w 301"/>
                <a:gd name="T7" fmla="*/ 34 h 36"/>
                <a:gd name="T8" fmla="*/ 138 w 301"/>
                <a:gd name="T9" fmla="*/ 0 h 36"/>
              </a:gdLst>
              <a:ahLst/>
              <a:cxnLst>
                <a:cxn ang="0">
                  <a:pos x="T0" y="T1"/>
                </a:cxn>
                <a:cxn ang="0">
                  <a:pos x="T2" y="T3"/>
                </a:cxn>
                <a:cxn ang="0">
                  <a:pos x="T4" y="T5"/>
                </a:cxn>
                <a:cxn ang="0">
                  <a:pos x="T6" y="T7"/>
                </a:cxn>
                <a:cxn ang="0">
                  <a:pos x="T8" y="T9"/>
                </a:cxn>
              </a:cxnLst>
              <a:rect l="0" t="0" r="r" b="b"/>
              <a:pathLst>
                <a:path w="301" h="36">
                  <a:moveTo>
                    <a:pt x="138" y="0"/>
                  </a:moveTo>
                  <a:cubicBezTo>
                    <a:pt x="199" y="3"/>
                    <a:pt x="254" y="6"/>
                    <a:pt x="301" y="11"/>
                  </a:cubicBezTo>
                  <a:cubicBezTo>
                    <a:pt x="42" y="36"/>
                    <a:pt x="42" y="36"/>
                    <a:pt x="42" y="36"/>
                  </a:cubicBezTo>
                  <a:cubicBezTo>
                    <a:pt x="30" y="35"/>
                    <a:pt x="16" y="34"/>
                    <a:pt x="0" y="34"/>
                  </a:cubicBezTo>
                  <a:lnTo>
                    <a:pt x="138"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33" name="Freeform 230"/>
            <p:cNvSpPr/>
            <p:nvPr/>
          </p:nvSpPr>
          <p:spPr bwMode="auto">
            <a:xfrm>
              <a:off x="6436267" y="3839576"/>
              <a:ext cx="646801" cy="50965"/>
            </a:xfrm>
            <a:custGeom>
              <a:avLst/>
              <a:gdLst>
                <a:gd name="T0" fmla="*/ 258 w 364"/>
                <a:gd name="T1" fmla="*/ 0 h 29"/>
                <a:gd name="T2" fmla="*/ 364 w 364"/>
                <a:gd name="T3" fmla="*/ 15 h 29"/>
                <a:gd name="T4" fmla="*/ 28 w 364"/>
                <a:gd name="T5" fmla="*/ 29 h 29"/>
                <a:gd name="T6" fmla="*/ 0 w 364"/>
                <a:gd name="T7" fmla="*/ 25 h 29"/>
                <a:gd name="T8" fmla="*/ 258 w 364"/>
                <a:gd name="T9" fmla="*/ 0 h 29"/>
              </a:gdLst>
              <a:ahLst/>
              <a:cxnLst>
                <a:cxn ang="0">
                  <a:pos x="T0" y="T1"/>
                </a:cxn>
                <a:cxn ang="0">
                  <a:pos x="T2" y="T3"/>
                </a:cxn>
                <a:cxn ang="0">
                  <a:pos x="T4" y="T5"/>
                </a:cxn>
                <a:cxn ang="0">
                  <a:pos x="T6" y="T7"/>
                </a:cxn>
                <a:cxn ang="0">
                  <a:pos x="T8" y="T9"/>
                </a:cxn>
              </a:cxnLst>
              <a:rect l="0" t="0" r="r" b="b"/>
              <a:pathLst>
                <a:path w="364" h="29">
                  <a:moveTo>
                    <a:pt x="258" y="0"/>
                  </a:moveTo>
                  <a:cubicBezTo>
                    <a:pt x="303" y="4"/>
                    <a:pt x="339" y="9"/>
                    <a:pt x="364" y="15"/>
                  </a:cubicBezTo>
                  <a:cubicBezTo>
                    <a:pt x="28" y="29"/>
                    <a:pt x="28" y="29"/>
                    <a:pt x="28" y="29"/>
                  </a:cubicBezTo>
                  <a:cubicBezTo>
                    <a:pt x="21" y="28"/>
                    <a:pt x="12" y="26"/>
                    <a:pt x="0" y="25"/>
                  </a:cubicBezTo>
                  <a:lnTo>
                    <a:pt x="258"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34" name="Freeform 231"/>
            <p:cNvSpPr/>
            <p:nvPr/>
          </p:nvSpPr>
          <p:spPr bwMode="auto">
            <a:xfrm>
              <a:off x="5934115" y="3990221"/>
              <a:ext cx="338765" cy="65205"/>
            </a:xfrm>
            <a:custGeom>
              <a:avLst/>
              <a:gdLst>
                <a:gd name="T0" fmla="*/ 0 w 191"/>
                <a:gd name="T1" fmla="*/ 4 h 37"/>
                <a:gd name="T2" fmla="*/ 141 w 191"/>
                <a:gd name="T3" fmla="*/ 37 h 37"/>
                <a:gd name="T4" fmla="*/ 191 w 191"/>
                <a:gd name="T5" fmla="*/ 36 h 37"/>
                <a:gd name="T6" fmla="*/ 191 w 191"/>
                <a:gd name="T7" fmla="*/ 0 h 37"/>
                <a:gd name="T8" fmla="*/ 0 w 191"/>
                <a:gd name="T9" fmla="*/ 4 h 37"/>
              </a:gdLst>
              <a:ahLst/>
              <a:cxnLst>
                <a:cxn ang="0">
                  <a:pos x="T0" y="T1"/>
                </a:cxn>
                <a:cxn ang="0">
                  <a:pos x="T2" y="T3"/>
                </a:cxn>
                <a:cxn ang="0">
                  <a:pos x="T4" y="T5"/>
                </a:cxn>
                <a:cxn ang="0">
                  <a:pos x="T6" y="T7"/>
                </a:cxn>
                <a:cxn ang="0">
                  <a:pos x="T8" y="T9"/>
                </a:cxn>
              </a:cxnLst>
              <a:rect l="0" t="0" r="r" b="b"/>
              <a:pathLst>
                <a:path w="191" h="37">
                  <a:moveTo>
                    <a:pt x="0" y="4"/>
                  </a:moveTo>
                  <a:cubicBezTo>
                    <a:pt x="141" y="37"/>
                    <a:pt x="141" y="37"/>
                    <a:pt x="141" y="37"/>
                  </a:cubicBezTo>
                  <a:cubicBezTo>
                    <a:pt x="157" y="37"/>
                    <a:pt x="173" y="36"/>
                    <a:pt x="191" y="36"/>
                  </a:cubicBezTo>
                  <a:cubicBezTo>
                    <a:pt x="191" y="0"/>
                    <a:pt x="191" y="0"/>
                    <a:pt x="191" y="0"/>
                  </a:cubicBezTo>
                  <a:cubicBezTo>
                    <a:pt x="123" y="0"/>
                    <a:pt x="59" y="2"/>
                    <a:pt x="0"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35" name="Freeform 232"/>
            <p:cNvSpPr/>
            <p:nvPr/>
          </p:nvSpPr>
          <p:spPr bwMode="auto">
            <a:xfrm>
              <a:off x="5651562" y="4055426"/>
              <a:ext cx="532880" cy="63706"/>
            </a:xfrm>
            <a:custGeom>
              <a:avLst/>
              <a:gdLst>
                <a:gd name="T0" fmla="*/ 159 w 300"/>
                <a:gd name="T1" fmla="*/ 0 h 36"/>
                <a:gd name="T2" fmla="*/ 300 w 300"/>
                <a:gd name="T3" fmla="*/ 33 h 36"/>
                <a:gd name="T4" fmla="*/ 258 w 300"/>
                <a:gd name="T5" fmla="*/ 36 h 36"/>
                <a:gd name="T6" fmla="*/ 0 w 300"/>
                <a:gd name="T7" fmla="*/ 11 h 36"/>
                <a:gd name="T8" fmla="*/ 159 w 300"/>
                <a:gd name="T9" fmla="*/ 0 h 36"/>
              </a:gdLst>
              <a:ahLst/>
              <a:cxnLst>
                <a:cxn ang="0">
                  <a:pos x="T0" y="T1"/>
                </a:cxn>
                <a:cxn ang="0">
                  <a:pos x="T2" y="T3"/>
                </a:cxn>
                <a:cxn ang="0">
                  <a:pos x="T4" y="T5"/>
                </a:cxn>
                <a:cxn ang="0">
                  <a:pos x="T6" y="T7"/>
                </a:cxn>
                <a:cxn ang="0">
                  <a:pos x="T8" y="T9"/>
                </a:cxn>
              </a:cxnLst>
              <a:rect l="0" t="0" r="r" b="b"/>
              <a:pathLst>
                <a:path w="300" h="36">
                  <a:moveTo>
                    <a:pt x="159" y="0"/>
                  </a:moveTo>
                  <a:cubicBezTo>
                    <a:pt x="300" y="33"/>
                    <a:pt x="300" y="33"/>
                    <a:pt x="300" y="33"/>
                  </a:cubicBezTo>
                  <a:cubicBezTo>
                    <a:pt x="284" y="34"/>
                    <a:pt x="270" y="35"/>
                    <a:pt x="258" y="36"/>
                  </a:cubicBezTo>
                  <a:cubicBezTo>
                    <a:pt x="0" y="11"/>
                    <a:pt x="0" y="11"/>
                    <a:pt x="0" y="11"/>
                  </a:cubicBezTo>
                  <a:cubicBezTo>
                    <a:pt x="45" y="6"/>
                    <a:pt x="99" y="3"/>
                    <a:pt x="15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36" name="Freeform 233"/>
            <p:cNvSpPr/>
            <p:nvPr/>
          </p:nvSpPr>
          <p:spPr bwMode="auto">
            <a:xfrm>
              <a:off x="5459695" y="4133371"/>
              <a:ext cx="649799" cy="51714"/>
            </a:xfrm>
            <a:custGeom>
              <a:avLst/>
              <a:gdLst>
                <a:gd name="T0" fmla="*/ 108 w 366"/>
                <a:gd name="T1" fmla="*/ 0 h 29"/>
                <a:gd name="T2" fmla="*/ 366 w 366"/>
                <a:gd name="T3" fmla="*/ 25 h 29"/>
                <a:gd name="T4" fmla="*/ 338 w 366"/>
                <a:gd name="T5" fmla="*/ 29 h 29"/>
                <a:gd name="T6" fmla="*/ 0 w 366"/>
                <a:gd name="T7" fmla="*/ 16 h 29"/>
                <a:gd name="T8" fmla="*/ 108 w 366"/>
                <a:gd name="T9" fmla="*/ 0 h 29"/>
              </a:gdLst>
              <a:ahLst/>
              <a:cxnLst>
                <a:cxn ang="0">
                  <a:pos x="T0" y="T1"/>
                </a:cxn>
                <a:cxn ang="0">
                  <a:pos x="T2" y="T3"/>
                </a:cxn>
                <a:cxn ang="0">
                  <a:pos x="T4" y="T5"/>
                </a:cxn>
                <a:cxn ang="0">
                  <a:pos x="T6" y="T7"/>
                </a:cxn>
                <a:cxn ang="0">
                  <a:pos x="T8" y="T9"/>
                </a:cxn>
              </a:cxnLst>
              <a:rect l="0" t="0" r="r" b="b"/>
              <a:pathLst>
                <a:path w="366" h="29">
                  <a:moveTo>
                    <a:pt x="108" y="0"/>
                  </a:moveTo>
                  <a:cubicBezTo>
                    <a:pt x="366" y="25"/>
                    <a:pt x="366" y="25"/>
                    <a:pt x="366" y="25"/>
                  </a:cubicBezTo>
                  <a:cubicBezTo>
                    <a:pt x="354" y="26"/>
                    <a:pt x="345" y="28"/>
                    <a:pt x="338" y="29"/>
                  </a:cubicBezTo>
                  <a:cubicBezTo>
                    <a:pt x="0" y="16"/>
                    <a:pt x="0" y="16"/>
                    <a:pt x="0" y="16"/>
                  </a:cubicBezTo>
                  <a:cubicBezTo>
                    <a:pt x="25" y="9"/>
                    <a:pt x="62" y="4"/>
                    <a:pt x="10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37" name="Freeform 234"/>
            <p:cNvSpPr/>
            <p:nvPr/>
          </p:nvSpPr>
          <p:spPr bwMode="auto">
            <a:xfrm>
              <a:off x="5394490" y="4220311"/>
              <a:ext cx="665538" cy="33727"/>
            </a:xfrm>
            <a:custGeom>
              <a:avLst/>
              <a:gdLst>
                <a:gd name="T0" fmla="*/ 37 w 375"/>
                <a:gd name="T1" fmla="*/ 0 h 19"/>
                <a:gd name="T2" fmla="*/ 375 w 375"/>
                <a:gd name="T3" fmla="*/ 14 h 19"/>
                <a:gd name="T4" fmla="*/ 365 w 375"/>
                <a:gd name="T5" fmla="*/ 19 h 19"/>
                <a:gd name="T6" fmla="*/ 0 w 375"/>
                <a:gd name="T7" fmla="*/ 19 h 19"/>
                <a:gd name="T8" fmla="*/ 37 w 375"/>
                <a:gd name="T9" fmla="*/ 0 h 19"/>
              </a:gdLst>
              <a:ahLst/>
              <a:cxnLst>
                <a:cxn ang="0">
                  <a:pos x="T0" y="T1"/>
                </a:cxn>
                <a:cxn ang="0">
                  <a:pos x="T2" y="T3"/>
                </a:cxn>
                <a:cxn ang="0">
                  <a:pos x="T4" y="T5"/>
                </a:cxn>
                <a:cxn ang="0">
                  <a:pos x="T6" y="T7"/>
                </a:cxn>
                <a:cxn ang="0">
                  <a:pos x="T8" y="T9"/>
                </a:cxn>
              </a:cxnLst>
              <a:rect l="0" t="0" r="r" b="b"/>
              <a:pathLst>
                <a:path w="375" h="19">
                  <a:moveTo>
                    <a:pt x="37" y="0"/>
                  </a:moveTo>
                  <a:cubicBezTo>
                    <a:pt x="375" y="14"/>
                    <a:pt x="375" y="14"/>
                    <a:pt x="375" y="14"/>
                  </a:cubicBezTo>
                  <a:cubicBezTo>
                    <a:pt x="369" y="15"/>
                    <a:pt x="365" y="17"/>
                    <a:pt x="365" y="19"/>
                  </a:cubicBezTo>
                  <a:cubicBezTo>
                    <a:pt x="0" y="19"/>
                    <a:pt x="0" y="19"/>
                    <a:pt x="0" y="19"/>
                  </a:cubicBezTo>
                  <a:cubicBezTo>
                    <a:pt x="0" y="12"/>
                    <a:pt x="13" y="6"/>
                    <a:pt x="3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38" name="Rectangle 235"/>
            <p:cNvSpPr>
              <a:spLocks noChangeArrowheads="1"/>
            </p:cNvSpPr>
            <p:nvPr/>
          </p:nvSpPr>
          <p:spPr bwMode="auto">
            <a:xfrm>
              <a:off x="5394490" y="4254037"/>
              <a:ext cx="647550" cy="58459"/>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39" name="Freeform 236"/>
            <p:cNvSpPr/>
            <p:nvPr/>
          </p:nvSpPr>
          <p:spPr bwMode="auto">
            <a:xfrm>
              <a:off x="5459695" y="4161852"/>
              <a:ext cx="600333" cy="81693"/>
            </a:xfrm>
            <a:custGeom>
              <a:avLst/>
              <a:gdLst>
                <a:gd name="T0" fmla="*/ 801 w 801"/>
                <a:gd name="T1" fmla="*/ 109 h 109"/>
                <a:gd name="T2" fmla="*/ 0 w 801"/>
                <a:gd name="T3" fmla="*/ 78 h 109"/>
                <a:gd name="T4" fmla="*/ 0 w 801"/>
                <a:gd name="T5" fmla="*/ 0 h 109"/>
                <a:gd name="T6" fmla="*/ 801 w 801"/>
                <a:gd name="T7" fmla="*/ 31 h 109"/>
                <a:gd name="T8" fmla="*/ 801 w 801"/>
                <a:gd name="T9" fmla="*/ 109 h 109"/>
              </a:gdLst>
              <a:ahLst/>
              <a:cxnLst>
                <a:cxn ang="0">
                  <a:pos x="T0" y="T1"/>
                </a:cxn>
                <a:cxn ang="0">
                  <a:pos x="T2" y="T3"/>
                </a:cxn>
                <a:cxn ang="0">
                  <a:pos x="T4" y="T5"/>
                </a:cxn>
                <a:cxn ang="0">
                  <a:pos x="T6" y="T7"/>
                </a:cxn>
                <a:cxn ang="0">
                  <a:pos x="T8" y="T9"/>
                </a:cxn>
              </a:cxnLst>
              <a:rect l="0" t="0" r="r" b="b"/>
              <a:pathLst>
                <a:path w="801" h="109">
                  <a:moveTo>
                    <a:pt x="801" y="109"/>
                  </a:moveTo>
                  <a:lnTo>
                    <a:pt x="0" y="78"/>
                  </a:lnTo>
                  <a:lnTo>
                    <a:pt x="0" y="0"/>
                  </a:lnTo>
                  <a:lnTo>
                    <a:pt x="801" y="31"/>
                  </a:lnTo>
                  <a:lnTo>
                    <a:pt x="801" y="10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40" name="Freeform 237"/>
            <p:cNvSpPr/>
            <p:nvPr/>
          </p:nvSpPr>
          <p:spPr bwMode="auto">
            <a:xfrm>
              <a:off x="5651562" y="4074912"/>
              <a:ext cx="457932" cy="104927"/>
            </a:xfrm>
            <a:custGeom>
              <a:avLst/>
              <a:gdLst>
                <a:gd name="T0" fmla="*/ 611 w 611"/>
                <a:gd name="T1" fmla="*/ 140 h 140"/>
                <a:gd name="T2" fmla="*/ 0 w 611"/>
                <a:gd name="T3" fmla="*/ 78 h 140"/>
                <a:gd name="T4" fmla="*/ 0 w 611"/>
                <a:gd name="T5" fmla="*/ 0 h 140"/>
                <a:gd name="T6" fmla="*/ 611 w 611"/>
                <a:gd name="T7" fmla="*/ 59 h 140"/>
                <a:gd name="T8" fmla="*/ 611 w 611"/>
                <a:gd name="T9" fmla="*/ 140 h 140"/>
              </a:gdLst>
              <a:ahLst/>
              <a:cxnLst>
                <a:cxn ang="0">
                  <a:pos x="T0" y="T1"/>
                </a:cxn>
                <a:cxn ang="0">
                  <a:pos x="T2" y="T3"/>
                </a:cxn>
                <a:cxn ang="0">
                  <a:pos x="T4" y="T5"/>
                </a:cxn>
                <a:cxn ang="0">
                  <a:pos x="T6" y="T7"/>
                </a:cxn>
                <a:cxn ang="0">
                  <a:pos x="T8" y="T9"/>
                </a:cxn>
              </a:cxnLst>
              <a:rect l="0" t="0" r="r" b="b"/>
              <a:pathLst>
                <a:path w="611" h="140">
                  <a:moveTo>
                    <a:pt x="611" y="140"/>
                  </a:moveTo>
                  <a:lnTo>
                    <a:pt x="0" y="78"/>
                  </a:lnTo>
                  <a:lnTo>
                    <a:pt x="0" y="0"/>
                  </a:lnTo>
                  <a:lnTo>
                    <a:pt x="611" y="59"/>
                  </a:lnTo>
                  <a:lnTo>
                    <a:pt x="611" y="14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41" name="Freeform 238"/>
            <p:cNvSpPr/>
            <p:nvPr/>
          </p:nvSpPr>
          <p:spPr bwMode="auto">
            <a:xfrm>
              <a:off x="5934115" y="3996966"/>
              <a:ext cx="250326" cy="118418"/>
            </a:xfrm>
            <a:custGeom>
              <a:avLst/>
              <a:gdLst>
                <a:gd name="T0" fmla="*/ 334 w 334"/>
                <a:gd name="T1" fmla="*/ 158 h 158"/>
                <a:gd name="T2" fmla="*/ 0 w 334"/>
                <a:gd name="T3" fmla="*/ 78 h 158"/>
                <a:gd name="T4" fmla="*/ 0 w 334"/>
                <a:gd name="T5" fmla="*/ 0 h 158"/>
                <a:gd name="T6" fmla="*/ 334 w 334"/>
                <a:gd name="T7" fmla="*/ 78 h 158"/>
                <a:gd name="T8" fmla="*/ 334 w 334"/>
                <a:gd name="T9" fmla="*/ 158 h 158"/>
              </a:gdLst>
              <a:ahLst/>
              <a:cxnLst>
                <a:cxn ang="0">
                  <a:pos x="T0" y="T1"/>
                </a:cxn>
                <a:cxn ang="0">
                  <a:pos x="T2" y="T3"/>
                </a:cxn>
                <a:cxn ang="0">
                  <a:pos x="T4" y="T5"/>
                </a:cxn>
                <a:cxn ang="0">
                  <a:pos x="T6" y="T7"/>
                </a:cxn>
                <a:cxn ang="0">
                  <a:pos x="T8" y="T9"/>
                </a:cxn>
              </a:cxnLst>
              <a:rect l="0" t="0" r="r" b="b"/>
              <a:pathLst>
                <a:path w="334" h="158">
                  <a:moveTo>
                    <a:pt x="334" y="158"/>
                  </a:moveTo>
                  <a:lnTo>
                    <a:pt x="0" y="78"/>
                  </a:lnTo>
                  <a:lnTo>
                    <a:pt x="0" y="0"/>
                  </a:lnTo>
                  <a:lnTo>
                    <a:pt x="334" y="78"/>
                  </a:lnTo>
                  <a:lnTo>
                    <a:pt x="334" y="15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42" name="Freeform 239"/>
            <p:cNvSpPr/>
            <p:nvPr/>
          </p:nvSpPr>
          <p:spPr bwMode="auto">
            <a:xfrm>
              <a:off x="5650063" y="4386695"/>
              <a:ext cx="459431" cy="101180"/>
            </a:xfrm>
            <a:custGeom>
              <a:avLst/>
              <a:gdLst>
                <a:gd name="T0" fmla="*/ 613 w 613"/>
                <a:gd name="T1" fmla="*/ 76 h 135"/>
                <a:gd name="T2" fmla="*/ 0 w 613"/>
                <a:gd name="T3" fmla="*/ 135 h 135"/>
                <a:gd name="T4" fmla="*/ 0 w 613"/>
                <a:gd name="T5" fmla="*/ 57 h 135"/>
                <a:gd name="T6" fmla="*/ 613 w 613"/>
                <a:gd name="T7" fmla="*/ 0 h 135"/>
                <a:gd name="T8" fmla="*/ 613 w 613"/>
                <a:gd name="T9" fmla="*/ 76 h 135"/>
              </a:gdLst>
              <a:ahLst/>
              <a:cxnLst>
                <a:cxn ang="0">
                  <a:pos x="T0" y="T1"/>
                </a:cxn>
                <a:cxn ang="0">
                  <a:pos x="T2" y="T3"/>
                </a:cxn>
                <a:cxn ang="0">
                  <a:pos x="T4" y="T5"/>
                </a:cxn>
                <a:cxn ang="0">
                  <a:pos x="T6" y="T7"/>
                </a:cxn>
                <a:cxn ang="0">
                  <a:pos x="T8" y="T9"/>
                </a:cxn>
              </a:cxnLst>
              <a:rect l="0" t="0" r="r" b="b"/>
              <a:pathLst>
                <a:path w="613" h="135">
                  <a:moveTo>
                    <a:pt x="613" y="76"/>
                  </a:moveTo>
                  <a:lnTo>
                    <a:pt x="0" y="135"/>
                  </a:lnTo>
                  <a:lnTo>
                    <a:pt x="0" y="57"/>
                  </a:lnTo>
                  <a:lnTo>
                    <a:pt x="613" y="0"/>
                  </a:lnTo>
                  <a:lnTo>
                    <a:pt x="613" y="76"/>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43" name="Freeform 240"/>
            <p:cNvSpPr/>
            <p:nvPr/>
          </p:nvSpPr>
          <p:spPr bwMode="auto">
            <a:xfrm>
              <a:off x="5939362" y="4448902"/>
              <a:ext cx="245080" cy="116919"/>
            </a:xfrm>
            <a:custGeom>
              <a:avLst/>
              <a:gdLst>
                <a:gd name="T0" fmla="*/ 327 w 327"/>
                <a:gd name="T1" fmla="*/ 80 h 156"/>
                <a:gd name="T2" fmla="*/ 0 w 327"/>
                <a:gd name="T3" fmla="*/ 156 h 156"/>
                <a:gd name="T4" fmla="*/ 0 w 327"/>
                <a:gd name="T5" fmla="*/ 78 h 156"/>
                <a:gd name="T6" fmla="*/ 327 w 327"/>
                <a:gd name="T7" fmla="*/ 0 h 156"/>
                <a:gd name="T8" fmla="*/ 327 w 327"/>
                <a:gd name="T9" fmla="*/ 80 h 156"/>
              </a:gdLst>
              <a:ahLst/>
              <a:cxnLst>
                <a:cxn ang="0">
                  <a:pos x="T0" y="T1"/>
                </a:cxn>
                <a:cxn ang="0">
                  <a:pos x="T2" y="T3"/>
                </a:cxn>
                <a:cxn ang="0">
                  <a:pos x="T4" y="T5"/>
                </a:cxn>
                <a:cxn ang="0">
                  <a:pos x="T6" y="T7"/>
                </a:cxn>
                <a:cxn ang="0">
                  <a:pos x="T8" y="T9"/>
                </a:cxn>
              </a:cxnLst>
              <a:rect l="0" t="0" r="r" b="b"/>
              <a:pathLst>
                <a:path w="327" h="156">
                  <a:moveTo>
                    <a:pt x="327" y="80"/>
                  </a:moveTo>
                  <a:lnTo>
                    <a:pt x="0" y="156"/>
                  </a:lnTo>
                  <a:lnTo>
                    <a:pt x="0" y="78"/>
                  </a:lnTo>
                  <a:lnTo>
                    <a:pt x="327" y="0"/>
                  </a:lnTo>
                  <a:lnTo>
                    <a:pt x="327" y="8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44" name="Freeform 241"/>
            <p:cNvSpPr/>
            <p:nvPr/>
          </p:nvSpPr>
          <p:spPr bwMode="auto">
            <a:xfrm>
              <a:off x="5463442" y="4379950"/>
              <a:ext cx="646051" cy="49466"/>
            </a:xfrm>
            <a:custGeom>
              <a:avLst/>
              <a:gdLst>
                <a:gd name="T0" fmla="*/ 336 w 364"/>
                <a:gd name="T1" fmla="*/ 0 h 28"/>
                <a:gd name="T2" fmla="*/ 364 w 364"/>
                <a:gd name="T3" fmla="*/ 4 h 28"/>
                <a:gd name="T4" fmla="*/ 105 w 364"/>
                <a:gd name="T5" fmla="*/ 28 h 28"/>
                <a:gd name="T6" fmla="*/ 0 w 364"/>
                <a:gd name="T7" fmla="*/ 14 h 28"/>
                <a:gd name="T8" fmla="*/ 336 w 364"/>
                <a:gd name="T9" fmla="*/ 0 h 28"/>
              </a:gdLst>
              <a:ahLst/>
              <a:cxnLst>
                <a:cxn ang="0">
                  <a:pos x="T0" y="T1"/>
                </a:cxn>
                <a:cxn ang="0">
                  <a:pos x="T2" y="T3"/>
                </a:cxn>
                <a:cxn ang="0">
                  <a:pos x="T4" y="T5"/>
                </a:cxn>
                <a:cxn ang="0">
                  <a:pos x="T6" y="T7"/>
                </a:cxn>
                <a:cxn ang="0">
                  <a:pos x="T8" y="T9"/>
                </a:cxn>
              </a:cxnLst>
              <a:rect l="0" t="0" r="r" b="b"/>
              <a:pathLst>
                <a:path w="364" h="28">
                  <a:moveTo>
                    <a:pt x="336" y="0"/>
                  </a:moveTo>
                  <a:cubicBezTo>
                    <a:pt x="343" y="2"/>
                    <a:pt x="353" y="3"/>
                    <a:pt x="364" y="4"/>
                  </a:cubicBezTo>
                  <a:cubicBezTo>
                    <a:pt x="105" y="28"/>
                    <a:pt x="105" y="28"/>
                    <a:pt x="105" y="28"/>
                  </a:cubicBezTo>
                  <a:cubicBezTo>
                    <a:pt x="60" y="24"/>
                    <a:pt x="25" y="20"/>
                    <a:pt x="0" y="14"/>
                  </a:cubicBezTo>
                  <a:lnTo>
                    <a:pt x="33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45" name="Freeform 242"/>
            <p:cNvSpPr/>
            <p:nvPr/>
          </p:nvSpPr>
          <p:spPr bwMode="auto">
            <a:xfrm>
              <a:off x="5650063" y="4443656"/>
              <a:ext cx="534379" cy="63706"/>
            </a:xfrm>
            <a:custGeom>
              <a:avLst/>
              <a:gdLst>
                <a:gd name="T0" fmla="*/ 258 w 301"/>
                <a:gd name="T1" fmla="*/ 0 h 36"/>
                <a:gd name="T2" fmla="*/ 301 w 301"/>
                <a:gd name="T3" fmla="*/ 3 h 36"/>
                <a:gd name="T4" fmla="*/ 163 w 301"/>
                <a:gd name="T5" fmla="*/ 36 h 36"/>
                <a:gd name="T6" fmla="*/ 0 w 301"/>
                <a:gd name="T7" fmla="*/ 25 h 36"/>
                <a:gd name="T8" fmla="*/ 258 w 301"/>
                <a:gd name="T9" fmla="*/ 0 h 36"/>
              </a:gdLst>
              <a:ahLst/>
              <a:cxnLst>
                <a:cxn ang="0">
                  <a:pos x="T0" y="T1"/>
                </a:cxn>
                <a:cxn ang="0">
                  <a:pos x="T2" y="T3"/>
                </a:cxn>
                <a:cxn ang="0">
                  <a:pos x="T4" y="T5"/>
                </a:cxn>
                <a:cxn ang="0">
                  <a:pos x="T6" y="T7"/>
                </a:cxn>
                <a:cxn ang="0">
                  <a:pos x="T8" y="T9"/>
                </a:cxn>
              </a:cxnLst>
              <a:rect l="0" t="0" r="r" b="b"/>
              <a:pathLst>
                <a:path w="301" h="36">
                  <a:moveTo>
                    <a:pt x="258" y="0"/>
                  </a:moveTo>
                  <a:cubicBezTo>
                    <a:pt x="270" y="1"/>
                    <a:pt x="285" y="2"/>
                    <a:pt x="301" y="3"/>
                  </a:cubicBezTo>
                  <a:cubicBezTo>
                    <a:pt x="163" y="36"/>
                    <a:pt x="163" y="36"/>
                    <a:pt x="163" y="36"/>
                  </a:cubicBezTo>
                  <a:cubicBezTo>
                    <a:pt x="101" y="34"/>
                    <a:pt x="46" y="30"/>
                    <a:pt x="0" y="25"/>
                  </a:cubicBezTo>
                  <a:lnTo>
                    <a:pt x="258"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46" name="Freeform 243"/>
            <p:cNvSpPr/>
            <p:nvPr/>
          </p:nvSpPr>
          <p:spPr bwMode="auto">
            <a:xfrm>
              <a:off x="5937863" y="4508860"/>
              <a:ext cx="333518" cy="65954"/>
            </a:xfrm>
            <a:custGeom>
              <a:avLst/>
              <a:gdLst>
                <a:gd name="T0" fmla="*/ 139 w 188"/>
                <a:gd name="T1" fmla="*/ 0 h 37"/>
                <a:gd name="T2" fmla="*/ 188 w 188"/>
                <a:gd name="T3" fmla="*/ 1 h 37"/>
                <a:gd name="T4" fmla="*/ 188 w 188"/>
                <a:gd name="T5" fmla="*/ 37 h 37"/>
                <a:gd name="T6" fmla="*/ 0 w 188"/>
                <a:gd name="T7" fmla="*/ 32 h 37"/>
                <a:gd name="T8" fmla="*/ 139 w 188"/>
                <a:gd name="T9" fmla="*/ 0 h 37"/>
              </a:gdLst>
              <a:ahLst/>
              <a:cxnLst>
                <a:cxn ang="0">
                  <a:pos x="T0" y="T1"/>
                </a:cxn>
                <a:cxn ang="0">
                  <a:pos x="T2" y="T3"/>
                </a:cxn>
                <a:cxn ang="0">
                  <a:pos x="T4" y="T5"/>
                </a:cxn>
                <a:cxn ang="0">
                  <a:pos x="T6" y="T7"/>
                </a:cxn>
                <a:cxn ang="0">
                  <a:pos x="T8" y="T9"/>
                </a:cxn>
              </a:cxnLst>
              <a:rect l="0" t="0" r="r" b="b"/>
              <a:pathLst>
                <a:path w="188" h="37">
                  <a:moveTo>
                    <a:pt x="139" y="0"/>
                  </a:moveTo>
                  <a:cubicBezTo>
                    <a:pt x="154" y="1"/>
                    <a:pt x="171" y="1"/>
                    <a:pt x="188" y="1"/>
                  </a:cubicBezTo>
                  <a:cubicBezTo>
                    <a:pt x="188" y="37"/>
                    <a:pt x="188" y="37"/>
                    <a:pt x="188" y="37"/>
                  </a:cubicBezTo>
                  <a:cubicBezTo>
                    <a:pt x="122" y="37"/>
                    <a:pt x="58" y="35"/>
                    <a:pt x="0" y="32"/>
                  </a:cubicBezTo>
                  <a:lnTo>
                    <a:pt x="139"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47" name="Freeform 244"/>
            <p:cNvSpPr/>
            <p:nvPr/>
          </p:nvSpPr>
          <p:spPr bwMode="auto">
            <a:xfrm>
              <a:off x="6484233" y="4725460"/>
              <a:ext cx="667786" cy="32228"/>
            </a:xfrm>
            <a:custGeom>
              <a:avLst/>
              <a:gdLst>
                <a:gd name="T0" fmla="*/ 10 w 376"/>
                <a:gd name="T1" fmla="*/ 0 h 18"/>
                <a:gd name="T2" fmla="*/ 376 w 376"/>
                <a:gd name="T3" fmla="*/ 0 h 18"/>
                <a:gd name="T4" fmla="*/ 338 w 376"/>
                <a:gd name="T5" fmla="*/ 18 h 18"/>
                <a:gd name="T6" fmla="*/ 0 w 376"/>
                <a:gd name="T7" fmla="*/ 5 h 18"/>
                <a:gd name="T8" fmla="*/ 10 w 376"/>
                <a:gd name="T9" fmla="*/ 0 h 18"/>
              </a:gdLst>
              <a:ahLst/>
              <a:cxnLst>
                <a:cxn ang="0">
                  <a:pos x="T0" y="T1"/>
                </a:cxn>
                <a:cxn ang="0">
                  <a:pos x="T2" y="T3"/>
                </a:cxn>
                <a:cxn ang="0">
                  <a:pos x="T4" y="T5"/>
                </a:cxn>
                <a:cxn ang="0">
                  <a:pos x="T6" y="T7"/>
                </a:cxn>
                <a:cxn ang="0">
                  <a:pos x="T8" y="T9"/>
                </a:cxn>
              </a:cxnLst>
              <a:rect l="0" t="0" r="r" b="b"/>
              <a:pathLst>
                <a:path w="376" h="18">
                  <a:moveTo>
                    <a:pt x="10" y="0"/>
                  </a:moveTo>
                  <a:cubicBezTo>
                    <a:pt x="376" y="0"/>
                    <a:pt x="376" y="0"/>
                    <a:pt x="376" y="0"/>
                  </a:cubicBezTo>
                  <a:cubicBezTo>
                    <a:pt x="376" y="6"/>
                    <a:pt x="362" y="13"/>
                    <a:pt x="338" y="18"/>
                  </a:cubicBezTo>
                  <a:cubicBezTo>
                    <a:pt x="0" y="5"/>
                    <a:pt x="0" y="5"/>
                    <a:pt x="0" y="5"/>
                  </a:cubicBezTo>
                  <a:cubicBezTo>
                    <a:pt x="7" y="3"/>
                    <a:pt x="10" y="2"/>
                    <a:pt x="1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48" name="Freeform 245"/>
            <p:cNvSpPr/>
            <p:nvPr/>
          </p:nvSpPr>
          <p:spPr bwMode="auto">
            <a:xfrm>
              <a:off x="6434768" y="4673746"/>
              <a:ext cx="649799" cy="53213"/>
            </a:xfrm>
            <a:custGeom>
              <a:avLst/>
              <a:gdLst>
                <a:gd name="T0" fmla="*/ 28 w 366"/>
                <a:gd name="T1" fmla="*/ 0 h 30"/>
                <a:gd name="T2" fmla="*/ 366 w 366"/>
                <a:gd name="T3" fmla="*/ 14 h 30"/>
                <a:gd name="T4" fmla="*/ 258 w 366"/>
                <a:gd name="T5" fmla="*/ 30 h 30"/>
                <a:gd name="T6" fmla="*/ 0 w 366"/>
                <a:gd name="T7" fmla="*/ 5 h 30"/>
                <a:gd name="T8" fmla="*/ 28 w 366"/>
                <a:gd name="T9" fmla="*/ 0 h 30"/>
              </a:gdLst>
              <a:ahLst/>
              <a:cxnLst>
                <a:cxn ang="0">
                  <a:pos x="T0" y="T1"/>
                </a:cxn>
                <a:cxn ang="0">
                  <a:pos x="T2" y="T3"/>
                </a:cxn>
                <a:cxn ang="0">
                  <a:pos x="T4" y="T5"/>
                </a:cxn>
                <a:cxn ang="0">
                  <a:pos x="T6" y="T7"/>
                </a:cxn>
                <a:cxn ang="0">
                  <a:pos x="T8" y="T9"/>
                </a:cxn>
              </a:cxnLst>
              <a:rect l="0" t="0" r="r" b="b"/>
              <a:pathLst>
                <a:path w="366" h="30">
                  <a:moveTo>
                    <a:pt x="28" y="0"/>
                  </a:moveTo>
                  <a:cubicBezTo>
                    <a:pt x="366" y="14"/>
                    <a:pt x="366" y="14"/>
                    <a:pt x="366" y="14"/>
                  </a:cubicBezTo>
                  <a:cubicBezTo>
                    <a:pt x="341" y="20"/>
                    <a:pt x="304" y="25"/>
                    <a:pt x="258" y="30"/>
                  </a:cubicBezTo>
                  <a:cubicBezTo>
                    <a:pt x="0" y="5"/>
                    <a:pt x="0" y="5"/>
                    <a:pt x="0" y="5"/>
                  </a:cubicBezTo>
                  <a:cubicBezTo>
                    <a:pt x="12" y="3"/>
                    <a:pt x="22" y="2"/>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49" name="Freeform 246"/>
            <p:cNvSpPr/>
            <p:nvPr/>
          </p:nvSpPr>
          <p:spPr bwMode="auto">
            <a:xfrm>
              <a:off x="6359820" y="4622781"/>
              <a:ext cx="532880" cy="63706"/>
            </a:xfrm>
            <a:custGeom>
              <a:avLst/>
              <a:gdLst>
                <a:gd name="T0" fmla="*/ 42 w 300"/>
                <a:gd name="T1" fmla="*/ 0 h 36"/>
                <a:gd name="T2" fmla="*/ 300 w 300"/>
                <a:gd name="T3" fmla="*/ 26 h 36"/>
                <a:gd name="T4" fmla="*/ 142 w 300"/>
                <a:gd name="T5" fmla="*/ 36 h 36"/>
                <a:gd name="T6" fmla="*/ 0 w 300"/>
                <a:gd name="T7" fmla="*/ 3 h 36"/>
                <a:gd name="T8" fmla="*/ 42 w 300"/>
                <a:gd name="T9" fmla="*/ 0 h 36"/>
              </a:gdLst>
              <a:ahLst/>
              <a:cxnLst>
                <a:cxn ang="0">
                  <a:pos x="T0" y="T1"/>
                </a:cxn>
                <a:cxn ang="0">
                  <a:pos x="T2" y="T3"/>
                </a:cxn>
                <a:cxn ang="0">
                  <a:pos x="T4" y="T5"/>
                </a:cxn>
                <a:cxn ang="0">
                  <a:pos x="T6" y="T7"/>
                </a:cxn>
                <a:cxn ang="0">
                  <a:pos x="T8" y="T9"/>
                </a:cxn>
              </a:cxnLst>
              <a:rect l="0" t="0" r="r" b="b"/>
              <a:pathLst>
                <a:path w="300" h="36">
                  <a:moveTo>
                    <a:pt x="42" y="0"/>
                  </a:moveTo>
                  <a:cubicBezTo>
                    <a:pt x="300" y="26"/>
                    <a:pt x="300" y="26"/>
                    <a:pt x="300" y="26"/>
                  </a:cubicBezTo>
                  <a:cubicBezTo>
                    <a:pt x="255" y="30"/>
                    <a:pt x="201" y="34"/>
                    <a:pt x="142" y="36"/>
                  </a:cubicBezTo>
                  <a:cubicBezTo>
                    <a:pt x="0" y="3"/>
                    <a:pt x="0" y="3"/>
                    <a:pt x="0" y="3"/>
                  </a:cubicBezTo>
                  <a:cubicBezTo>
                    <a:pt x="16" y="2"/>
                    <a:pt x="30" y="2"/>
                    <a:pt x="4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50" name="Freeform 247"/>
            <p:cNvSpPr/>
            <p:nvPr/>
          </p:nvSpPr>
          <p:spPr bwMode="auto">
            <a:xfrm>
              <a:off x="6271381" y="4569568"/>
              <a:ext cx="341013" cy="63706"/>
            </a:xfrm>
            <a:custGeom>
              <a:avLst/>
              <a:gdLst>
                <a:gd name="T0" fmla="*/ 50 w 192"/>
                <a:gd name="T1" fmla="*/ 0 h 36"/>
                <a:gd name="T2" fmla="*/ 192 w 192"/>
                <a:gd name="T3" fmla="*/ 33 h 36"/>
                <a:gd name="T4" fmla="*/ 0 w 192"/>
                <a:gd name="T5" fmla="*/ 36 h 36"/>
                <a:gd name="T6" fmla="*/ 0 w 192"/>
                <a:gd name="T7" fmla="*/ 1 h 36"/>
                <a:gd name="T8" fmla="*/ 50 w 192"/>
                <a:gd name="T9" fmla="*/ 0 h 36"/>
              </a:gdLst>
              <a:ahLst/>
              <a:cxnLst>
                <a:cxn ang="0">
                  <a:pos x="T0" y="T1"/>
                </a:cxn>
                <a:cxn ang="0">
                  <a:pos x="T2" y="T3"/>
                </a:cxn>
                <a:cxn ang="0">
                  <a:pos x="T4" y="T5"/>
                </a:cxn>
                <a:cxn ang="0">
                  <a:pos x="T6" y="T7"/>
                </a:cxn>
                <a:cxn ang="0">
                  <a:pos x="T8" y="T9"/>
                </a:cxn>
              </a:cxnLst>
              <a:rect l="0" t="0" r="r" b="b"/>
              <a:pathLst>
                <a:path w="192" h="36">
                  <a:moveTo>
                    <a:pt x="50" y="0"/>
                  </a:moveTo>
                  <a:cubicBezTo>
                    <a:pt x="192" y="33"/>
                    <a:pt x="192" y="33"/>
                    <a:pt x="192" y="33"/>
                  </a:cubicBezTo>
                  <a:cubicBezTo>
                    <a:pt x="133" y="35"/>
                    <a:pt x="68" y="36"/>
                    <a:pt x="0" y="36"/>
                  </a:cubicBezTo>
                  <a:cubicBezTo>
                    <a:pt x="0" y="1"/>
                    <a:pt x="0" y="1"/>
                    <a:pt x="0" y="1"/>
                  </a:cubicBezTo>
                  <a:cubicBezTo>
                    <a:pt x="18" y="1"/>
                    <a:pt x="35" y="0"/>
                    <a:pt x="5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51" name="Freeform 248"/>
            <p:cNvSpPr/>
            <p:nvPr/>
          </p:nvSpPr>
          <p:spPr bwMode="auto">
            <a:xfrm>
              <a:off x="6039043" y="3883795"/>
              <a:ext cx="463178" cy="478168"/>
            </a:xfrm>
            <a:custGeom>
              <a:avLst/>
              <a:gdLst>
                <a:gd name="T0" fmla="*/ 251 w 261"/>
                <a:gd name="T1" fmla="*/ 4 h 270"/>
                <a:gd name="T2" fmla="*/ 224 w 261"/>
                <a:gd name="T3" fmla="*/ 0 h 270"/>
                <a:gd name="T4" fmla="*/ 224 w 261"/>
                <a:gd name="T5" fmla="*/ 33 h 270"/>
                <a:gd name="T6" fmla="*/ 214 w 261"/>
                <a:gd name="T7" fmla="*/ 32 h 270"/>
                <a:gd name="T8" fmla="*/ 205 w 261"/>
                <a:gd name="T9" fmla="*/ 32 h 270"/>
                <a:gd name="T10" fmla="*/ 196 w 261"/>
                <a:gd name="T11" fmla="*/ 31 h 270"/>
                <a:gd name="T12" fmla="*/ 188 w 261"/>
                <a:gd name="T13" fmla="*/ 31 h 270"/>
                <a:gd name="T14" fmla="*/ 182 w 261"/>
                <a:gd name="T15" fmla="*/ 31 h 270"/>
                <a:gd name="T16" fmla="*/ 182 w 261"/>
                <a:gd name="T17" fmla="*/ 64 h 270"/>
                <a:gd name="T18" fmla="*/ 180 w 261"/>
                <a:gd name="T19" fmla="*/ 64 h 270"/>
                <a:gd name="T20" fmla="*/ 172 w 261"/>
                <a:gd name="T21" fmla="*/ 63 h 270"/>
                <a:gd name="T22" fmla="*/ 164 w 261"/>
                <a:gd name="T23" fmla="*/ 63 h 270"/>
                <a:gd name="T24" fmla="*/ 156 w 261"/>
                <a:gd name="T25" fmla="*/ 63 h 270"/>
                <a:gd name="T26" fmla="*/ 147 w 261"/>
                <a:gd name="T27" fmla="*/ 63 h 270"/>
                <a:gd name="T28" fmla="*/ 139 w 261"/>
                <a:gd name="T29" fmla="*/ 63 h 270"/>
                <a:gd name="T30" fmla="*/ 132 w 261"/>
                <a:gd name="T31" fmla="*/ 63 h 270"/>
                <a:gd name="T32" fmla="*/ 132 w 261"/>
                <a:gd name="T33" fmla="*/ 96 h 270"/>
                <a:gd name="T34" fmla="*/ 129 w 261"/>
                <a:gd name="T35" fmla="*/ 96 h 270"/>
                <a:gd name="T36" fmla="*/ 120 w 261"/>
                <a:gd name="T37" fmla="*/ 96 h 270"/>
                <a:gd name="T38" fmla="*/ 109 w 261"/>
                <a:gd name="T39" fmla="*/ 96 h 270"/>
                <a:gd name="T40" fmla="*/ 94 w 261"/>
                <a:gd name="T41" fmla="*/ 97 h 270"/>
                <a:gd name="T42" fmla="*/ 82 w 261"/>
                <a:gd name="T43" fmla="*/ 97 h 270"/>
                <a:gd name="T44" fmla="*/ 82 w 261"/>
                <a:gd name="T45" fmla="*/ 130 h 270"/>
                <a:gd name="T46" fmla="*/ 49 w 261"/>
                <a:gd name="T47" fmla="*/ 132 h 270"/>
                <a:gd name="T48" fmla="*/ 40 w 261"/>
                <a:gd name="T49" fmla="*/ 133 h 270"/>
                <a:gd name="T50" fmla="*/ 40 w 261"/>
                <a:gd name="T51" fmla="*/ 166 h 270"/>
                <a:gd name="T52" fmla="*/ 36 w 261"/>
                <a:gd name="T53" fmla="*/ 166 h 270"/>
                <a:gd name="T54" fmla="*/ 28 w 261"/>
                <a:gd name="T55" fmla="*/ 167 h 270"/>
                <a:gd name="T56" fmla="*/ 22 w 261"/>
                <a:gd name="T57" fmla="*/ 168 h 270"/>
                <a:gd name="T58" fmla="*/ 17 w 261"/>
                <a:gd name="T59" fmla="*/ 169 h 270"/>
                <a:gd name="T60" fmla="*/ 13 w 261"/>
                <a:gd name="T61" fmla="*/ 170 h 270"/>
                <a:gd name="T62" fmla="*/ 12 w 261"/>
                <a:gd name="T63" fmla="*/ 170 h 270"/>
                <a:gd name="T64" fmla="*/ 12 w 261"/>
                <a:gd name="T65" fmla="*/ 203 h 270"/>
                <a:gd name="T66" fmla="*/ 12 w 261"/>
                <a:gd name="T67" fmla="*/ 204 h 270"/>
                <a:gd name="T68" fmla="*/ 10 w 261"/>
                <a:gd name="T69" fmla="*/ 204 h 270"/>
                <a:gd name="T70" fmla="*/ 7 w 261"/>
                <a:gd name="T71" fmla="*/ 205 h 270"/>
                <a:gd name="T72" fmla="*/ 5 w 261"/>
                <a:gd name="T73" fmla="*/ 206 h 270"/>
                <a:gd name="T74" fmla="*/ 4 w 261"/>
                <a:gd name="T75" fmla="*/ 207 h 270"/>
                <a:gd name="T76" fmla="*/ 3 w 261"/>
                <a:gd name="T77" fmla="*/ 208 h 270"/>
                <a:gd name="T78" fmla="*/ 2 w 261"/>
                <a:gd name="T79" fmla="*/ 208 h 270"/>
                <a:gd name="T80" fmla="*/ 2 w 261"/>
                <a:gd name="T81" fmla="*/ 242 h 270"/>
                <a:gd name="T82" fmla="*/ 12 w 261"/>
                <a:gd name="T83" fmla="*/ 270 h 270"/>
                <a:gd name="T84" fmla="*/ 112 w 261"/>
                <a:gd name="T85" fmla="*/ 155 h 270"/>
                <a:gd name="T86" fmla="*/ 112 w 261"/>
                <a:gd name="T87" fmla="*/ 155 h 270"/>
                <a:gd name="T88" fmla="*/ 251 w 261"/>
                <a:gd name="T89" fmla="*/ 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1" h="270">
                  <a:moveTo>
                    <a:pt x="251" y="4"/>
                  </a:moveTo>
                  <a:cubicBezTo>
                    <a:pt x="244" y="2"/>
                    <a:pt x="235" y="1"/>
                    <a:pt x="224" y="0"/>
                  </a:cubicBezTo>
                  <a:cubicBezTo>
                    <a:pt x="224" y="33"/>
                    <a:pt x="224" y="33"/>
                    <a:pt x="224" y="33"/>
                  </a:cubicBezTo>
                  <a:cubicBezTo>
                    <a:pt x="221" y="33"/>
                    <a:pt x="218" y="33"/>
                    <a:pt x="214" y="32"/>
                  </a:cubicBezTo>
                  <a:cubicBezTo>
                    <a:pt x="211" y="32"/>
                    <a:pt x="208" y="32"/>
                    <a:pt x="205" y="32"/>
                  </a:cubicBezTo>
                  <a:cubicBezTo>
                    <a:pt x="202" y="32"/>
                    <a:pt x="199" y="31"/>
                    <a:pt x="196" y="31"/>
                  </a:cubicBezTo>
                  <a:cubicBezTo>
                    <a:pt x="194" y="31"/>
                    <a:pt x="191" y="31"/>
                    <a:pt x="188" y="31"/>
                  </a:cubicBezTo>
                  <a:cubicBezTo>
                    <a:pt x="186" y="31"/>
                    <a:pt x="184" y="31"/>
                    <a:pt x="182" y="31"/>
                  </a:cubicBezTo>
                  <a:cubicBezTo>
                    <a:pt x="182" y="64"/>
                    <a:pt x="182" y="64"/>
                    <a:pt x="182" y="64"/>
                  </a:cubicBezTo>
                  <a:cubicBezTo>
                    <a:pt x="181" y="64"/>
                    <a:pt x="180" y="64"/>
                    <a:pt x="180" y="64"/>
                  </a:cubicBezTo>
                  <a:cubicBezTo>
                    <a:pt x="177" y="64"/>
                    <a:pt x="174" y="64"/>
                    <a:pt x="172" y="63"/>
                  </a:cubicBezTo>
                  <a:cubicBezTo>
                    <a:pt x="169" y="63"/>
                    <a:pt x="166" y="63"/>
                    <a:pt x="164" y="63"/>
                  </a:cubicBezTo>
                  <a:cubicBezTo>
                    <a:pt x="161" y="63"/>
                    <a:pt x="158" y="63"/>
                    <a:pt x="156" y="63"/>
                  </a:cubicBezTo>
                  <a:cubicBezTo>
                    <a:pt x="153" y="63"/>
                    <a:pt x="150" y="63"/>
                    <a:pt x="147" y="63"/>
                  </a:cubicBezTo>
                  <a:cubicBezTo>
                    <a:pt x="144" y="63"/>
                    <a:pt x="142" y="63"/>
                    <a:pt x="139" y="63"/>
                  </a:cubicBezTo>
                  <a:cubicBezTo>
                    <a:pt x="137" y="63"/>
                    <a:pt x="134" y="63"/>
                    <a:pt x="132" y="63"/>
                  </a:cubicBezTo>
                  <a:cubicBezTo>
                    <a:pt x="132" y="96"/>
                    <a:pt x="132" y="96"/>
                    <a:pt x="132" y="96"/>
                  </a:cubicBezTo>
                  <a:cubicBezTo>
                    <a:pt x="131" y="96"/>
                    <a:pt x="130" y="96"/>
                    <a:pt x="129" y="96"/>
                  </a:cubicBezTo>
                  <a:cubicBezTo>
                    <a:pt x="126" y="96"/>
                    <a:pt x="123" y="96"/>
                    <a:pt x="120" y="96"/>
                  </a:cubicBezTo>
                  <a:cubicBezTo>
                    <a:pt x="116" y="96"/>
                    <a:pt x="112" y="96"/>
                    <a:pt x="109" y="96"/>
                  </a:cubicBezTo>
                  <a:cubicBezTo>
                    <a:pt x="104" y="96"/>
                    <a:pt x="99" y="97"/>
                    <a:pt x="94" y="97"/>
                  </a:cubicBezTo>
                  <a:cubicBezTo>
                    <a:pt x="90" y="97"/>
                    <a:pt x="86" y="97"/>
                    <a:pt x="82" y="97"/>
                  </a:cubicBezTo>
                  <a:cubicBezTo>
                    <a:pt x="82" y="130"/>
                    <a:pt x="82" y="130"/>
                    <a:pt x="82" y="130"/>
                  </a:cubicBezTo>
                  <a:cubicBezTo>
                    <a:pt x="70" y="131"/>
                    <a:pt x="58" y="132"/>
                    <a:pt x="49" y="132"/>
                  </a:cubicBezTo>
                  <a:cubicBezTo>
                    <a:pt x="46" y="133"/>
                    <a:pt x="43" y="133"/>
                    <a:pt x="40" y="133"/>
                  </a:cubicBezTo>
                  <a:cubicBezTo>
                    <a:pt x="40" y="166"/>
                    <a:pt x="40" y="166"/>
                    <a:pt x="40" y="166"/>
                  </a:cubicBezTo>
                  <a:cubicBezTo>
                    <a:pt x="39" y="166"/>
                    <a:pt x="37" y="166"/>
                    <a:pt x="36" y="166"/>
                  </a:cubicBezTo>
                  <a:cubicBezTo>
                    <a:pt x="33" y="167"/>
                    <a:pt x="30" y="167"/>
                    <a:pt x="28" y="167"/>
                  </a:cubicBezTo>
                  <a:cubicBezTo>
                    <a:pt x="26" y="168"/>
                    <a:pt x="24" y="168"/>
                    <a:pt x="22" y="168"/>
                  </a:cubicBezTo>
                  <a:cubicBezTo>
                    <a:pt x="20" y="168"/>
                    <a:pt x="19" y="169"/>
                    <a:pt x="17" y="169"/>
                  </a:cubicBezTo>
                  <a:cubicBezTo>
                    <a:pt x="16" y="169"/>
                    <a:pt x="14" y="170"/>
                    <a:pt x="13" y="170"/>
                  </a:cubicBezTo>
                  <a:cubicBezTo>
                    <a:pt x="12" y="170"/>
                    <a:pt x="12" y="170"/>
                    <a:pt x="12" y="170"/>
                  </a:cubicBezTo>
                  <a:cubicBezTo>
                    <a:pt x="12" y="203"/>
                    <a:pt x="12" y="203"/>
                    <a:pt x="12" y="203"/>
                  </a:cubicBezTo>
                  <a:cubicBezTo>
                    <a:pt x="12" y="204"/>
                    <a:pt x="12" y="204"/>
                    <a:pt x="12" y="204"/>
                  </a:cubicBezTo>
                  <a:cubicBezTo>
                    <a:pt x="11" y="204"/>
                    <a:pt x="11" y="204"/>
                    <a:pt x="10" y="204"/>
                  </a:cubicBezTo>
                  <a:cubicBezTo>
                    <a:pt x="9" y="205"/>
                    <a:pt x="8" y="205"/>
                    <a:pt x="7" y="205"/>
                  </a:cubicBezTo>
                  <a:cubicBezTo>
                    <a:pt x="7" y="205"/>
                    <a:pt x="6" y="206"/>
                    <a:pt x="5" y="206"/>
                  </a:cubicBezTo>
                  <a:cubicBezTo>
                    <a:pt x="5" y="206"/>
                    <a:pt x="4" y="206"/>
                    <a:pt x="4" y="207"/>
                  </a:cubicBezTo>
                  <a:cubicBezTo>
                    <a:pt x="3" y="207"/>
                    <a:pt x="3" y="207"/>
                    <a:pt x="3" y="208"/>
                  </a:cubicBezTo>
                  <a:cubicBezTo>
                    <a:pt x="2" y="208"/>
                    <a:pt x="2" y="208"/>
                    <a:pt x="2" y="208"/>
                  </a:cubicBezTo>
                  <a:cubicBezTo>
                    <a:pt x="2" y="242"/>
                    <a:pt x="2" y="242"/>
                    <a:pt x="2" y="242"/>
                  </a:cubicBezTo>
                  <a:cubicBezTo>
                    <a:pt x="12" y="270"/>
                    <a:pt x="12" y="270"/>
                    <a:pt x="12" y="270"/>
                  </a:cubicBezTo>
                  <a:cubicBezTo>
                    <a:pt x="12" y="270"/>
                    <a:pt x="0" y="206"/>
                    <a:pt x="112" y="155"/>
                  </a:cubicBezTo>
                  <a:cubicBezTo>
                    <a:pt x="112" y="155"/>
                    <a:pt x="112" y="155"/>
                    <a:pt x="112" y="155"/>
                  </a:cubicBezTo>
                  <a:cubicBezTo>
                    <a:pt x="233" y="82"/>
                    <a:pt x="261" y="34"/>
                    <a:pt x="251" y="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52" name="Freeform 249"/>
            <p:cNvSpPr/>
            <p:nvPr/>
          </p:nvSpPr>
          <p:spPr bwMode="auto">
            <a:xfrm>
              <a:off x="6237655" y="3773621"/>
              <a:ext cx="1026037" cy="384483"/>
            </a:xfrm>
            <a:custGeom>
              <a:avLst/>
              <a:gdLst>
                <a:gd name="T0" fmla="*/ 272 w 578"/>
                <a:gd name="T1" fmla="*/ 38 h 217"/>
                <a:gd name="T2" fmla="*/ 274 w 578"/>
                <a:gd name="T3" fmla="*/ 32 h 217"/>
                <a:gd name="T4" fmla="*/ 145 w 578"/>
                <a:gd name="T5" fmla="*/ 0 h 217"/>
                <a:gd name="T6" fmla="*/ 14 w 578"/>
                <a:gd name="T7" fmla="*/ 13 h 217"/>
                <a:gd name="T8" fmla="*/ 139 w 578"/>
                <a:gd name="T9" fmla="*/ 66 h 217"/>
                <a:gd name="T10" fmla="*/ 140 w 578"/>
                <a:gd name="T11" fmla="*/ 69 h 217"/>
                <a:gd name="T12" fmla="*/ 140 w 578"/>
                <a:gd name="T13" fmla="*/ 70 h 217"/>
                <a:gd name="T14" fmla="*/ 140 w 578"/>
                <a:gd name="T15" fmla="*/ 73 h 217"/>
                <a:gd name="T16" fmla="*/ 141 w 578"/>
                <a:gd name="T17" fmla="*/ 74 h 217"/>
                <a:gd name="T18" fmla="*/ 141 w 578"/>
                <a:gd name="T19" fmla="*/ 77 h 217"/>
                <a:gd name="T20" fmla="*/ 141 w 578"/>
                <a:gd name="T21" fmla="*/ 78 h 217"/>
                <a:gd name="T22" fmla="*/ 141 w 578"/>
                <a:gd name="T23" fmla="*/ 81 h 217"/>
                <a:gd name="T24" fmla="*/ 140 w 578"/>
                <a:gd name="T25" fmla="*/ 82 h 217"/>
                <a:gd name="T26" fmla="*/ 140 w 578"/>
                <a:gd name="T27" fmla="*/ 85 h 217"/>
                <a:gd name="T28" fmla="*/ 140 w 578"/>
                <a:gd name="T29" fmla="*/ 87 h 217"/>
                <a:gd name="T30" fmla="*/ 139 w 578"/>
                <a:gd name="T31" fmla="*/ 90 h 217"/>
                <a:gd name="T32" fmla="*/ 139 w 578"/>
                <a:gd name="T33" fmla="*/ 91 h 217"/>
                <a:gd name="T34" fmla="*/ 137 w 578"/>
                <a:gd name="T35" fmla="*/ 95 h 217"/>
                <a:gd name="T36" fmla="*/ 137 w 578"/>
                <a:gd name="T37" fmla="*/ 96 h 217"/>
                <a:gd name="T38" fmla="*/ 135 w 578"/>
                <a:gd name="T39" fmla="*/ 100 h 217"/>
                <a:gd name="T40" fmla="*/ 134 w 578"/>
                <a:gd name="T41" fmla="*/ 101 h 217"/>
                <a:gd name="T42" fmla="*/ 133 w 578"/>
                <a:gd name="T43" fmla="*/ 105 h 217"/>
                <a:gd name="T44" fmla="*/ 132 w 578"/>
                <a:gd name="T45" fmla="*/ 106 h 217"/>
                <a:gd name="T46" fmla="*/ 130 w 578"/>
                <a:gd name="T47" fmla="*/ 110 h 217"/>
                <a:gd name="T48" fmla="*/ 129 w 578"/>
                <a:gd name="T49" fmla="*/ 111 h 217"/>
                <a:gd name="T50" fmla="*/ 125 w 578"/>
                <a:gd name="T51" fmla="*/ 116 h 217"/>
                <a:gd name="T52" fmla="*/ 125 w 578"/>
                <a:gd name="T53" fmla="*/ 117 h 217"/>
                <a:gd name="T54" fmla="*/ 121 w 578"/>
                <a:gd name="T55" fmla="*/ 122 h 217"/>
                <a:gd name="T56" fmla="*/ 120 w 578"/>
                <a:gd name="T57" fmla="*/ 123 h 217"/>
                <a:gd name="T58" fmla="*/ 117 w 578"/>
                <a:gd name="T59" fmla="*/ 127 h 217"/>
                <a:gd name="T60" fmla="*/ 115 w 578"/>
                <a:gd name="T61" fmla="*/ 129 h 217"/>
                <a:gd name="T62" fmla="*/ 111 w 578"/>
                <a:gd name="T63" fmla="*/ 133 h 217"/>
                <a:gd name="T64" fmla="*/ 110 w 578"/>
                <a:gd name="T65" fmla="*/ 135 h 217"/>
                <a:gd name="T66" fmla="*/ 104 w 578"/>
                <a:gd name="T67" fmla="*/ 140 h 217"/>
                <a:gd name="T68" fmla="*/ 103 w 578"/>
                <a:gd name="T69" fmla="*/ 142 h 217"/>
                <a:gd name="T70" fmla="*/ 98 w 578"/>
                <a:gd name="T71" fmla="*/ 146 h 217"/>
                <a:gd name="T72" fmla="*/ 96 w 578"/>
                <a:gd name="T73" fmla="*/ 149 h 217"/>
                <a:gd name="T74" fmla="*/ 91 w 578"/>
                <a:gd name="T75" fmla="*/ 153 h 217"/>
                <a:gd name="T76" fmla="*/ 89 w 578"/>
                <a:gd name="T77" fmla="*/ 155 h 217"/>
                <a:gd name="T78" fmla="*/ 81 w 578"/>
                <a:gd name="T79" fmla="*/ 161 h 217"/>
                <a:gd name="T80" fmla="*/ 80 w 578"/>
                <a:gd name="T81" fmla="*/ 162 h 217"/>
                <a:gd name="T82" fmla="*/ 73 w 578"/>
                <a:gd name="T83" fmla="*/ 168 h 217"/>
                <a:gd name="T84" fmla="*/ 70 w 578"/>
                <a:gd name="T85" fmla="*/ 170 h 217"/>
                <a:gd name="T86" fmla="*/ 64 w 578"/>
                <a:gd name="T87" fmla="*/ 175 h 217"/>
                <a:gd name="T88" fmla="*/ 61 w 578"/>
                <a:gd name="T89" fmla="*/ 177 h 217"/>
                <a:gd name="T90" fmla="*/ 53 w 578"/>
                <a:gd name="T91" fmla="*/ 183 h 217"/>
                <a:gd name="T92" fmla="*/ 51 w 578"/>
                <a:gd name="T93" fmla="*/ 184 h 217"/>
                <a:gd name="T94" fmla="*/ 40 w 578"/>
                <a:gd name="T95" fmla="*/ 191 h 217"/>
                <a:gd name="T96" fmla="*/ 38 w 578"/>
                <a:gd name="T97" fmla="*/ 193 h 217"/>
                <a:gd name="T98" fmla="*/ 29 w 578"/>
                <a:gd name="T99" fmla="*/ 199 h 217"/>
                <a:gd name="T100" fmla="*/ 25 w 578"/>
                <a:gd name="T101" fmla="*/ 202 h 217"/>
                <a:gd name="T102" fmla="*/ 17 w 578"/>
                <a:gd name="T103" fmla="*/ 207 h 217"/>
                <a:gd name="T104" fmla="*/ 13 w 578"/>
                <a:gd name="T105" fmla="*/ 209 h 217"/>
                <a:gd name="T106" fmla="*/ 0 w 578"/>
                <a:gd name="T107" fmla="*/ 217 h 217"/>
                <a:gd name="T108" fmla="*/ 578 w 578"/>
                <a:gd name="T109" fmla="*/ 151 h 217"/>
                <a:gd name="T110" fmla="*/ 514 w 578"/>
                <a:gd name="T111" fmla="*/ 38 h 217"/>
                <a:gd name="T112" fmla="*/ 272 w 578"/>
                <a:gd name="T113" fmla="*/ 38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8" h="217">
                  <a:moveTo>
                    <a:pt x="272" y="38"/>
                  </a:moveTo>
                  <a:cubicBezTo>
                    <a:pt x="274" y="32"/>
                    <a:pt x="274" y="32"/>
                    <a:pt x="274" y="32"/>
                  </a:cubicBezTo>
                  <a:cubicBezTo>
                    <a:pt x="145" y="0"/>
                    <a:pt x="145" y="0"/>
                    <a:pt x="145" y="0"/>
                  </a:cubicBezTo>
                  <a:cubicBezTo>
                    <a:pt x="14" y="13"/>
                    <a:pt x="14" y="13"/>
                    <a:pt x="14" y="13"/>
                  </a:cubicBezTo>
                  <a:cubicBezTo>
                    <a:pt x="14" y="13"/>
                    <a:pt x="123" y="19"/>
                    <a:pt x="139" y="66"/>
                  </a:cubicBezTo>
                  <a:cubicBezTo>
                    <a:pt x="139" y="67"/>
                    <a:pt x="140" y="68"/>
                    <a:pt x="140" y="69"/>
                  </a:cubicBezTo>
                  <a:cubicBezTo>
                    <a:pt x="140" y="70"/>
                    <a:pt x="140" y="70"/>
                    <a:pt x="140" y="70"/>
                  </a:cubicBezTo>
                  <a:cubicBezTo>
                    <a:pt x="140" y="71"/>
                    <a:pt x="140" y="72"/>
                    <a:pt x="140" y="73"/>
                  </a:cubicBezTo>
                  <a:cubicBezTo>
                    <a:pt x="140" y="73"/>
                    <a:pt x="140" y="74"/>
                    <a:pt x="141" y="74"/>
                  </a:cubicBezTo>
                  <a:cubicBezTo>
                    <a:pt x="141" y="75"/>
                    <a:pt x="141" y="76"/>
                    <a:pt x="141" y="77"/>
                  </a:cubicBezTo>
                  <a:cubicBezTo>
                    <a:pt x="141" y="77"/>
                    <a:pt x="141" y="77"/>
                    <a:pt x="141" y="78"/>
                  </a:cubicBezTo>
                  <a:cubicBezTo>
                    <a:pt x="141" y="79"/>
                    <a:pt x="141" y="80"/>
                    <a:pt x="141" y="81"/>
                  </a:cubicBezTo>
                  <a:cubicBezTo>
                    <a:pt x="140" y="82"/>
                    <a:pt x="140" y="82"/>
                    <a:pt x="140" y="82"/>
                  </a:cubicBezTo>
                  <a:cubicBezTo>
                    <a:pt x="140" y="83"/>
                    <a:pt x="140" y="84"/>
                    <a:pt x="140" y="85"/>
                  </a:cubicBezTo>
                  <a:cubicBezTo>
                    <a:pt x="140" y="86"/>
                    <a:pt x="140" y="86"/>
                    <a:pt x="140" y="87"/>
                  </a:cubicBezTo>
                  <a:cubicBezTo>
                    <a:pt x="139" y="88"/>
                    <a:pt x="139" y="89"/>
                    <a:pt x="139" y="90"/>
                  </a:cubicBezTo>
                  <a:cubicBezTo>
                    <a:pt x="139" y="90"/>
                    <a:pt x="139" y="91"/>
                    <a:pt x="139" y="91"/>
                  </a:cubicBezTo>
                  <a:cubicBezTo>
                    <a:pt x="138" y="92"/>
                    <a:pt x="138" y="94"/>
                    <a:pt x="137" y="95"/>
                  </a:cubicBezTo>
                  <a:cubicBezTo>
                    <a:pt x="137" y="96"/>
                    <a:pt x="137" y="96"/>
                    <a:pt x="137" y="96"/>
                  </a:cubicBezTo>
                  <a:cubicBezTo>
                    <a:pt x="136" y="97"/>
                    <a:pt x="136" y="99"/>
                    <a:pt x="135" y="100"/>
                  </a:cubicBezTo>
                  <a:cubicBezTo>
                    <a:pt x="135" y="100"/>
                    <a:pt x="135" y="101"/>
                    <a:pt x="134" y="101"/>
                  </a:cubicBezTo>
                  <a:cubicBezTo>
                    <a:pt x="134" y="103"/>
                    <a:pt x="133" y="104"/>
                    <a:pt x="133" y="105"/>
                  </a:cubicBezTo>
                  <a:cubicBezTo>
                    <a:pt x="132" y="105"/>
                    <a:pt x="132" y="106"/>
                    <a:pt x="132" y="106"/>
                  </a:cubicBezTo>
                  <a:cubicBezTo>
                    <a:pt x="131" y="108"/>
                    <a:pt x="130" y="109"/>
                    <a:pt x="130" y="110"/>
                  </a:cubicBezTo>
                  <a:cubicBezTo>
                    <a:pt x="129" y="110"/>
                    <a:pt x="129" y="111"/>
                    <a:pt x="129" y="111"/>
                  </a:cubicBezTo>
                  <a:cubicBezTo>
                    <a:pt x="128" y="113"/>
                    <a:pt x="127" y="115"/>
                    <a:pt x="125" y="116"/>
                  </a:cubicBezTo>
                  <a:cubicBezTo>
                    <a:pt x="125" y="117"/>
                    <a:pt x="125" y="117"/>
                    <a:pt x="125" y="117"/>
                  </a:cubicBezTo>
                  <a:cubicBezTo>
                    <a:pt x="124" y="119"/>
                    <a:pt x="123" y="120"/>
                    <a:pt x="121" y="122"/>
                  </a:cubicBezTo>
                  <a:cubicBezTo>
                    <a:pt x="121" y="122"/>
                    <a:pt x="120" y="123"/>
                    <a:pt x="120" y="123"/>
                  </a:cubicBezTo>
                  <a:cubicBezTo>
                    <a:pt x="119" y="125"/>
                    <a:pt x="118" y="126"/>
                    <a:pt x="117" y="127"/>
                  </a:cubicBezTo>
                  <a:cubicBezTo>
                    <a:pt x="116" y="128"/>
                    <a:pt x="116" y="128"/>
                    <a:pt x="115" y="129"/>
                  </a:cubicBezTo>
                  <a:cubicBezTo>
                    <a:pt x="114" y="130"/>
                    <a:pt x="113" y="132"/>
                    <a:pt x="111" y="133"/>
                  </a:cubicBezTo>
                  <a:cubicBezTo>
                    <a:pt x="111" y="134"/>
                    <a:pt x="110" y="134"/>
                    <a:pt x="110" y="135"/>
                  </a:cubicBezTo>
                  <a:cubicBezTo>
                    <a:pt x="108" y="137"/>
                    <a:pt x="106" y="138"/>
                    <a:pt x="104" y="140"/>
                  </a:cubicBezTo>
                  <a:cubicBezTo>
                    <a:pt x="104" y="141"/>
                    <a:pt x="103" y="141"/>
                    <a:pt x="103" y="142"/>
                  </a:cubicBezTo>
                  <a:cubicBezTo>
                    <a:pt x="101" y="143"/>
                    <a:pt x="100" y="145"/>
                    <a:pt x="98" y="146"/>
                  </a:cubicBezTo>
                  <a:cubicBezTo>
                    <a:pt x="97" y="147"/>
                    <a:pt x="97" y="148"/>
                    <a:pt x="96" y="149"/>
                  </a:cubicBezTo>
                  <a:cubicBezTo>
                    <a:pt x="94" y="150"/>
                    <a:pt x="92" y="151"/>
                    <a:pt x="91" y="153"/>
                  </a:cubicBezTo>
                  <a:cubicBezTo>
                    <a:pt x="90" y="154"/>
                    <a:pt x="89" y="154"/>
                    <a:pt x="89" y="155"/>
                  </a:cubicBezTo>
                  <a:cubicBezTo>
                    <a:pt x="86" y="157"/>
                    <a:pt x="84" y="159"/>
                    <a:pt x="81" y="161"/>
                  </a:cubicBezTo>
                  <a:cubicBezTo>
                    <a:pt x="80" y="162"/>
                    <a:pt x="80" y="162"/>
                    <a:pt x="80" y="162"/>
                  </a:cubicBezTo>
                  <a:cubicBezTo>
                    <a:pt x="78" y="164"/>
                    <a:pt x="75" y="166"/>
                    <a:pt x="73" y="168"/>
                  </a:cubicBezTo>
                  <a:cubicBezTo>
                    <a:pt x="72" y="169"/>
                    <a:pt x="71" y="169"/>
                    <a:pt x="70" y="170"/>
                  </a:cubicBezTo>
                  <a:cubicBezTo>
                    <a:pt x="68" y="172"/>
                    <a:pt x="66" y="173"/>
                    <a:pt x="64" y="175"/>
                  </a:cubicBezTo>
                  <a:cubicBezTo>
                    <a:pt x="63" y="176"/>
                    <a:pt x="62" y="176"/>
                    <a:pt x="61" y="177"/>
                  </a:cubicBezTo>
                  <a:cubicBezTo>
                    <a:pt x="58" y="179"/>
                    <a:pt x="56" y="181"/>
                    <a:pt x="53" y="183"/>
                  </a:cubicBezTo>
                  <a:cubicBezTo>
                    <a:pt x="52" y="183"/>
                    <a:pt x="52" y="184"/>
                    <a:pt x="51" y="184"/>
                  </a:cubicBezTo>
                  <a:cubicBezTo>
                    <a:pt x="47" y="187"/>
                    <a:pt x="44" y="189"/>
                    <a:pt x="40" y="191"/>
                  </a:cubicBezTo>
                  <a:cubicBezTo>
                    <a:pt x="39" y="192"/>
                    <a:pt x="39" y="193"/>
                    <a:pt x="38" y="193"/>
                  </a:cubicBezTo>
                  <a:cubicBezTo>
                    <a:pt x="35" y="195"/>
                    <a:pt x="32" y="197"/>
                    <a:pt x="29" y="199"/>
                  </a:cubicBezTo>
                  <a:cubicBezTo>
                    <a:pt x="28" y="200"/>
                    <a:pt x="27" y="201"/>
                    <a:pt x="25" y="202"/>
                  </a:cubicBezTo>
                  <a:cubicBezTo>
                    <a:pt x="23" y="203"/>
                    <a:pt x="20" y="205"/>
                    <a:pt x="17" y="207"/>
                  </a:cubicBezTo>
                  <a:cubicBezTo>
                    <a:pt x="16" y="208"/>
                    <a:pt x="14" y="209"/>
                    <a:pt x="13" y="209"/>
                  </a:cubicBezTo>
                  <a:cubicBezTo>
                    <a:pt x="9" y="212"/>
                    <a:pt x="5" y="215"/>
                    <a:pt x="0" y="217"/>
                  </a:cubicBezTo>
                  <a:cubicBezTo>
                    <a:pt x="35" y="202"/>
                    <a:pt x="578" y="176"/>
                    <a:pt x="578" y="151"/>
                  </a:cubicBezTo>
                  <a:cubicBezTo>
                    <a:pt x="514" y="38"/>
                    <a:pt x="514" y="38"/>
                    <a:pt x="514" y="38"/>
                  </a:cubicBezTo>
                  <a:lnTo>
                    <a:pt x="272" y="38"/>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53" name="Freeform 250"/>
            <p:cNvSpPr/>
            <p:nvPr/>
          </p:nvSpPr>
          <p:spPr bwMode="auto">
            <a:xfrm>
              <a:off x="5394490" y="4310998"/>
              <a:ext cx="1784511" cy="623567"/>
            </a:xfrm>
            <a:custGeom>
              <a:avLst/>
              <a:gdLst>
                <a:gd name="T0" fmla="*/ 990 w 1005"/>
                <a:gd name="T1" fmla="*/ 352 h 352"/>
                <a:gd name="T2" fmla="*/ 990 w 1005"/>
                <a:gd name="T3" fmla="*/ 233 h 352"/>
                <a:gd name="T4" fmla="*/ 990 w 1005"/>
                <a:gd name="T5" fmla="*/ 233 h 352"/>
                <a:gd name="T6" fmla="*/ 988 w 1005"/>
                <a:gd name="T7" fmla="*/ 237 h 352"/>
                <a:gd name="T8" fmla="*/ 984 w 1005"/>
                <a:gd name="T9" fmla="*/ 240 h 352"/>
                <a:gd name="T10" fmla="*/ 978 w 1005"/>
                <a:gd name="T11" fmla="*/ 243 h 352"/>
                <a:gd name="T12" fmla="*/ 970 w 1005"/>
                <a:gd name="T13" fmla="*/ 246 h 352"/>
                <a:gd name="T14" fmla="*/ 960 w 1005"/>
                <a:gd name="T15" fmla="*/ 249 h 352"/>
                <a:gd name="T16" fmla="*/ 952 w 1005"/>
                <a:gd name="T17" fmla="*/ 251 h 352"/>
                <a:gd name="T18" fmla="*/ 952 w 1005"/>
                <a:gd name="T19" fmla="*/ 218 h 352"/>
                <a:gd name="T20" fmla="*/ 948 w 1005"/>
                <a:gd name="T21" fmla="*/ 219 h 352"/>
                <a:gd name="T22" fmla="*/ 933 w 1005"/>
                <a:gd name="T23" fmla="*/ 222 h 352"/>
                <a:gd name="T24" fmla="*/ 915 w 1005"/>
                <a:gd name="T25" fmla="*/ 225 h 352"/>
                <a:gd name="T26" fmla="*/ 892 w 1005"/>
                <a:gd name="T27" fmla="*/ 228 h 352"/>
                <a:gd name="T28" fmla="*/ 861 w 1005"/>
                <a:gd name="T29" fmla="*/ 232 h 352"/>
                <a:gd name="T30" fmla="*/ 844 w 1005"/>
                <a:gd name="T31" fmla="*/ 234 h 352"/>
                <a:gd name="T32" fmla="*/ 844 w 1005"/>
                <a:gd name="T33" fmla="*/ 200 h 352"/>
                <a:gd name="T34" fmla="*/ 813 w 1005"/>
                <a:gd name="T35" fmla="*/ 203 h 352"/>
                <a:gd name="T36" fmla="*/ 687 w 1005"/>
                <a:gd name="T37" fmla="*/ 211 h 352"/>
                <a:gd name="T38" fmla="*/ 686 w 1005"/>
                <a:gd name="T39" fmla="*/ 211 h 352"/>
                <a:gd name="T40" fmla="*/ 686 w 1005"/>
                <a:gd name="T41" fmla="*/ 177 h 352"/>
                <a:gd name="T42" fmla="*/ 640 w 1005"/>
                <a:gd name="T43" fmla="*/ 179 h 352"/>
                <a:gd name="T44" fmla="*/ 584 w 1005"/>
                <a:gd name="T45" fmla="*/ 180 h 352"/>
                <a:gd name="T46" fmla="*/ 543 w 1005"/>
                <a:gd name="T47" fmla="*/ 181 h 352"/>
                <a:gd name="T48" fmla="*/ 505 w 1005"/>
                <a:gd name="T49" fmla="*/ 181 h 352"/>
                <a:gd name="T50" fmla="*/ 494 w 1005"/>
                <a:gd name="T51" fmla="*/ 181 h 352"/>
                <a:gd name="T52" fmla="*/ 494 w 1005"/>
                <a:gd name="T53" fmla="*/ 148 h 352"/>
                <a:gd name="T54" fmla="*/ 470 w 1005"/>
                <a:gd name="T55" fmla="*/ 148 h 352"/>
                <a:gd name="T56" fmla="*/ 437 w 1005"/>
                <a:gd name="T57" fmla="*/ 148 h 352"/>
                <a:gd name="T58" fmla="*/ 405 w 1005"/>
                <a:gd name="T59" fmla="*/ 147 h 352"/>
                <a:gd name="T60" fmla="*/ 374 w 1005"/>
                <a:gd name="T61" fmla="*/ 146 h 352"/>
                <a:gd name="T62" fmla="*/ 344 w 1005"/>
                <a:gd name="T63" fmla="*/ 146 h 352"/>
                <a:gd name="T64" fmla="*/ 313 w 1005"/>
                <a:gd name="T65" fmla="*/ 145 h 352"/>
                <a:gd name="T66" fmla="*/ 307 w 1005"/>
                <a:gd name="T67" fmla="*/ 144 h 352"/>
                <a:gd name="T68" fmla="*/ 307 w 1005"/>
                <a:gd name="T69" fmla="*/ 111 h 352"/>
                <a:gd name="T70" fmla="*/ 282 w 1005"/>
                <a:gd name="T71" fmla="*/ 110 h 352"/>
                <a:gd name="T72" fmla="*/ 251 w 1005"/>
                <a:gd name="T73" fmla="*/ 108 h 352"/>
                <a:gd name="T74" fmla="*/ 218 w 1005"/>
                <a:gd name="T75" fmla="*/ 106 h 352"/>
                <a:gd name="T76" fmla="*/ 183 w 1005"/>
                <a:gd name="T77" fmla="*/ 104 h 352"/>
                <a:gd name="T78" fmla="*/ 144 w 1005"/>
                <a:gd name="T79" fmla="*/ 100 h 352"/>
                <a:gd name="T80" fmla="*/ 144 w 1005"/>
                <a:gd name="T81" fmla="*/ 67 h 352"/>
                <a:gd name="T82" fmla="*/ 39 w 1005"/>
                <a:gd name="T83" fmla="*/ 52 h 352"/>
                <a:gd name="T84" fmla="*/ 39 w 1005"/>
                <a:gd name="T85" fmla="*/ 18 h 352"/>
                <a:gd name="T86" fmla="*/ 0 w 1005"/>
                <a:gd name="T87" fmla="*/ 0 h 352"/>
                <a:gd name="T88" fmla="*/ 0 w 1005"/>
                <a:gd name="T89" fmla="*/ 87 h 352"/>
                <a:gd name="T90" fmla="*/ 640 w 1005"/>
                <a:gd name="T91" fmla="*/ 293 h 352"/>
                <a:gd name="T92" fmla="*/ 990 w 1005"/>
                <a:gd name="T93"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5" h="352">
                  <a:moveTo>
                    <a:pt x="990" y="352"/>
                  </a:moveTo>
                  <a:cubicBezTo>
                    <a:pt x="990" y="233"/>
                    <a:pt x="990" y="233"/>
                    <a:pt x="990" y="233"/>
                  </a:cubicBezTo>
                  <a:cubicBezTo>
                    <a:pt x="990" y="233"/>
                    <a:pt x="990" y="233"/>
                    <a:pt x="990" y="233"/>
                  </a:cubicBezTo>
                  <a:cubicBezTo>
                    <a:pt x="990" y="234"/>
                    <a:pt x="988" y="235"/>
                    <a:pt x="988" y="237"/>
                  </a:cubicBezTo>
                  <a:cubicBezTo>
                    <a:pt x="987" y="238"/>
                    <a:pt x="985" y="239"/>
                    <a:pt x="984" y="240"/>
                  </a:cubicBezTo>
                  <a:cubicBezTo>
                    <a:pt x="982" y="241"/>
                    <a:pt x="980" y="242"/>
                    <a:pt x="978" y="243"/>
                  </a:cubicBezTo>
                  <a:cubicBezTo>
                    <a:pt x="976" y="244"/>
                    <a:pt x="973" y="245"/>
                    <a:pt x="970" y="246"/>
                  </a:cubicBezTo>
                  <a:cubicBezTo>
                    <a:pt x="967" y="247"/>
                    <a:pt x="964" y="248"/>
                    <a:pt x="960" y="249"/>
                  </a:cubicBezTo>
                  <a:cubicBezTo>
                    <a:pt x="958" y="250"/>
                    <a:pt x="955" y="250"/>
                    <a:pt x="952" y="251"/>
                  </a:cubicBezTo>
                  <a:cubicBezTo>
                    <a:pt x="952" y="218"/>
                    <a:pt x="952" y="218"/>
                    <a:pt x="952" y="218"/>
                  </a:cubicBezTo>
                  <a:cubicBezTo>
                    <a:pt x="951" y="218"/>
                    <a:pt x="950" y="218"/>
                    <a:pt x="948" y="219"/>
                  </a:cubicBezTo>
                  <a:cubicBezTo>
                    <a:pt x="944" y="220"/>
                    <a:pt x="939" y="221"/>
                    <a:pt x="933" y="222"/>
                  </a:cubicBezTo>
                  <a:cubicBezTo>
                    <a:pt x="928" y="223"/>
                    <a:pt x="922" y="224"/>
                    <a:pt x="915" y="225"/>
                  </a:cubicBezTo>
                  <a:cubicBezTo>
                    <a:pt x="908" y="226"/>
                    <a:pt x="900" y="227"/>
                    <a:pt x="892" y="228"/>
                  </a:cubicBezTo>
                  <a:cubicBezTo>
                    <a:pt x="882" y="229"/>
                    <a:pt x="872" y="231"/>
                    <a:pt x="861" y="232"/>
                  </a:cubicBezTo>
                  <a:cubicBezTo>
                    <a:pt x="856" y="233"/>
                    <a:pt x="850" y="233"/>
                    <a:pt x="844" y="234"/>
                  </a:cubicBezTo>
                  <a:cubicBezTo>
                    <a:pt x="844" y="200"/>
                    <a:pt x="844" y="200"/>
                    <a:pt x="844" y="200"/>
                  </a:cubicBezTo>
                  <a:cubicBezTo>
                    <a:pt x="834" y="201"/>
                    <a:pt x="824" y="202"/>
                    <a:pt x="813" y="203"/>
                  </a:cubicBezTo>
                  <a:cubicBezTo>
                    <a:pt x="775" y="206"/>
                    <a:pt x="733" y="209"/>
                    <a:pt x="687" y="211"/>
                  </a:cubicBezTo>
                  <a:cubicBezTo>
                    <a:pt x="686" y="211"/>
                    <a:pt x="686" y="211"/>
                    <a:pt x="686" y="211"/>
                  </a:cubicBezTo>
                  <a:cubicBezTo>
                    <a:pt x="686" y="177"/>
                    <a:pt x="686" y="177"/>
                    <a:pt x="686" y="177"/>
                  </a:cubicBezTo>
                  <a:cubicBezTo>
                    <a:pt x="671" y="178"/>
                    <a:pt x="656" y="179"/>
                    <a:pt x="640" y="179"/>
                  </a:cubicBezTo>
                  <a:cubicBezTo>
                    <a:pt x="622" y="180"/>
                    <a:pt x="603" y="180"/>
                    <a:pt x="584" y="180"/>
                  </a:cubicBezTo>
                  <a:cubicBezTo>
                    <a:pt x="571" y="181"/>
                    <a:pt x="557" y="181"/>
                    <a:pt x="543" y="181"/>
                  </a:cubicBezTo>
                  <a:cubicBezTo>
                    <a:pt x="530" y="181"/>
                    <a:pt x="518" y="181"/>
                    <a:pt x="505" y="181"/>
                  </a:cubicBezTo>
                  <a:cubicBezTo>
                    <a:pt x="501" y="181"/>
                    <a:pt x="498" y="181"/>
                    <a:pt x="494" y="181"/>
                  </a:cubicBezTo>
                  <a:cubicBezTo>
                    <a:pt x="494" y="148"/>
                    <a:pt x="494" y="148"/>
                    <a:pt x="494" y="148"/>
                  </a:cubicBezTo>
                  <a:cubicBezTo>
                    <a:pt x="486" y="148"/>
                    <a:pt x="478" y="148"/>
                    <a:pt x="470" y="148"/>
                  </a:cubicBezTo>
                  <a:cubicBezTo>
                    <a:pt x="459" y="148"/>
                    <a:pt x="448" y="148"/>
                    <a:pt x="437" y="148"/>
                  </a:cubicBezTo>
                  <a:cubicBezTo>
                    <a:pt x="426" y="147"/>
                    <a:pt x="416" y="147"/>
                    <a:pt x="405" y="147"/>
                  </a:cubicBezTo>
                  <a:cubicBezTo>
                    <a:pt x="395" y="147"/>
                    <a:pt x="385" y="147"/>
                    <a:pt x="374" y="146"/>
                  </a:cubicBezTo>
                  <a:cubicBezTo>
                    <a:pt x="364" y="146"/>
                    <a:pt x="354" y="146"/>
                    <a:pt x="344" y="146"/>
                  </a:cubicBezTo>
                  <a:cubicBezTo>
                    <a:pt x="333" y="145"/>
                    <a:pt x="323" y="145"/>
                    <a:pt x="313" y="145"/>
                  </a:cubicBezTo>
                  <a:cubicBezTo>
                    <a:pt x="311" y="144"/>
                    <a:pt x="309" y="144"/>
                    <a:pt x="307" y="144"/>
                  </a:cubicBezTo>
                  <a:cubicBezTo>
                    <a:pt x="307" y="111"/>
                    <a:pt x="307" y="111"/>
                    <a:pt x="307" y="111"/>
                  </a:cubicBezTo>
                  <a:cubicBezTo>
                    <a:pt x="298" y="111"/>
                    <a:pt x="290" y="110"/>
                    <a:pt x="282" y="110"/>
                  </a:cubicBezTo>
                  <a:cubicBezTo>
                    <a:pt x="272" y="109"/>
                    <a:pt x="261" y="109"/>
                    <a:pt x="251" y="108"/>
                  </a:cubicBezTo>
                  <a:cubicBezTo>
                    <a:pt x="240" y="108"/>
                    <a:pt x="229" y="107"/>
                    <a:pt x="218" y="106"/>
                  </a:cubicBezTo>
                  <a:cubicBezTo>
                    <a:pt x="206" y="106"/>
                    <a:pt x="194" y="105"/>
                    <a:pt x="183" y="104"/>
                  </a:cubicBezTo>
                  <a:cubicBezTo>
                    <a:pt x="169" y="103"/>
                    <a:pt x="156" y="102"/>
                    <a:pt x="144" y="100"/>
                  </a:cubicBezTo>
                  <a:cubicBezTo>
                    <a:pt x="144" y="67"/>
                    <a:pt x="144" y="67"/>
                    <a:pt x="144" y="67"/>
                  </a:cubicBezTo>
                  <a:cubicBezTo>
                    <a:pt x="100" y="63"/>
                    <a:pt x="64" y="57"/>
                    <a:pt x="39" y="52"/>
                  </a:cubicBezTo>
                  <a:cubicBezTo>
                    <a:pt x="39" y="18"/>
                    <a:pt x="39" y="18"/>
                    <a:pt x="39" y="18"/>
                  </a:cubicBezTo>
                  <a:cubicBezTo>
                    <a:pt x="14" y="13"/>
                    <a:pt x="0" y="6"/>
                    <a:pt x="0" y="0"/>
                  </a:cubicBezTo>
                  <a:cubicBezTo>
                    <a:pt x="0" y="87"/>
                    <a:pt x="0" y="87"/>
                    <a:pt x="0" y="87"/>
                  </a:cubicBezTo>
                  <a:cubicBezTo>
                    <a:pt x="0" y="201"/>
                    <a:pt x="289" y="258"/>
                    <a:pt x="640" y="293"/>
                  </a:cubicBezTo>
                  <a:cubicBezTo>
                    <a:pt x="1005" y="330"/>
                    <a:pt x="986" y="339"/>
                    <a:pt x="990" y="352"/>
                  </a:cubicBezTo>
                  <a:close/>
                </a:path>
              </a:pathLst>
            </a:custGeom>
            <a:gradFill>
              <a:gsLst>
                <a:gs pos="100000">
                  <a:schemeClr val="bg1"/>
                </a:gs>
                <a:gs pos="0">
                  <a:schemeClr val="bg1">
                    <a:lumMod val="9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charset="-122"/>
                <a:ea typeface="微软雅黑" panose="020B0503020204020204" charset="-122"/>
              </a:endParaRPr>
            </a:p>
          </p:txBody>
        </p:sp>
        <p:sp>
          <p:nvSpPr>
            <p:cNvPr id="254" name="Freeform 251"/>
            <p:cNvSpPr/>
            <p:nvPr/>
          </p:nvSpPr>
          <p:spPr bwMode="auto">
            <a:xfrm>
              <a:off x="5394490" y="4312497"/>
              <a:ext cx="665538" cy="33727"/>
            </a:xfrm>
            <a:custGeom>
              <a:avLst/>
              <a:gdLst>
                <a:gd name="T0" fmla="*/ 365 w 375"/>
                <a:gd name="T1" fmla="*/ 0 h 19"/>
                <a:gd name="T2" fmla="*/ 375 w 375"/>
                <a:gd name="T3" fmla="*/ 5 h 19"/>
                <a:gd name="T4" fmla="*/ 39 w 375"/>
                <a:gd name="T5" fmla="*/ 19 h 19"/>
                <a:gd name="T6" fmla="*/ 0 w 375"/>
                <a:gd name="T7" fmla="*/ 0 h 19"/>
                <a:gd name="T8" fmla="*/ 365 w 375"/>
                <a:gd name="T9" fmla="*/ 0 h 19"/>
              </a:gdLst>
              <a:ahLst/>
              <a:cxnLst>
                <a:cxn ang="0">
                  <a:pos x="T0" y="T1"/>
                </a:cxn>
                <a:cxn ang="0">
                  <a:pos x="T2" y="T3"/>
                </a:cxn>
                <a:cxn ang="0">
                  <a:pos x="T4" y="T5"/>
                </a:cxn>
                <a:cxn ang="0">
                  <a:pos x="T6" y="T7"/>
                </a:cxn>
                <a:cxn ang="0">
                  <a:pos x="T8" y="T9"/>
                </a:cxn>
              </a:cxnLst>
              <a:rect l="0" t="0" r="r" b="b"/>
              <a:pathLst>
                <a:path w="375" h="19">
                  <a:moveTo>
                    <a:pt x="365" y="0"/>
                  </a:moveTo>
                  <a:cubicBezTo>
                    <a:pt x="365" y="2"/>
                    <a:pt x="369" y="3"/>
                    <a:pt x="375" y="5"/>
                  </a:cubicBezTo>
                  <a:cubicBezTo>
                    <a:pt x="39" y="19"/>
                    <a:pt x="39" y="19"/>
                    <a:pt x="39" y="19"/>
                  </a:cubicBezTo>
                  <a:cubicBezTo>
                    <a:pt x="14" y="13"/>
                    <a:pt x="0" y="7"/>
                    <a:pt x="0" y="0"/>
                  </a:cubicBezTo>
                  <a:lnTo>
                    <a:pt x="365"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55" name="Freeform 252"/>
            <p:cNvSpPr/>
            <p:nvPr/>
          </p:nvSpPr>
          <p:spPr bwMode="auto">
            <a:xfrm>
              <a:off x="5463442" y="4321491"/>
              <a:ext cx="596586" cy="83192"/>
            </a:xfrm>
            <a:custGeom>
              <a:avLst/>
              <a:gdLst>
                <a:gd name="T0" fmla="*/ 796 w 796"/>
                <a:gd name="T1" fmla="*/ 78 h 111"/>
                <a:gd name="T2" fmla="*/ 0 w 796"/>
                <a:gd name="T3" fmla="*/ 111 h 111"/>
                <a:gd name="T4" fmla="*/ 0 w 796"/>
                <a:gd name="T5" fmla="*/ 33 h 111"/>
                <a:gd name="T6" fmla="*/ 796 w 796"/>
                <a:gd name="T7" fmla="*/ 0 h 111"/>
                <a:gd name="T8" fmla="*/ 796 w 796"/>
                <a:gd name="T9" fmla="*/ 78 h 111"/>
              </a:gdLst>
              <a:ahLst/>
              <a:cxnLst>
                <a:cxn ang="0">
                  <a:pos x="T0" y="T1"/>
                </a:cxn>
                <a:cxn ang="0">
                  <a:pos x="T2" y="T3"/>
                </a:cxn>
                <a:cxn ang="0">
                  <a:pos x="T4" y="T5"/>
                </a:cxn>
                <a:cxn ang="0">
                  <a:pos x="T6" y="T7"/>
                </a:cxn>
                <a:cxn ang="0">
                  <a:pos x="T8" y="T9"/>
                </a:cxn>
              </a:cxnLst>
              <a:rect l="0" t="0" r="r" b="b"/>
              <a:pathLst>
                <a:path w="796" h="111">
                  <a:moveTo>
                    <a:pt x="796" y="78"/>
                  </a:moveTo>
                  <a:lnTo>
                    <a:pt x="0" y="111"/>
                  </a:lnTo>
                  <a:lnTo>
                    <a:pt x="0" y="33"/>
                  </a:lnTo>
                  <a:lnTo>
                    <a:pt x="796" y="0"/>
                  </a:lnTo>
                  <a:lnTo>
                    <a:pt x="796" y="7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56" name="Freeform 253"/>
            <p:cNvSpPr/>
            <p:nvPr/>
          </p:nvSpPr>
          <p:spPr bwMode="auto">
            <a:xfrm>
              <a:off x="6272880" y="2917716"/>
              <a:ext cx="378487" cy="74198"/>
            </a:xfrm>
            <a:custGeom>
              <a:avLst/>
              <a:gdLst>
                <a:gd name="T0" fmla="*/ 0 w 213"/>
                <a:gd name="T1" fmla="*/ 0 h 42"/>
                <a:gd name="T2" fmla="*/ 213 w 213"/>
                <a:gd name="T3" fmla="*/ 5 h 42"/>
                <a:gd name="T4" fmla="*/ 56 w 213"/>
                <a:gd name="T5" fmla="*/ 42 h 42"/>
                <a:gd name="T6" fmla="*/ 0 w 213"/>
                <a:gd name="T7" fmla="*/ 41 h 42"/>
                <a:gd name="T8" fmla="*/ 0 w 213"/>
                <a:gd name="T9" fmla="*/ 0 h 42"/>
              </a:gdLst>
              <a:ahLst/>
              <a:cxnLst>
                <a:cxn ang="0">
                  <a:pos x="T0" y="T1"/>
                </a:cxn>
                <a:cxn ang="0">
                  <a:pos x="T2" y="T3"/>
                </a:cxn>
                <a:cxn ang="0">
                  <a:pos x="T4" y="T5"/>
                </a:cxn>
                <a:cxn ang="0">
                  <a:pos x="T6" y="T7"/>
                </a:cxn>
                <a:cxn ang="0">
                  <a:pos x="T8" y="T9"/>
                </a:cxn>
              </a:cxnLst>
              <a:rect l="0" t="0" r="r" b="b"/>
              <a:pathLst>
                <a:path w="213" h="42">
                  <a:moveTo>
                    <a:pt x="0" y="0"/>
                  </a:moveTo>
                  <a:cubicBezTo>
                    <a:pt x="76" y="0"/>
                    <a:pt x="147" y="2"/>
                    <a:pt x="213" y="5"/>
                  </a:cubicBezTo>
                  <a:cubicBezTo>
                    <a:pt x="56" y="42"/>
                    <a:pt x="56" y="42"/>
                    <a:pt x="56" y="42"/>
                  </a:cubicBezTo>
                  <a:cubicBezTo>
                    <a:pt x="39" y="42"/>
                    <a:pt x="20" y="41"/>
                    <a:pt x="0" y="41"/>
                  </a:cubicBez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57" name="Freeform 254"/>
            <p:cNvSpPr/>
            <p:nvPr/>
          </p:nvSpPr>
          <p:spPr bwMode="auto">
            <a:xfrm>
              <a:off x="6372561" y="2859257"/>
              <a:ext cx="605579" cy="72699"/>
            </a:xfrm>
            <a:custGeom>
              <a:avLst/>
              <a:gdLst>
                <a:gd name="T0" fmla="*/ 157 w 341"/>
                <a:gd name="T1" fmla="*/ 0 h 41"/>
                <a:gd name="T2" fmla="*/ 341 w 341"/>
                <a:gd name="T3" fmla="*/ 12 h 41"/>
                <a:gd name="T4" fmla="*/ 49 w 341"/>
                <a:gd name="T5" fmla="*/ 41 h 41"/>
                <a:gd name="T6" fmla="*/ 0 w 341"/>
                <a:gd name="T7" fmla="*/ 38 h 41"/>
                <a:gd name="T8" fmla="*/ 157 w 341"/>
                <a:gd name="T9" fmla="*/ 0 h 41"/>
              </a:gdLst>
              <a:ahLst/>
              <a:cxnLst>
                <a:cxn ang="0">
                  <a:pos x="T0" y="T1"/>
                </a:cxn>
                <a:cxn ang="0">
                  <a:pos x="T2" y="T3"/>
                </a:cxn>
                <a:cxn ang="0">
                  <a:pos x="T4" y="T5"/>
                </a:cxn>
                <a:cxn ang="0">
                  <a:pos x="T6" y="T7"/>
                </a:cxn>
                <a:cxn ang="0">
                  <a:pos x="T8" y="T9"/>
                </a:cxn>
              </a:cxnLst>
              <a:rect l="0" t="0" r="r" b="b"/>
              <a:pathLst>
                <a:path w="341" h="41">
                  <a:moveTo>
                    <a:pt x="157" y="0"/>
                  </a:moveTo>
                  <a:cubicBezTo>
                    <a:pt x="226" y="3"/>
                    <a:pt x="289" y="7"/>
                    <a:pt x="341" y="12"/>
                  </a:cubicBezTo>
                  <a:cubicBezTo>
                    <a:pt x="49" y="41"/>
                    <a:pt x="49" y="41"/>
                    <a:pt x="49" y="41"/>
                  </a:cubicBezTo>
                  <a:cubicBezTo>
                    <a:pt x="35" y="39"/>
                    <a:pt x="18" y="38"/>
                    <a:pt x="0" y="38"/>
                  </a:cubicBezTo>
                  <a:lnTo>
                    <a:pt x="157"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58" name="Freeform 255"/>
            <p:cNvSpPr/>
            <p:nvPr/>
          </p:nvSpPr>
          <p:spPr bwMode="auto">
            <a:xfrm>
              <a:off x="6458002" y="2812789"/>
              <a:ext cx="732991" cy="60708"/>
            </a:xfrm>
            <a:custGeom>
              <a:avLst/>
              <a:gdLst>
                <a:gd name="T0" fmla="*/ 293 w 413"/>
                <a:gd name="T1" fmla="*/ 0 h 34"/>
                <a:gd name="T2" fmla="*/ 413 w 413"/>
                <a:gd name="T3" fmla="*/ 18 h 34"/>
                <a:gd name="T4" fmla="*/ 32 w 413"/>
                <a:gd name="T5" fmla="*/ 34 h 34"/>
                <a:gd name="T6" fmla="*/ 0 w 413"/>
                <a:gd name="T7" fmla="*/ 29 h 34"/>
                <a:gd name="T8" fmla="*/ 293 w 413"/>
                <a:gd name="T9" fmla="*/ 0 h 34"/>
              </a:gdLst>
              <a:ahLst/>
              <a:cxnLst>
                <a:cxn ang="0">
                  <a:pos x="T0" y="T1"/>
                </a:cxn>
                <a:cxn ang="0">
                  <a:pos x="T2" y="T3"/>
                </a:cxn>
                <a:cxn ang="0">
                  <a:pos x="T4" y="T5"/>
                </a:cxn>
                <a:cxn ang="0">
                  <a:pos x="T6" y="T7"/>
                </a:cxn>
                <a:cxn ang="0">
                  <a:pos x="T8" y="T9"/>
                </a:cxn>
              </a:cxnLst>
              <a:rect l="0" t="0" r="r" b="b"/>
              <a:pathLst>
                <a:path w="413" h="34">
                  <a:moveTo>
                    <a:pt x="293" y="0"/>
                  </a:moveTo>
                  <a:cubicBezTo>
                    <a:pt x="344" y="5"/>
                    <a:pt x="385" y="11"/>
                    <a:pt x="413" y="18"/>
                  </a:cubicBezTo>
                  <a:cubicBezTo>
                    <a:pt x="32" y="34"/>
                    <a:pt x="32" y="34"/>
                    <a:pt x="32" y="34"/>
                  </a:cubicBezTo>
                  <a:cubicBezTo>
                    <a:pt x="24" y="32"/>
                    <a:pt x="13" y="30"/>
                    <a:pt x="0" y="29"/>
                  </a:cubicBezTo>
                  <a:lnTo>
                    <a:pt x="293"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59" name="Freeform 256"/>
            <p:cNvSpPr/>
            <p:nvPr/>
          </p:nvSpPr>
          <p:spPr bwMode="auto">
            <a:xfrm>
              <a:off x="6514962" y="2777564"/>
              <a:ext cx="753976" cy="37474"/>
            </a:xfrm>
            <a:custGeom>
              <a:avLst/>
              <a:gdLst>
                <a:gd name="T0" fmla="*/ 381 w 425"/>
                <a:gd name="T1" fmla="*/ 0 h 21"/>
                <a:gd name="T2" fmla="*/ 425 w 425"/>
                <a:gd name="T3" fmla="*/ 21 h 21"/>
                <a:gd name="T4" fmla="*/ 11 w 425"/>
                <a:gd name="T5" fmla="*/ 21 h 21"/>
                <a:gd name="T6" fmla="*/ 0 w 425"/>
                <a:gd name="T7" fmla="*/ 16 h 21"/>
                <a:gd name="T8" fmla="*/ 381 w 425"/>
                <a:gd name="T9" fmla="*/ 0 h 21"/>
              </a:gdLst>
              <a:ahLst/>
              <a:cxnLst>
                <a:cxn ang="0">
                  <a:pos x="T0" y="T1"/>
                </a:cxn>
                <a:cxn ang="0">
                  <a:pos x="T2" y="T3"/>
                </a:cxn>
                <a:cxn ang="0">
                  <a:pos x="T4" y="T5"/>
                </a:cxn>
                <a:cxn ang="0">
                  <a:pos x="T6" y="T7"/>
                </a:cxn>
                <a:cxn ang="0">
                  <a:pos x="T8" y="T9"/>
                </a:cxn>
              </a:cxnLst>
              <a:rect l="0" t="0" r="r" b="b"/>
              <a:pathLst>
                <a:path w="425" h="21">
                  <a:moveTo>
                    <a:pt x="381" y="0"/>
                  </a:moveTo>
                  <a:cubicBezTo>
                    <a:pt x="409" y="7"/>
                    <a:pt x="425" y="14"/>
                    <a:pt x="425" y="21"/>
                  </a:cubicBezTo>
                  <a:cubicBezTo>
                    <a:pt x="11" y="21"/>
                    <a:pt x="11" y="21"/>
                    <a:pt x="11" y="21"/>
                  </a:cubicBezTo>
                  <a:cubicBezTo>
                    <a:pt x="11" y="19"/>
                    <a:pt x="7" y="17"/>
                    <a:pt x="0" y="16"/>
                  </a:cubicBezTo>
                  <a:lnTo>
                    <a:pt x="381"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60" name="Freeform 257"/>
            <p:cNvSpPr/>
            <p:nvPr/>
          </p:nvSpPr>
          <p:spPr bwMode="auto">
            <a:xfrm>
              <a:off x="5887648" y="2985170"/>
              <a:ext cx="385232" cy="74198"/>
            </a:xfrm>
            <a:custGeom>
              <a:avLst/>
              <a:gdLst>
                <a:gd name="T0" fmla="*/ 217 w 217"/>
                <a:gd name="T1" fmla="*/ 0 h 42"/>
                <a:gd name="T2" fmla="*/ 217 w 217"/>
                <a:gd name="T3" fmla="*/ 41 h 42"/>
                <a:gd name="T4" fmla="*/ 160 w 217"/>
                <a:gd name="T5" fmla="*/ 42 h 42"/>
                <a:gd name="T6" fmla="*/ 0 w 217"/>
                <a:gd name="T7" fmla="*/ 5 h 42"/>
                <a:gd name="T8" fmla="*/ 217 w 217"/>
                <a:gd name="T9" fmla="*/ 0 h 42"/>
              </a:gdLst>
              <a:ahLst/>
              <a:cxnLst>
                <a:cxn ang="0">
                  <a:pos x="T0" y="T1"/>
                </a:cxn>
                <a:cxn ang="0">
                  <a:pos x="T2" y="T3"/>
                </a:cxn>
                <a:cxn ang="0">
                  <a:pos x="T4" y="T5"/>
                </a:cxn>
                <a:cxn ang="0">
                  <a:pos x="T6" y="T7"/>
                </a:cxn>
                <a:cxn ang="0">
                  <a:pos x="T8" y="T9"/>
                </a:cxn>
              </a:cxnLst>
              <a:rect l="0" t="0" r="r" b="b"/>
              <a:pathLst>
                <a:path w="217" h="42">
                  <a:moveTo>
                    <a:pt x="217" y="0"/>
                  </a:moveTo>
                  <a:cubicBezTo>
                    <a:pt x="217" y="41"/>
                    <a:pt x="217" y="41"/>
                    <a:pt x="217" y="41"/>
                  </a:cubicBezTo>
                  <a:cubicBezTo>
                    <a:pt x="197" y="41"/>
                    <a:pt x="178" y="41"/>
                    <a:pt x="160" y="42"/>
                  </a:cubicBezTo>
                  <a:cubicBezTo>
                    <a:pt x="0" y="5"/>
                    <a:pt x="0" y="5"/>
                    <a:pt x="0" y="5"/>
                  </a:cubicBezTo>
                  <a:cubicBezTo>
                    <a:pt x="67" y="2"/>
                    <a:pt x="140" y="0"/>
                    <a:pt x="21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61" name="Freeform 258"/>
            <p:cNvSpPr/>
            <p:nvPr/>
          </p:nvSpPr>
          <p:spPr bwMode="auto">
            <a:xfrm>
              <a:off x="5569868" y="3059368"/>
              <a:ext cx="601832" cy="72699"/>
            </a:xfrm>
            <a:custGeom>
              <a:avLst/>
              <a:gdLst>
                <a:gd name="T0" fmla="*/ 179 w 339"/>
                <a:gd name="T1" fmla="*/ 0 h 41"/>
                <a:gd name="T2" fmla="*/ 339 w 339"/>
                <a:gd name="T3" fmla="*/ 38 h 41"/>
                <a:gd name="T4" fmla="*/ 292 w 339"/>
                <a:gd name="T5" fmla="*/ 41 h 41"/>
                <a:gd name="T6" fmla="*/ 0 w 339"/>
                <a:gd name="T7" fmla="*/ 12 h 41"/>
                <a:gd name="T8" fmla="*/ 179 w 339"/>
                <a:gd name="T9" fmla="*/ 0 h 41"/>
              </a:gdLst>
              <a:ahLst/>
              <a:cxnLst>
                <a:cxn ang="0">
                  <a:pos x="T0" y="T1"/>
                </a:cxn>
                <a:cxn ang="0">
                  <a:pos x="T2" y="T3"/>
                </a:cxn>
                <a:cxn ang="0">
                  <a:pos x="T4" y="T5"/>
                </a:cxn>
                <a:cxn ang="0">
                  <a:pos x="T6" y="T7"/>
                </a:cxn>
                <a:cxn ang="0">
                  <a:pos x="T8" y="T9"/>
                </a:cxn>
              </a:cxnLst>
              <a:rect l="0" t="0" r="r" b="b"/>
              <a:pathLst>
                <a:path w="339" h="41">
                  <a:moveTo>
                    <a:pt x="179" y="0"/>
                  </a:moveTo>
                  <a:cubicBezTo>
                    <a:pt x="339" y="38"/>
                    <a:pt x="339" y="38"/>
                    <a:pt x="339" y="38"/>
                  </a:cubicBezTo>
                  <a:cubicBezTo>
                    <a:pt x="322" y="38"/>
                    <a:pt x="306" y="40"/>
                    <a:pt x="292" y="41"/>
                  </a:cubicBezTo>
                  <a:cubicBezTo>
                    <a:pt x="0" y="12"/>
                    <a:pt x="0" y="12"/>
                    <a:pt x="0" y="12"/>
                  </a:cubicBezTo>
                  <a:cubicBezTo>
                    <a:pt x="51" y="7"/>
                    <a:pt x="112" y="3"/>
                    <a:pt x="17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62" name="Freeform 259"/>
            <p:cNvSpPr/>
            <p:nvPr/>
          </p:nvSpPr>
          <p:spPr bwMode="auto">
            <a:xfrm>
              <a:off x="5351770" y="3146308"/>
              <a:ext cx="736738" cy="59958"/>
            </a:xfrm>
            <a:custGeom>
              <a:avLst/>
              <a:gdLst>
                <a:gd name="T0" fmla="*/ 123 w 415"/>
                <a:gd name="T1" fmla="*/ 0 h 34"/>
                <a:gd name="T2" fmla="*/ 415 w 415"/>
                <a:gd name="T3" fmla="*/ 29 h 34"/>
                <a:gd name="T4" fmla="*/ 383 w 415"/>
                <a:gd name="T5" fmla="*/ 34 h 34"/>
                <a:gd name="T6" fmla="*/ 0 w 415"/>
                <a:gd name="T7" fmla="*/ 18 h 34"/>
                <a:gd name="T8" fmla="*/ 123 w 415"/>
                <a:gd name="T9" fmla="*/ 0 h 34"/>
              </a:gdLst>
              <a:ahLst/>
              <a:cxnLst>
                <a:cxn ang="0">
                  <a:pos x="T0" y="T1"/>
                </a:cxn>
                <a:cxn ang="0">
                  <a:pos x="T2" y="T3"/>
                </a:cxn>
                <a:cxn ang="0">
                  <a:pos x="T4" y="T5"/>
                </a:cxn>
                <a:cxn ang="0">
                  <a:pos x="T6" y="T7"/>
                </a:cxn>
                <a:cxn ang="0">
                  <a:pos x="T8" y="T9"/>
                </a:cxn>
              </a:cxnLst>
              <a:rect l="0" t="0" r="r" b="b"/>
              <a:pathLst>
                <a:path w="415" h="34">
                  <a:moveTo>
                    <a:pt x="123" y="0"/>
                  </a:moveTo>
                  <a:cubicBezTo>
                    <a:pt x="415" y="29"/>
                    <a:pt x="415" y="29"/>
                    <a:pt x="415" y="29"/>
                  </a:cubicBezTo>
                  <a:cubicBezTo>
                    <a:pt x="401" y="30"/>
                    <a:pt x="391" y="32"/>
                    <a:pt x="383" y="34"/>
                  </a:cubicBezTo>
                  <a:cubicBezTo>
                    <a:pt x="0" y="18"/>
                    <a:pt x="0" y="18"/>
                    <a:pt x="0" y="18"/>
                  </a:cubicBezTo>
                  <a:cubicBezTo>
                    <a:pt x="28" y="11"/>
                    <a:pt x="70" y="5"/>
                    <a:pt x="12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63" name="Freeform 260"/>
            <p:cNvSpPr/>
            <p:nvPr/>
          </p:nvSpPr>
          <p:spPr bwMode="auto">
            <a:xfrm>
              <a:off x="5276822" y="3245239"/>
              <a:ext cx="754726" cy="37474"/>
            </a:xfrm>
            <a:custGeom>
              <a:avLst/>
              <a:gdLst>
                <a:gd name="T0" fmla="*/ 42 w 425"/>
                <a:gd name="T1" fmla="*/ 0 h 21"/>
                <a:gd name="T2" fmla="*/ 0 w 425"/>
                <a:gd name="T3" fmla="*/ 21 h 21"/>
                <a:gd name="T4" fmla="*/ 414 w 425"/>
                <a:gd name="T5" fmla="*/ 21 h 21"/>
                <a:gd name="T6" fmla="*/ 425 w 425"/>
                <a:gd name="T7" fmla="*/ 16 h 21"/>
                <a:gd name="T8" fmla="*/ 42 w 425"/>
                <a:gd name="T9" fmla="*/ 0 h 21"/>
              </a:gdLst>
              <a:ahLst/>
              <a:cxnLst>
                <a:cxn ang="0">
                  <a:pos x="T0" y="T1"/>
                </a:cxn>
                <a:cxn ang="0">
                  <a:pos x="T2" y="T3"/>
                </a:cxn>
                <a:cxn ang="0">
                  <a:pos x="T4" y="T5"/>
                </a:cxn>
                <a:cxn ang="0">
                  <a:pos x="T6" y="T7"/>
                </a:cxn>
                <a:cxn ang="0">
                  <a:pos x="T8" y="T9"/>
                </a:cxn>
              </a:cxnLst>
              <a:rect l="0" t="0" r="r" b="b"/>
              <a:pathLst>
                <a:path w="425" h="21">
                  <a:moveTo>
                    <a:pt x="42" y="0"/>
                  </a:moveTo>
                  <a:cubicBezTo>
                    <a:pt x="15" y="7"/>
                    <a:pt x="0" y="14"/>
                    <a:pt x="0" y="21"/>
                  </a:cubicBezTo>
                  <a:cubicBezTo>
                    <a:pt x="414" y="21"/>
                    <a:pt x="414" y="21"/>
                    <a:pt x="414" y="21"/>
                  </a:cubicBezTo>
                  <a:cubicBezTo>
                    <a:pt x="414" y="19"/>
                    <a:pt x="418" y="18"/>
                    <a:pt x="425" y="16"/>
                  </a:cubicBezTo>
                  <a:lnTo>
                    <a:pt x="42"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64" name="Rectangle 261"/>
            <p:cNvSpPr>
              <a:spLocks noChangeArrowheads="1"/>
            </p:cNvSpPr>
            <p:nvPr/>
          </p:nvSpPr>
          <p:spPr bwMode="auto">
            <a:xfrm>
              <a:off x="5276822" y="3282713"/>
              <a:ext cx="735239" cy="67453"/>
            </a:xfrm>
            <a:prstGeom prst="rect">
              <a:avLst/>
            </a:pr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65" name="Freeform 262"/>
            <p:cNvSpPr/>
            <p:nvPr/>
          </p:nvSpPr>
          <p:spPr bwMode="auto">
            <a:xfrm>
              <a:off x="5351770" y="3180034"/>
              <a:ext cx="679778" cy="93685"/>
            </a:xfrm>
            <a:custGeom>
              <a:avLst/>
              <a:gdLst>
                <a:gd name="T0" fmla="*/ 907 w 907"/>
                <a:gd name="T1" fmla="*/ 125 h 125"/>
                <a:gd name="T2" fmla="*/ 0 w 907"/>
                <a:gd name="T3" fmla="*/ 87 h 125"/>
                <a:gd name="T4" fmla="*/ 0 w 907"/>
                <a:gd name="T5" fmla="*/ 0 h 125"/>
                <a:gd name="T6" fmla="*/ 907 w 907"/>
                <a:gd name="T7" fmla="*/ 35 h 125"/>
                <a:gd name="T8" fmla="*/ 907 w 907"/>
                <a:gd name="T9" fmla="*/ 125 h 125"/>
              </a:gdLst>
              <a:ahLst/>
              <a:cxnLst>
                <a:cxn ang="0">
                  <a:pos x="T0" y="T1"/>
                </a:cxn>
                <a:cxn ang="0">
                  <a:pos x="T2" y="T3"/>
                </a:cxn>
                <a:cxn ang="0">
                  <a:pos x="T4" y="T5"/>
                </a:cxn>
                <a:cxn ang="0">
                  <a:pos x="T6" y="T7"/>
                </a:cxn>
                <a:cxn ang="0">
                  <a:pos x="T8" y="T9"/>
                </a:cxn>
              </a:cxnLst>
              <a:rect l="0" t="0" r="r" b="b"/>
              <a:pathLst>
                <a:path w="907" h="125">
                  <a:moveTo>
                    <a:pt x="907" y="125"/>
                  </a:moveTo>
                  <a:lnTo>
                    <a:pt x="0" y="87"/>
                  </a:lnTo>
                  <a:lnTo>
                    <a:pt x="0" y="0"/>
                  </a:lnTo>
                  <a:lnTo>
                    <a:pt x="907" y="35"/>
                  </a:lnTo>
                  <a:lnTo>
                    <a:pt x="907" y="125"/>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66" name="Freeform 263"/>
            <p:cNvSpPr/>
            <p:nvPr/>
          </p:nvSpPr>
          <p:spPr bwMode="auto">
            <a:xfrm>
              <a:off x="5569868" y="3080353"/>
              <a:ext cx="518640" cy="119167"/>
            </a:xfrm>
            <a:custGeom>
              <a:avLst/>
              <a:gdLst>
                <a:gd name="T0" fmla="*/ 692 w 692"/>
                <a:gd name="T1" fmla="*/ 159 h 159"/>
                <a:gd name="T2" fmla="*/ 0 w 692"/>
                <a:gd name="T3" fmla="*/ 88 h 159"/>
                <a:gd name="T4" fmla="*/ 0 w 692"/>
                <a:gd name="T5" fmla="*/ 0 h 159"/>
                <a:gd name="T6" fmla="*/ 692 w 692"/>
                <a:gd name="T7" fmla="*/ 69 h 159"/>
                <a:gd name="T8" fmla="*/ 692 w 692"/>
                <a:gd name="T9" fmla="*/ 159 h 159"/>
              </a:gdLst>
              <a:ahLst/>
              <a:cxnLst>
                <a:cxn ang="0">
                  <a:pos x="T0" y="T1"/>
                </a:cxn>
                <a:cxn ang="0">
                  <a:pos x="T2" y="T3"/>
                </a:cxn>
                <a:cxn ang="0">
                  <a:pos x="T4" y="T5"/>
                </a:cxn>
                <a:cxn ang="0">
                  <a:pos x="T6" y="T7"/>
                </a:cxn>
                <a:cxn ang="0">
                  <a:pos x="T8" y="T9"/>
                </a:cxn>
              </a:cxnLst>
              <a:rect l="0" t="0" r="r" b="b"/>
              <a:pathLst>
                <a:path w="692" h="159">
                  <a:moveTo>
                    <a:pt x="692" y="159"/>
                  </a:moveTo>
                  <a:lnTo>
                    <a:pt x="0" y="88"/>
                  </a:lnTo>
                  <a:lnTo>
                    <a:pt x="0" y="0"/>
                  </a:lnTo>
                  <a:lnTo>
                    <a:pt x="692" y="69"/>
                  </a:lnTo>
                  <a:lnTo>
                    <a:pt x="692" y="159"/>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67" name="Freeform 264"/>
            <p:cNvSpPr/>
            <p:nvPr/>
          </p:nvSpPr>
          <p:spPr bwMode="auto">
            <a:xfrm>
              <a:off x="5887648" y="2991915"/>
              <a:ext cx="284053" cy="134906"/>
            </a:xfrm>
            <a:custGeom>
              <a:avLst/>
              <a:gdLst>
                <a:gd name="T0" fmla="*/ 379 w 379"/>
                <a:gd name="T1" fmla="*/ 180 h 180"/>
                <a:gd name="T2" fmla="*/ 0 w 379"/>
                <a:gd name="T3" fmla="*/ 90 h 180"/>
                <a:gd name="T4" fmla="*/ 0 w 379"/>
                <a:gd name="T5" fmla="*/ 0 h 180"/>
                <a:gd name="T6" fmla="*/ 379 w 379"/>
                <a:gd name="T7" fmla="*/ 90 h 180"/>
                <a:gd name="T8" fmla="*/ 379 w 379"/>
                <a:gd name="T9" fmla="*/ 180 h 180"/>
              </a:gdLst>
              <a:ahLst/>
              <a:cxnLst>
                <a:cxn ang="0">
                  <a:pos x="T0" y="T1"/>
                </a:cxn>
                <a:cxn ang="0">
                  <a:pos x="T2" y="T3"/>
                </a:cxn>
                <a:cxn ang="0">
                  <a:pos x="T4" y="T5"/>
                </a:cxn>
                <a:cxn ang="0">
                  <a:pos x="T6" y="T7"/>
                </a:cxn>
                <a:cxn ang="0">
                  <a:pos x="T8" y="T9"/>
                </a:cxn>
              </a:cxnLst>
              <a:rect l="0" t="0" r="r" b="b"/>
              <a:pathLst>
                <a:path w="379" h="180">
                  <a:moveTo>
                    <a:pt x="379" y="180"/>
                  </a:moveTo>
                  <a:lnTo>
                    <a:pt x="0" y="90"/>
                  </a:lnTo>
                  <a:lnTo>
                    <a:pt x="0" y="0"/>
                  </a:lnTo>
                  <a:lnTo>
                    <a:pt x="379" y="90"/>
                  </a:lnTo>
                  <a:lnTo>
                    <a:pt x="379" y="18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68" name="Freeform 265"/>
            <p:cNvSpPr/>
            <p:nvPr/>
          </p:nvSpPr>
          <p:spPr bwMode="auto">
            <a:xfrm>
              <a:off x="5566121" y="3434857"/>
              <a:ext cx="522387" cy="116919"/>
            </a:xfrm>
            <a:custGeom>
              <a:avLst/>
              <a:gdLst>
                <a:gd name="T0" fmla="*/ 697 w 697"/>
                <a:gd name="T1" fmla="*/ 88 h 156"/>
                <a:gd name="T2" fmla="*/ 0 w 697"/>
                <a:gd name="T3" fmla="*/ 156 h 156"/>
                <a:gd name="T4" fmla="*/ 0 w 697"/>
                <a:gd name="T5" fmla="*/ 69 h 156"/>
                <a:gd name="T6" fmla="*/ 697 w 697"/>
                <a:gd name="T7" fmla="*/ 0 h 156"/>
                <a:gd name="T8" fmla="*/ 697 w 697"/>
                <a:gd name="T9" fmla="*/ 88 h 156"/>
              </a:gdLst>
              <a:ahLst/>
              <a:cxnLst>
                <a:cxn ang="0">
                  <a:pos x="T0" y="T1"/>
                </a:cxn>
                <a:cxn ang="0">
                  <a:pos x="T2" y="T3"/>
                </a:cxn>
                <a:cxn ang="0">
                  <a:pos x="T4" y="T5"/>
                </a:cxn>
                <a:cxn ang="0">
                  <a:pos x="T6" y="T7"/>
                </a:cxn>
                <a:cxn ang="0">
                  <a:pos x="T8" y="T9"/>
                </a:cxn>
              </a:cxnLst>
              <a:rect l="0" t="0" r="r" b="b"/>
              <a:pathLst>
                <a:path w="697" h="156">
                  <a:moveTo>
                    <a:pt x="697" y="88"/>
                  </a:moveTo>
                  <a:lnTo>
                    <a:pt x="0" y="156"/>
                  </a:lnTo>
                  <a:lnTo>
                    <a:pt x="0" y="69"/>
                  </a:lnTo>
                  <a:lnTo>
                    <a:pt x="697" y="0"/>
                  </a:lnTo>
                  <a:lnTo>
                    <a:pt x="697"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69" name="Freeform 266"/>
            <p:cNvSpPr/>
            <p:nvPr/>
          </p:nvSpPr>
          <p:spPr bwMode="auto">
            <a:xfrm>
              <a:off x="5895143" y="3507556"/>
              <a:ext cx="276558" cy="133407"/>
            </a:xfrm>
            <a:custGeom>
              <a:avLst/>
              <a:gdLst>
                <a:gd name="T0" fmla="*/ 369 w 369"/>
                <a:gd name="T1" fmla="*/ 88 h 178"/>
                <a:gd name="T2" fmla="*/ 0 w 369"/>
                <a:gd name="T3" fmla="*/ 178 h 178"/>
                <a:gd name="T4" fmla="*/ 0 w 369"/>
                <a:gd name="T5" fmla="*/ 88 h 178"/>
                <a:gd name="T6" fmla="*/ 369 w 369"/>
                <a:gd name="T7" fmla="*/ 0 h 178"/>
                <a:gd name="T8" fmla="*/ 369 w 369"/>
                <a:gd name="T9" fmla="*/ 88 h 178"/>
              </a:gdLst>
              <a:ahLst/>
              <a:cxnLst>
                <a:cxn ang="0">
                  <a:pos x="T0" y="T1"/>
                </a:cxn>
                <a:cxn ang="0">
                  <a:pos x="T2" y="T3"/>
                </a:cxn>
                <a:cxn ang="0">
                  <a:pos x="T4" y="T5"/>
                </a:cxn>
                <a:cxn ang="0">
                  <a:pos x="T6" y="T7"/>
                </a:cxn>
                <a:cxn ang="0">
                  <a:pos x="T8" y="T9"/>
                </a:cxn>
              </a:cxnLst>
              <a:rect l="0" t="0" r="r" b="b"/>
              <a:pathLst>
                <a:path w="369" h="178">
                  <a:moveTo>
                    <a:pt x="369" y="88"/>
                  </a:moveTo>
                  <a:lnTo>
                    <a:pt x="0" y="178"/>
                  </a:lnTo>
                  <a:lnTo>
                    <a:pt x="0" y="88"/>
                  </a:lnTo>
                  <a:lnTo>
                    <a:pt x="369" y="0"/>
                  </a:lnTo>
                  <a:lnTo>
                    <a:pt x="369"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70" name="Freeform 267"/>
            <p:cNvSpPr/>
            <p:nvPr/>
          </p:nvSpPr>
          <p:spPr bwMode="auto">
            <a:xfrm>
              <a:off x="5354768" y="3426613"/>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71" name="Freeform 268"/>
            <p:cNvSpPr/>
            <p:nvPr/>
          </p:nvSpPr>
          <p:spPr bwMode="auto">
            <a:xfrm>
              <a:off x="5566121" y="3500811"/>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9"/>
                    <a:pt x="52" y="34"/>
                    <a:pt x="0" y="29"/>
                  </a:cubicBezTo>
                  <a:lnTo>
                    <a:pt x="293"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72" name="Freeform 269"/>
            <p:cNvSpPr/>
            <p:nvPr/>
          </p:nvSpPr>
          <p:spPr bwMode="auto">
            <a:xfrm>
              <a:off x="5895143" y="3573511"/>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73" name="Freeform 270"/>
            <p:cNvSpPr/>
            <p:nvPr/>
          </p:nvSpPr>
          <p:spPr bwMode="auto">
            <a:xfrm>
              <a:off x="6512714" y="3817841"/>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8"/>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74" name="Freeform 271"/>
            <p:cNvSpPr/>
            <p:nvPr/>
          </p:nvSpPr>
          <p:spPr bwMode="auto">
            <a:xfrm>
              <a:off x="6455753" y="3761630"/>
              <a:ext cx="736738" cy="58459"/>
            </a:xfrm>
            <a:custGeom>
              <a:avLst/>
              <a:gdLst>
                <a:gd name="T0" fmla="*/ 32 w 415"/>
                <a:gd name="T1" fmla="*/ 0 h 33"/>
                <a:gd name="T2" fmla="*/ 415 w 415"/>
                <a:gd name="T3" fmla="*/ 15 h 33"/>
                <a:gd name="T4" fmla="*/ 293 w 415"/>
                <a:gd name="T5" fmla="*/ 33 h 33"/>
                <a:gd name="T6" fmla="*/ 0 w 415"/>
                <a:gd name="T7" fmla="*/ 5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5"/>
                    <a:pt x="0" y="5"/>
                    <a:pt x="0" y="5"/>
                  </a:cubicBezTo>
                  <a:cubicBezTo>
                    <a:pt x="14" y="3"/>
                    <a:pt x="25" y="2"/>
                    <a:pt x="3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75" name="Freeform 272"/>
            <p:cNvSpPr/>
            <p:nvPr/>
          </p:nvSpPr>
          <p:spPr bwMode="auto">
            <a:xfrm>
              <a:off x="6372561" y="3702421"/>
              <a:ext cx="603331" cy="72699"/>
            </a:xfrm>
            <a:custGeom>
              <a:avLst/>
              <a:gdLst>
                <a:gd name="T0" fmla="*/ 47 w 340"/>
                <a:gd name="T1" fmla="*/ 0 h 41"/>
                <a:gd name="T2" fmla="*/ 340 w 340"/>
                <a:gd name="T3" fmla="*/ 29 h 41"/>
                <a:gd name="T4" fmla="*/ 160 w 340"/>
                <a:gd name="T5" fmla="*/ 41 h 41"/>
                <a:gd name="T6" fmla="*/ 0 w 340"/>
                <a:gd name="T7" fmla="*/ 3 h 41"/>
                <a:gd name="T8" fmla="*/ 47 w 340"/>
                <a:gd name="T9" fmla="*/ 0 h 41"/>
              </a:gdLst>
              <a:ahLst/>
              <a:cxnLst>
                <a:cxn ang="0">
                  <a:pos x="T0" y="T1"/>
                </a:cxn>
                <a:cxn ang="0">
                  <a:pos x="T2" y="T3"/>
                </a:cxn>
                <a:cxn ang="0">
                  <a:pos x="T4" y="T5"/>
                </a:cxn>
                <a:cxn ang="0">
                  <a:pos x="T6" y="T7"/>
                </a:cxn>
                <a:cxn ang="0">
                  <a:pos x="T8" y="T9"/>
                </a:cxn>
              </a:cxnLst>
              <a:rect l="0" t="0" r="r" b="b"/>
              <a:pathLst>
                <a:path w="340" h="41">
                  <a:moveTo>
                    <a:pt x="47" y="0"/>
                  </a:moveTo>
                  <a:cubicBezTo>
                    <a:pt x="340" y="29"/>
                    <a:pt x="340" y="29"/>
                    <a:pt x="340" y="29"/>
                  </a:cubicBezTo>
                  <a:cubicBezTo>
                    <a:pt x="289" y="34"/>
                    <a:pt x="228" y="38"/>
                    <a:pt x="160" y="41"/>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76" name="Freeform 273"/>
            <p:cNvSpPr/>
            <p:nvPr/>
          </p:nvSpPr>
          <p:spPr bwMode="auto">
            <a:xfrm>
              <a:off x="6271381" y="3640964"/>
              <a:ext cx="385232" cy="74198"/>
            </a:xfrm>
            <a:custGeom>
              <a:avLst/>
              <a:gdLst>
                <a:gd name="T0" fmla="*/ 57 w 217"/>
                <a:gd name="T1" fmla="*/ 0 h 42"/>
                <a:gd name="T2" fmla="*/ 217 w 217"/>
                <a:gd name="T3" fmla="*/ 38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8"/>
                    <a:pt x="217" y="38"/>
                    <a:pt x="217" y="38"/>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77" name="Freeform 274"/>
            <p:cNvSpPr/>
            <p:nvPr/>
          </p:nvSpPr>
          <p:spPr bwMode="auto">
            <a:xfrm>
              <a:off x="5566121" y="2357856"/>
              <a:ext cx="522387" cy="116919"/>
            </a:xfrm>
            <a:custGeom>
              <a:avLst/>
              <a:gdLst>
                <a:gd name="T0" fmla="*/ 697 w 697"/>
                <a:gd name="T1" fmla="*/ 87 h 156"/>
                <a:gd name="T2" fmla="*/ 0 w 697"/>
                <a:gd name="T3" fmla="*/ 156 h 156"/>
                <a:gd name="T4" fmla="*/ 0 w 697"/>
                <a:gd name="T5" fmla="*/ 68 h 156"/>
                <a:gd name="T6" fmla="*/ 697 w 697"/>
                <a:gd name="T7" fmla="*/ 0 h 156"/>
                <a:gd name="T8" fmla="*/ 697 w 697"/>
                <a:gd name="T9" fmla="*/ 87 h 156"/>
              </a:gdLst>
              <a:ahLst/>
              <a:cxnLst>
                <a:cxn ang="0">
                  <a:pos x="T0" y="T1"/>
                </a:cxn>
                <a:cxn ang="0">
                  <a:pos x="T2" y="T3"/>
                </a:cxn>
                <a:cxn ang="0">
                  <a:pos x="T4" y="T5"/>
                </a:cxn>
                <a:cxn ang="0">
                  <a:pos x="T6" y="T7"/>
                </a:cxn>
                <a:cxn ang="0">
                  <a:pos x="T8" y="T9"/>
                </a:cxn>
              </a:cxnLst>
              <a:rect l="0" t="0" r="r" b="b"/>
              <a:pathLst>
                <a:path w="697" h="156">
                  <a:moveTo>
                    <a:pt x="697" y="87"/>
                  </a:moveTo>
                  <a:lnTo>
                    <a:pt x="0" y="156"/>
                  </a:lnTo>
                  <a:lnTo>
                    <a:pt x="0" y="68"/>
                  </a:lnTo>
                  <a:lnTo>
                    <a:pt x="697" y="0"/>
                  </a:lnTo>
                  <a:lnTo>
                    <a:pt x="697" y="87"/>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78" name="Freeform 275"/>
            <p:cNvSpPr/>
            <p:nvPr/>
          </p:nvSpPr>
          <p:spPr bwMode="auto">
            <a:xfrm>
              <a:off x="5895143" y="2428307"/>
              <a:ext cx="276558" cy="134906"/>
            </a:xfrm>
            <a:custGeom>
              <a:avLst/>
              <a:gdLst>
                <a:gd name="T0" fmla="*/ 369 w 369"/>
                <a:gd name="T1" fmla="*/ 90 h 180"/>
                <a:gd name="T2" fmla="*/ 0 w 369"/>
                <a:gd name="T3" fmla="*/ 180 h 180"/>
                <a:gd name="T4" fmla="*/ 0 w 369"/>
                <a:gd name="T5" fmla="*/ 90 h 180"/>
                <a:gd name="T6" fmla="*/ 369 w 369"/>
                <a:gd name="T7" fmla="*/ 0 h 180"/>
                <a:gd name="T8" fmla="*/ 369 w 369"/>
                <a:gd name="T9" fmla="*/ 90 h 180"/>
              </a:gdLst>
              <a:ahLst/>
              <a:cxnLst>
                <a:cxn ang="0">
                  <a:pos x="T0" y="T1"/>
                </a:cxn>
                <a:cxn ang="0">
                  <a:pos x="T2" y="T3"/>
                </a:cxn>
                <a:cxn ang="0">
                  <a:pos x="T4" y="T5"/>
                </a:cxn>
                <a:cxn ang="0">
                  <a:pos x="T6" y="T7"/>
                </a:cxn>
                <a:cxn ang="0">
                  <a:pos x="T8" y="T9"/>
                </a:cxn>
              </a:cxnLst>
              <a:rect l="0" t="0" r="r" b="b"/>
              <a:pathLst>
                <a:path w="369" h="180">
                  <a:moveTo>
                    <a:pt x="369" y="90"/>
                  </a:moveTo>
                  <a:lnTo>
                    <a:pt x="0" y="180"/>
                  </a:lnTo>
                  <a:lnTo>
                    <a:pt x="0" y="90"/>
                  </a:lnTo>
                  <a:lnTo>
                    <a:pt x="369" y="0"/>
                  </a:lnTo>
                  <a:lnTo>
                    <a:pt x="369" y="9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79" name="Freeform 276"/>
            <p:cNvSpPr/>
            <p:nvPr/>
          </p:nvSpPr>
          <p:spPr bwMode="auto">
            <a:xfrm>
              <a:off x="5354768" y="2348862"/>
              <a:ext cx="733740" cy="59958"/>
            </a:xfrm>
            <a:custGeom>
              <a:avLst/>
              <a:gdLst>
                <a:gd name="T0" fmla="*/ 382 w 413"/>
                <a:gd name="T1" fmla="*/ 0 h 34"/>
                <a:gd name="T2" fmla="*/ 413 w 413"/>
                <a:gd name="T3" fmla="*/ 5 h 34"/>
                <a:gd name="T4" fmla="*/ 121 w 413"/>
                <a:gd name="T5" fmla="*/ 34 h 34"/>
                <a:gd name="T6" fmla="*/ 0 w 413"/>
                <a:gd name="T7" fmla="*/ 16 h 34"/>
                <a:gd name="T8" fmla="*/ 382 w 413"/>
                <a:gd name="T9" fmla="*/ 0 h 34"/>
              </a:gdLst>
              <a:ahLst/>
              <a:cxnLst>
                <a:cxn ang="0">
                  <a:pos x="T0" y="T1"/>
                </a:cxn>
                <a:cxn ang="0">
                  <a:pos x="T2" y="T3"/>
                </a:cxn>
                <a:cxn ang="0">
                  <a:pos x="T4" y="T5"/>
                </a:cxn>
                <a:cxn ang="0">
                  <a:pos x="T6" y="T7"/>
                </a:cxn>
                <a:cxn ang="0">
                  <a:pos x="T8" y="T9"/>
                </a:cxn>
              </a:cxnLst>
              <a:rect l="0" t="0" r="r" b="b"/>
              <a:pathLst>
                <a:path w="413" h="34">
                  <a:moveTo>
                    <a:pt x="382" y="0"/>
                  </a:moveTo>
                  <a:cubicBezTo>
                    <a:pt x="389" y="2"/>
                    <a:pt x="400" y="4"/>
                    <a:pt x="413" y="5"/>
                  </a:cubicBezTo>
                  <a:cubicBezTo>
                    <a:pt x="121" y="34"/>
                    <a:pt x="121" y="34"/>
                    <a:pt x="121" y="34"/>
                  </a:cubicBezTo>
                  <a:cubicBezTo>
                    <a:pt x="70" y="29"/>
                    <a:pt x="28" y="23"/>
                    <a:pt x="0" y="16"/>
                  </a:cubicBezTo>
                  <a:lnTo>
                    <a:pt x="382"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80" name="Freeform 277"/>
            <p:cNvSpPr/>
            <p:nvPr/>
          </p:nvSpPr>
          <p:spPr bwMode="auto">
            <a:xfrm>
              <a:off x="5566121" y="2423060"/>
              <a:ext cx="605579" cy="72699"/>
            </a:xfrm>
            <a:custGeom>
              <a:avLst/>
              <a:gdLst>
                <a:gd name="T0" fmla="*/ 293 w 341"/>
                <a:gd name="T1" fmla="*/ 0 h 41"/>
                <a:gd name="T2" fmla="*/ 341 w 341"/>
                <a:gd name="T3" fmla="*/ 4 h 41"/>
                <a:gd name="T4" fmla="*/ 185 w 341"/>
                <a:gd name="T5" fmla="*/ 41 h 41"/>
                <a:gd name="T6" fmla="*/ 0 w 341"/>
                <a:gd name="T7" fmla="*/ 29 h 41"/>
                <a:gd name="T8" fmla="*/ 293 w 341"/>
                <a:gd name="T9" fmla="*/ 0 h 41"/>
              </a:gdLst>
              <a:ahLst/>
              <a:cxnLst>
                <a:cxn ang="0">
                  <a:pos x="T0" y="T1"/>
                </a:cxn>
                <a:cxn ang="0">
                  <a:pos x="T2" y="T3"/>
                </a:cxn>
                <a:cxn ang="0">
                  <a:pos x="T4" y="T5"/>
                </a:cxn>
                <a:cxn ang="0">
                  <a:pos x="T6" y="T7"/>
                </a:cxn>
                <a:cxn ang="0">
                  <a:pos x="T8" y="T9"/>
                </a:cxn>
              </a:cxnLst>
              <a:rect l="0" t="0" r="r" b="b"/>
              <a:pathLst>
                <a:path w="341" h="41">
                  <a:moveTo>
                    <a:pt x="293" y="0"/>
                  </a:moveTo>
                  <a:cubicBezTo>
                    <a:pt x="306" y="2"/>
                    <a:pt x="323" y="3"/>
                    <a:pt x="341" y="4"/>
                  </a:cubicBezTo>
                  <a:cubicBezTo>
                    <a:pt x="185" y="41"/>
                    <a:pt x="185" y="41"/>
                    <a:pt x="185" y="41"/>
                  </a:cubicBezTo>
                  <a:cubicBezTo>
                    <a:pt x="115" y="38"/>
                    <a:pt x="52" y="34"/>
                    <a:pt x="0" y="29"/>
                  </a:cubicBezTo>
                  <a:lnTo>
                    <a:pt x="293"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81" name="Freeform 278"/>
            <p:cNvSpPr/>
            <p:nvPr/>
          </p:nvSpPr>
          <p:spPr bwMode="auto">
            <a:xfrm>
              <a:off x="5895143" y="2495760"/>
              <a:ext cx="376239" cy="74198"/>
            </a:xfrm>
            <a:custGeom>
              <a:avLst/>
              <a:gdLst>
                <a:gd name="T0" fmla="*/ 156 w 212"/>
                <a:gd name="T1" fmla="*/ 0 h 42"/>
                <a:gd name="T2" fmla="*/ 212 w 212"/>
                <a:gd name="T3" fmla="*/ 1 h 42"/>
                <a:gd name="T4" fmla="*/ 212 w 212"/>
                <a:gd name="T5" fmla="*/ 42 h 42"/>
                <a:gd name="T6" fmla="*/ 0 w 212"/>
                <a:gd name="T7" fmla="*/ 38 h 42"/>
                <a:gd name="T8" fmla="*/ 156 w 212"/>
                <a:gd name="T9" fmla="*/ 0 h 42"/>
              </a:gdLst>
              <a:ahLst/>
              <a:cxnLst>
                <a:cxn ang="0">
                  <a:pos x="T0" y="T1"/>
                </a:cxn>
                <a:cxn ang="0">
                  <a:pos x="T2" y="T3"/>
                </a:cxn>
                <a:cxn ang="0">
                  <a:pos x="T4" y="T5"/>
                </a:cxn>
                <a:cxn ang="0">
                  <a:pos x="T6" y="T7"/>
                </a:cxn>
                <a:cxn ang="0">
                  <a:pos x="T8" y="T9"/>
                </a:cxn>
              </a:cxnLst>
              <a:rect l="0" t="0" r="r" b="b"/>
              <a:pathLst>
                <a:path w="212" h="42">
                  <a:moveTo>
                    <a:pt x="156" y="0"/>
                  </a:moveTo>
                  <a:cubicBezTo>
                    <a:pt x="173" y="1"/>
                    <a:pt x="192" y="1"/>
                    <a:pt x="212" y="1"/>
                  </a:cubicBezTo>
                  <a:cubicBezTo>
                    <a:pt x="212" y="42"/>
                    <a:pt x="212" y="42"/>
                    <a:pt x="212" y="42"/>
                  </a:cubicBezTo>
                  <a:cubicBezTo>
                    <a:pt x="137" y="42"/>
                    <a:pt x="65" y="41"/>
                    <a:pt x="0" y="38"/>
                  </a:cubicBezTo>
                  <a:lnTo>
                    <a:pt x="156"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82" name="Freeform 279"/>
            <p:cNvSpPr/>
            <p:nvPr/>
          </p:nvSpPr>
          <p:spPr bwMode="auto">
            <a:xfrm>
              <a:off x="6512714" y="2740090"/>
              <a:ext cx="756225" cy="37474"/>
            </a:xfrm>
            <a:custGeom>
              <a:avLst/>
              <a:gdLst>
                <a:gd name="T0" fmla="*/ 11 w 426"/>
                <a:gd name="T1" fmla="*/ 0 h 21"/>
                <a:gd name="T2" fmla="*/ 426 w 426"/>
                <a:gd name="T3" fmla="*/ 0 h 21"/>
                <a:gd name="T4" fmla="*/ 383 w 426"/>
                <a:gd name="T5" fmla="*/ 21 h 21"/>
                <a:gd name="T6" fmla="*/ 0 w 426"/>
                <a:gd name="T7" fmla="*/ 6 h 21"/>
                <a:gd name="T8" fmla="*/ 11 w 426"/>
                <a:gd name="T9" fmla="*/ 0 h 21"/>
              </a:gdLst>
              <a:ahLst/>
              <a:cxnLst>
                <a:cxn ang="0">
                  <a:pos x="T0" y="T1"/>
                </a:cxn>
                <a:cxn ang="0">
                  <a:pos x="T2" y="T3"/>
                </a:cxn>
                <a:cxn ang="0">
                  <a:pos x="T4" y="T5"/>
                </a:cxn>
                <a:cxn ang="0">
                  <a:pos x="T6" y="T7"/>
                </a:cxn>
                <a:cxn ang="0">
                  <a:pos x="T8" y="T9"/>
                </a:cxn>
              </a:cxnLst>
              <a:rect l="0" t="0" r="r" b="b"/>
              <a:pathLst>
                <a:path w="426" h="21">
                  <a:moveTo>
                    <a:pt x="11" y="0"/>
                  </a:moveTo>
                  <a:cubicBezTo>
                    <a:pt x="426" y="0"/>
                    <a:pt x="426" y="0"/>
                    <a:pt x="426" y="0"/>
                  </a:cubicBezTo>
                  <a:cubicBezTo>
                    <a:pt x="426" y="7"/>
                    <a:pt x="410" y="15"/>
                    <a:pt x="383" y="21"/>
                  </a:cubicBezTo>
                  <a:cubicBezTo>
                    <a:pt x="0" y="6"/>
                    <a:pt x="0" y="6"/>
                    <a:pt x="0" y="6"/>
                  </a:cubicBezTo>
                  <a:cubicBezTo>
                    <a:pt x="7" y="4"/>
                    <a:pt x="11" y="2"/>
                    <a:pt x="11"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83" name="Freeform 280"/>
            <p:cNvSpPr/>
            <p:nvPr/>
          </p:nvSpPr>
          <p:spPr bwMode="auto">
            <a:xfrm>
              <a:off x="6455753" y="2683879"/>
              <a:ext cx="736738" cy="58459"/>
            </a:xfrm>
            <a:custGeom>
              <a:avLst/>
              <a:gdLst>
                <a:gd name="T0" fmla="*/ 32 w 415"/>
                <a:gd name="T1" fmla="*/ 0 h 33"/>
                <a:gd name="T2" fmla="*/ 415 w 415"/>
                <a:gd name="T3" fmla="*/ 15 h 33"/>
                <a:gd name="T4" fmla="*/ 293 w 415"/>
                <a:gd name="T5" fmla="*/ 33 h 33"/>
                <a:gd name="T6" fmla="*/ 0 w 415"/>
                <a:gd name="T7" fmla="*/ 4 h 33"/>
                <a:gd name="T8" fmla="*/ 32 w 415"/>
                <a:gd name="T9" fmla="*/ 0 h 33"/>
              </a:gdLst>
              <a:ahLst/>
              <a:cxnLst>
                <a:cxn ang="0">
                  <a:pos x="T0" y="T1"/>
                </a:cxn>
                <a:cxn ang="0">
                  <a:pos x="T2" y="T3"/>
                </a:cxn>
                <a:cxn ang="0">
                  <a:pos x="T4" y="T5"/>
                </a:cxn>
                <a:cxn ang="0">
                  <a:pos x="T6" y="T7"/>
                </a:cxn>
                <a:cxn ang="0">
                  <a:pos x="T8" y="T9"/>
                </a:cxn>
              </a:cxnLst>
              <a:rect l="0" t="0" r="r" b="b"/>
              <a:pathLst>
                <a:path w="415" h="33">
                  <a:moveTo>
                    <a:pt x="32" y="0"/>
                  </a:moveTo>
                  <a:cubicBezTo>
                    <a:pt x="415" y="15"/>
                    <a:pt x="415" y="15"/>
                    <a:pt x="415" y="15"/>
                  </a:cubicBezTo>
                  <a:cubicBezTo>
                    <a:pt x="387" y="22"/>
                    <a:pt x="345" y="28"/>
                    <a:pt x="293" y="33"/>
                  </a:cubicBezTo>
                  <a:cubicBezTo>
                    <a:pt x="0" y="4"/>
                    <a:pt x="0" y="4"/>
                    <a:pt x="0" y="4"/>
                  </a:cubicBezTo>
                  <a:cubicBezTo>
                    <a:pt x="14" y="3"/>
                    <a:pt x="25" y="2"/>
                    <a:pt x="3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84" name="Freeform 281"/>
            <p:cNvSpPr/>
            <p:nvPr/>
          </p:nvSpPr>
          <p:spPr bwMode="auto">
            <a:xfrm>
              <a:off x="6372561" y="2625420"/>
              <a:ext cx="603331" cy="70451"/>
            </a:xfrm>
            <a:custGeom>
              <a:avLst/>
              <a:gdLst>
                <a:gd name="T0" fmla="*/ 47 w 340"/>
                <a:gd name="T1" fmla="*/ 0 h 40"/>
                <a:gd name="T2" fmla="*/ 340 w 340"/>
                <a:gd name="T3" fmla="*/ 29 h 40"/>
                <a:gd name="T4" fmla="*/ 160 w 340"/>
                <a:gd name="T5" fmla="*/ 40 h 40"/>
                <a:gd name="T6" fmla="*/ 0 w 340"/>
                <a:gd name="T7" fmla="*/ 3 h 40"/>
                <a:gd name="T8" fmla="*/ 47 w 340"/>
                <a:gd name="T9" fmla="*/ 0 h 40"/>
              </a:gdLst>
              <a:ahLst/>
              <a:cxnLst>
                <a:cxn ang="0">
                  <a:pos x="T0" y="T1"/>
                </a:cxn>
                <a:cxn ang="0">
                  <a:pos x="T2" y="T3"/>
                </a:cxn>
                <a:cxn ang="0">
                  <a:pos x="T4" y="T5"/>
                </a:cxn>
                <a:cxn ang="0">
                  <a:pos x="T6" y="T7"/>
                </a:cxn>
                <a:cxn ang="0">
                  <a:pos x="T8" y="T9"/>
                </a:cxn>
              </a:cxnLst>
              <a:rect l="0" t="0" r="r" b="b"/>
              <a:pathLst>
                <a:path w="340" h="40">
                  <a:moveTo>
                    <a:pt x="47" y="0"/>
                  </a:moveTo>
                  <a:cubicBezTo>
                    <a:pt x="340" y="29"/>
                    <a:pt x="340" y="29"/>
                    <a:pt x="340" y="29"/>
                  </a:cubicBezTo>
                  <a:cubicBezTo>
                    <a:pt x="289" y="34"/>
                    <a:pt x="228" y="38"/>
                    <a:pt x="160" y="40"/>
                  </a:cubicBezTo>
                  <a:cubicBezTo>
                    <a:pt x="0" y="3"/>
                    <a:pt x="0" y="3"/>
                    <a:pt x="0" y="3"/>
                  </a:cubicBezTo>
                  <a:cubicBezTo>
                    <a:pt x="18" y="2"/>
                    <a:pt x="34" y="1"/>
                    <a:pt x="4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85" name="Freeform 282"/>
            <p:cNvSpPr/>
            <p:nvPr/>
          </p:nvSpPr>
          <p:spPr bwMode="auto">
            <a:xfrm>
              <a:off x="6271381" y="2563213"/>
              <a:ext cx="385232" cy="74198"/>
            </a:xfrm>
            <a:custGeom>
              <a:avLst/>
              <a:gdLst>
                <a:gd name="T0" fmla="*/ 57 w 217"/>
                <a:gd name="T1" fmla="*/ 0 h 42"/>
                <a:gd name="T2" fmla="*/ 217 w 217"/>
                <a:gd name="T3" fmla="*/ 37 h 42"/>
                <a:gd name="T4" fmla="*/ 0 w 217"/>
                <a:gd name="T5" fmla="*/ 42 h 42"/>
                <a:gd name="T6" fmla="*/ 0 w 217"/>
                <a:gd name="T7" fmla="*/ 1 h 42"/>
                <a:gd name="T8" fmla="*/ 57 w 217"/>
                <a:gd name="T9" fmla="*/ 0 h 42"/>
              </a:gdLst>
              <a:ahLst/>
              <a:cxnLst>
                <a:cxn ang="0">
                  <a:pos x="T0" y="T1"/>
                </a:cxn>
                <a:cxn ang="0">
                  <a:pos x="T2" y="T3"/>
                </a:cxn>
                <a:cxn ang="0">
                  <a:pos x="T4" y="T5"/>
                </a:cxn>
                <a:cxn ang="0">
                  <a:pos x="T6" y="T7"/>
                </a:cxn>
                <a:cxn ang="0">
                  <a:pos x="T8" y="T9"/>
                </a:cxn>
              </a:cxnLst>
              <a:rect l="0" t="0" r="r" b="b"/>
              <a:pathLst>
                <a:path w="217" h="42">
                  <a:moveTo>
                    <a:pt x="57" y="0"/>
                  </a:moveTo>
                  <a:cubicBezTo>
                    <a:pt x="217" y="37"/>
                    <a:pt x="217" y="37"/>
                    <a:pt x="217" y="37"/>
                  </a:cubicBezTo>
                  <a:cubicBezTo>
                    <a:pt x="150" y="40"/>
                    <a:pt x="77" y="42"/>
                    <a:pt x="0" y="42"/>
                  </a:cubicBezTo>
                  <a:cubicBezTo>
                    <a:pt x="0" y="1"/>
                    <a:pt x="0" y="1"/>
                    <a:pt x="0" y="1"/>
                  </a:cubicBezTo>
                  <a:cubicBezTo>
                    <a:pt x="20" y="1"/>
                    <a:pt x="39" y="1"/>
                    <a:pt x="5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86" name="Freeform 283"/>
            <p:cNvSpPr/>
            <p:nvPr/>
          </p:nvSpPr>
          <p:spPr bwMode="auto">
            <a:xfrm>
              <a:off x="6008314" y="2864503"/>
              <a:ext cx="523886" cy="542623"/>
            </a:xfrm>
            <a:custGeom>
              <a:avLst/>
              <a:gdLst>
                <a:gd name="T0" fmla="*/ 284 w 295"/>
                <a:gd name="T1" fmla="*/ 4 h 306"/>
                <a:gd name="T2" fmla="*/ 253 w 295"/>
                <a:gd name="T3" fmla="*/ 0 h 306"/>
                <a:gd name="T4" fmla="*/ 253 w 295"/>
                <a:gd name="T5" fmla="*/ 38 h 306"/>
                <a:gd name="T6" fmla="*/ 242 w 295"/>
                <a:gd name="T7" fmla="*/ 37 h 306"/>
                <a:gd name="T8" fmla="*/ 232 w 295"/>
                <a:gd name="T9" fmla="*/ 36 h 306"/>
                <a:gd name="T10" fmla="*/ 222 w 295"/>
                <a:gd name="T11" fmla="*/ 35 h 306"/>
                <a:gd name="T12" fmla="*/ 213 w 295"/>
                <a:gd name="T13" fmla="*/ 35 h 306"/>
                <a:gd name="T14" fmla="*/ 205 w 295"/>
                <a:gd name="T15" fmla="*/ 35 h 306"/>
                <a:gd name="T16" fmla="*/ 205 w 295"/>
                <a:gd name="T17" fmla="*/ 72 h 306"/>
                <a:gd name="T18" fmla="*/ 203 w 295"/>
                <a:gd name="T19" fmla="*/ 72 h 306"/>
                <a:gd name="T20" fmla="*/ 194 w 295"/>
                <a:gd name="T21" fmla="*/ 72 h 306"/>
                <a:gd name="T22" fmla="*/ 185 w 295"/>
                <a:gd name="T23" fmla="*/ 72 h 306"/>
                <a:gd name="T24" fmla="*/ 176 w 295"/>
                <a:gd name="T25" fmla="*/ 71 h 306"/>
                <a:gd name="T26" fmla="*/ 166 w 295"/>
                <a:gd name="T27" fmla="*/ 71 h 306"/>
                <a:gd name="T28" fmla="*/ 156 w 295"/>
                <a:gd name="T29" fmla="*/ 71 h 306"/>
                <a:gd name="T30" fmla="*/ 149 w 295"/>
                <a:gd name="T31" fmla="*/ 71 h 306"/>
                <a:gd name="T32" fmla="*/ 149 w 295"/>
                <a:gd name="T33" fmla="*/ 109 h 306"/>
                <a:gd name="T34" fmla="*/ 146 w 295"/>
                <a:gd name="T35" fmla="*/ 109 h 306"/>
                <a:gd name="T36" fmla="*/ 135 w 295"/>
                <a:gd name="T37" fmla="*/ 109 h 306"/>
                <a:gd name="T38" fmla="*/ 122 w 295"/>
                <a:gd name="T39" fmla="*/ 109 h 306"/>
                <a:gd name="T40" fmla="*/ 106 w 295"/>
                <a:gd name="T41" fmla="*/ 110 h 306"/>
                <a:gd name="T42" fmla="*/ 92 w 295"/>
                <a:gd name="T43" fmla="*/ 110 h 306"/>
                <a:gd name="T44" fmla="*/ 92 w 295"/>
                <a:gd name="T45" fmla="*/ 148 h 306"/>
                <a:gd name="T46" fmla="*/ 54 w 295"/>
                <a:gd name="T47" fmla="*/ 150 h 306"/>
                <a:gd name="T48" fmla="*/ 45 w 295"/>
                <a:gd name="T49" fmla="*/ 151 h 306"/>
                <a:gd name="T50" fmla="*/ 45 w 295"/>
                <a:gd name="T51" fmla="*/ 188 h 306"/>
                <a:gd name="T52" fmla="*/ 40 w 295"/>
                <a:gd name="T53" fmla="*/ 188 h 306"/>
                <a:gd name="T54" fmla="*/ 31 w 295"/>
                <a:gd name="T55" fmla="*/ 190 h 306"/>
                <a:gd name="T56" fmla="*/ 24 w 295"/>
                <a:gd name="T57" fmla="*/ 191 h 306"/>
                <a:gd name="T58" fmla="*/ 19 w 295"/>
                <a:gd name="T59" fmla="*/ 192 h 306"/>
                <a:gd name="T60" fmla="*/ 14 w 295"/>
                <a:gd name="T61" fmla="*/ 192 h 306"/>
                <a:gd name="T62" fmla="*/ 13 w 295"/>
                <a:gd name="T63" fmla="*/ 193 h 306"/>
                <a:gd name="T64" fmla="*/ 13 w 295"/>
                <a:gd name="T65" fmla="*/ 231 h 306"/>
                <a:gd name="T66" fmla="*/ 13 w 295"/>
                <a:gd name="T67" fmla="*/ 231 h 306"/>
                <a:gd name="T68" fmla="*/ 11 w 295"/>
                <a:gd name="T69" fmla="*/ 231 h 306"/>
                <a:gd name="T70" fmla="*/ 8 w 295"/>
                <a:gd name="T71" fmla="*/ 232 h 306"/>
                <a:gd name="T72" fmla="*/ 5 w 295"/>
                <a:gd name="T73" fmla="*/ 233 h 306"/>
                <a:gd name="T74" fmla="*/ 4 w 295"/>
                <a:gd name="T75" fmla="*/ 234 h 306"/>
                <a:gd name="T76" fmla="*/ 2 w 295"/>
                <a:gd name="T77" fmla="*/ 235 h 306"/>
                <a:gd name="T78" fmla="*/ 2 w 295"/>
                <a:gd name="T79" fmla="*/ 236 h 306"/>
                <a:gd name="T80" fmla="*/ 2 w 295"/>
                <a:gd name="T81" fmla="*/ 274 h 306"/>
                <a:gd name="T82" fmla="*/ 13 w 295"/>
                <a:gd name="T83" fmla="*/ 306 h 306"/>
                <a:gd name="T84" fmla="*/ 127 w 295"/>
                <a:gd name="T85" fmla="*/ 176 h 306"/>
                <a:gd name="T86" fmla="*/ 127 w 295"/>
                <a:gd name="T87" fmla="*/ 176 h 306"/>
                <a:gd name="T88" fmla="*/ 284 w 295"/>
                <a:gd name="T89" fmla="*/ 4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306">
                  <a:moveTo>
                    <a:pt x="284" y="4"/>
                  </a:moveTo>
                  <a:cubicBezTo>
                    <a:pt x="276" y="3"/>
                    <a:pt x="266" y="1"/>
                    <a:pt x="253" y="0"/>
                  </a:cubicBezTo>
                  <a:cubicBezTo>
                    <a:pt x="253" y="38"/>
                    <a:pt x="253" y="38"/>
                    <a:pt x="253" y="38"/>
                  </a:cubicBezTo>
                  <a:cubicBezTo>
                    <a:pt x="250" y="37"/>
                    <a:pt x="246" y="37"/>
                    <a:pt x="242" y="37"/>
                  </a:cubicBezTo>
                  <a:cubicBezTo>
                    <a:pt x="239" y="36"/>
                    <a:pt x="235" y="36"/>
                    <a:pt x="232" y="36"/>
                  </a:cubicBezTo>
                  <a:cubicBezTo>
                    <a:pt x="228" y="36"/>
                    <a:pt x="225" y="36"/>
                    <a:pt x="222" y="35"/>
                  </a:cubicBezTo>
                  <a:cubicBezTo>
                    <a:pt x="219" y="35"/>
                    <a:pt x="216" y="35"/>
                    <a:pt x="213" y="35"/>
                  </a:cubicBezTo>
                  <a:cubicBezTo>
                    <a:pt x="210" y="35"/>
                    <a:pt x="208" y="35"/>
                    <a:pt x="205" y="35"/>
                  </a:cubicBezTo>
                  <a:cubicBezTo>
                    <a:pt x="205" y="72"/>
                    <a:pt x="205" y="72"/>
                    <a:pt x="205" y="72"/>
                  </a:cubicBezTo>
                  <a:cubicBezTo>
                    <a:pt x="204" y="72"/>
                    <a:pt x="204" y="72"/>
                    <a:pt x="203" y="72"/>
                  </a:cubicBezTo>
                  <a:cubicBezTo>
                    <a:pt x="200" y="72"/>
                    <a:pt x="197" y="72"/>
                    <a:pt x="194" y="72"/>
                  </a:cubicBezTo>
                  <a:cubicBezTo>
                    <a:pt x="191" y="72"/>
                    <a:pt x="188" y="72"/>
                    <a:pt x="185" y="72"/>
                  </a:cubicBezTo>
                  <a:cubicBezTo>
                    <a:pt x="182" y="72"/>
                    <a:pt x="179" y="71"/>
                    <a:pt x="176" y="71"/>
                  </a:cubicBezTo>
                  <a:cubicBezTo>
                    <a:pt x="173" y="71"/>
                    <a:pt x="169" y="71"/>
                    <a:pt x="166" y="71"/>
                  </a:cubicBezTo>
                  <a:cubicBezTo>
                    <a:pt x="163" y="71"/>
                    <a:pt x="160" y="71"/>
                    <a:pt x="156" y="71"/>
                  </a:cubicBezTo>
                  <a:cubicBezTo>
                    <a:pt x="154" y="71"/>
                    <a:pt x="152" y="71"/>
                    <a:pt x="149" y="71"/>
                  </a:cubicBezTo>
                  <a:cubicBezTo>
                    <a:pt x="149" y="109"/>
                    <a:pt x="149" y="109"/>
                    <a:pt x="149" y="109"/>
                  </a:cubicBezTo>
                  <a:cubicBezTo>
                    <a:pt x="148" y="109"/>
                    <a:pt x="147" y="109"/>
                    <a:pt x="146" y="109"/>
                  </a:cubicBezTo>
                  <a:cubicBezTo>
                    <a:pt x="142" y="109"/>
                    <a:pt x="139" y="109"/>
                    <a:pt x="135" y="109"/>
                  </a:cubicBezTo>
                  <a:cubicBezTo>
                    <a:pt x="131" y="109"/>
                    <a:pt x="126" y="109"/>
                    <a:pt x="122" y="109"/>
                  </a:cubicBezTo>
                  <a:cubicBezTo>
                    <a:pt x="117" y="109"/>
                    <a:pt x="111" y="109"/>
                    <a:pt x="106" y="110"/>
                  </a:cubicBezTo>
                  <a:cubicBezTo>
                    <a:pt x="101" y="110"/>
                    <a:pt x="97" y="110"/>
                    <a:pt x="92" y="110"/>
                  </a:cubicBezTo>
                  <a:cubicBezTo>
                    <a:pt x="92" y="148"/>
                    <a:pt x="92" y="148"/>
                    <a:pt x="92" y="148"/>
                  </a:cubicBezTo>
                  <a:cubicBezTo>
                    <a:pt x="78" y="148"/>
                    <a:pt x="66" y="149"/>
                    <a:pt x="54" y="150"/>
                  </a:cubicBezTo>
                  <a:cubicBezTo>
                    <a:pt x="51" y="150"/>
                    <a:pt x="48" y="151"/>
                    <a:pt x="45" y="151"/>
                  </a:cubicBezTo>
                  <a:cubicBezTo>
                    <a:pt x="45" y="188"/>
                    <a:pt x="45" y="188"/>
                    <a:pt x="45" y="188"/>
                  </a:cubicBezTo>
                  <a:cubicBezTo>
                    <a:pt x="43" y="188"/>
                    <a:pt x="42" y="188"/>
                    <a:pt x="40" y="188"/>
                  </a:cubicBezTo>
                  <a:cubicBezTo>
                    <a:pt x="37" y="189"/>
                    <a:pt x="34" y="189"/>
                    <a:pt x="31" y="190"/>
                  </a:cubicBezTo>
                  <a:cubicBezTo>
                    <a:pt x="29" y="190"/>
                    <a:pt x="26" y="190"/>
                    <a:pt x="24" y="191"/>
                  </a:cubicBezTo>
                  <a:cubicBezTo>
                    <a:pt x="22" y="191"/>
                    <a:pt x="20" y="191"/>
                    <a:pt x="19" y="192"/>
                  </a:cubicBezTo>
                  <a:cubicBezTo>
                    <a:pt x="17" y="192"/>
                    <a:pt x="16" y="192"/>
                    <a:pt x="14" y="192"/>
                  </a:cubicBezTo>
                  <a:cubicBezTo>
                    <a:pt x="14" y="193"/>
                    <a:pt x="13" y="193"/>
                    <a:pt x="13" y="193"/>
                  </a:cubicBezTo>
                  <a:cubicBezTo>
                    <a:pt x="13" y="231"/>
                    <a:pt x="13" y="231"/>
                    <a:pt x="13" y="231"/>
                  </a:cubicBezTo>
                  <a:cubicBezTo>
                    <a:pt x="13" y="231"/>
                    <a:pt x="13" y="231"/>
                    <a:pt x="13" y="231"/>
                  </a:cubicBezTo>
                  <a:cubicBezTo>
                    <a:pt x="12" y="231"/>
                    <a:pt x="11" y="231"/>
                    <a:pt x="11" y="231"/>
                  </a:cubicBezTo>
                  <a:cubicBezTo>
                    <a:pt x="10" y="232"/>
                    <a:pt x="9" y="232"/>
                    <a:pt x="8" y="232"/>
                  </a:cubicBezTo>
                  <a:cubicBezTo>
                    <a:pt x="7" y="233"/>
                    <a:pt x="6" y="233"/>
                    <a:pt x="5" y="233"/>
                  </a:cubicBezTo>
                  <a:cubicBezTo>
                    <a:pt x="5" y="234"/>
                    <a:pt x="4" y="234"/>
                    <a:pt x="4" y="234"/>
                  </a:cubicBezTo>
                  <a:cubicBezTo>
                    <a:pt x="3" y="234"/>
                    <a:pt x="3" y="235"/>
                    <a:pt x="2" y="235"/>
                  </a:cubicBezTo>
                  <a:cubicBezTo>
                    <a:pt x="2" y="236"/>
                    <a:pt x="2" y="236"/>
                    <a:pt x="2" y="236"/>
                  </a:cubicBezTo>
                  <a:cubicBezTo>
                    <a:pt x="2" y="274"/>
                    <a:pt x="2" y="274"/>
                    <a:pt x="2" y="274"/>
                  </a:cubicBezTo>
                  <a:cubicBezTo>
                    <a:pt x="13" y="306"/>
                    <a:pt x="13" y="306"/>
                    <a:pt x="13" y="306"/>
                  </a:cubicBezTo>
                  <a:cubicBezTo>
                    <a:pt x="13" y="306"/>
                    <a:pt x="0" y="233"/>
                    <a:pt x="127" y="176"/>
                  </a:cubicBezTo>
                  <a:cubicBezTo>
                    <a:pt x="127" y="176"/>
                    <a:pt x="127" y="176"/>
                    <a:pt x="127" y="176"/>
                  </a:cubicBezTo>
                  <a:cubicBezTo>
                    <a:pt x="263" y="92"/>
                    <a:pt x="295" y="39"/>
                    <a:pt x="284" y="4"/>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charset="-122"/>
                <a:ea typeface="微软雅黑" panose="020B0503020204020204" charset="-122"/>
              </a:endParaRPr>
            </a:p>
          </p:txBody>
        </p:sp>
        <p:sp>
          <p:nvSpPr>
            <p:cNvPr id="287" name="Freeform 284"/>
            <p:cNvSpPr/>
            <p:nvPr/>
          </p:nvSpPr>
          <p:spPr bwMode="auto">
            <a:xfrm>
              <a:off x="5276822" y="2272415"/>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88" name="Freeform 285"/>
            <p:cNvSpPr/>
            <p:nvPr/>
          </p:nvSpPr>
          <p:spPr bwMode="auto">
            <a:xfrm>
              <a:off x="5354768" y="2281409"/>
              <a:ext cx="678279" cy="95933"/>
            </a:xfrm>
            <a:custGeom>
              <a:avLst/>
              <a:gdLst>
                <a:gd name="T0" fmla="*/ 905 w 905"/>
                <a:gd name="T1" fmla="*/ 90 h 128"/>
                <a:gd name="T2" fmla="*/ 0 w 905"/>
                <a:gd name="T3" fmla="*/ 128 h 128"/>
                <a:gd name="T4" fmla="*/ 0 w 905"/>
                <a:gd name="T5" fmla="*/ 38 h 128"/>
                <a:gd name="T6" fmla="*/ 905 w 905"/>
                <a:gd name="T7" fmla="*/ 0 h 128"/>
                <a:gd name="T8" fmla="*/ 905 w 905"/>
                <a:gd name="T9" fmla="*/ 90 h 128"/>
              </a:gdLst>
              <a:ahLst/>
              <a:cxnLst>
                <a:cxn ang="0">
                  <a:pos x="T0" y="T1"/>
                </a:cxn>
                <a:cxn ang="0">
                  <a:pos x="T2" y="T3"/>
                </a:cxn>
                <a:cxn ang="0">
                  <a:pos x="T4" y="T5"/>
                </a:cxn>
                <a:cxn ang="0">
                  <a:pos x="T6" y="T7"/>
                </a:cxn>
                <a:cxn ang="0">
                  <a:pos x="T8" y="T9"/>
                </a:cxn>
              </a:cxnLst>
              <a:rect l="0" t="0" r="r" b="b"/>
              <a:pathLst>
                <a:path w="905" h="128">
                  <a:moveTo>
                    <a:pt x="905" y="90"/>
                  </a:moveTo>
                  <a:lnTo>
                    <a:pt x="0" y="128"/>
                  </a:lnTo>
                  <a:lnTo>
                    <a:pt x="0" y="38"/>
                  </a:lnTo>
                  <a:lnTo>
                    <a:pt x="905" y="0"/>
                  </a:lnTo>
                  <a:lnTo>
                    <a:pt x="905" y="9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89" name="Freeform 286"/>
            <p:cNvSpPr/>
            <p:nvPr/>
          </p:nvSpPr>
          <p:spPr bwMode="auto">
            <a:xfrm>
              <a:off x="5276822" y="3350166"/>
              <a:ext cx="756225" cy="37474"/>
            </a:xfrm>
            <a:custGeom>
              <a:avLst/>
              <a:gdLst>
                <a:gd name="T0" fmla="*/ 414 w 426"/>
                <a:gd name="T1" fmla="*/ 0 h 21"/>
                <a:gd name="T2" fmla="*/ 426 w 426"/>
                <a:gd name="T3" fmla="*/ 6 h 21"/>
                <a:gd name="T4" fmla="*/ 44 w 426"/>
                <a:gd name="T5" fmla="*/ 21 h 21"/>
                <a:gd name="T6" fmla="*/ 0 w 426"/>
                <a:gd name="T7" fmla="*/ 0 h 21"/>
                <a:gd name="T8" fmla="*/ 414 w 426"/>
                <a:gd name="T9" fmla="*/ 0 h 21"/>
              </a:gdLst>
              <a:ahLst/>
              <a:cxnLst>
                <a:cxn ang="0">
                  <a:pos x="T0" y="T1"/>
                </a:cxn>
                <a:cxn ang="0">
                  <a:pos x="T2" y="T3"/>
                </a:cxn>
                <a:cxn ang="0">
                  <a:pos x="T4" y="T5"/>
                </a:cxn>
                <a:cxn ang="0">
                  <a:pos x="T6" y="T7"/>
                </a:cxn>
                <a:cxn ang="0">
                  <a:pos x="T8" y="T9"/>
                </a:cxn>
              </a:cxnLst>
              <a:rect l="0" t="0" r="r" b="b"/>
              <a:pathLst>
                <a:path w="426" h="21">
                  <a:moveTo>
                    <a:pt x="414" y="0"/>
                  </a:moveTo>
                  <a:cubicBezTo>
                    <a:pt x="414" y="2"/>
                    <a:pt x="418" y="4"/>
                    <a:pt x="426" y="6"/>
                  </a:cubicBezTo>
                  <a:cubicBezTo>
                    <a:pt x="44" y="21"/>
                    <a:pt x="44" y="21"/>
                    <a:pt x="44" y="21"/>
                  </a:cubicBezTo>
                  <a:cubicBezTo>
                    <a:pt x="16" y="15"/>
                    <a:pt x="0" y="8"/>
                    <a:pt x="0" y="0"/>
                  </a:cubicBezTo>
                  <a:lnTo>
                    <a:pt x="414"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90" name="Freeform 287"/>
            <p:cNvSpPr/>
            <p:nvPr/>
          </p:nvSpPr>
          <p:spPr bwMode="auto">
            <a:xfrm>
              <a:off x="5354768" y="3358998"/>
              <a:ext cx="678279" cy="93685"/>
            </a:xfrm>
            <a:custGeom>
              <a:avLst/>
              <a:gdLst>
                <a:gd name="T0" fmla="*/ 905 w 905"/>
                <a:gd name="T1" fmla="*/ 88 h 125"/>
                <a:gd name="T2" fmla="*/ 0 w 905"/>
                <a:gd name="T3" fmla="*/ 125 h 125"/>
                <a:gd name="T4" fmla="*/ 0 w 905"/>
                <a:gd name="T5" fmla="*/ 36 h 125"/>
                <a:gd name="T6" fmla="*/ 905 w 905"/>
                <a:gd name="T7" fmla="*/ 0 h 125"/>
                <a:gd name="T8" fmla="*/ 905 w 905"/>
                <a:gd name="T9" fmla="*/ 88 h 125"/>
              </a:gdLst>
              <a:ahLst/>
              <a:cxnLst>
                <a:cxn ang="0">
                  <a:pos x="T0" y="T1"/>
                </a:cxn>
                <a:cxn ang="0">
                  <a:pos x="T2" y="T3"/>
                </a:cxn>
                <a:cxn ang="0">
                  <a:pos x="T4" y="T5"/>
                </a:cxn>
                <a:cxn ang="0">
                  <a:pos x="T6" y="T7"/>
                </a:cxn>
                <a:cxn ang="0">
                  <a:pos x="T8" y="T9"/>
                </a:cxn>
              </a:cxnLst>
              <a:rect l="0" t="0" r="r" b="b"/>
              <a:pathLst>
                <a:path w="905" h="125">
                  <a:moveTo>
                    <a:pt x="905" y="88"/>
                  </a:moveTo>
                  <a:lnTo>
                    <a:pt x="0" y="125"/>
                  </a:lnTo>
                  <a:lnTo>
                    <a:pt x="0" y="36"/>
                  </a:lnTo>
                  <a:lnTo>
                    <a:pt x="905" y="0"/>
                  </a:lnTo>
                  <a:lnTo>
                    <a:pt x="905" y="88"/>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91" name="Freeform 288"/>
            <p:cNvSpPr/>
            <p:nvPr/>
          </p:nvSpPr>
          <p:spPr bwMode="auto">
            <a:xfrm>
              <a:off x="5276822" y="3339445"/>
              <a:ext cx="2022845" cy="706759"/>
            </a:xfrm>
            <a:custGeom>
              <a:avLst/>
              <a:gdLst>
                <a:gd name="T0" fmla="*/ 1122 w 1139"/>
                <a:gd name="T1" fmla="*/ 399 h 399"/>
                <a:gd name="T2" fmla="*/ 1122 w 1139"/>
                <a:gd name="T3" fmla="*/ 265 h 399"/>
                <a:gd name="T4" fmla="*/ 1122 w 1139"/>
                <a:gd name="T5" fmla="*/ 265 h 399"/>
                <a:gd name="T6" fmla="*/ 1119 w 1139"/>
                <a:gd name="T7" fmla="*/ 269 h 399"/>
                <a:gd name="T8" fmla="*/ 1115 w 1139"/>
                <a:gd name="T9" fmla="*/ 273 h 399"/>
                <a:gd name="T10" fmla="*/ 1108 w 1139"/>
                <a:gd name="T11" fmla="*/ 276 h 399"/>
                <a:gd name="T12" fmla="*/ 1099 w 1139"/>
                <a:gd name="T13" fmla="*/ 280 h 399"/>
                <a:gd name="T14" fmla="*/ 1088 w 1139"/>
                <a:gd name="T15" fmla="*/ 283 h 399"/>
                <a:gd name="T16" fmla="*/ 1079 w 1139"/>
                <a:gd name="T17" fmla="*/ 285 h 399"/>
                <a:gd name="T18" fmla="*/ 1079 w 1139"/>
                <a:gd name="T19" fmla="*/ 248 h 399"/>
                <a:gd name="T20" fmla="*/ 1075 w 1139"/>
                <a:gd name="T21" fmla="*/ 249 h 399"/>
                <a:gd name="T22" fmla="*/ 1058 w 1139"/>
                <a:gd name="T23" fmla="*/ 252 h 399"/>
                <a:gd name="T24" fmla="*/ 1037 w 1139"/>
                <a:gd name="T25" fmla="*/ 256 h 399"/>
                <a:gd name="T26" fmla="*/ 1011 w 1139"/>
                <a:gd name="T27" fmla="*/ 259 h 399"/>
                <a:gd name="T28" fmla="*/ 976 w 1139"/>
                <a:gd name="T29" fmla="*/ 264 h 399"/>
                <a:gd name="T30" fmla="*/ 957 w 1139"/>
                <a:gd name="T31" fmla="*/ 266 h 399"/>
                <a:gd name="T32" fmla="*/ 957 w 1139"/>
                <a:gd name="T33" fmla="*/ 228 h 399"/>
                <a:gd name="T34" fmla="*/ 921 w 1139"/>
                <a:gd name="T35" fmla="*/ 231 h 399"/>
                <a:gd name="T36" fmla="*/ 778 w 1139"/>
                <a:gd name="T37" fmla="*/ 240 h 399"/>
                <a:gd name="T38" fmla="*/ 777 w 1139"/>
                <a:gd name="T39" fmla="*/ 240 h 399"/>
                <a:gd name="T40" fmla="*/ 777 w 1139"/>
                <a:gd name="T41" fmla="*/ 202 h 399"/>
                <a:gd name="T42" fmla="*/ 725 w 1139"/>
                <a:gd name="T43" fmla="*/ 204 h 399"/>
                <a:gd name="T44" fmla="*/ 662 w 1139"/>
                <a:gd name="T45" fmla="*/ 205 h 399"/>
                <a:gd name="T46" fmla="*/ 615 w 1139"/>
                <a:gd name="T47" fmla="*/ 206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8 h 399"/>
                <a:gd name="T60" fmla="*/ 424 w 1139"/>
                <a:gd name="T61" fmla="*/ 167 h 399"/>
                <a:gd name="T62" fmla="*/ 390 w 1139"/>
                <a:gd name="T63" fmla="*/ 166 h 399"/>
                <a:gd name="T64" fmla="*/ 355 w 1139"/>
                <a:gd name="T65" fmla="*/ 165 h 399"/>
                <a:gd name="T66" fmla="*/ 348 w 1139"/>
                <a:gd name="T67" fmla="*/ 164 h 399"/>
                <a:gd name="T68" fmla="*/ 348 w 1139"/>
                <a:gd name="T69" fmla="*/ 127 h 399"/>
                <a:gd name="T70" fmla="*/ 320 w 1139"/>
                <a:gd name="T71" fmla="*/ 125 h 399"/>
                <a:gd name="T72" fmla="*/ 284 w 1139"/>
                <a:gd name="T73" fmla="*/ 124 h 399"/>
                <a:gd name="T74" fmla="*/ 247 w 1139"/>
                <a:gd name="T75" fmla="*/ 121 h 399"/>
                <a:gd name="T76" fmla="*/ 207 w 1139"/>
                <a:gd name="T77" fmla="*/ 118 h 399"/>
                <a:gd name="T78" fmla="*/ 163 w 1139"/>
                <a:gd name="T79" fmla="*/ 115 h 399"/>
                <a:gd name="T80" fmla="*/ 163 w 1139"/>
                <a:gd name="T81" fmla="*/ 77 h 399"/>
                <a:gd name="T82" fmla="*/ 44 w 1139"/>
                <a:gd name="T83" fmla="*/ 59 h 399"/>
                <a:gd name="T84" fmla="*/ 44 w 1139"/>
                <a:gd name="T85" fmla="*/ 22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5"/>
                    <a:pt x="1122" y="265"/>
                    <a:pt x="1122" y="265"/>
                  </a:cubicBezTo>
                  <a:cubicBezTo>
                    <a:pt x="1122" y="265"/>
                    <a:pt x="1122" y="265"/>
                    <a:pt x="1122" y="265"/>
                  </a:cubicBezTo>
                  <a:cubicBezTo>
                    <a:pt x="1122" y="266"/>
                    <a:pt x="1120" y="268"/>
                    <a:pt x="1119" y="269"/>
                  </a:cubicBezTo>
                  <a:cubicBezTo>
                    <a:pt x="1118" y="270"/>
                    <a:pt x="1117" y="272"/>
                    <a:pt x="1115" y="273"/>
                  </a:cubicBezTo>
                  <a:cubicBezTo>
                    <a:pt x="1113" y="274"/>
                    <a:pt x="1111" y="275"/>
                    <a:pt x="1108" y="276"/>
                  </a:cubicBezTo>
                  <a:cubicBezTo>
                    <a:pt x="1106" y="277"/>
                    <a:pt x="1103" y="279"/>
                    <a:pt x="1099" y="280"/>
                  </a:cubicBezTo>
                  <a:cubicBezTo>
                    <a:pt x="1096" y="281"/>
                    <a:pt x="1092" y="282"/>
                    <a:pt x="1088" y="283"/>
                  </a:cubicBezTo>
                  <a:cubicBezTo>
                    <a:pt x="1085" y="284"/>
                    <a:pt x="1083" y="285"/>
                    <a:pt x="1079" y="285"/>
                  </a:cubicBezTo>
                  <a:cubicBezTo>
                    <a:pt x="1079" y="248"/>
                    <a:pt x="1079" y="248"/>
                    <a:pt x="1079" y="248"/>
                  </a:cubicBezTo>
                  <a:cubicBezTo>
                    <a:pt x="1078" y="248"/>
                    <a:pt x="1076" y="248"/>
                    <a:pt x="1075" y="249"/>
                  </a:cubicBezTo>
                  <a:cubicBezTo>
                    <a:pt x="1069" y="250"/>
                    <a:pt x="1064" y="251"/>
                    <a:pt x="1058" y="252"/>
                  </a:cubicBezTo>
                  <a:cubicBezTo>
                    <a:pt x="1051" y="253"/>
                    <a:pt x="1044" y="255"/>
                    <a:pt x="1037" y="256"/>
                  </a:cubicBezTo>
                  <a:cubicBezTo>
                    <a:pt x="1029" y="257"/>
                    <a:pt x="1020" y="258"/>
                    <a:pt x="1011" y="259"/>
                  </a:cubicBezTo>
                  <a:cubicBezTo>
                    <a:pt x="1000" y="261"/>
                    <a:pt x="988" y="262"/>
                    <a:pt x="976" y="264"/>
                  </a:cubicBezTo>
                  <a:cubicBezTo>
                    <a:pt x="970" y="264"/>
                    <a:pt x="963" y="265"/>
                    <a:pt x="957" y="266"/>
                  </a:cubicBezTo>
                  <a:cubicBezTo>
                    <a:pt x="957" y="228"/>
                    <a:pt x="957" y="228"/>
                    <a:pt x="957" y="228"/>
                  </a:cubicBezTo>
                  <a:cubicBezTo>
                    <a:pt x="945" y="229"/>
                    <a:pt x="934" y="230"/>
                    <a:pt x="921" y="231"/>
                  </a:cubicBezTo>
                  <a:cubicBezTo>
                    <a:pt x="879" y="235"/>
                    <a:pt x="830" y="238"/>
                    <a:pt x="778" y="240"/>
                  </a:cubicBezTo>
                  <a:cubicBezTo>
                    <a:pt x="777" y="240"/>
                    <a:pt x="777" y="240"/>
                    <a:pt x="777" y="240"/>
                  </a:cubicBezTo>
                  <a:cubicBezTo>
                    <a:pt x="777" y="202"/>
                    <a:pt x="777" y="202"/>
                    <a:pt x="777" y="202"/>
                  </a:cubicBezTo>
                  <a:cubicBezTo>
                    <a:pt x="760" y="203"/>
                    <a:pt x="743" y="203"/>
                    <a:pt x="725" y="204"/>
                  </a:cubicBezTo>
                  <a:cubicBezTo>
                    <a:pt x="705" y="204"/>
                    <a:pt x="684" y="205"/>
                    <a:pt x="662" y="205"/>
                  </a:cubicBezTo>
                  <a:cubicBezTo>
                    <a:pt x="647" y="206"/>
                    <a:pt x="631" y="206"/>
                    <a:pt x="615" y="206"/>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8"/>
                    <a:pt x="459" y="168"/>
                  </a:cubicBezTo>
                  <a:cubicBezTo>
                    <a:pt x="448" y="167"/>
                    <a:pt x="436" y="167"/>
                    <a:pt x="424" y="167"/>
                  </a:cubicBezTo>
                  <a:cubicBezTo>
                    <a:pt x="413" y="167"/>
                    <a:pt x="401" y="166"/>
                    <a:pt x="390" y="166"/>
                  </a:cubicBezTo>
                  <a:cubicBezTo>
                    <a:pt x="378" y="165"/>
                    <a:pt x="366" y="165"/>
                    <a:pt x="355" y="165"/>
                  </a:cubicBezTo>
                  <a:cubicBezTo>
                    <a:pt x="353" y="165"/>
                    <a:pt x="350" y="164"/>
                    <a:pt x="348" y="164"/>
                  </a:cubicBezTo>
                  <a:cubicBezTo>
                    <a:pt x="348" y="127"/>
                    <a:pt x="348" y="127"/>
                    <a:pt x="348" y="127"/>
                  </a:cubicBezTo>
                  <a:cubicBezTo>
                    <a:pt x="338" y="126"/>
                    <a:pt x="329" y="126"/>
                    <a:pt x="320" y="125"/>
                  </a:cubicBezTo>
                  <a:cubicBezTo>
                    <a:pt x="308" y="125"/>
                    <a:pt x="296" y="124"/>
                    <a:pt x="284" y="124"/>
                  </a:cubicBezTo>
                  <a:cubicBezTo>
                    <a:pt x="272" y="123"/>
                    <a:pt x="259" y="122"/>
                    <a:pt x="247" y="121"/>
                  </a:cubicBezTo>
                  <a:cubicBezTo>
                    <a:pt x="234" y="120"/>
                    <a:pt x="220" y="119"/>
                    <a:pt x="207" y="118"/>
                  </a:cubicBezTo>
                  <a:cubicBezTo>
                    <a:pt x="192" y="117"/>
                    <a:pt x="177" y="116"/>
                    <a:pt x="163" y="115"/>
                  </a:cubicBezTo>
                  <a:cubicBezTo>
                    <a:pt x="163" y="77"/>
                    <a:pt x="163" y="77"/>
                    <a:pt x="163" y="77"/>
                  </a:cubicBezTo>
                  <a:cubicBezTo>
                    <a:pt x="113" y="72"/>
                    <a:pt x="72" y="66"/>
                    <a:pt x="44" y="59"/>
                  </a:cubicBezTo>
                  <a:cubicBezTo>
                    <a:pt x="44" y="22"/>
                    <a:pt x="44" y="22"/>
                    <a:pt x="44" y="22"/>
                  </a:cubicBezTo>
                  <a:cubicBezTo>
                    <a:pt x="16" y="15"/>
                    <a:pt x="0" y="8"/>
                    <a:pt x="0" y="0"/>
                  </a:cubicBezTo>
                  <a:cubicBezTo>
                    <a:pt x="0" y="99"/>
                    <a:pt x="0" y="99"/>
                    <a:pt x="0" y="99"/>
                  </a:cubicBezTo>
                  <a:cubicBezTo>
                    <a:pt x="0" y="229"/>
                    <a:pt x="328" y="293"/>
                    <a:pt x="726" y="333"/>
                  </a:cubicBezTo>
                  <a:cubicBezTo>
                    <a:pt x="1139" y="375"/>
                    <a:pt x="1117" y="385"/>
                    <a:pt x="1122" y="399"/>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charset="-122"/>
                <a:ea typeface="微软雅黑" panose="020B0503020204020204" charset="-122"/>
              </a:endParaRPr>
            </a:p>
          </p:txBody>
        </p:sp>
        <p:sp>
          <p:nvSpPr>
            <p:cNvPr id="292" name="Freeform 289"/>
            <p:cNvSpPr/>
            <p:nvPr/>
          </p:nvSpPr>
          <p:spPr bwMode="auto">
            <a:xfrm>
              <a:off x="6224685" y="2740090"/>
              <a:ext cx="1033532" cy="436197"/>
            </a:xfrm>
            <a:custGeom>
              <a:avLst/>
              <a:gdLst>
                <a:gd name="T0" fmla="*/ 308 w 582"/>
                <a:gd name="T1" fmla="*/ 42 h 246"/>
                <a:gd name="T2" fmla="*/ 310 w 582"/>
                <a:gd name="T3" fmla="*/ 36 h 246"/>
                <a:gd name="T4" fmla="*/ 163 w 582"/>
                <a:gd name="T5" fmla="*/ 0 h 246"/>
                <a:gd name="T6" fmla="*/ 15 w 582"/>
                <a:gd name="T7" fmla="*/ 14 h 246"/>
                <a:gd name="T8" fmla="*/ 157 w 582"/>
                <a:gd name="T9" fmla="*/ 74 h 246"/>
                <a:gd name="T10" fmla="*/ 158 w 582"/>
                <a:gd name="T11" fmla="*/ 78 h 246"/>
                <a:gd name="T12" fmla="*/ 158 w 582"/>
                <a:gd name="T13" fmla="*/ 79 h 246"/>
                <a:gd name="T14" fmla="*/ 158 w 582"/>
                <a:gd name="T15" fmla="*/ 82 h 246"/>
                <a:gd name="T16" fmla="*/ 159 w 582"/>
                <a:gd name="T17" fmla="*/ 84 h 246"/>
                <a:gd name="T18" fmla="*/ 159 w 582"/>
                <a:gd name="T19" fmla="*/ 87 h 246"/>
                <a:gd name="T20" fmla="*/ 159 w 582"/>
                <a:gd name="T21" fmla="*/ 88 h 246"/>
                <a:gd name="T22" fmla="*/ 159 w 582"/>
                <a:gd name="T23" fmla="*/ 92 h 246"/>
                <a:gd name="T24" fmla="*/ 158 w 582"/>
                <a:gd name="T25" fmla="*/ 93 h 246"/>
                <a:gd name="T26" fmla="*/ 158 w 582"/>
                <a:gd name="T27" fmla="*/ 97 h 246"/>
                <a:gd name="T28" fmla="*/ 158 w 582"/>
                <a:gd name="T29" fmla="*/ 98 h 246"/>
                <a:gd name="T30" fmla="*/ 157 w 582"/>
                <a:gd name="T31" fmla="*/ 101 h 246"/>
                <a:gd name="T32" fmla="*/ 156 w 582"/>
                <a:gd name="T33" fmla="*/ 103 h 246"/>
                <a:gd name="T34" fmla="*/ 155 w 582"/>
                <a:gd name="T35" fmla="*/ 107 h 246"/>
                <a:gd name="T36" fmla="*/ 155 w 582"/>
                <a:gd name="T37" fmla="*/ 108 h 246"/>
                <a:gd name="T38" fmla="*/ 152 w 582"/>
                <a:gd name="T39" fmla="*/ 113 h 246"/>
                <a:gd name="T40" fmla="*/ 152 w 582"/>
                <a:gd name="T41" fmla="*/ 115 h 246"/>
                <a:gd name="T42" fmla="*/ 150 w 582"/>
                <a:gd name="T43" fmla="*/ 118 h 246"/>
                <a:gd name="T44" fmla="*/ 149 w 582"/>
                <a:gd name="T45" fmla="*/ 120 h 246"/>
                <a:gd name="T46" fmla="*/ 146 w 582"/>
                <a:gd name="T47" fmla="*/ 124 h 246"/>
                <a:gd name="T48" fmla="*/ 145 w 582"/>
                <a:gd name="T49" fmla="*/ 126 h 246"/>
                <a:gd name="T50" fmla="*/ 141 w 582"/>
                <a:gd name="T51" fmla="*/ 132 h 246"/>
                <a:gd name="T52" fmla="*/ 141 w 582"/>
                <a:gd name="T53" fmla="*/ 133 h 246"/>
                <a:gd name="T54" fmla="*/ 137 w 582"/>
                <a:gd name="T55" fmla="*/ 138 h 246"/>
                <a:gd name="T56" fmla="*/ 135 w 582"/>
                <a:gd name="T57" fmla="*/ 140 h 246"/>
                <a:gd name="T58" fmla="*/ 132 w 582"/>
                <a:gd name="T59" fmla="*/ 144 h 246"/>
                <a:gd name="T60" fmla="*/ 130 w 582"/>
                <a:gd name="T61" fmla="*/ 146 h 246"/>
                <a:gd name="T62" fmla="*/ 125 w 582"/>
                <a:gd name="T63" fmla="*/ 151 h 246"/>
                <a:gd name="T64" fmla="*/ 124 w 582"/>
                <a:gd name="T65" fmla="*/ 152 h 246"/>
                <a:gd name="T66" fmla="*/ 118 w 582"/>
                <a:gd name="T67" fmla="*/ 159 h 246"/>
                <a:gd name="T68" fmla="*/ 116 w 582"/>
                <a:gd name="T69" fmla="*/ 161 h 246"/>
                <a:gd name="T70" fmla="*/ 110 w 582"/>
                <a:gd name="T71" fmla="*/ 166 h 246"/>
                <a:gd name="T72" fmla="*/ 108 w 582"/>
                <a:gd name="T73" fmla="*/ 168 h 246"/>
                <a:gd name="T74" fmla="*/ 102 w 582"/>
                <a:gd name="T75" fmla="*/ 173 h 246"/>
                <a:gd name="T76" fmla="*/ 100 w 582"/>
                <a:gd name="T77" fmla="*/ 175 h 246"/>
                <a:gd name="T78" fmla="*/ 91 w 582"/>
                <a:gd name="T79" fmla="*/ 182 h 246"/>
                <a:gd name="T80" fmla="*/ 90 w 582"/>
                <a:gd name="T81" fmla="*/ 183 h 246"/>
                <a:gd name="T82" fmla="*/ 82 w 582"/>
                <a:gd name="T83" fmla="*/ 190 h 246"/>
                <a:gd name="T84" fmla="*/ 79 w 582"/>
                <a:gd name="T85" fmla="*/ 192 h 246"/>
                <a:gd name="T86" fmla="*/ 71 w 582"/>
                <a:gd name="T87" fmla="*/ 198 h 246"/>
                <a:gd name="T88" fmla="*/ 68 w 582"/>
                <a:gd name="T89" fmla="*/ 200 h 246"/>
                <a:gd name="T90" fmla="*/ 59 w 582"/>
                <a:gd name="T91" fmla="*/ 207 h 246"/>
                <a:gd name="T92" fmla="*/ 57 w 582"/>
                <a:gd name="T93" fmla="*/ 209 h 246"/>
                <a:gd name="T94" fmla="*/ 45 w 582"/>
                <a:gd name="T95" fmla="*/ 217 h 246"/>
                <a:gd name="T96" fmla="*/ 42 w 582"/>
                <a:gd name="T97" fmla="*/ 219 h 246"/>
                <a:gd name="T98" fmla="*/ 32 w 582"/>
                <a:gd name="T99" fmla="*/ 225 h 246"/>
                <a:gd name="T100" fmla="*/ 28 w 582"/>
                <a:gd name="T101" fmla="*/ 228 h 246"/>
                <a:gd name="T102" fmla="*/ 18 w 582"/>
                <a:gd name="T103" fmla="*/ 234 h 246"/>
                <a:gd name="T104" fmla="*/ 14 w 582"/>
                <a:gd name="T105" fmla="*/ 237 h 246"/>
                <a:gd name="T106" fmla="*/ 0 w 582"/>
                <a:gd name="T107" fmla="*/ 246 h 246"/>
                <a:gd name="T108" fmla="*/ 582 w 582"/>
                <a:gd name="T109" fmla="*/ 138 h 246"/>
                <a:gd name="T110" fmla="*/ 582 w 582"/>
                <a:gd name="T111" fmla="*/ 42 h 246"/>
                <a:gd name="T112" fmla="*/ 308 w 582"/>
                <a:gd name="T113" fmla="*/ 42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2" h="246">
                  <a:moveTo>
                    <a:pt x="308" y="42"/>
                  </a:moveTo>
                  <a:cubicBezTo>
                    <a:pt x="310" y="36"/>
                    <a:pt x="310" y="36"/>
                    <a:pt x="310" y="36"/>
                  </a:cubicBezTo>
                  <a:cubicBezTo>
                    <a:pt x="163" y="0"/>
                    <a:pt x="163" y="0"/>
                    <a:pt x="163" y="0"/>
                  </a:cubicBezTo>
                  <a:cubicBezTo>
                    <a:pt x="15" y="14"/>
                    <a:pt x="15" y="14"/>
                    <a:pt x="15" y="14"/>
                  </a:cubicBezTo>
                  <a:cubicBezTo>
                    <a:pt x="15" y="14"/>
                    <a:pt x="139" y="21"/>
                    <a:pt x="157" y="74"/>
                  </a:cubicBezTo>
                  <a:cubicBezTo>
                    <a:pt x="157" y="76"/>
                    <a:pt x="157" y="77"/>
                    <a:pt x="158" y="78"/>
                  </a:cubicBezTo>
                  <a:cubicBezTo>
                    <a:pt x="158" y="79"/>
                    <a:pt x="158" y="79"/>
                    <a:pt x="158" y="79"/>
                  </a:cubicBezTo>
                  <a:cubicBezTo>
                    <a:pt x="158" y="80"/>
                    <a:pt x="158" y="81"/>
                    <a:pt x="158" y="82"/>
                  </a:cubicBezTo>
                  <a:cubicBezTo>
                    <a:pt x="158" y="83"/>
                    <a:pt x="159" y="83"/>
                    <a:pt x="159" y="84"/>
                  </a:cubicBezTo>
                  <a:cubicBezTo>
                    <a:pt x="159" y="85"/>
                    <a:pt x="159" y="86"/>
                    <a:pt x="159" y="87"/>
                  </a:cubicBezTo>
                  <a:cubicBezTo>
                    <a:pt x="159" y="87"/>
                    <a:pt x="159" y="87"/>
                    <a:pt x="159" y="88"/>
                  </a:cubicBezTo>
                  <a:cubicBezTo>
                    <a:pt x="159" y="89"/>
                    <a:pt x="159" y="91"/>
                    <a:pt x="159" y="92"/>
                  </a:cubicBezTo>
                  <a:cubicBezTo>
                    <a:pt x="159" y="92"/>
                    <a:pt x="158" y="93"/>
                    <a:pt x="158" y="93"/>
                  </a:cubicBezTo>
                  <a:cubicBezTo>
                    <a:pt x="158" y="94"/>
                    <a:pt x="158" y="96"/>
                    <a:pt x="158" y="97"/>
                  </a:cubicBezTo>
                  <a:cubicBezTo>
                    <a:pt x="158" y="97"/>
                    <a:pt x="158" y="98"/>
                    <a:pt x="158" y="98"/>
                  </a:cubicBezTo>
                  <a:cubicBezTo>
                    <a:pt x="157" y="99"/>
                    <a:pt x="157" y="100"/>
                    <a:pt x="157" y="101"/>
                  </a:cubicBezTo>
                  <a:cubicBezTo>
                    <a:pt x="157" y="102"/>
                    <a:pt x="156" y="103"/>
                    <a:pt x="156" y="103"/>
                  </a:cubicBezTo>
                  <a:cubicBezTo>
                    <a:pt x="156" y="104"/>
                    <a:pt x="155" y="106"/>
                    <a:pt x="155" y="107"/>
                  </a:cubicBezTo>
                  <a:cubicBezTo>
                    <a:pt x="155" y="108"/>
                    <a:pt x="155" y="108"/>
                    <a:pt x="155" y="108"/>
                  </a:cubicBezTo>
                  <a:cubicBezTo>
                    <a:pt x="154" y="110"/>
                    <a:pt x="153" y="111"/>
                    <a:pt x="152" y="113"/>
                  </a:cubicBezTo>
                  <a:cubicBezTo>
                    <a:pt x="152" y="114"/>
                    <a:pt x="152" y="114"/>
                    <a:pt x="152" y="115"/>
                  </a:cubicBezTo>
                  <a:cubicBezTo>
                    <a:pt x="151" y="116"/>
                    <a:pt x="150" y="117"/>
                    <a:pt x="150" y="118"/>
                  </a:cubicBezTo>
                  <a:cubicBezTo>
                    <a:pt x="149" y="119"/>
                    <a:pt x="149" y="120"/>
                    <a:pt x="149" y="120"/>
                  </a:cubicBezTo>
                  <a:cubicBezTo>
                    <a:pt x="148" y="122"/>
                    <a:pt x="147" y="123"/>
                    <a:pt x="146" y="124"/>
                  </a:cubicBezTo>
                  <a:cubicBezTo>
                    <a:pt x="146" y="125"/>
                    <a:pt x="146" y="125"/>
                    <a:pt x="145" y="126"/>
                  </a:cubicBezTo>
                  <a:cubicBezTo>
                    <a:pt x="144" y="128"/>
                    <a:pt x="143" y="130"/>
                    <a:pt x="141" y="132"/>
                  </a:cubicBezTo>
                  <a:cubicBezTo>
                    <a:pt x="141" y="133"/>
                    <a:pt x="141" y="133"/>
                    <a:pt x="141" y="133"/>
                  </a:cubicBezTo>
                  <a:cubicBezTo>
                    <a:pt x="139" y="134"/>
                    <a:pt x="138" y="136"/>
                    <a:pt x="137" y="138"/>
                  </a:cubicBezTo>
                  <a:cubicBezTo>
                    <a:pt x="136" y="138"/>
                    <a:pt x="136" y="139"/>
                    <a:pt x="135" y="140"/>
                  </a:cubicBezTo>
                  <a:cubicBezTo>
                    <a:pt x="134" y="141"/>
                    <a:pt x="133" y="142"/>
                    <a:pt x="132" y="144"/>
                  </a:cubicBezTo>
                  <a:cubicBezTo>
                    <a:pt x="131" y="145"/>
                    <a:pt x="131" y="145"/>
                    <a:pt x="130" y="146"/>
                  </a:cubicBezTo>
                  <a:cubicBezTo>
                    <a:pt x="128" y="148"/>
                    <a:pt x="127" y="149"/>
                    <a:pt x="125" y="151"/>
                  </a:cubicBezTo>
                  <a:cubicBezTo>
                    <a:pt x="125" y="151"/>
                    <a:pt x="124" y="152"/>
                    <a:pt x="124" y="152"/>
                  </a:cubicBezTo>
                  <a:cubicBezTo>
                    <a:pt x="122" y="154"/>
                    <a:pt x="120" y="157"/>
                    <a:pt x="118" y="159"/>
                  </a:cubicBezTo>
                  <a:cubicBezTo>
                    <a:pt x="117" y="159"/>
                    <a:pt x="116" y="160"/>
                    <a:pt x="116" y="161"/>
                  </a:cubicBezTo>
                  <a:cubicBezTo>
                    <a:pt x="114" y="162"/>
                    <a:pt x="112" y="164"/>
                    <a:pt x="110" y="166"/>
                  </a:cubicBezTo>
                  <a:cubicBezTo>
                    <a:pt x="110" y="167"/>
                    <a:pt x="109" y="167"/>
                    <a:pt x="108" y="168"/>
                  </a:cubicBezTo>
                  <a:cubicBezTo>
                    <a:pt x="106" y="170"/>
                    <a:pt x="104" y="171"/>
                    <a:pt x="102" y="173"/>
                  </a:cubicBezTo>
                  <a:cubicBezTo>
                    <a:pt x="101" y="174"/>
                    <a:pt x="101" y="175"/>
                    <a:pt x="100" y="175"/>
                  </a:cubicBezTo>
                  <a:cubicBezTo>
                    <a:pt x="97" y="178"/>
                    <a:pt x="94" y="180"/>
                    <a:pt x="91" y="182"/>
                  </a:cubicBezTo>
                  <a:cubicBezTo>
                    <a:pt x="90" y="183"/>
                    <a:pt x="90" y="183"/>
                    <a:pt x="90" y="183"/>
                  </a:cubicBezTo>
                  <a:cubicBezTo>
                    <a:pt x="88" y="185"/>
                    <a:pt x="85" y="188"/>
                    <a:pt x="82" y="190"/>
                  </a:cubicBezTo>
                  <a:cubicBezTo>
                    <a:pt x="81" y="191"/>
                    <a:pt x="80" y="192"/>
                    <a:pt x="79" y="192"/>
                  </a:cubicBezTo>
                  <a:cubicBezTo>
                    <a:pt x="76" y="194"/>
                    <a:pt x="74" y="196"/>
                    <a:pt x="71" y="198"/>
                  </a:cubicBezTo>
                  <a:cubicBezTo>
                    <a:pt x="70" y="199"/>
                    <a:pt x="69" y="200"/>
                    <a:pt x="68" y="200"/>
                  </a:cubicBezTo>
                  <a:cubicBezTo>
                    <a:pt x="65" y="203"/>
                    <a:pt x="62" y="205"/>
                    <a:pt x="59" y="207"/>
                  </a:cubicBezTo>
                  <a:cubicBezTo>
                    <a:pt x="58" y="207"/>
                    <a:pt x="58" y="208"/>
                    <a:pt x="57" y="209"/>
                  </a:cubicBezTo>
                  <a:cubicBezTo>
                    <a:pt x="53" y="211"/>
                    <a:pt x="49" y="214"/>
                    <a:pt x="45" y="217"/>
                  </a:cubicBezTo>
                  <a:cubicBezTo>
                    <a:pt x="44" y="217"/>
                    <a:pt x="43" y="218"/>
                    <a:pt x="42" y="219"/>
                  </a:cubicBezTo>
                  <a:cubicBezTo>
                    <a:pt x="39" y="221"/>
                    <a:pt x="36" y="223"/>
                    <a:pt x="32" y="225"/>
                  </a:cubicBezTo>
                  <a:cubicBezTo>
                    <a:pt x="31" y="226"/>
                    <a:pt x="29" y="227"/>
                    <a:pt x="28" y="228"/>
                  </a:cubicBezTo>
                  <a:cubicBezTo>
                    <a:pt x="25" y="230"/>
                    <a:pt x="22" y="232"/>
                    <a:pt x="18" y="234"/>
                  </a:cubicBezTo>
                  <a:cubicBezTo>
                    <a:pt x="17" y="235"/>
                    <a:pt x="16" y="236"/>
                    <a:pt x="14" y="237"/>
                  </a:cubicBezTo>
                  <a:cubicBezTo>
                    <a:pt x="9" y="240"/>
                    <a:pt x="5" y="243"/>
                    <a:pt x="0" y="246"/>
                  </a:cubicBezTo>
                  <a:cubicBezTo>
                    <a:pt x="38" y="229"/>
                    <a:pt x="582" y="166"/>
                    <a:pt x="582" y="138"/>
                  </a:cubicBezTo>
                  <a:cubicBezTo>
                    <a:pt x="582" y="42"/>
                    <a:pt x="582" y="42"/>
                    <a:pt x="582" y="42"/>
                  </a:cubicBezTo>
                  <a:lnTo>
                    <a:pt x="308" y="42"/>
                  </a:ln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charset="-122"/>
                <a:ea typeface="微软雅黑" panose="020B0503020204020204" charset="-122"/>
              </a:endParaRPr>
            </a:p>
          </p:txBody>
        </p:sp>
        <p:sp>
          <p:nvSpPr>
            <p:cNvPr id="293" name="Freeform 290"/>
            <p:cNvSpPr/>
            <p:nvPr/>
          </p:nvSpPr>
          <p:spPr bwMode="auto">
            <a:xfrm>
              <a:off x="5276822" y="2263193"/>
              <a:ext cx="2022845" cy="707508"/>
            </a:xfrm>
            <a:custGeom>
              <a:avLst/>
              <a:gdLst>
                <a:gd name="T0" fmla="*/ 1122 w 1139"/>
                <a:gd name="T1" fmla="*/ 399 h 399"/>
                <a:gd name="T2" fmla="*/ 1122 w 1139"/>
                <a:gd name="T3" fmla="*/ 264 h 399"/>
                <a:gd name="T4" fmla="*/ 1122 w 1139"/>
                <a:gd name="T5" fmla="*/ 265 h 399"/>
                <a:gd name="T6" fmla="*/ 1119 w 1139"/>
                <a:gd name="T7" fmla="*/ 269 h 399"/>
                <a:gd name="T8" fmla="*/ 1115 w 1139"/>
                <a:gd name="T9" fmla="*/ 272 h 399"/>
                <a:gd name="T10" fmla="*/ 1108 w 1139"/>
                <a:gd name="T11" fmla="*/ 276 h 399"/>
                <a:gd name="T12" fmla="*/ 1099 w 1139"/>
                <a:gd name="T13" fmla="*/ 279 h 399"/>
                <a:gd name="T14" fmla="*/ 1088 w 1139"/>
                <a:gd name="T15" fmla="*/ 283 h 399"/>
                <a:gd name="T16" fmla="*/ 1079 w 1139"/>
                <a:gd name="T17" fmla="*/ 285 h 399"/>
                <a:gd name="T18" fmla="*/ 1079 w 1139"/>
                <a:gd name="T19" fmla="*/ 247 h 399"/>
                <a:gd name="T20" fmla="*/ 1075 w 1139"/>
                <a:gd name="T21" fmla="*/ 248 h 399"/>
                <a:gd name="T22" fmla="*/ 1058 w 1139"/>
                <a:gd name="T23" fmla="*/ 252 h 399"/>
                <a:gd name="T24" fmla="*/ 1037 w 1139"/>
                <a:gd name="T25" fmla="*/ 255 h 399"/>
                <a:gd name="T26" fmla="*/ 1011 w 1139"/>
                <a:gd name="T27" fmla="*/ 259 h 399"/>
                <a:gd name="T28" fmla="*/ 976 w 1139"/>
                <a:gd name="T29" fmla="*/ 263 h 399"/>
                <a:gd name="T30" fmla="*/ 957 w 1139"/>
                <a:gd name="T31" fmla="*/ 265 h 399"/>
                <a:gd name="T32" fmla="*/ 957 w 1139"/>
                <a:gd name="T33" fmla="*/ 228 h 399"/>
                <a:gd name="T34" fmla="*/ 921 w 1139"/>
                <a:gd name="T35" fmla="*/ 231 h 399"/>
                <a:gd name="T36" fmla="*/ 778 w 1139"/>
                <a:gd name="T37" fmla="*/ 239 h 399"/>
                <a:gd name="T38" fmla="*/ 777 w 1139"/>
                <a:gd name="T39" fmla="*/ 239 h 399"/>
                <a:gd name="T40" fmla="*/ 777 w 1139"/>
                <a:gd name="T41" fmla="*/ 201 h 399"/>
                <a:gd name="T42" fmla="*/ 725 w 1139"/>
                <a:gd name="T43" fmla="*/ 203 h 399"/>
                <a:gd name="T44" fmla="*/ 662 w 1139"/>
                <a:gd name="T45" fmla="*/ 205 h 399"/>
                <a:gd name="T46" fmla="*/ 615 w 1139"/>
                <a:gd name="T47" fmla="*/ 205 h 399"/>
                <a:gd name="T48" fmla="*/ 573 w 1139"/>
                <a:gd name="T49" fmla="*/ 206 h 399"/>
                <a:gd name="T50" fmla="*/ 560 w 1139"/>
                <a:gd name="T51" fmla="*/ 206 h 399"/>
                <a:gd name="T52" fmla="*/ 560 w 1139"/>
                <a:gd name="T53" fmla="*/ 168 h 399"/>
                <a:gd name="T54" fmla="*/ 533 w 1139"/>
                <a:gd name="T55" fmla="*/ 168 h 399"/>
                <a:gd name="T56" fmla="*/ 495 w 1139"/>
                <a:gd name="T57" fmla="*/ 168 h 399"/>
                <a:gd name="T58" fmla="*/ 459 w 1139"/>
                <a:gd name="T59" fmla="*/ 167 h 399"/>
                <a:gd name="T60" fmla="*/ 424 w 1139"/>
                <a:gd name="T61" fmla="*/ 166 h 399"/>
                <a:gd name="T62" fmla="*/ 390 w 1139"/>
                <a:gd name="T63" fmla="*/ 165 h 399"/>
                <a:gd name="T64" fmla="*/ 355 w 1139"/>
                <a:gd name="T65" fmla="*/ 164 h 399"/>
                <a:gd name="T66" fmla="*/ 348 w 1139"/>
                <a:gd name="T67" fmla="*/ 164 h 399"/>
                <a:gd name="T68" fmla="*/ 348 w 1139"/>
                <a:gd name="T69" fmla="*/ 126 h 399"/>
                <a:gd name="T70" fmla="*/ 320 w 1139"/>
                <a:gd name="T71" fmla="*/ 125 h 399"/>
                <a:gd name="T72" fmla="*/ 284 w 1139"/>
                <a:gd name="T73" fmla="*/ 123 h 399"/>
                <a:gd name="T74" fmla="*/ 247 w 1139"/>
                <a:gd name="T75" fmla="*/ 121 h 399"/>
                <a:gd name="T76" fmla="*/ 207 w 1139"/>
                <a:gd name="T77" fmla="*/ 118 h 399"/>
                <a:gd name="T78" fmla="*/ 163 w 1139"/>
                <a:gd name="T79" fmla="*/ 114 h 399"/>
                <a:gd name="T80" fmla="*/ 163 w 1139"/>
                <a:gd name="T81" fmla="*/ 77 h 399"/>
                <a:gd name="T82" fmla="*/ 44 w 1139"/>
                <a:gd name="T83" fmla="*/ 59 h 399"/>
                <a:gd name="T84" fmla="*/ 44 w 1139"/>
                <a:gd name="T85" fmla="*/ 21 h 399"/>
                <a:gd name="T86" fmla="*/ 0 w 1139"/>
                <a:gd name="T87" fmla="*/ 0 h 399"/>
                <a:gd name="T88" fmla="*/ 0 w 1139"/>
                <a:gd name="T89" fmla="*/ 99 h 399"/>
                <a:gd name="T90" fmla="*/ 726 w 1139"/>
                <a:gd name="T91" fmla="*/ 333 h 399"/>
                <a:gd name="T92" fmla="*/ 1122 w 1139"/>
                <a:gd name="T93" fmla="*/ 39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9" h="399">
                  <a:moveTo>
                    <a:pt x="1122" y="399"/>
                  </a:moveTo>
                  <a:cubicBezTo>
                    <a:pt x="1122" y="264"/>
                    <a:pt x="1122" y="264"/>
                    <a:pt x="1122" y="264"/>
                  </a:cubicBezTo>
                  <a:cubicBezTo>
                    <a:pt x="1122" y="265"/>
                    <a:pt x="1122" y="265"/>
                    <a:pt x="1122" y="265"/>
                  </a:cubicBezTo>
                  <a:cubicBezTo>
                    <a:pt x="1122" y="266"/>
                    <a:pt x="1120" y="267"/>
                    <a:pt x="1119" y="269"/>
                  </a:cubicBezTo>
                  <a:cubicBezTo>
                    <a:pt x="1118" y="270"/>
                    <a:pt x="1117" y="271"/>
                    <a:pt x="1115" y="272"/>
                  </a:cubicBezTo>
                  <a:cubicBezTo>
                    <a:pt x="1113" y="273"/>
                    <a:pt x="1111" y="275"/>
                    <a:pt x="1108" y="276"/>
                  </a:cubicBezTo>
                  <a:cubicBezTo>
                    <a:pt x="1106" y="277"/>
                    <a:pt x="1103" y="278"/>
                    <a:pt x="1099" y="279"/>
                  </a:cubicBezTo>
                  <a:cubicBezTo>
                    <a:pt x="1096" y="280"/>
                    <a:pt x="1092" y="282"/>
                    <a:pt x="1088" y="283"/>
                  </a:cubicBezTo>
                  <a:cubicBezTo>
                    <a:pt x="1085" y="283"/>
                    <a:pt x="1083" y="284"/>
                    <a:pt x="1079" y="285"/>
                  </a:cubicBezTo>
                  <a:cubicBezTo>
                    <a:pt x="1079" y="247"/>
                    <a:pt x="1079" y="247"/>
                    <a:pt x="1079" y="247"/>
                  </a:cubicBezTo>
                  <a:cubicBezTo>
                    <a:pt x="1078" y="247"/>
                    <a:pt x="1076" y="248"/>
                    <a:pt x="1075" y="248"/>
                  </a:cubicBezTo>
                  <a:cubicBezTo>
                    <a:pt x="1069" y="249"/>
                    <a:pt x="1064" y="251"/>
                    <a:pt x="1058" y="252"/>
                  </a:cubicBezTo>
                  <a:cubicBezTo>
                    <a:pt x="1051" y="253"/>
                    <a:pt x="1044" y="254"/>
                    <a:pt x="1037" y="255"/>
                  </a:cubicBezTo>
                  <a:cubicBezTo>
                    <a:pt x="1029" y="257"/>
                    <a:pt x="1020" y="258"/>
                    <a:pt x="1011" y="259"/>
                  </a:cubicBezTo>
                  <a:cubicBezTo>
                    <a:pt x="1000" y="261"/>
                    <a:pt x="988" y="262"/>
                    <a:pt x="976" y="263"/>
                  </a:cubicBezTo>
                  <a:cubicBezTo>
                    <a:pt x="970" y="264"/>
                    <a:pt x="963" y="265"/>
                    <a:pt x="957" y="265"/>
                  </a:cubicBezTo>
                  <a:cubicBezTo>
                    <a:pt x="957" y="228"/>
                    <a:pt x="957" y="228"/>
                    <a:pt x="957" y="228"/>
                  </a:cubicBezTo>
                  <a:cubicBezTo>
                    <a:pt x="945" y="229"/>
                    <a:pt x="934" y="230"/>
                    <a:pt x="921" y="231"/>
                  </a:cubicBezTo>
                  <a:cubicBezTo>
                    <a:pt x="879" y="234"/>
                    <a:pt x="830" y="237"/>
                    <a:pt x="778" y="239"/>
                  </a:cubicBezTo>
                  <a:cubicBezTo>
                    <a:pt x="777" y="239"/>
                    <a:pt x="777" y="239"/>
                    <a:pt x="777" y="239"/>
                  </a:cubicBezTo>
                  <a:cubicBezTo>
                    <a:pt x="777" y="201"/>
                    <a:pt x="777" y="201"/>
                    <a:pt x="777" y="201"/>
                  </a:cubicBezTo>
                  <a:cubicBezTo>
                    <a:pt x="760" y="202"/>
                    <a:pt x="743" y="203"/>
                    <a:pt x="725" y="203"/>
                  </a:cubicBezTo>
                  <a:cubicBezTo>
                    <a:pt x="705" y="204"/>
                    <a:pt x="684" y="204"/>
                    <a:pt x="662" y="205"/>
                  </a:cubicBezTo>
                  <a:cubicBezTo>
                    <a:pt x="647" y="205"/>
                    <a:pt x="631" y="205"/>
                    <a:pt x="615" y="205"/>
                  </a:cubicBezTo>
                  <a:cubicBezTo>
                    <a:pt x="601" y="206"/>
                    <a:pt x="587" y="206"/>
                    <a:pt x="573" y="206"/>
                  </a:cubicBezTo>
                  <a:cubicBezTo>
                    <a:pt x="568" y="206"/>
                    <a:pt x="564" y="206"/>
                    <a:pt x="560" y="206"/>
                  </a:cubicBezTo>
                  <a:cubicBezTo>
                    <a:pt x="560" y="168"/>
                    <a:pt x="560" y="168"/>
                    <a:pt x="560" y="168"/>
                  </a:cubicBezTo>
                  <a:cubicBezTo>
                    <a:pt x="551" y="168"/>
                    <a:pt x="542" y="168"/>
                    <a:pt x="533" y="168"/>
                  </a:cubicBezTo>
                  <a:cubicBezTo>
                    <a:pt x="520" y="168"/>
                    <a:pt x="508" y="168"/>
                    <a:pt x="495" y="168"/>
                  </a:cubicBezTo>
                  <a:cubicBezTo>
                    <a:pt x="483" y="168"/>
                    <a:pt x="471" y="167"/>
                    <a:pt x="459" y="167"/>
                  </a:cubicBezTo>
                  <a:cubicBezTo>
                    <a:pt x="448" y="167"/>
                    <a:pt x="436" y="167"/>
                    <a:pt x="424" y="166"/>
                  </a:cubicBezTo>
                  <a:cubicBezTo>
                    <a:pt x="413" y="166"/>
                    <a:pt x="401" y="166"/>
                    <a:pt x="390" y="165"/>
                  </a:cubicBezTo>
                  <a:cubicBezTo>
                    <a:pt x="378" y="165"/>
                    <a:pt x="366" y="165"/>
                    <a:pt x="355" y="164"/>
                  </a:cubicBezTo>
                  <a:cubicBezTo>
                    <a:pt x="353" y="164"/>
                    <a:pt x="350" y="164"/>
                    <a:pt x="348" y="164"/>
                  </a:cubicBezTo>
                  <a:cubicBezTo>
                    <a:pt x="348" y="126"/>
                    <a:pt x="348" y="126"/>
                    <a:pt x="348" y="126"/>
                  </a:cubicBezTo>
                  <a:cubicBezTo>
                    <a:pt x="338" y="126"/>
                    <a:pt x="329" y="125"/>
                    <a:pt x="320" y="125"/>
                  </a:cubicBezTo>
                  <a:cubicBezTo>
                    <a:pt x="308" y="124"/>
                    <a:pt x="296" y="124"/>
                    <a:pt x="284" y="123"/>
                  </a:cubicBezTo>
                  <a:cubicBezTo>
                    <a:pt x="272" y="122"/>
                    <a:pt x="259" y="122"/>
                    <a:pt x="247" y="121"/>
                  </a:cubicBezTo>
                  <a:cubicBezTo>
                    <a:pt x="234" y="120"/>
                    <a:pt x="220" y="119"/>
                    <a:pt x="207" y="118"/>
                  </a:cubicBezTo>
                  <a:cubicBezTo>
                    <a:pt x="192" y="117"/>
                    <a:pt x="177" y="116"/>
                    <a:pt x="163" y="114"/>
                  </a:cubicBezTo>
                  <a:cubicBezTo>
                    <a:pt x="163" y="77"/>
                    <a:pt x="163" y="77"/>
                    <a:pt x="163" y="77"/>
                  </a:cubicBezTo>
                  <a:cubicBezTo>
                    <a:pt x="113" y="72"/>
                    <a:pt x="72" y="66"/>
                    <a:pt x="44" y="59"/>
                  </a:cubicBezTo>
                  <a:cubicBezTo>
                    <a:pt x="44" y="21"/>
                    <a:pt x="44" y="21"/>
                    <a:pt x="44" y="21"/>
                  </a:cubicBezTo>
                  <a:cubicBezTo>
                    <a:pt x="16" y="15"/>
                    <a:pt x="0" y="8"/>
                    <a:pt x="0" y="0"/>
                  </a:cubicBezTo>
                  <a:cubicBezTo>
                    <a:pt x="0" y="99"/>
                    <a:pt x="0" y="99"/>
                    <a:pt x="0" y="99"/>
                  </a:cubicBezTo>
                  <a:cubicBezTo>
                    <a:pt x="0" y="228"/>
                    <a:pt x="328" y="293"/>
                    <a:pt x="726" y="333"/>
                  </a:cubicBezTo>
                  <a:cubicBezTo>
                    <a:pt x="1139" y="374"/>
                    <a:pt x="1117" y="385"/>
                    <a:pt x="1122" y="399"/>
                  </a:cubicBezTo>
                  <a:close/>
                </a:path>
              </a:pathLst>
            </a:custGeom>
            <a:gradFill>
              <a:gsLst>
                <a:gs pos="100000">
                  <a:schemeClr val="bg1"/>
                </a:gs>
                <a:gs pos="0">
                  <a:schemeClr val="bg1">
                    <a:lumMod val="95000"/>
                  </a:schemeClr>
                </a:gs>
              </a:gsLst>
              <a:lin ang="2700000" scaled="1"/>
            </a:gradFill>
            <a:ln w="19050">
              <a:noFill/>
            </a:ln>
            <a:effectLst>
              <a:outerShdw blurRad="139700" dist="38100" dir="5400000" algn="t" rotWithShape="0">
                <a:prstClr val="black">
                  <a:alpha val="30000"/>
                </a:prstClr>
              </a:outerShdw>
              <a:softEdge rad="0"/>
            </a:effectLst>
          </p:spPr>
          <p:txBody>
            <a:bodyPr vert="horz" wrap="square" lIns="91440" tIns="45720" rIns="91440" bIns="45720" numCol="1" anchor="t" anchorCtr="0" compatLnSpc="1">
              <a:noAutofit/>
            </a:bodyPr>
            <a:lstStyle/>
            <a:p>
              <a:endParaRPr lang="zh-CN" altLang="en-US">
                <a:solidFill>
                  <a:prstClr val="black"/>
                </a:solidFill>
                <a:latin typeface="微软雅黑" panose="020B0503020204020204" charset="-122"/>
                <a:ea typeface="微软雅黑" panose="020B0503020204020204" charset="-122"/>
              </a:endParaRPr>
            </a:p>
          </p:txBody>
        </p:sp>
        <p:sp>
          <p:nvSpPr>
            <p:cNvPr id="294" name="Freeform 291"/>
            <p:cNvSpPr/>
            <p:nvPr/>
          </p:nvSpPr>
          <p:spPr bwMode="auto">
            <a:xfrm>
              <a:off x="5937863" y="5597104"/>
              <a:ext cx="5246" cy="0"/>
            </a:xfrm>
            <a:custGeom>
              <a:avLst/>
              <a:gdLst>
                <a:gd name="T0" fmla="*/ 3 w 3"/>
                <a:gd name="T1" fmla="*/ 2 w 3"/>
                <a:gd name="T2" fmla="*/ 0 w 3"/>
                <a:gd name="T3" fmla="*/ 3 w 3"/>
              </a:gdLst>
              <a:ahLst/>
              <a:cxnLst>
                <a:cxn ang="0">
                  <a:pos x="T0" y="0"/>
                </a:cxn>
                <a:cxn ang="0">
                  <a:pos x="T1" y="0"/>
                </a:cxn>
                <a:cxn ang="0">
                  <a:pos x="T2" y="0"/>
                </a:cxn>
                <a:cxn ang="0">
                  <a:pos x="T3" y="0"/>
                </a:cxn>
              </a:cxnLst>
              <a:rect l="0" t="0" r="r" b="b"/>
              <a:pathLst>
                <a:path w="3">
                  <a:moveTo>
                    <a:pt x="3" y="0"/>
                  </a:moveTo>
                  <a:cubicBezTo>
                    <a:pt x="3" y="0"/>
                    <a:pt x="3" y="0"/>
                    <a:pt x="2" y="0"/>
                  </a:cubicBezTo>
                  <a:cubicBezTo>
                    <a:pt x="1" y="0"/>
                    <a:pt x="1" y="0"/>
                    <a:pt x="0" y="0"/>
                  </a:cubicBezTo>
                  <a:cubicBezTo>
                    <a:pt x="1" y="0"/>
                    <a:pt x="2" y="0"/>
                    <a:pt x="3"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95" name="Freeform 292"/>
            <p:cNvSpPr/>
            <p:nvPr/>
          </p:nvSpPr>
          <p:spPr bwMode="auto">
            <a:xfrm>
              <a:off x="5816447" y="5528152"/>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96" name="Freeform 293"/>
            <p:cNvSpPr/>
            <p:nvPr/>
          </p:nvSpPr>
          <p:spPr bwMode="auto">
            <a:xfrm>
              <a:off x="5816447" y="5528152"/>
              <a:ext cx="0" cy="14240"/>
            </a:xfrm>
            <a:custGeom>
              <a:avLst/>
              <a:gdLst>
                <a:gd name="T0" fmla="*/ 0 h 8"/>
                <a:gd name="T1" fmla="*/ 0 h 8"/>
                <a:gd name="T2" fmla="*/ 8 h 8"/>
                <a:gd name="T3" fmla="*/ 8 h 8"/>
                <a:gd name="T4" fmla="*/ 0 h 8"/>
              </a:gdLst>
              <a:ahLst/>
              <a:cxnLst>
                <a:cxn ang="0">
                  <a:pos x="0" y="T0"/>
                </a:cxn>
                <a:cxn ang="0">
                  <a:pos x="0" y="T1"/>
                </a:cxn>
                <a:cxn ang="0">
                  <a:pos x="0" y="T2"/>
                </a:cxn>
                <a:cxn ang="0">
                  <a:pos x="0" y="T3"/>
                </a:cxn>
                <a:cxn ang="0">
                  <a:pos x="0" y="T4"/>
                </a:cxn>
              </a:cxnLst>
              <a:rect l="0" t="0" r="r" b="b"/>
              <a:pathLst>
                <a:path h="8">
                  <a:moveTo>
                    <a:pt x="0" y="0"/>
                  </a:moveTo>
                  <a:cubicBezTo>
                    <a:pt x="0" y="0"/>
                    <a:pt x="0" y="0"/>
                    <a:pt x="0" y="0"/>
                  </a:cubicBezTo>
                  <a:cubicBezTo>
                    <a:pt x="0" y="3"/>
                    <a:pt x="0" y="5"/>
                    <a:pt x="0" y="8"/>
                  </a:cubicBezTo>
                  <a:cubicBezTo>
                    <a:pt x="0" y="8"/>
                    <a:pt x="0" y="8"/>
                    <a:pt x="0" y="8"/>
                  </a:cubicBezTo>
                  <a:cubicBezTo>
                    <a:pt x="0" y="5"/>
                    <a:pt x="0" y="3"/>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97" name="Freeform 294"/>
            <p:cNvSpPr/>
            <p:nvPr/>
          </p:nvSpPr>
          <p:spPr bwMode="auto">
            <a:xfrm>
              <a:off x="6942165" y="5535647"/>
              <a:ext cx="0" cy="8994"/>
            </a:xfrm>
            <a:custGeom>
              <a:avLst/>
              <a:gdLst>
                <a:gd name="T0" fmla="*/ 0 h 5"/>
                <a:gd name="T1" fmla="*/ 5 h 5"/>
                <a:gd name="T2" fmla="*/ 5 h 5"/>
                <a:gd name="T3" fmla="*/ 0 h 5"/>
              </a:gdLst>
              <a:ahLst/>
              <a:cxnLst>
                <a:cxn ang="0">
                  <a:pos x="0" y="T0"/>
                </a:cxn>
                <a:cxn ang="0">
                  <a:pos x="0" y="T1"/>
                </a:cxn>
                <a:cxn ang="0">
                  <a:pos x="0" y="T2"/>
                </a:cxn>
                <a:cxn ang="0">
                  <a:pos x="0" y="T3"/>
                </a:cxn>
              </a:cxnLst>
              <a:rect l="0" t="0" r="r" b="b"/>
              <a:pathLst>
                <a:path h="5">
                  <a:moveTo>
                    <a:pt x="0" y="0"/>
                  </a:moveTo>
                  <a:cubicBezTo>
                    <a:pt x="0" y="2"/>
                    <a:pt x="0" y="4"/>
                    <a:pt x="0" y="5"/>
                  </a:cubicBezTo>
                  <a:cubicBezTo>
                    <a:pt x="0" y="5"/>
                    <a:pt x="0" y="5"/>
                    <a:pt x="0" y="5"/>
                  </a:cubicBezTo>
                  <a:cubicBezTo>
                    <a:pt x="0" y="4"/>
                    <a:pt x="0" y="2"/>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98" name="Freeform 296"/>
            <p:cNvSpPr/>
            <p:nvPr/>
          </p:nvSpPr>
          <p:spPr bwMode="auto">
            <a:xfrm>
              <a:off x="5816447" y="5517659"/>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299" name="Freeform 303"/>
            <p:cNvSpPr/>
            <p:nvPr/>
          </p:nvSpPr>
          <p:spPr bwMode="auto">
            <a:xfrm>
              <a:off x="6651367" y="5496674"/>
              <a:ext cx="1499" cy="11992"/>
            </a:xfrm>
            <a:custGeom>
              <a:avLst/>
              <a:gdLst>
                <a:gd name="T0" fmla="*/ 0 w 1"/>
                <a:gd name="T1" fmla="*/ 0 h 7"/>
                <a:gd name="T2" fmla="*/ 0 w 1"/>
                <a:gd name="T3" fmla="*/ 6 h 7"/>
                <a:gd name="T4" fmla="*/ 1 w 1"/>
                <a:gd name="T5" fmla="*/ 7 h 7"/>
                <a:gd name="T6" fmla="*/ 1 w 1"/>
                <a:gd name="T7" fmla="*/ 1 h 7"/>
                <a:gd name="T8" fmla="*/ 0 w 1"/>
                <a:gd name="T9" fmla="*/ 0 h 7"/>
              </a:gdLst>
              <a:ahLst/>
              <a:cxnLst>
                <a:cxn ang="0">
                  <a:pos x="T0" y="T1"/>
                </a:cxn>
                <a:cxn ang="0">
                  <a:pos x="T2" y="T3"/>
                </a:cxn>
                <a:cxn ang="0">
                  <a:pos x="T4" y="T5"/>
                </a:cxn>
                <a:cxn ang="0">
                  <a:pos x="T6" y="T7"/>
                </a:cxn>
                <a:cxn ang="0">
                  <a:pos x="T8" y="T9"/>
                </a:cxn>
              </a:cxnLst>
              <a:rect l="0" t="0" r="r" b="b"/>
              <a:pathLst>
                <a:path w="1" h="7">
                  <a:moveTo>
                    <a:pt x="0" y="0"/>
                  </a:moveTo>
                  <a:cubicBezTo>
                    <a:pt x="0" y="6"/>
                    <a:pt x="0" y="6"/>
                    <a:pt x="0" y="6"/>
                  </a:cubicBezTo>
                  <a:cubicBezTo>
                    <a:pt x="0" y="7"/>
                    <a:pt x="1" y="7"/>
                    <a:pt x="1" y="7"/>
                  </a:cubicBezTo>
                  <a:cubicBezTo>
                    <a:pt x="1" y="1"/>
                    <a:pt x="1" y="1"/>
                    <a:pt x="1" y="1"/>
                  </a:cubicBezTo>
                  <a:cubicBezTo>
                    <a:pt x="1" y="1"/>
                    <a:pt x="0" y="0"/>
                    <a:pt x="0"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00" name="Freeform 304"/>
            <p:cNvSpPr/>
            <p:nvPr/>
          </p:nvSpPr>
          <p:spPr bwMode="auto">
            <a:xfrm>
              <a:off x="6642374" y="5489179"/>
              <a:ext cx="8994" cy="28480"/>
            </a:xfrm>
            <a:custGeom>
              <a:avLst/>
              <a:gdLst>
                <a:gd name="T0" fmla="*/ 4 w 5"/>
                <a:gd name="T1" fmla="*/ 0 h 16"/>
                <a:gd name="T2" fmla="*/ 0 w 5"/>
                <a:gd name="T3" fmla="*/ 10 h 16"/>
                <a:gd name="T4" fmla="*/ 0 w 5"/>
                <a:gd name="T5" fmla="*/ 16 h 16"/>
                <a:gd name="T6" fmla="*/ 4 w 5"/>
                <a:gd name="T7" fmla="*/ 7 h 16"/>
                <a:gd name="T8" fmla="*/ 5 w 5"/>
                <a:gd name="T9" fmla="*/ 10 h 16"/>
                <a:gd name="T10" fmla="*/ 5 w 5"/>
                <a:gd name="T11" fmla="*/ 4 h 16"/>
                <a:gd name="T12" fmla="*/ 4 w 5"/>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5" h="16">
                  <a:moveTo>
                    <a:pt x="4" y="0"/>
                  </a:moveTo>
                  <a:cubicBezTo>
                    <a:pt x="4" y="0"/>
                    <a:pt x="2" y="4"/>
                    <a:pt x="0" y="10"/>
                  </a:cubicBezTo>
                  <a:cubicBezTo>
                    <a:pt x="0" y="16"/>
                    <a:pt x="0" y="16"/>
                    <a:pt x="0" y="16"/>
                  </a:cubicBezTo>
                  <a:cubicBezTo>
                    <a:pt x="2" y="10"/>
                    <a:pt x="4" y="7"/>
                    <a:pt x="4" y="7"/>
                  </a:cubicBezTo>
                  <a:cubicBezTo>
                    <a:pt x="4" y="7"/>
                    <a:pt x="4" y="8"/>
                    <a:pt x="5" y="10"/>
                  </a:cubicBezTo>
                  <a:cubicBezTo>
                    <a:pt x="5" y="4"/>
                    <a:pt x="5" y="4"/>
                    <a:pt x="5" y="4"/>
                  </a:cubicBezTo>
                  <a:cubicBezTo>
                    <a:pt x="4" y="2"/>
                    <a:pt x="4" y="0"/>
                    <a:pt x="4"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01" name="Freeform 305"/>
            <p:cNvSpPr/>
            <p:nvPr/>
          </p:nvSpPr>
          <p:spPr bwMode="auto">
            <a:xfrm>
              <a:off x="6367315" y="5487680"/>
              <a:ext cx="1499" cy="19486"/>
            </a:xfrm>
            <a:custGeom>
              <a:avLst/>
              <a:gdLst>
                <a:gd name="T0" fmla="*/ 1 w 1"/>
                <a:gd name="T1" fmla="*/ 0 h 11"/>
                <a:gd name="T2" fmla="*/ 0 w 1"/>
                <a:gd name="T3" fmla="*/ 4 h 11"/>
                <a:gd name="T4" fmla="*/ 0 w 1"/>
                <a:gd name="T5" fmla="*/ 11 h 11"/>
                <a:gd name="T6" fmla="*/ 1 w 1"/>
                <a:gd name="T7" fmla="*/ 7 h 11"/>
                <a:gd name="T8" fmla="*/ 1 w 1"/>
                <a:gd name="T9" fmla="*/ 9 h 11"/>
                <a:gd name="T10" fmla="*/ 1 w 1"/>
                <a:gd name="T11" fmla="*/ 3 h 11"/>
                <a:gd name="T12" fmla="*/ 1 w 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1" h="11">
                  <a:moveTo>
                    <a:pt x="1" y="0"/>
                  </a:moveTo>
                  <a:cubicBezTo>
                    <a:pt x="1" y="0"/>
                    <a:pt x="1" y="2"/>
                    <a:pt x="0" y="4"/>
                  </a:cubicBezTo>
                  <a:cubicBezTo>
                    <a:pt x="0" y="11"/>
                    <a:pt x="0" y="11"/>
                    <a:pt x="0" y="11"/>
                  </a:cubicBezTo>
                  <a:cubicBezTo>
                    <a:pt x="1" y="8"/>
                    <a:pt x="1" y="7"/>
                    <a:pt x="1" y="7"/>
                  </a:cubicBezTo>
                  <a:cubicBezTo>
                    <a:pt x="1" y="7"/>
                    <a:pt x="1" y="8"/>
                    <a:pt x="1" y="9"/>
                  </a:cubicBezTo>
                  <a:cubicBezTo>
                    <a:pt x="1" y="3"/>
                    <a:pt x="1" y="3"/>
                    <a:pt x="1" y="3"/>
                  </a:cubicBezTo>
                  <a:cubicBezTo>
                    <a:pt x="1" y="1"/>
                    <a:pt x="1" y="0"/>
                    <a:pt x="1"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sp>
          <p:nvSpPr>
            <p:cNvPr id="302" name="Freeform 307"/>
            <p:cNvSpPr/>
            <p:nvPr/>
          </p:nvSpPr>
          <p:spPr bwMode="auto">
            <a:xfrm>
              <a:off x="5940861" y="5597104"/>
              <a:ext cx="11242" cy="0"/>
            </a:xfrm>
            <a:custGeom>
              <a:avLst/>
              <a:gdLst>
                <a:gd name="T0" fmla="*/ 6 w 6"/>
                <a:gd name="T1" fmla="*/ 0 w 6"/>
                <a:gd name="T2" fmla="*/ 1 w 6"/>
                <a:gd name="T3" fmla="*/ 6 w 6"/>
                <a:gd name="T4" fmla="*/ 6 w 6"/>
              </a:gdLst>
              <a:ahLst/>
              <a:cxnLst>
                <a:cxn ang="0">
                  <a:pos x="T0" y="0"/>
                </a:cxn>
                <a:cxn ang="0">
                  <a:pos x="T1" y="0"/>
                </a:cxn>
                <a:cxn ang="0">
                  <a:pos x="T2" y="0"/>
                </a:cxn>
                <a:cxn ang="0">
                  <a:pos x="T3" y="0"/>
                </a:cxn>
                <a:cxn ang="0">
                  <a:pos x="T4" y="0"/>
                </a:cxn>
              </a:cxnLst>
              <a:rect l="0" t="0" r="r" b="b"/>
              <a:pathLst>
                <a:path w="6">
                  <a:moveTo>
                    <a:pt x="6" y="0"/>
                  </a:moveTo>
                  <a:cubicBezTo>
                    <a:pt x="4" y="0"/>
                    <a:pt x="2" y="0"/>
                    <a:pt x="0" y="0"/>
                  </a:cubicBezTo>
                  <a:cubicBezTo>
                    <a:pt x="1" y="0"/>
                    <a:pt x="1" y="0"/>
                    <a:pt x="1" y="0"/>
                  </a:cubicBezTo>
                  <a:cubicBezTo>
                    <a:pt x="2" y="0"/>
                    <a:pt x="4" y="0"/>
                    <a:pt x="6" y="0"/>
                  </a:cubicBezTo>
                  <a:cubicBezTo>
                    <a:pt x="6" y="0"/>
                    <a:pt x="6" y="0"/>
                    <a:pt x="6" y="0"/>
                  </a:cubicBezTo>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微软雅黑" panose="020B0503020204020204" charset="-122"/>
                <a:ea typeface="微软雅黑" panose="020B0503020204020204" charset="-122"/>
              </a:endParaRPr>
            </a:p>
          </p:txBody>
        </p:sp>
      </p:grpSp>
      <p:sp>
        <p:nvSpPr>
          <p:cNvPr id="303" name="椭圆 302"/>
          <p:cNvSpPr/>
          <p:nvPr/>
        </p:nvSpPr>
        <p:spPr>
          <a:xfrm>
            <a:off x="5612270" y="6173014"/>
            <a:ext cx="1400881" cy="378675"/>
          </a:xfrm>
          <a:prstGeom prst="ellipse">
            <a:avLst/>
          </a:prstGeom>
          <a:gradFill flip="none" rotWithShape="1">
            <a:gsLst>
              <a:gs pos="100000">
                <a:schemeClr val="tx1">
                  <a:alpha val="69000"/>
                </a:schemeClr>
              </a:gs>
              <a:gs pos="0">
                <a:schemeClr val="tx1">
                  <a:lumMod val="95000"/>
                  <a:lumOff val="5000"/>
                  <a:alpha val="0"/>
                </a:schemeClr>
              </a:gs>
            </a:gsLst>
            <a:lin ang="4800000" scaled="0"/>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latin typeface="微软雅黑" panose="020B0503020204020204" charset="-122"/>
              <a:ea typeface="微软雅黑" panose="020B0503020204020204" charset="-122"/>
            </a:endParaRPr>
          </a:p>
        </p:txBody>
      </p:sp>
      <p:sp>
        <p:nvSpPr>
          <p:cNvPr id="308" name="椭圆 307"/>
          <p:cNvSpPr/>
          <p:nvPr/>
        </p:nvSpPr>
        <p:spPr>
          <a:xfrm>
            <a:off x="4060437" y="1913473"/>
            <a:ext cx="491319" cy="491319"/>
          </a:xfrm>
          <a:prstGeom prst="ellipse">
            <a:avLst/>
          </a:prstGeom>
          <a:solidFill>
            <a:schemeClr val="accent2"/>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bg1"/>
                </a:solidFill>
                <a:latin typeface="微软雅黑" panose="020B0503020204020204" charset="-122"/>
                <a:ea typeface="微软雅黑" panose="020B0503020204020204" charset="-122"/>
              </a:rPr>
              <a:t>1</a:t>
            </a:r>
            <a:endParaRPr lang="zh-CN" altLang="en-US" sz="2000" b="1" dirty="0">
              <a:solidFill>
                <a:schemeClr val="bg1"/>
              </a:solidFill>
              <a:latin typeface="微软雅黑" panose="020B0503020204020204" charset="-122"/>
              <a:ea typeface="微软雅黑" panose="020B0503020204020204" charset="-122"/>
            </a:endParaRPr>
          </a:p>
        </p:txBody>
      </p:sp>
      <p:sp>
        <p:nvSpPr>
          <p:cNvPr id="311" name="椭圆 310"/>
          <p:cNvSpPr/>
          <p:nvPr/>
        </p:nvSpPr>
        <p:spPr>
          <a:xfrm>
            <a:off x="7801118" y="1530398"/>
            <a:ext cx="491319" cy="491319"/>
          </a:xfrm>
          <a:prstGeom prst="ellipse">
            <a:avLst/>
          </a:prstGeom>
          <a:solidFill>
            <a:schemeClr val="accent2"/>
          </a:solidFill>
          <a:ln w="25400">
            <a:noFill/>
          </a:ln>
          <a:effectLst>
            <a:outerShdw blurRad="2032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bg1"/>
                </a:solidFill>
                <a:latin typeface="微软雅黑" panose="020B0503020204020204" charset="-122"/>
                <a:ea typeface="微软雅黑" panose="020B0503020204020204" charset="-122"/>
              </a:rPr>
              <a:t>2</a:t>
            </a:r>
            <a:endParaRPr lang="zh-CN" altLang="en-US" sz="2000" b="1" dirty="0">
              <a:solidFill>
                <a:schemeClr val="bg1"/>
              </a:solidFill>
              <a:latin typeface="微软雅黑" panose="020B0503020204020204" charset="-122"/>
              <a:ea typeface="微软雅黑" panose="020B0503020204020204" charset="-122"/>
            </a:endParaRPr>
          </a:p>
        </p:txBody>
      </p:sp>
      <p:sp>
        <p:nvSpPr>
          <p:cNvPr id="314" name="椭圆 313"/>
          <p:cNvSpPr/>
          <p:nvPr/>
        </p:nvSpPr>
        <p:spPr>
          <a:xfrm>
            <a:off x="7752570" y="4290583"/>
            <a:ext cx="491319" cy="491319"/>
          </a:xfrm>
          <a:prstGeom prst="ellipse">
            <a:avLst/>
          </a:prstGeom>
          <a:solidFill>
            <a:schemeClr val="accent2"/>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bg1"/>
                </a:solidFill>
                <a:latin typeface="微软雅黑" panose="020B0503020204020204" charset="-122"/>
                <a:ea typeface="微软雅黑" panose="020B0503020204020204" charset="-122"/>
              </a:rPr>
              <a:t>4</a:t>
            </a:r>
            <a:endParaRPr lang="zh-CN" altLang="en-US" sz="2000" b="1" dirty="0">
              <a:solidFill>
                <a:schemeClr val="bg1"/>
              </a:solidFill>
              <a:latin typeface="微软雅黑" panose="020B0503020204020204" charset="-122"/>
              <a:ea typeface="微软雅黑" panose="020B0503020204020204" charset="-122"/>
            </a:endParaRPr>
          </a:p>
        </p:txBody>
      </p:sp>
      <p:sp>
        <p:nvSpPr>
          <p:cNvPr id="317" name="椭圆 316"/>
          <p:cNvSpPr/>
          <p:nvPr/>
        </p:nvSpPr>
        <p:spPr>
          <a:xfrm>
            <a:off x="4187544" y="4871657"/>
            <a:ext cx="491319" cy="491319"/>
          </a:xfrm>
          <a:prstGeom prst="ellipse">
            <a:avLst/>
          </a:prstGeom>
          <a:solidFill>
            <a:schemeClr val="accent2"/>
          </a:solidFill>
          <a:ln w="25400">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smtClean="0">
                <a:solidFill>
                  <a:schemeClr val="bg1"/>
                </a:solidFill>
                <a:latin typeface="微软雅黑" panose="020B0503020204020204" charset="-122"/>
                <a:ea typeface="微软雅黑" panose="020B0503020204020204" charset="-122"/>
              </a:rPr>
              <a:t>3</a:t>
            </a:r>
            <a:endParaRPr lang="zh-CN" altLang="en-US" sz="2000" b="1" dirty="0">
              <a:solidFill>
                <a:schemeClr val="bg1"/>
              </a:solidFill>
              <a:latin typeface="微软雅黑" panose="020B0503020204020204" charset="-122"/>
              <a:ea typeface="微软雅黑" panose="020B0503020204020204" charset="-122"/>
            </a:endParaRPr>
          </a:p>
        </p:txBody>
      </p:sp>
      <p:sp>
        <p:nvSpPr>
          <p:cNvPr id="319"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622665" y="1409700"/>
            <a:ext cx="3148965" cy="2103755"/>
          </a:xfrm>
          <a:prstGeom prst="rect">
            <a:avLst/>
          </a:prstGeom>
        </p:spPr>
        <p:txBody>
          <a:bodyPr wrap="square">
            <a:spAutoFit/>
          </a:bodyPr>
          <a:lstStyle/>
          <a:p>
            <a:pPr algn="ctr">
              <a:lnSpc>
                <a:spcPct val="170000"/>
              </a:lnSpc>
            </a:pPr>
            <a:r>
              <a:rPr lang="en-US" altLang="zh-CN" sz="1400" b="1" dirty="0">
                <a:solidFill>
                  <a:srgbClr val="18478F"/>
                </a:solidFill>
                <a:latin typeface="微软雅黑" panose="020B0503020204020204" charset="-122"/>
                <a:ea typeface="微软雅黑" panose="020B0503020204020204" charset="-122"/>
                <a:cs typeface="Open Sans" panose="020B0606030504020204" pitchFamily="34" charset="0"/>
              </a:rPr>
              <a:t>打造就业信息发布平台</a:t>
            </a:r>
          </a:p>
          <a:p>
            <a:pPr marL="171450" indent="-171450">
              <a:lnSpc>
                <a:spcPct val="170000"/>
              </a:lnSpc>
              <a:buFont typeface="Arial" panose="020B0604020202020204" pitchFamily="34" charset="0"/>
              <a:buChar char="•"/>
            </a:pPr>
            <a:r>
              <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畅通12580求职通服务，完善“就业e图”，依托电话、电视、网络“三位一体”就业信息服务平台</a:t>
            </a:r>
            <a:r>
              <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a:t>
            </a:r>
            <a:endPar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endParaRPr>
          </a:p>
          <a:p>
            <a:pPr marL="171450" indent="-171450">
              <a:lnSpc>
                <a:spcPct val="170000"/>
              </a:lnSpc>
              <a:buFont typeface="Arial" panose="020B0604020202020204" pitchFamily="34" charset="0"/>
              <a:buChar char="•"/>
            </a:pPr>
            <a:r>
              <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及时采集并向社会发布公共就业服务机位置、联系电话、招聘会举办、用工单位简介及岗位需求等服务信息</a:t>
            </a:r>
            <a:r>
              <a:rPr lang="zh-CN" alt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a:t>
            </a:r>
          </a:p>
        </p:txBody>
      </p:sp>
      <p:sp>
        <p:nvSpPr>
          <p:cNvPr id="320"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06095" y="1530350"/>
            <a:ext cx="3434715" cy="1746885"/>
          </a:xfrm>
          <a:prstGeom prst="rect">
            <a:avLst/>
          </a:prstGeom>
        </p:spPr>
        <p:txBody>
          <a:bodyPr wrap="square">
            <a:spAutoFit/>
          </a:bodyPr>
          <a:lstStyle/>
          <a:p>
            <a:pPr algn="ctr">
              <a:lnSpc>
                <a:spcPct val="140000"/>
              </a:lnSpc>
            </a:pPr>
            <a:r>
              <a:rPr lang="en-US" altLang="zh-CN" sz="1400" b="1" dirty="0">
                <a:solidFill>
                  <a:srgbClr val="18478F"/>
                </a:solidFill>
                <a:latin typeface="微软雅黑" panose="020B0503020204020204" charset="-122"/>
                <a:ea typeface="微软雅黑" panose="020B0503020204020204" charset="-122"/>
                <a:cs typeface="Open Sans" panose="020B0606030504020204" pitchFamily="34" charset="0"/>
              </a:rPr>
              <a:t>全力推进基层服务平台标准化建设</a:t>
            </a:r>
          </a:p>
          <a:p>
            <a:pPr marL="171450" indent="-171450" algn="l">
              <a:lnSpc>
                <a:spcPct val="140000"/>
              </a:lnSpc>
              <a:buFont typeface="Arial" panose="020B0604020202020204" pitchFamily="34" charset="0"/>
              <a:buChar char="•"/>
            </a:pPr>
            <a:r>
              <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面向全市101个街道（镇）、1239个社区（村）人社基层平台（劳动保障所、站），按照《南京市人社基层平台建设标准和服务规范》要求，进一步提升人社基层平台标准化规范化水平。</a:t>
            </a:r>
          </a:p>
          <a:p>
            <a:pPr marL="171450" indent="-171450" algn="l">
              <a:lnSpc>
                <a:spcPct val="140000"/>
              </a:lnSpc>
              <a:buFont typeface="Arial" panose="020B0604020202020204" pitchFamily="34" charset="0"/>
              <a:buChar char="•"/>
            </a:pPr>
            <a:r>
              <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打造“十五分钟公共就业服务圈”，强化基层就业创业工作平台建设。</a:t>
            </a:r>
            <a:r>
              <a:rPr lang="en-US" sz="1050" dirty="0">
                <a:solidFill>
                  <a:schemeClr val="tx1">
                    <a:lumMod val="50000"/>
                    <a:lumOff val="50000"/>
                  </a:schemeClr>
                </a:solidFill>
                <a:latin typeface="微软雅黑" panose="020B0503020204020204" charset="-122"/>
                <a:ea typeface="微软雅黑" panose="020B0503020204020204" charset="-122"/>
                <a:cs typeface="Open Sans" panose="020B0606030504020204" pitchFamily="34" charset="0"/>
              </a:rPr>
              <a:t>.</a:t>
            </a:r>
          </a:p>
        </p:txBody>
      </p:sp>
      <p:sp>
        <p:nvSpPr>
          <p:cNvPr id="321"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8243570" y="4051300"/>
            <a:ext cx="3737610" cy="2265045"/>
          </a:xfrm>
          <a:prstGeom prst="rect">
            <a:avLst/>
          </a:prstGeom>
        </p:spPr>
        <p:txBody>
          <a:bodyPr wrap="square">
            <a:spAutoFit/>
          </a:bodyPr>
          <a:lstStyle/>
          <a:p>
            <a:pPr algn="ctr">
              <a:lnSpc>
                <a:spcPct val="200000"/>
              </a:lnSpc>
            </a:pPr>
            <a:r>
              <a:rPr lang="en-US" altLang="zh-CN" sz="1400" b="1" dirty="0">
                <a:solidFill>
                  <a:srgbClr val="18478F"/>
                </a:solidFill>
                <a:latin typeface="微软雅黑" panose="020B0503020204020204" charset="-122"/>
                <a:ea typeface="微软雅黑" panose="020B0503020204020204" charset="-122"/>
                <a:cs typeface="Open Sans" panose="020B0606030504020204" pitchFamily="34" charset="0"/>
              </a:rPr>
              <a:t>加强就业形势研判和风险防控</a:t>
            </a:r>
          </a:p>
          <a:p>
            <a:pPr marL="171450" indent="-171450">
              <a:lnSpc>
                <a:spcPct val="180000"/>
              </a:lnSpc>
              <a:buFont typeface="Arial" panose="020B0604020202020204" pitchFamily="34" charset="0"/>
              <a:buChar char="•"/>
            </a:pPr>
            <a:r>
              <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密切关注经济运行和就业形势变化，加强全市就业及失业动态监测体系建设。</a:t>
            </a:r>
          </a:p>
          <a:p>
            <a:pPr marL="171450" indent="-171450">
              <a:lnSpc>
                <a:spcPct val="180000"/>
              </a:lnSpc>
              <a:buFont typeface="Arial" panose="020B0604020202020204" pitchFamily="34" charset="0"/>
              <a:buChar char="•"/>
            </a:pPr>
            <a:r>
              <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完善失业监测预警工作制度，及时掌握重点地区、重点行业、重点群体就业失业状况</a:t>
            </a:r>
          </a:p>
          <a:p>
            <a:pPr marL="171450" indent="-171450">
              <a:lnSpc>
                <a:spcPct val="180000"/>
              </a:lnSpc>
              <a:buFont typeface="Arial" panose="020B0604020202020204" pitchFamily="34" charset="0"/>
              <a:buChar char="•"/>
            </a:pPr>
            <a:r>
              <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加强规模性失业风险预警预判，制定应对规模性失业风险预案，妥善化解失业风险，确保就业形势稳定可控。</a:t>
            </a:r>
          </a:p>
        </p:txBody>
      </p:sp>
      <p:sp>
        <p:nvSpPr>
          <p:cNvPr id="322" name="Rectangle 89" descr="e7d195523061f1c0205959036996ad55c215b892a7aac5c0B9ADEF7896FB48F2EF97163A2DE1401E1875DEDC438B7864AD24CA23553DBBBD975DAF4CAD4A2592689FFB6CEE59FFA55B2702D0E5EE29CDDE744B5A58D848E290B0F3363EEEFF85AEACDB2C4783B3CFD20D9E72AC2F528B09A88B84C6E73CDEC5D6CB26D43C2398027A14BE9DBFE415"/>
          <p:cNvSpPr/>
          <p:nvPr/>
        </p:nvSpPr>
        <p:spPr>
          <a:xfrm>
            <a:off x="598805" y="4184015"/>
            <a:ext cx="3434715" cy="2110740"/>
          </a:xfrm>
          <a:prstGeom prst="rect">
            <a:avLst/>
          </a:prstGeom>
        </p:spPr>
        <p:txBody>
          <a:bodyPr wrap="square">
            <a:spAutoFit/>
          </a:bodyPr>
          <a:lstStyle/>
          <a:p>
            <a:pPr algn="ctr">
              <a:lnSpc>
                <a:spcPct val="150000"/>
              </a:lnSpc>
            </a:pPr>
            <a:r>
              <a:rPr lang="en-US" altLang="zh-CN" sz="1400" b="1" dirty="0">
                <a:solidFill>
                  <a:srgbClr val="18478F"/>
                </a:solidFill>
                <a:latin typeface="微软雅黑" panose="020B0503020204020204" charset="-122"/>
                <a:ea typeface="微软雅黑" panose="020B0503020204020204" charset="-122"/>
                <a:cs typeface="Open Sans" panose="020B0606030504020204" pitchFamily="34" charset="0"/>
              </a:rPr>
              <a:t>加快就业服务信息化建设</a:t>
            </a:r>
          </a:p>
          <a:p>
            <a:pPr marL="171450" indent="-171450" algn="l">
              <a:lnSpc>
                <a:spcPct val="150000"/>
              </a:lnSpc>
              <a:buFont typeface="Arial" panose="020B0604020202020204" pitchFamily="34" charset="0"/>
              <a:buChar char="•"/>
            </a:pPr>
            <a:r>
              <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依托“金保二期”工程，建立完善就业创业信息资源库，加强信息系统应用，实现就业创业管理和服务工作全程信息化。</a:t>
            </a:r>
          </a:p>
          <a:p>
            <a:pPr marL="171450" indent="-171450" algn="l">
              <a:lnSpc>
                <a:spcPct val="150000"/>
              </a:lnSpc>
              <a:buFont typeface="Arial" panose="020B0604020202020204" pitchFamily="34" charset="0"/>
              <a:buChar char="•"/>
            </a:pPr>
            <a:r>
              <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以政府服务网站、政务微博微信、政务APP等平台为载体，整合线上线下，提供实时推送、动态跟踪的就业创业网上服务，真正实现让“数据多跑路，群众少跑腿</a:t>
            </a:r>
            <a:r>
              <a:rPr lang="en-US" sz="105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rPr>
              <a:t>”。</a:t>
            </a:r>
            <a:endParaRPr lang="en-US" sz="105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Open Sans" panose="020B0606030504020204" pitchFamily="34" charset="0"/>
            </a:endParaRPr>
          </a:p>
        </p:txBody>
      </p:sp>
      <p:sp>
        <p:nvSpPr>
          <p:cNvPr id="7" name="标题 6"/>
          <p:cNvSpPr>
            <a:spLocks noGrp="1"/>
          </p:cNvSpPr>
          <p:nvPr>
            <p:ph type="title" idx="4294967295"/>
          </p:nvPr>
        </p:nvSpPr>
        <p:spPr>
          <a:xfrm>
            <a:off x="0" y="36195"/>
            <a:ext cx="12192000" cy="1325880"/>
          </a:xfrm>
          <a:prstGeom prst="rect">
            <a:avLst/>
          </a:prstGeom>
        </p:spPr>
        <p:txBody>
          <a:bodyPr vert="horz" lIns="91440" tIns="45720" rIns="91440" bIns="45720" rtlCol="0" anchor="ctr">
            <a:normAutofit/>
          </a:bodyPr>
          <a:lstStyle/>
          <a:p>
            <a:pPr algn="ctr"/>
            <a:r>
              <a:rPr lang="en-US"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5.5 </a:t>
            </a:r>
            <a:r>
              <a:rPr lang="en-US" sz="2800" dirty="0" err="1">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完善公共服务体系建设，优化就业创业环境</a:t>
            </a:r>
            <a:endParaRPr lang="en-US" altLang="en-US"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mc:Choice xmlns:p14="http://schemas.microsoft.com/office/powerpoint/2010/main" xmlns=""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ppt_w</p:attrName>
                                        </p:attrNameLst>
                                      </p:cBhvr>
                                      <p:tavLst>
                                        <p:tav tm="0" fmla="#ppt_w*sin(2.5*pi*$)">
                                          <p:val>
                                            <p:fltVal val="0"/>
                                          </p:val>
                                        </p:tav>
                                        <p:tav tm="100000">
                                          <p:val>
                                            <p:fltVal val="1"/>
                                          </p:val>
                                        </p:tav>
                                      </p:tavLst>
                                    </p:anim>
                                    <p:anim calcmode="lin" valueType="num">
                                      <p:cBhvr>
                                        <p:cTn id="9" dur="2000" fill="hold"/>
                                        <p:tgtEl>
                                          <p:spTgt spid="10"/>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18"/>
                                        </p:tgtEl>
                                        <p:attrNameLst>
                                          <p:attrName>style.visibility</p:attrName>
                                        </p:attrNameLst>
                                      </p:cBhvr>
                                      <p:to>
                                        <p:strVal val="visible"/>
                                      </p:to>
                                    </p:set>
                                    <p:animEffect transition="in" filter="fade">
                                      <p:cBhvr>
                                        <p:cTn id="12" dur="2000"/>
                                        <p:tgtEl>
                                          <p:spTgt spid="218"/>
                                        </p:tgtEl>
                                      </p:cBhvr>
                                    </p:animEffect>
                                    <p:anim calcmode="lin" valueType="num">
                                      <p:cBhvr>
                                        <p:cTn id="13" dur="2000" fill="hold"/>
                                        <p:tgtEl>
                                          <p:spTgt spid="218"/>
                                        </p:tgtEl>
                                        <p:attrNameLst>
                                          <p:attrName>ppt_w</p:attrName>
                                        </p:attrNameLst>
                                      </p:cBhvr>
                                      <p:tavLst>
                                        <p:tav tm="0" fmla="#ppt_w*sin(2.5*pi*$)">
                                          <p:val>
                                            <p:fltVal val="0"/>
                                          </p:val>
                                        </p:tav>
                                        <p:tav tm="100000">
                                          <p:val>
                                            <p:fltVal val="1"/>
                                          </p:val>
                                        </p:tav>
                                      </p:tavLst>
                                    </p:anim>
                                    <p:anim calcmode="lin" valueType="num">
                                      <p:cBhvr>
                                        <p:cTn id="14" dur="2000" fill="hold"/>
                                        <p:tgtEl>
                                          <p:spTgt spid="218"/>
                                        </p:tgtEl>
                                        <p:attrNameLst>
                                          <p:attrName>ppt_h</p:attrName>
                                        </p:attrNameLst>
                                      </p:cBhvr>
                                      <p:tavLst>
                                        <p:tav tm="0">
                                          <p:val>
                                            <p:strVal val="#ppt_h"/>
                                          </p:val>
                                        </p:tav>
                                        <p:tav tm="100000">
                                          <p:val>
                                            <p:strVal val="#ppt_h"/>
                                          </p:val>
                                        </p:tav>
                                      </p:tavLst>
                                    </p:anim>
                                  </p:childTnLst>
                                </p:cTn>
                              </p:par>
                              <p:par>
                                <p:cTn id="15" presetID="10" presetClass="entr" presetSubtype="0" fill="hold" grpId="0" nodeType="withEffect">
                                  <p:stCondLst>
                                    <p:cond delay="2500"/>
                                  </p:stCondLst>
                                  <p:childTnLst>
                                    <p:set>
                                      <p:cBhvr>
                                        <p:cTn id="16" dur="1" fill="hold">
                                          <p:stCondLst>
                                            <p:cond delay="0"/>
                                          </p:stCondLst>
                                        </p:cTn>
                                        <p:tgtEl>
                                          <p:spTgt spid="303"/>
                                        </p:tgtEl>
                                        <p:attrNameLst>
                                          <p:attrName>style.visibility</p:attrName>
                                        </p:attrNameLst>
                                      </p:cBhvr>
                                      <p:to>
                                        <p:strVal val="visible"/>
                                      </p:to>
                                    </p:set>
                                    <p:animEffect transition="in" filter="fade">
                                      <p:cBhvr>
                                        <p:cTn id="17" dur="500"/>
                                        <p:tgtEl>
                                          <p:spTgt spid="30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08"/>
                                        </p:tgtEl>
                                        <p:attrNameLst>
                                          <p:attrName>style.visibility</p:attrName>
                                        </p:attrNameLst>
                                      </p:cBhvr>
                                      <p:to>
                                        <p:strVal val="visible"/>
                                      </p:to>
                                    </p:set>
                                    <p:animEffect transition="in" filter="fade">
                                      <p:cBhvr>
                                        <p:cTn id="21" dur="250"/>
                                        <p:tgtEl>
                                          <p:spTgt spid="308"/>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311"/>
                                        </p:tgtEl>
                                        <p:attrNameLst>
                                          <p:attrName>style.visibility</p:attrName>
                                        </p:attrNameLst>
                                      </p:cBhvr>
                                      <p:to>
                                        <p:strVal val="visible"/>
                                      </p:to>
                                    </p:set>
                                    <p:animEffect transition="in" filter="fade">
                                      <p:cBhvr>
                                        <p:cTn id="25" dur="250"/>
                                        <p:tgtEl>
                                          <p:spTgt spid="311"/>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317"/>
                                        </p:tgtEl>
                                        <p:attrNameLst>
                                          <p:attrName>style.visibility</p:attrName>
                                        </p:attrNameLst>
                                      </p:cBhvr>
                                      <p:to>
                                        <p:strVal val="visible"/>
                                      </p:to>
                                    </p:set>
                                    <p:animEffect transition="in" filter="fade">
                                      <p:cBhvr>
                                        <p:cTn id="29" dur="250"/>
                                        <p:tgtEl>
                                          <p:spTgt spid="317"/>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14"/>
                                        </p:tgtEl>
                                        <p:attrNameLst>
                                          <p:attrName>style.visibility</p:attrName>
                                        </p:attrNameLst>
                                      </p:cBhvr>
                                      <p:to>
                                        <p:strVal val="visible"/>
                                      </p:to>
                                    </p:set>
                                    <p:animEffect transition="in" filter="fade">
                                      <p:cBhvr>
                                        <p:cTn id="33" dur="250"/>
                                        <p:tgtEl>
                                          <p:spTgt spid="31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20"/>
                                        </p:tgtEl>
                                        <p:attrNameLst>
                                          <p:attrName>style.visibility</p:attrName>
                                        </p:attrNameLst>
                                      </p:cBhvr>
                                      <p:to>
                                        <p:strVal val="visible"/>
                                      </p:to>
                                    </p:set>
                                    <p:animEffect transition="in" filter="wipe(right)">
                                      <p:cBhvr>
                                        <p:cTn id="36" dur="1000"/>
                                        <p:tgtEl>
                                          <p:spTgt spid="320"/>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322"/>
                                        </p:tgtEl>
                                        <p:attrNameLst>
                                          <p:attrName>style.visibility</p:attrName>
                                        </p:attrNameLst>
                                      </p:cBhvr>
                                      <p:to>
                                        <p:strVal val="visible"/>
                                      </p:to>
                                    </p:set>
                                    <p:animEffect transition="in" filter="wipe(right)">
                                      <p:cBhvr>
                                        <p:cTn id="39" dur="1000"/>
                                        <p:tgtEl>
                                          <p:spTgt spid="32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9"/>
                                        </p:tgtEl>
                                        <p:attrNameLst>
                                          <p:attrName>style.visibility</p:attrName>
                                        </p:attrNameLst>
                                      </p:cBhvr>
                                      <p:to>
                                        <p:strVal val="visible"/>
                                      </p:to>
                                    </p:set>
                                    <p:animEffect transition="in" filter="wipe(left)">
                                      <p:cBhvr>
                                        <p:cTn id="42" dur="1000"/>
                                        <p:tgtEl>
                                          <p:spTgt spid="3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21"/>
                                        </p:tgtEl>
                                        <p:attrNameLst>
                                          <p:attrName>style.visibility</p:attrName>
                                        </p:attrNameLst>
                                      </p:cBhvr>
                                      <p:to>
                                        <p:strVal val="visible"/>
                                      </p:to>
                                    </p:set>
                                    <p:animEffect transition="in" filter="wipe(left)">
                                      <p:cBhvr>
                                        <p:cTn id="45" dur="10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bldLvl="0" animBg="1"/>
      <p:bldP spid="308" grpId="0" animBg="1"/>
      <p:bldP spid="311" grpId="0" animBg="1"/>
      <p:bldP spid="314" grpId="0" animBg="1"/>
      <p:bldP spid="317" grpId="0" animBg="1"/>
      <p:bldP spid="319" grpId="0"/>
      <p:bldP spid="320" grpId="0"/>
      <p:bldP spid="321" grpId="0"/>
      <p:bldP spid="32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图片占位符 437"/>
          <p:cNvPicPr>
            <a:picLocks noGrp="1" noChangeAspect="1"/>
          </p:cNvPicPr>
          <p:nvPr>
            <p:ph type="pic" sz="quarter" idx="10"/>
          </p:nvPr>
        </p:nvPicPr>
        <p:blipFill>
          <a:blip r:embed="rId3" cstate="screen"/>
          <a:srcRect/>
          <a:stretch>
            <a:fillRect/>
          </a:stretch>
        </p:blipFill>
        <p:spPr/>
      </p:pic>
      <p:sp>
        <p:nvSpPr>
          <p:cNvPr id="5" name="菱形 4"/>
          <p:cNvSpPr/>
          <p:nvPr/>
        </p:nvSpPr>
        <p:spPr>
          <a:xfrm>
            <a:off x="5737928" y="9937"/>
            <a:ext cx="4937327" cy="4937327"/>
          </a:xfrm>
          <a:prstGeom prst="diamond">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5" name="任意多边形: 形状 414"/>
          <p:cNvSpPr/>
          <p:nvPr/>
        </p:nvSpPr>
        <p:spPr>
          <a:xfrm>
            <a:off x="8210508" y="2482307"/>
            <a:ext cx="3994847" cy="4375693"/>
          </a:xfrm>
          <a:custGeom>
            <a:avLst/>
            <a:gdLst>
              <a:gd name="connsiteX0" fmla="*/ 2474686 w 4014726"/>
              <a:gd name="connsiteY0" fmla="*/ 0 h 4397467"/>
              <a:gd name="connsiteX1" fmla="*/ 4014726 w 4014726"/>
              <a:gd name="connsiteY1" fmla="*/ 1540041 h 4397467"/>
              <a:gd name="connsiteX2" fmla="*/ 4014726 w 4014726"/>
              <a:gd name="connsiteY2" fmla="*/ 3409331 h 4397467"/>
              <a:gd name="connsiteX3" fmla="*/ 3026590 w 4014726"/>
              <a:gd name="connsiteY3" fmla="*/ 4397467 h 4397467"/>
              <a:gd name="connsiteX4" fmla="*/ 1922782 w 4014726"/>
              <a:gd name="connsiteY4" fmla="*/ 4397467 h 4397467"/>
              <a:gd name="connsiteX5" fmla="*/ 0 w 4014726"/>
              <a:gd name="connsiteY5" fmla="*/ 2474686 h 439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4726" h="4397467">
                <a:moveTo>
                  <a:pt x="2474686" y="0"/>
                </a:moveTo>
                <a:lnTo>
                  <a:pt x="4014726" y="1540041"/>
                </a:lnTo>
                <a:lnTo>
                  <a:pt x="4014726" y="3409331"/>
                </a:lnTo>
                <a:lnTo>
                  <a:pt x="3026590" y="4397467"/>
                </a:lnTo>
                <a:lnTo>
                  <a:pt x="1922782" y="4397467"/>
                </a:lnTo>
                <a:lnTo>
                  <a:pt x="0" y="2474686"/>
                </a:ln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1" name="任意多边形: 形状 410"/>
          <p:cNvSpPr/>
          <p:nvPr/>
        </p:nvSpPr>
        <p:spPr>
          <a:xfrm>
            <a:off x="10665271" y="930386"/>
            <a:ext cx="1540086" cy="3080171"/>
          </a:xfrm>
          <a:custGeom>
            <a:avLst/>
            <a:gdLst>
              <a:gd name="connsiteX0" fmla="*/ 1540086 w 1540086"/>
              <a:gd name="connsiteY0" fmla="*/ 0 h 3080171"/>
              <a:gd name="connsiteX1" fmla="*/ 1540086 w 1540086"/>
              <a:gd name="connsiteY1" fmla="*/ 3080171 h 3080171"/>
              <a:gd name="connsiteX2" fmla="*/ 0 w 1540086"/>
              <a:gd name="connsiteY2" fmla="*/ 1540086 h 3080171"/>
            </a:gdLst>
            <a:ahLst/>
            <a:cxnLst>
              <a:cxn ang="0">
                <a:pos x="connsiteX0" y="connsiteY0"/>
              </a:cxn>
              <a:cxn ang="0">
                <a:pos x="connsiteX1" y="connsiteY1"/>
              </a:cxn>
              <a:cxn ang="0">
                <a:pos x="connsiteX2" y="connsiteY2"/>
              </a:cxn>
            </a:cxnLst>
            <a:rect l="l" t="t" r="r" b="b"/>
            <a:pathLst>
              <a:path w="1540086" h="3080171">
                <a:moveTo>
                  <a:pt x="1540086" y="0"/>
                </a:moveTo>
                <a:lnTo>
                  <a:pt x="1540086" y="3080171"/>
                </a:lnTo>
                <a:lnTo>
                  <a:pt x="0" y="1540086"/>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4" name="任意多边形: 形状 413"/>
          <p:cNvSpPr/>
          <p:nvPr/>
        </p:nvSpPr>
        <p:spPr>
          <a:xfrm>
            <a:off x="8195579" y="-7831"/>
            <a:ext cx="4009778" cy="2486731"/>
          </a:xfrm>
          <a:custGeom>
            <a:avLst/>
            <a:gdLst>
              <a:gd name="connsiteX0" fmla="*/ 12046 w 4009778"/>
              <a:gd name="connsiteY0" fmla="*/ 0 h 2486731"/>
              <a:gd name="connsiteX1" fmla="*/ 4009778 w 4009778"/>
              <a:gd name="connsiteY1" fmla="*/ 0 h 2486731"/>
              <a:gd name="connsiteX2" fmla="*/ 4009778 w 4009778"/>
              <a:gd name="connsiteY2" fmla="*/ 951638 h 2486731"/>
              <a:gd name="connsiteX3" fmla="*/ 2474685 w 4009778"/>
              <a:gd name="connsiteY3" fmla="*/ 2486731 h 2486731"/>
              <a:gd name="connsiteX4" fmla="*/ 0 w 4009778"/>
              <a:gd name="connsiteY4" fmla="*/ 12046 h 2486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9778" h="2486731">
                <a:moveTo>
                  <a:pt x="12046" y="0"/>
                </a:moveTo>
                <a:lnTo>
                  <a:pt x="4009778" y="0"/>
                </a:lnTo>
                <a:lnTo>
                  <a:pt x="4009778" y="951638"/>
                </a:lnTo>
                <a:lnTo>
                  <a:pt x="2474685" y="2486731"/>
                </a:lnTo>
                <a:lnTo>
                  <a:pt x="0" y="12046"/>
                </a:ln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19" name="图片 418"/>
          <p:cNvPicPr>
            <a:picLocks noChangeAspect="1"/>
          </p:cNvPicPr>
          <p:nvPr/>
        </p:nvPicPr>
        <p:blipFill>
          <a:blip r:embed="rId4" cstate="screen"/>
          <a:srcRect t="27686" r="5622"/>
          <a:stretch>
            <a:fillRect/>
          </a:stretch>
        </p:blipFill>
        <p:spPr>
          <a:xfrm>
            <a:off x="781505" y="9949"/>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08" name="图片 407"/>
          <p:cNvPicPr>
            <a:picLocks noChangeAspect="1"/>
          </p:cNvPicPr>
          <p:nvPr/>
        </p:nvPicPr>
        <p:blipFill>
          <a:blip r:embed="rId4" cstate="screen"/>
          <a:srcRect l="43582"/>
          <a:stretch>
            <a:fillRect/>
          </a:stretch>
        </p:blipFill>
        <p:spPr>
          <a:xfrm flipH="1">
            <a:off x="5725882" y="-4577"/>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13" name="任意多边形: 形状 412"/>
          <p:cNvSpPr/>
          <p:nvPr/>
        </p:nvSpPr>
        <p:spPr>
          <a:xfrm>
            <a:off x="3261138" y="-7831"/>
            <a:ext cx="4949371" cy="2492455"/>
          </a:xfrm>
          <a:custGeom>
            <a:avLst/>
            <a:gdLst>
              <a:gd name="connsiteX0" fmla="*/ 17770 w 4949371"/>
              <a:gd name="connsiteY0" fmla="*/ 0 h 2492455"/>
              <a:gd name="connsiteX1" fmla="*/ 4931601 w 4949371"/>
              <a:gd name="connsiteY1" fmla="*/ 0 h 2492455"/>
              <a:gd name="connsiteX2" fmla="*/ 4949371 w 4949371"/>
              <a:gd name="connsiteY2" fmla="*/ 17770 h 2492455"/>
              <a:gd name="connsiteX3" fmla="*/ 2474686 w 4949371"/>
              <a:gd name="connsiteY3" fmla="*/ 2492455 h 2492455"/>
              <a:gd name="connsiteX4" fmla="*/ 0 w 4949371"/>
              <a:gd name="connsiteY4" fmla="*/ 17770 h 2492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49371" h="2492455">
                <a:moveTo>
                  <a:pt x="17770" y="0"/>
                </a:moveTo>
                <a:lnTo>
                  <a:pt x="4931601" y="0"/>
                </a:lnTo>
                <a:lnTo>
                  <a:pt x="4949371" y="17770"/>
                </a:lnTo>
                <a:lnTo>
                  <a:pt x="2474686" y="2492455"/>
                </a:lnTo>
                <a:lnTo>
                  <a:pt x="0" y="17770"/>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7" name="任意多边形: 形状 416"/>
          <p:cNvSpPr/>
          <p:nvPr/>
        </p:nvSpPr>
        <p:spPr>
          <a:xfrm>
            <a:off x="1" y="5068208"/>
            <a:ext cx="1789793" cy="1789793"/>
          </a:xfrm>
          <a:custGeom>
            <a:avLst/>
            <a:gdLst>
              <a:gd name="connsiteX0" fmla="*/ 0 w 1789793"/>
              <a:gd name="connsiteY0" fmla="*/ 0 h 1789793"/>
              <a:gd name="connsiteX1" fmla="*/ 1789793 w 1789793"/>
              <a:gd name="connsiteY1" fmla="*/ 1789793 h 1789793"/>
              <a:gd name="connsiteX2" fmla="*/ 0 w 1789793"/>
              <a:gd name="connsiteY2" fmla="*/ 1789793 h 1789793"/>
            </a:gdLst>
            <a:ahLst/>
            <a:cxnLst>
              <a:cxn ang="0">
                <a:pos x="connsiteX0" y="connsiteY0"/>
              </a:cxn>
              <a:cxn ang="0">
                <a:pos x="connsiteX1" y="connsiteY1"/>
              </a:cxn>
              <a:cxn ang="0">
                <a:pos x="connsiteX2" y="connsiteY2"/>
              </a:cxn>
            </a:cxnLst>
            <a:rect l="l" t="t" r="r" b="b"/>
            <a:pathLst>
              <a:path w="1789793" h="1789793">
                <a:moveTo>
                  <a:pt x="0" y="0"/>
                </a:moveTo>
                <a:lnTo>
                  <a:pt x="1789793" y="1789793"/>
                </a:lnTo>
                <a:lnTo>
                  <a:pt x="0" y="178979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2" name="文本框 441"/>
          <p:cNvSpPr txBox="1"/>
          <p:nvPr/>
        </p:nvSpPr>
        <p:spPr>
          <a:xfrm>
            <a:off x="468177" y="1266596"/>
            <a:ext cx="8736783" cy="1446550"/>
          </a:xfrm>
          <a:prstGeom prst="rect">
            <a:avLst/>
          </a:prstGeom>
          <a:noFill/>
          <a:ln>
            <a:noFill/>
          </a:ln>
        </p:spPr>
        <p:txBody>
          <a:bodyPr wrap="square" rtlCol="0">
            <a:spAutoFit/>
            <a:scene3d>
              <a:camera prst="orthographicFront"/>
              <a:lightRig rig="threePt" dir="t"/>
            </a:scene3d>
            <a:sp3d contourW="12700"/>
          </a:bodyPr>
          <a:lstStyle/>
          <a:p>
            <a:pPr algn="dist"/>
            <a:r>
              <a:rPr lang="zh-CN" altLang="en-US" sz="4400" b="1" spc="300" dirty="0" smtClean="0">
                <a:ln w="12700" cmpd="dbl">
                  <a:solidFill>
                    <a:srgbClr val="002060"/>
                  </a:solidFill>
                  <a:prstDash val="solid"/>
                </a:ln>
                <a:solidFill>
                  <a:schemeClr val="bg1"/>
                </a:solidFill>
                <a:effectLst>
                  <a:outerShdw blurRad="50800" dist="50800" dir="5400000" algn="ctr" rotWithShape="0">
                    <a:srgbClr val="002060"/>
                  </a:outerShdw>
                  <a:reflection blurRad="6350" stA="31000" endPos="50000" dist="76200" dir="5400000" sy="-100000" algn="bl" rotWithShape="0"/>
                </a:effectLst>
                <a:latin typeface="+mn-ea"/>
              </a:rPr>
              <a:t>致力实现更高质量更充分就业</a:t>
            </a:r>
            <a:endParaRPr lang="en-US" altLang="zh-CN" sz="4400" b="1" spc="300" dirty="0" smtClean="0">
              <a:ln w="12700" cmpd="dbl">
                <a:solidFill>
                  <a:srgbClr val="002060"/>
                </a:solidFill>
                <a:prstDash val="solid"/>
              </a:ln>
              <a:solidFill>
                <a:schemeClr val="bg1"/>
              </a:solidFill>
              <a:effectLst>
                <a:outerShdw blurRad="50800" dist="50800" dir="5400000" algn="ctr" rotWithShape="0">
                  <a:srgbClr val="002060"/>
                </a:outerShdw>
                <a:reflection blurRad="6350" stA="31000" endPos="50000" dist="76200" dir="5400000" sy="-100000" algn="bl" rotWithShape="0"/>
              </a:effectLst>
              <a:latin typeface="+mn-ea"/>
            </a:endParaRPr>
          </a:p>
          <a:p>
            <a:pPr algn="dist"/>
            <a:r>
              <a:rPr lang="zh-CN" altLang="en-US" sz="4400" b="1" spc="300" dirty="0" smtClean="0">
                <a:ln w="12700" cmpd="dbl">
                  <a:solidFill>
                    <a:srgbClr val="002060"/>
                  </a:solidFill>
                  <a:prstDash val="solid"/>
                </a:ln>
                <a:solidFill>
                  <a:schemeClr val="bg1"/>
                </a:solidFill>
                <a:effectLst>
                  <a:outerShdw blurRad="50800" dist="50800" dir="5400000" algn="ctr" rotWithShape="0">
                    <a:srgbClr val="002060"/>
                  </a:outerShdw>
                  <a:reflection blurRad="6350" stA="31000" endPos="50000" dist="76200" dir="5400000" sy="-100000" algn="bl" rotWithShape="0"/>
                </a:effectLst>
                <a:latin typeface="+mn-ea"/>
              </a:rPr>
              <a:t>大力促进大众创业万众创新</a:t>
            </a:r>
            <a:endParaRPr lang="zh-CN" altLang="en-US" sz="4400" b="1" spc="300" dirty="0">
              <a:ln w="12700" cmpd="dbl">
                <a:solidFill>
                  <a:srgbClr val="002060"/>
                </a:solidFill>
                <a:prstDash val="solid"/>
              </a:ln>
              <a:solidFill>
                <a:schemeClr val="bg1"/>
              </a:solidFill>
              <a:effectLst>
                <a:outerShdw blurRad="50800" dist="50800" dir="5400000" algn="ctr" rotWithShape="0">
                  <a:srgbClr val="002060"/>
                </a:outerShdw>
                <a:reflection blurRad="6350" stA="31000" endPos="50000" dist="76200" dir="5400000" sy="-100000" algn="bl" rotWithShape="0"/>
              </a:effectLst>
              <a:latin typeface="+mn-ea"/>
            </a:endParaRPr>
          </a:p>
        </p:txBody>
      </p:sp>
      <p:sp>
        <p:nvSpPr>
          <p:cNvPr id="459" name="文本框 458"/>
          <p:cNvSpPr txBox="1"/>
          <p:nvPr/>
        </p:nvSpPr>
        <p:spPr>
          <a:xfrm>
            <a:off x="2372995" y="3512820"/>
            <a:ext cx="5543550" cy="1248410"/>
          </a:xfrm>
          <a:prstGeom prst="rect">
            <a:avLst/>
          </a:prstGeom>
          <a:noFill/>
          <a:effectLst>
            <a:outerShdw blurRad="50800" dist="38100" dir="2700000" algn="tl" rotWithShape="0">
              <a:prstClr val="black">
                <a:alpha val="40000"/>
              </a:prstClr>
            </a:outerShdw>
          </a:effectLst>
        </p:spPr>
        <p:txBody>
          <a:bodyPr wrap="square" rtlCol="0">
            <a:spAutoFit/>
            <a:scene3d>
              <a:camera prst="orthographicFront"/>
              <a:lightRig rig="threePt" dir="t"/>
            </a:scene3d>
            <a:sp3d contourW="12700"/>
          </a:bodyPr>
          <a:lstStyle/>
          <a:p>
            <a:pPr algn="ctr">
              <a:lnSpc>
                <a:spcPct val="114000"/>
              </a:lnSpc>
            </a:pPr>
            <a:r>
              <a:rPr lang="zh-CN" altLang="en-US" sz="6600" b="1" dirty="0">
                <a:solidFill>
                  <a:srgbClr val="C00000"/>
                </a:solidFill>
                <a:ea typeface="+mj-ea"/>
              </a:rPr>
              <a:t>谢  谢！</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2"/>
                                        </p:tgtEl>
                                        <p:attrNameLst>
                                          <p:attrName>style.visibility</p:attrName>
                                        </p:attrNameLst>
                                      </p:cBhvr>
                                      <p:to>
                                        <p:strVal val="visible"/>
                                      </p:to>
                                    </p:set>
                                    <p:animEffect transition="in" filter="fade">
                                      <p:cBhvr>
                                        <p:cTn id="7" dur="1000"/>
                                        <p:tgtEl>
                                          <p:spTgt spid="442"/>
                                        </p:tgtEl>
                                      </p:cBhvr>
                                    </p:animEffect>
                                    <p:anim calcmode="lin" valueType="num">
                                      <p:cBhvr>
                                        <p:cTn id="8" dur="1000" fill="hold"/>
                                        <p:tgtEl>
                                          <p:spTgt spid="442"/>
                                        </p:tgtEl>
                                        <p:attrNameLst>
                                          <p:attrName>ppt_x</p:attrName>
                                        </p:attrNameLst>
                                      </p:cBhvr>
                                      <p:tavLst>
                                        <p:tav tm="0">
                                          <p:val>
                                            <p:strVal val="#ppt_x"/>
                                          </p:val>
                                        </p:tav>
                                        <p:tav tm="100000">
                                          <p:val>
                                            <p:strVal val="#ppt_x"/>
                                          </p:val>
                                        </p:tav>
                                      </p:tavLst>
                                    </p:anim>
                                    <p:anim calcmode="lin" valueType="num">
                                      <p:cBhvr>
                                        <p:cTn id="9" dur="1000" fill="hold"/>
                                        <p:tgtEl>
                                          <p:spTgt spid="4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59"/>
                                        </p:tgtEl>
                                        <p:attrNameLst>
                                          <p:attrName>style.visibility</p:attrName>
                                        </p:attrNameLst>
                                      </p:cBhvr>
                                      <p:to>
                                        <p:strVal val="visible"/>
                                      </p:to>
                                    </p:set>
                                    <p:anim calcmode="lin" valueType="num">
                                      <p:cBhvr additive="base">
                                        <p:cTn id="13" dur="1000" fill="hold"/>
                                        <p:tgtEl>
                                          <p:spTgt spid="459"/>
                                        </p:tgtEl>
                                        <p:attrNameLst>
                                          <p:attrName>ppt_x</p:attrName>
                                        </p:attrNameLst>
                                      </p:cBhvr>
                                      <p:tavLst>
                                        <p:tav tm="0">
                                          <p:val>
                                            <p:strVal val="#ppt_x"/>
                                          </p:val>
                                        </p:tav>
                                        <p:tav tm="100000">
                                          <p:val>
                                            <p:strVal val="#ppt_x"/>
                                          </p:val>
                                        </p:tav>
                                      </p:tavLst>
                                    </p:anim>
                                    <p:anim calcmode="lin" valueType="num">
                                      <p:cBhvr additive="base">
                                        <p:cTn id="14" dur="1000" fill="hold"/>
                                        <p:tgtEl>
                                          <p:spTgt spid="4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 grpId="0" bldLvl="0"/>
      <p:bldP spid="45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2" name="图片占位符 41"/>
          <p:cNvPicPr>
            <a:picLocks noGrp="1" noChangeAspect="1"/>
          </p:cNvPicPr>
          <p:nvPr>
            <p:ph type="pic" sz="quarter" idx="10"/>
          </p:nvPr>
        </p:nvPicPr>
        <p:blipFill>
          <a:blip r:embed="rId3" cstate="screen"/>
          <a:srcRect/>
          <a:stretch>
            <a:fillRect/>
          </a:stretch>
        </p:blipFill>
        <p:spPr/>
      </p:pic>
      <p:sp>
        <p:nvSpPr>
          <p:cNvPr id="28" name="任意多边形: 形状 27"/>
          <p:cNvSpPr/>
          <p:nvPr/>
        </p:nvSpPr>
        <p:spPr>
          <a:xfrm>
            <a:off x="0" y="1"/>
            <a:ext cx="10244802" cy="6858001"/>
          </a:xfrm>
          <a:custGeom>
            <a:avLst/>
            <a:gdLst>
              <a:gd name="connsiteX0" fmla="*/ 0 w 10244802"/>
              <a:gd name="connsiteY0" fmla="*/ 0 h 6858001"/>
              <a:gd name="connsiteX1" fmla="*/ 3386801 w 10244802"/>
              <a:gd name="connsiteY1" fmla="*/ 0 h 6858001"/>
              <a:gd name="connsiteX2" fmla="*/ 10244802 w 10244802"/>
              <a:gd name="connsiteY2" fmla="*/ 6858001 h 6858001"/>
              <a:gd name="connsiteX3" fmla="*/ 0 w 1024480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0244802" h="6858001">
                <a:moveTo>
                  <a:pt x="0" y="0"/>
                </a:moveTo>
                <a:lnTo>
                  <a:pt x="3386801" y="0"/>
                </a:lnTo>
                <a:lnTo>
                  <a:pt x="10244802" y="6858001"/>
                </a:lnTo>
                <a:lnTo>
                  <a:pt x="0" y="6858001"/>
                </a:lnTo>
                <a:close/>
              </a:path>
            </a:pathLst>
          </a:custGeom>
          <a:solidFill>
            <a:schemeClr val="accent2">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形状 30"/>
          <p:cNvSpPr/>
          <p:nvPr/>
        </p:nvSpPr>
        <p:spPr>
          <a:xfrm>
            <a:off x="1" y="1"/>
            <a:ext cx="7160139" cy="6858001"/>
          </a:xfrm>
          <a:custGeom>
            <a:avLst/>
            <a:gdLst>
              <a:gd name="connsiteX0" fmla="*/ 7160138 w 7160139"/>
              <a:gd name="connsiteY0" fmla="*/ 0 h 6858001"/>
              <a:gd name="connsiteX1" fmla="*/ 7160139 w 7160139"/>
              <a:gd name="connsiteY1" fmla="*/ 0 h 6858001"/>
              <a:gd name="connsiteX2" fmla="*/ 5281945 w 7160139"/>
              <a:gd name="connsiteY2" fmla="*/ 1878195 h 6858001"/>
              <a:gd name="connsiteX3" fmla="*/ 0 w 7160139"/>
              <a:gd name="connsiteY3" fmla="*/ 0 h 6858001"/>
              <a:gd name="connsiteX4" fmla="*/ 3386802 w 7160139"/>
              <a:gd name="connsiteY4" fmla="*/ 0 h 6858001"/>
              <a:gd name="connsiteX5" fmla="*/ 5273470 w 7160139"/>
              <a:gd name="connsiteY5" fmla="*/ 1886669 h 6858001"/>
              <a:gd name="connsiteX6" fmla="*/ 302138 w 7160139"/>
              <a:gd name="connsiteY6" fmla="*/ 6858001 h 6858001"/>
              <a:gd name="connsiteX7" fmla="*/ 0 w 7160139"/>
              <a:gd name="connsiteY7"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60139" h="6858001">
                <a:moveTo>
                  <a:pt x="7160138" y="0"/>
                </a:moveTo>
                <a:lnTo>
                  <a:pt x="7160139" y="0"/>
                </a:lnTo>
                <a:lnTo>
                  <a:pt x="5281945" y="1878195"/>
                </a:lnTo>
                <a:close/>
                <a:moveTo>
                  <a:pt x="0" y="0"/>
                </a:moveTo>
                <a:lnTo>
                  <a:pt x="3386802" y="0"/>
                </a:lnTo>
                <a:lnTo>
                  <a:pt x="5273470" y="1886669"/>
                </a:lnTo>
                <a:lnTo>
                  <a:pt x="302138" y="6858001"/>
                </a:lnTo>
                <a:lnTo>
                  <a:pt x="0" y="6858001"/>
                </a:lnTo>
                <a:close/>
              </a:path>
            </a:pathLst>
          </a:cu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a:off x="3386803" y="1"/>
            <a:ext cx="3773336" cy="1886669"/>
          </a:xfrm>
          <a:custGeom>
            <a:avLst/>
            <a:gdLst>
              <a:gd name="connsiteX0" fmla="*/ 0 w 3773336"/>
              <a:gd name="connsiteY0" fmla="*/ 0 h 1886669"/>
              <a:gd name="connsiteX1" fmla="*/ 3773336 w 3773336"/>
              <a:gd name="connsiteY1" fmla="*/ 0 h 1886669"/>
              <a:gd name="connsiteX2" fmla="*/ 1886668 w 3773336"/>
              <a:gd name="connsiteY2" fmla="*/ 1886669 h 1886669"/>
            </a:gdLst>
            <a:ahLst/>
            <a:cxnLst>
              <a:cxn ang="0">
                <a:pos x="connsiteX0" y="connsiteY0"/>
              </a:cxn>
              <a:cxn ang="0">
                <a:pos x="connsiteX1" y="connsiteY1"/>
              </a:cxn>
              <a:cxn ang="0">
                <a:pos x="connsiteX2" y="connsiteY2"/>
              </a:cxn>
            </a:cxnLst>
            <a:rect l="l" t="t" r="r" b="b"/>
            <a:pathLst>
              <a:path w="3773336" h="1886669">
                <a:moveTo>
                  <a:pt x="0" y="0"/>
                </a:moveTo>
                <a:lnTo>
                  <a:pt x="3773336" y="0"/>
                </a:lnTo>
                <a:lnTo>
                  <a:pt x="1886668" y="1886669"/>
                </a:lnTo>
                <a:close/>
              </a:path>
            </a:pathLst>
          </a:custGeom>
          <a:solidFill>
            <a:schemeClr val="accent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4" cstate="screen"/>
          <a:srcRect t="27686" r="5622"/>
          <a:stretch>
            <a:fillRect/>
          </a:stretch>
        </p:blipFill>
        <p:spPr>
          <a:xfrm>
            <a:off x="781505" y="-7831"/>
            <a:ext cx="10838995" cy="4959310"/>
          </a:xfrm>
          <a:custGeom>
            <a:avLst/>
            <a:gdLst>
              <a:gd name="connsiteX0" fmla="*/ 0 w 10838995"/>
              <a:gd name="connsiteY0" fmla="*/ 0 h 4959310"/>
              <a:gd name="connsiteX1" fmla="*/ 10838995 w 10838995"/>
              <a:gd name="connsiteY1" fmla="*/ 0 h 4959310"/>
              <a:gd name="connsiteX2" fmla="*/ 10838995 w 10838995"/>
              <a:gd name="connsiteY2" fmla="*/ 4959310 h 4959310"/>
              <a:gd name="connsiteX3" fmla="*/ 0 w 10838995"/>
              <a:gd name="connsiteY3" fmla="*/ 4959310 h 4959310"/>
            </a:gdLst>
            <a:ahLst/>
            <a:cxnLst>
              <a:cxn ang="0">
                <a:pos x="connsiteX0" y="connsiteY0"/>
              </a:cxn>
              <a:cxn ang="0">
                <a:pos x="connsiteX1" y="connsiteY1"/>
              </a:cxn>
              <a:cxn ang="0">
                <a:pos x="connsiteX2" y="connsiteY2"/>
              </a:cxn>
              <a:cxn ang="0">
                <a:pos x="connsiteX3" y="connsiteY3"/>
              </a:cxn>
            </a:cxnLst>
            <a:rect l="l" t="t" r="r" b="b"/>
            <a:pathLst>
              <a:path w="10838995" h="4959310">
                <a:moveTo>
                  <a:pt x="0" y="0"/>
                </a:moveTo>
                <a:lnTo>
                  <a:pt x="10838995" y="0"/>
                </a:lnTo>
                <a:lnTo>
                  <a:pt x="10838995" y="4959310"/>
                </a:lnTo>
                <a:lnTo>
                  <a:pt x="0" y="4959310"/>
                </a:lnTo>
                <a:close/>
              </a:path>
            </a:pathLst>
          </a:custGeom>
        </p:spPr>
      </p:pic>
      <p:pic>
        <p:nvPicPr>
          <p:cNvPr id="48" name="图片 47"/>
          <p:cNvPicPr>
            <a:picLocks noChangeAspect="1"/>
          </p:cNvPicPr>
          <p:nvPr/>
        </p:nvPicPr>
        <p:blipFill>
          <a:blip r:embed="rId4" cstate="screen"/>
          <a:srcRect l="43582"/>
          <a:stretch>
            <a:fillRect/>
          </a:stretch>
        </p:blipFill>
        <p:spPr>
          <a:xfrm flipH="1">
            <a:off x="5712547" y="1061588"/>
            <a:ext cx="6479474" cy="6858001"/>
          </a:xfrm>
          <a:custGeom>
            <a:avLst/>
            <a:gdLst>
              <a:gd name="connsiteX0" fmla="*/ 6479473 w 6479473"/>
              <a:gd name="connsiteY0" fmla="*/ 0 h 6858000"/>
              <a:gd name="connsiteX1" fmla="*/ 0 w 6479473"/>
              <a:gd name="connsiteY1" fmla="*/ 0 h 6858000"/>
              <a:gd name="connsiteX2" fmla="*/ 0 w 6479473"/>
              <a:gd name="connsiteY2" fmla="*/ 6858000 h 6858000"/>
              <a:gd name="connsiteX3" fmla="*/ 6479473 w 64794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479473" h="6858000">
                <a:moveTo>
                  <a:pt x="6479473" y="0"/>
                </a:moveTo>
                <a:lnTo>
                  <a:pt x="0" y="0"/>
                </a:lnTo>
                <a:lnTo>
                  <a:pt x="0" y="6858000"/>
                </a:lnTo>
                <a:lnTo>
                  <a:pt x="6479473" y="6858000"/>
                </a:lnTo>
                <a:close/>
              </a:path>
            </a:pathLst>
          </a:custGeom>
        </p:spPr>
      </p:pic>
      <p:sp>
        <p:nvSpPr>
          <p:cNvPr id="43" name="文本框 42"/>
          <p:cNvSpPr txBox="1"/>
          <p:nvPr/>
        </p:nvSpPr>
        <p:spPr>
          <a:xfrm>
            <a:off x="996502" y="1645370"/>
            <a:ext cx="2291468" cy="198501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en-US" altLang="zh-CN" sz="5400" b="1" dirty="0">
                <a:solidFill>
                  <a:schemeClr val="bg1"/>
                </a:solidFill>
                <a:ea typeface="+mj-ea"/>
              </a:rPr>
              <a:t>PART 02</a:t>
            </a:r>
          </a:p>
        </p:txBody>
      </p:sp>
      <p:sp>
        <p:nvSpPr>
          <p:cNvPr id="44" name="文本框 43"/>
          <p:cNvSpPr txBox="1"/>
          <p:nvPr/>
        </p:nvSpPr>
        <p:spPr>
          <a:xfrm>
            <a:off x="2855595" y="3537585"/>
            <a:ext cx="6449695" cy="862330"/>
          </a:xfrm>
          <a:prstGeom prst="rect">
            <a:avLst/>
          </a:prstGeom>
          <a:noFill/>
        </p:spPr>
        <p:txBody>
          <a:bodyPr wrap="square" rtlCol="0">
            <a:spAutoFit/>
            <a:scene3d>
              <a:camera prst="orthographicFront"/>
              <a:lightRig rig="threePt" dir="t"/>
            </a:scene3d>
            <a:sp3d contourW="12700"/>
          </a:bodyPr>
          <a:lstStyle/>
          <a:p>
            <a:pPr algn="ctr">
              <a:lnSpc>
                <a:spcPct val="114000"/>
              </a:lnSpc>
            </a:pPr>
            <a:r>
              <a:rPr lang="zh-CN" altLang="en-US" sz="4400" b="1" dirty="0">
                <a:solidFill>
                  <a:schemeClr val="bg1"/>
                </a:solidFill>
                <a:ea typeface="+mj-ea"/>
              </a:rPr>
              <a:t>劳动就业的历史回顾</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5961380" y="1938020"/>
            <a:ext cx="4955540" cy="29546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36980" y="1938020"/>
            <a:ext cx="4413885" cy="295465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标题 3"/>
          <p:cNvSpPr>
            <a:spLocks noGrp="1"/>
          </p:cNvSpPr>
          <p:nvPr>
            <p:ph type="title" idx="4294967295"/>
          </p:nvPr>
        </p:nvSpPr>
        <p:spPr>
          <a:xfrm>
            <a:off x="0" y="8255"/>
            <a:ext cx="12192000" cy="1325880"/>
          </a:xfrm>
          <a:prstGeom prst="rect">
            <a:avLst/>
          </a:prstGeom>
        </p:spPr>
        <p:txBody>
          <a:bodyPr vert="horz" lIns="91440" tIns="45720" rIns="91440" bIns="45720" rtlCol="0" anchor="ctr">
            <a:normAutofit/>
          </a:bodyPr>
          <a:lstStyle/>
          <a:p>
            <a:pPr algn="ctr">
              <a:lnSpc>
                <a:spcPct val="120000"/>
              </a:lnSpc>
            </a:pP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sym typeface="+mn-ea"/>
              </a:rPr>
              <a:t>2.1 工业革命之前的劳动和就业</a:t>
            </a:r>
          </a:p>
        </p:txBody>
      </p:sp>
      <p:sp>
        <p:nvSpPr>
          <p:cNvPr id="9" name="文本框 8"/>
          <p:cNvSpPr txBox="1"/>
          <p:nvPr/>
        </p:nvSpPr>
        <p:spPr>
          <a:xfrm>
            <a:off x="1026160" y="5126990"/>
            <a:ext cx="10139045" cy="1143222"/>
          </a:xfrm>
          <a:prstGeom prst="roundRect">
            <a:avLst/>
          </a:prstGeom>
          <a:ln w="28575"/>
        </p:spPr>
        <p:style>
          <a:lnRef idx="2">
            <a:schemeClr val="accent1"/>
          </a:lnRef>
          <a:fillRef idx="1">
            <a:schemeClr val="lt1"/>
          </a:fillRef>
          <a:effectRef idx="0">
            <a:schemeClr val="accent1"/>
          </a:effectRef>
          <a:fontRef idx="minor">
            <a:schemeClr val="dk1"/>
          </a:fontRef>
        </p:style>
        <p:txBody>
          <a:bodyPr wrap="square" rtlCol="0" anchor="t">
            <a:spAutoFit/>
          </a:bodyPr>
          <a:lstStyle/>
          <a:p>
            <a:pPr marL="285750" indent="-285750" algn="ctr">
              <a:lnSpc>
                <a:spcPct val="170000"/>
              </a:lnSpc>
              <a:buFont typeface="Wingdings" panose="05000000000000000000" charset="0"/>
              <a:buChar char="l"/>
            </a:pPr>
            <a:r>
              <a:rPr lang="zh-CN" altLang="en-US" b="1" dirty="0">
                <a:solidFill>
                  <a:schemeClr val="tx1">
                    <a:lumMod val="85000"/>
                    <a:lumOff val="15000"/>
                  </a:schemeClr>
                </a:solidFill>
              </a:rPr>
              <a:t>原始氏族社会阶段，人类生存方式和劳动方式是以自然力为主。</a:t>
            </a:r>
          </a:p>
          <a:p>
            <a:pPr marL="285750" indent="-285750" algn="ctr">
              <a:lnSpc>
                <a:spcPct val="170000"/>
              </a:lnSpc>
              <a:buFont typeface="Wingdings" panose="05000000000000000000" charset="0"/>
              <a:buChar char="l"/>
            </a:pPr>
            <a:r>
              <a:rPr lang="zh-CN" altLang="en-US" b="1" dirty="0">
                <a:solidFill>
                  <a:schemeClr val="tx1">
                    <a:lumMod val="85000"/>
                    <a:lumOff val="15000"/>
                  </a:schemeClr>
                </a:solidFill>
              </a:rPr>
              <a:t>原始人从开始制造石器，使用火到控制火，劳动方式虽然发生了转变，但仍以简单劳动为主。</a:t>
            </a:r>
          </a:p>
        </p:txBody>
      </p:sp>
      <p:pic>
        <p:nvPicPr>
          <p:cNvPr id="10" name="图片 9" descr="微信图片_20180528170623"/>
          <p:cNvPicPr>
            <a:picLocks noChangeAspect="1"/>
          </p:cNvPicPr>
          <p:nvPr/>
        </p:nvPicPr>
        <p:blipFill>
          <a:blip r:embed="rId3">
            <a:extLst>
              <a:ext uri="{BEBA8EAE-BF5A-486C-A8C5-ECC9F3942E4B}">
                <a14:imgProps xmlns:a14="http://schemas.microsoft.com/office/drawing/2010/main" xmlns="">
                  <a14:imgLayer r:embed="rId4"/>
                </a14:imgProps>
              </a:ext>
            </a:extLst>
          </a:blip>
          <a:srcRect/>
          <a:stretch>
            <a:fillRect/>
          </a:stretch>
        </p:blipFill>
        <p:spPr>
          <a:xfrm>
            <a:off x="6084570" y="2091055"/>
            <a:ext cx="4709160" cy="2648585"/>
          </a:xfrm>
          <a:prstGeom prst="rect">
            <a:avLst/>
          </a:prstGeom>
        </p:spPr>
      </p:pic>
      <p:pic>
        <p:nvPicPr>
          <p:cNvPr id="11" name="图片 10" descr="微信图片_20180528170630"/>
          <p:cNvPicPr>
            <a:picLocks noChangeAspect="1"/>
          </p:cNvPicPr>
          <p:nvPr/>
        </p:nvPicPr>
        <p:blipFill>
          <a:blip r:embed="rId5">
            <a:extLst>
              <a:ext uri="{BEBA8EAE-BF5A-486C-A8C5-ECC9F3942E4B}">
                <a14:imgProps xmlns:a14="http://schemas.microsoft.com/office/drawing/2010/main" xmlns="">
                  <a14:imgLayer r:embed="rId6"/>
                </a14:imgProps>
              </a:ext>
            </a:extLst>
          </a:blip>
          <a:srcRect/>
          <a:stretch>
            <a:fillRect/>
          </a:stretch>
        </p:blipFill>
        <p:spPr>
          <a:xfrm>
            <a:off x="1355090" y="2091055"/>
            <a:ext cx="4177665" cy="2648585"/>
          </a:xfrm>
          <a:prstGeom prst="rect">
            <a:avLst/>
          </a:prstGeom>
        </p:spPr>
      </p:pic>
      <p:sp>
        <p:nvSpPr>
          <p:cNvPr id="23" name="文本框 22"/>
          <p:cNvSpPr txBox="1"/>
          <p:nvPr/>
        </p:nvSpPr>
        <p:spPr>
          <a:xfrm>
            <a:off x="4016375" y="1230630"/>
            <a:ext cx="4141470" cy="460375"/>
          </a:xfrm>
          <a:prstGeom prst="rect">
            <a:avLst/>
          </a:prstGeom>
          <a:noFill/>
        </p:spPr>
        <p:txBody>
          <a:bodyPr wrap="square" rtlCol="0">
            <a:spAutoFit/>
            <a:scene3d>
              <a:camera prst="orthographicFront"/>
              <a:lightRig rig="threePt" dir="t"/>
            </a:scene3d>
          </a:bodyPr>
          <a:lstStyle/>
          <a:p>
            <a:pPr algn="ctr"/>
            <a:r>
              <a:rPr lang="zh-CN" altLang="en-US" sz="2400" dirty="0">
                <a:solidFill>
                  <a:schemeClr val="tx1"/>
                </a:solidFill>
                <a:effectLst>
                  <a:outerShdw blurRad="38100" dist="19050" dir="2700000" algn="tl" rotWithShape="0">
                    <a:schemeClr val="dk1">
                      <a:alpha val="40000"/>
                    </a:schemeClr>
                  </a:outerShdw>
                </a:effectLst>
              </a:rPr>
              <a:t>原始社会的劳动</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par>
                          <p:cTn id="13" fill="hold">
                            <p:stCondLst>
                              <p:cond delay="1000"/>
                            </p:stCondLst>
                            <p:childTnLst>
                              <p:par>
                                <p:cTn id="14" presetID="3" presetClass="entr" presetSubtype="1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childTnLst>
                          </p:cTn>
                        </p:par>
                        <p:par>
                          <p:cTn id="17" fill="hold">
                            <p:stCondLst>
                              <p:cond delay="1500"/>
                            </p:stCondLst>
                            <p:childTnLst>
                              <p:par>
                                <p:cTn id="18" presetID="3" presetClass="entr" presetSubtype="1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linds(horizontal)">
                                      <p:cBhvr>
                                        <p:cTn id="20" dur="500"/>
                                        <p:tgtEl>
                                          <p:spTgt spid="15"/>
                                        </p:tgtEl>
                                      </p:cBhvr>
                                    </p:animEffect>
                                  </p:childTnLst>
                                </p:cTn>
                              </p:par>
                            </p:childTnLst>
                          </p:cTn>
                        </p:par>
                        <p:par>
                          <p:cTn id="21" fill="hold">
                            <p:stCondLst>
                              <p:cond delay="2000"/>
                            </p:stCondLst>
                            <p:childTnLst>
                              <p:par>
                                <p:cTn id="22" presetID="3" presetClass="entr" presetSubtype="1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9"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1"/>
          <p:cNvPicPr>
            <a:picLocks noChangeAspect="1" noChangeArrowheads="1"/>
          </p:cNvPicPr>
          <p:nvPr/>
        </p:nvPicPr>
        <p:blipFill>
          <a:blip r:embed="rId2">
            <a:extLst>
              <a:ext uri="{28A0092B-C50C-407E-A947-70E740481C1C}">
                <a14:useLocalDpi xmlns:a14="http://schemas.microsoft.com/office/drawing/2010/main" xmlns="" val="0"/>
              </a:ext>
            </a:extLst>
          </a:blip>
          <a:stretch>
            <a:fillRect/>
          </a:stretch>
        </p:blipFill>
        <p:spPr bwMode="auto">
          <a:xfrm>
            <a:off x="1552440" y="1751252"/>
            <a:ext cx="4604020" cy="3559810"/>
          </a:xfrm>
          <a:prstGeom prst="rect">
            <a:avLst/>
          </a:prstGeom>
          <a:noFill/>
          <a:ln>
            <a:noFill/>
          </a:ln>
          <a:effectLst>
            <a:softEdge rad="3175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14:hiddenLine>
            </a:ext>
          </a:extLst>
        </p:spPr>
      </p:pic>
      <p:grpSp>
        <p:nvGrpSpPr>
          <p:cNvPr id="4" name="组合 13"/>
          <p:cNvGrpSpPr/>
          <p:nvPr/>
        </p:nvGrpSpPr>
        <p:grpSpPr bwMode="auto">
          <a:xfrm>
            <a:off x="6870764" y="1691198"/>
            <a:ext cx="3879179" cy="459416"/>
            <a:chOff x="0" y="1900"/>
            <a:chExt cx="3240360" cy="326896"/>
          </a:xfrm>
          <a:solidFill>
            <a:srgbClr val="B6302E"/>
          </a:solidFill>
        </p:grpSpPr>
        <p:sp>
          <p:nvSpPr>
            <p:cNvPr id="5" name="矩形 14"/>
            <p:cNvSpPr>
              <a:spLocks noChangeArrowheads="1"/>
            </p:cNvSpPr>
            <p:nvPr/>
          </p:nvSpPr>
          <p:spPr bwMode="auto">
            <a:xfrm>
              <a:off x="0" y="1900"/>
              <a:ext cx="3240360" cy="326896"/>
            </a:xfrm>
            <a:prstGeom prst="rect">
              <a:avLst/>
            </a:prstGeom>
            <a:solidFill>
              <a:srgbClr val="5A538C"/>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z="2530" noProof="1">
                <a:solidFill>
                  <a:schemeClr val="bg1"/>
                </a:solidFill>
                <a:ea typeface="微软雅黑" panose="020B0503020204020204" charset="-122"/>
                <a:sym typeface="Arial" panose="020B0604020202020204" pitchFamily="34" charset="0"/>
              </a:endParaRPr>
            </a:p>
          </p:txBody>
        </p:sp>
        <p:sp>
          <p:nvSpPr>
            <p:cNvPr id="6" name="文本框 11"/>
            <p:cNvSpPr>
              <a:spLocks noChangeArrowheads="1"/>
            </p:cNvSpPr>
            <p:nvPr/>
          </p:nvSpPr>
          <p:spPr bwMode="auto">
            <a:xfrm>
              <a:off x="69886" y="37955"/>
              <a:ext cx="3144382" cy="26206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fontAlgn="auto" hangingPunct="1"/>
              <a:r>
                <a:rPr lang="en-US" altLang="zh-CN" b="1" noProof="1">
                  <a:solidFill>
                    <a:schemeClr val="bg1"/>
                  </a:solidFill>
                  <a:ea typeface="微软雅黑" panose="020B0503020204020204" charset="-122"/>
                  <a:sym typeface="Arial" panose="020B0604020202020204" pitchFamily="34" charset="0"/>
                </a:rPr>
                <a:t>1    </a:t>
              </a:r>
              <a:r>
                <a:rPr lang="zh-CN" altLang="en-US" b="1" noProof="1">
                  <a:solidFill>
                    <a:schemeClr val="bg1"/>
                  </a:solidFill>
                  <a:ea typeface="微软雅黑" panose="020B0503020204020204" charset="-122"/>
                  <a:sym typeface="Arial" panose="020B0604020202020204" pitchFamily="34" charset="0"/>
                </a:rPr>
                <a:t>男耕女织，自给自足的自然经济</a:t>
              </a:r>
            </a:p>
          </p:txBody>
        </p:sp>
      </p:grpSp>
      <p:sp>
        <p:nvSpPr>
          <p:cNvPr id="7" name="矩形 17"/>
          <p:cNvSpPr/>
          <p:nvPr/>
        </p:nvSpPr>
        <p:spPr>
          <a:xfrm>
            <a:off x="6850617" y="1880333"/>
            <a:ext cx="4090130" cy="1127125"/>
          </a:xfrm>
          <a:prstGeom prst="rect">
            <a:avLst/>
          </a:prstGeom>
          <a:noFill/>
          <a:ln w="9525">
            <a:noFill/>
          </a:ln>
        </p:spPr>
        <p:txBody>
          <a:bodyPr wrap="square" anchor="t">
            <a:spAutoFit/>
          </a:bodyPr>
          <a:lstStyle/>
          <a:p>
            <a:pPr lvl="0">
              <a:lnSpc>
                <a:spcPct val="114000"/>
              </a:lnSpc>
              <a:buFont typeface="Arial" panose="020B0604020202020204" pitchFamily="34" charset="0"/>
              <a:buNone/>
            </a:pPr>
            <a:endParaRPr lang="zh-CN" altLang="en-US" sz="1475" dirty="0">
              <a:solidFill>
                <a:srgbClr val="404040"/>
              </a:solidFill>
              <a:latin typeface="Arial" panose="020B0604020202020204" pitchFamily="34" charset="0"/>
              <a:ea typeface="微软雅黑" panose="020B0503020204020204" charset="-122"/>
              <a:sym typeface="Arial" panose="020B0604020202020204" pitchFamily="34" charset="0"/>
            </a:endParaRPr>
          </a:p>
          <a:p>
            <a:pPr lvl="0">
              <a:lnSpc>
                <a:spcPct val="114000"/>
              </a:lnSpc>
              <a:buFont typeface="Arial" panose="020B0604020202020204" pitchFamily="34" charset="0"/>
              <a:buNone/>
            </a:pPr>
            <a:r>
              <a:rPr lang="zh-CN" altLang="en-US" sz="1475" dirty="0">
                <a:solidFill>
                  <a:srgbClr val="404040"/>
                </a:solidFill>
                <a:latin typeface="Arial" panose="020B0604020202020204" pitchFamily="34" charset="0"/>
                <a:ea typeface="微软雅黑" panose="020B0503020204020204" charset="-122"/>
                <a:sym typeface="Arial" panose="020B0604020202020204" pitchFamily="34" charset="0"/>
              </a:rPr>
              <a:t>人类进入农业社会阶段，种植谷粟取代狩猎采摘，人类开始进入稳定状态</a:t>
            </a:r>
          </a:p>
          <a:p>
            <a:pPr lvl="0">
              <a:lnSpc>
                <a:spcPct val="114000"/>
              </a:lnSpc>
              <a:buFont typeface="Arial" panose="020B0604020202020204" pitchFamily="34" charset="0"/>
              <a:buNone/>
            </a:pPr>
            <a:endParaRPr lang="zh-CN" altLang="en-US" sz="1475" dirty="0">
              <a:solidFill>
                <a:srgbClr val="404040"/>
              </a:solidFill>
              <a:latin typeface="Arial" panose="020B0604020202020204" pitchFamily="34" charset="0"/>
              <a:ea typeface="微软雅黑" panose="020B0503020204020204" charset="-122"/>
              <a:sym typeface="Arial" panose="020B0604020202020204" pitchFamily="34" charset="0"/>
            </a:endParaRPr>
          </a:p>
        </p:txBody>
      </p:sp>
      <p:grpSp>
        <p:nvGrpSpPr>
          <p:cNvPr id="8" name="组合 18"/>
          <p:cNvGrpSpPr/>
          <p:nvPr/>
        </p:nvGrpSpPr>
        <p:grpSpPr bwMode="auto">
          <a:xfrm>
            <a:off x="6896799" y="2987315"/>
            <a:ext cx="3879180" cy="459416"/>
            <a:chOff x="0" y="1900"/>
            <a:chExt cx="3240360" cy="326896"/>
          </a:xfrm>
          <a:solidFill>
            <a:schemeClr val="tx1">
              <a:lumMod val="75000"/>
              <a:lumOff val="25000"/>
            </a:schemeClr>
          </a:solidFill>
        </p:grpSpPr>
        <p:sp>
          <p:nvSpPr>
            <p:cNvPr id="9" name="矩形 19"/>
            <p:cNvSpPr>
              <a:spLocks noChangeArrowheads="1"/>
            </p:cNvSpPr>
            <p:nvPr/>
          </p:nvSpPr>
          <p:spPr bwMode="auto">
            <a:xfrm>
              <a:off x="0" y="1900"/>
              <a:ext cx="3240360" cy="326896"/>
            </a:xfrm>
            <a:prstGeom prst="rect">
              <a:avLst/>
            </a:prstGeom>
            <a:solidFill>
              <a:srgbClr val="4A9CCB"/>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z="2530" noProof="1">
                <a:solidFill>
                  <a:schemeClr val="bg1"/>
                </a:solidFill>
                <a:ea typeface="微软雅黑" panose="020B0503020204020204" charset="-122"/>
                <a:sym typeface="Arial" panose="020B0604020202020204" pitchFamily="34" charset="0"/>
              </a:endParaRPr>
            </a:p>
          </p:txBody>
        </p:sp>
        <p:sp>
          <p:nvSpPr>
            <p:cNvPr id="10" name="文本框 11"/>
            <p:cNvSpPr>
              <a:spLocks noChangeArrowheads="1"/>
            </p:cNvSpPr>
            <p:nvPr/>
          </p:nvSpPr>
          <p:spPr bwMode="auto">
            <a:xfrm>
              <a:off x="72008" y="27111"/>
              <a:ext cx="2982269" cy="262797"/>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auto"/>
              <a:r>
                <a:rPr lang="en-US" altLang="zh-CN" b="1" noProof="1">
                  <a:solidFill>
                    <a:schemeClr val="bg1"/>
                  </a:solidFill>
                  <a:ea typeface="微软雅黑" panose="020B0503020204020204" charset="-122"/>
                  <a:sym typeface="Arial" panose="020B0604020202020204" pitchFamily="34" charset="0"/>
                </a:rPr>
                <a:t>2    </a:t>
              </a:r>
              <a:r>
                <a:rPr lang="zh-CN" altLang="en-US" b="1" noProof="1">
                  <a:solidFill>
                    <a:schemeClr val="bg1"/>
                  </a:solidFill>
                  <a:ea typeface="微软雅黑" panose="020B0503020204020204" charset="-122"/>
                  <a:sym typeface="Arial" panose="020B0604020202020204" pitchFamily="34" charset="0"/>
                </a:rPr>
                <a:t>劳动</a:t>
              </a:r>
              <a:r>
                <a:rPr lang="zh-CN" altLang="en-US" b="1" noProof="1" smtClean="0">
                  <a:solidFill>
                    <a:schemeClr val="bg1"/>
                  </a:solidFill>
                  <a:ea typeface="微软雅黑" panose="020B0503020204020204" charset="-122"/>
                  <a:sym typeface="Arial" panose="020B0604020202020204" pitchFamily="34" charset="0"/>
                </a:rPr>
                <a:t>缔造文明，国家形态出现</a:t>
              </a:r>
              <a:endParaRPr lang="zh-CN" altLang="en-US" b="1" noProof="1">
                <a:solidFill>
                  <a:schemeClr val="bg1"/>
                </a:solidFill>
                <a:ea typeface="微软雅黑" panose="020B0503020204020204" charset="-122"/>
                <a:sym typeface="Arial" panose="020B0604020202020204" pitchFamily="34" charset="0"/>
              </a:endParaRPr>
            </a:p>
          </p:txBody>
        </p:sp>
      </p:grpSp>
      <p:sp>
        <p:nvSpPr>
          <p:cNvPr id="11" name="矩形 21"/>
          <p:cNvSpPr/>
          <p:nvPr/>
        </p:nvSpPr>
        <p:spPr>
          <a:xfrm>
            <a:off x="6850617" y="3520621"/>
            <a:ext cx="4090130" cy="868045"/>
          </a:xfrm>
          <a:prstGeom prst="rect">
            <a:avLst/>
          </a:prstGeom>
          <a:noFill/>
          <a:ln w="9525">
            <a:noFill/>
          </a:ln>
        </p:spPr>
        <p:txBody>
          <a:bodyPr anchor="t">
            <a:spAutoFit/>
          </a:bodyPr>
          <a:lstStyle/>
          <a:p>
            <a:pPr lvl="0">
              <a:lnSpc>
                <a:spcPct val="114000"/>
              </a:lnSpc>
              <a:buFont typeface="Arial" panose="020B0604020202020204" pitchFamily="34" charset="0"/>
              <a:buNone/>
            </a:pPr>
            <a:r>
              <a:rPr lang="zh-CN" altLang="en-US" sz="1475" dirty="0">
                <a:solidFill>
                  <a:srgbClr val="404040"/>
                </a:solidFill>
                <a:latin typeface="Arial" panose="020B0604020202020204" pitchFamily="34" charset="0"/>
                <a:ea typeface="微软雅黑" panose="020B0503020204020204" charset="-122"/>
                <a:sym typeface="Arial" panose="020B0604020202020204" pitchFamily="34" charset="0"/>
              </a:rPr>
              <a:t>由于生产力低下，人类处于“刀耕火种”状态，随着铁器的出现，生产力水平提高，人类进入农耕阶段，逐渐有了剩余产品，国家开始形成。</a:t>
            </a:r>
          </a:p>
        </p:txBody>
      </p:sp>
      <p:grpSp>
        <p:nvGrpSpPr>
          <p:cNvPr id="12" name="组合 22"/>
          <p:cNvGrpSpPr/>
          <p:nvPr/>
        </p:nvGrpSpPr>
        <p:grpSpPr bwMode="auto">
          <a:xfrm>
            <a:off x="6896799" y="4579955"/>
            <a:ext cx="3879179" cy="459416"/>
            <a:chOff x="0" y="1900"/>
            <a:chExt cx="3240360" cy="326896"/>
          </a:xfrm>
          <a:solidFill>
            <a:schemeClr val="bg1">
              <a:lumMod val="50000"/>
            </a:schemeClr>
          </a:solidFill>
        </p:grpSpPr>
        <p:sp>
          <p:nvSpPr>
            <p:cNvPr id="13" name="矩形 23"/>
            <p:cNvSpPr>
              <a:spLocks noChangeArrowheads="1"/>
            </p:cNvSpPr>
            <p:nvPr/>
          </p:nvSpPr>
          <p:spPr bwMode="auto">
            <a:xfrm>
              <a:off x="0" y="1900"/>
              <a:ext cx="3240360" cy="326896"/>
            </a:xfrm>
            <a:prstGeom prst="rect">
              <a:avLst/>
            </a:prstGeom>
            <a:solidFill>
              <a:srgbClr val="4B73A8"/>
            </a:solidFill>
            <a:ln>
              <a:noFill/>
            </a:ln>
            <a:extLst>
              <a:ext uri="{91240B29-F687-4F45-9708-019B960494DF}">
                <a14:hiddenLine xmlns:a14="http://schemas.microsoft.com/office/drawing/2010/main" xmlns="" w="12700">
                  <a:solidFill>
                    <a:srgbClr val="42719B"/>
                  </a:solidFill>
                  <a:bevel/>
                </a14:hiddenLine>
              </a:ext>
            </a:extLst>
          </p:spPr>
          <p:txBody>
            <a:bodyPr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z="2530" noProof="1">
                <a:solidFill>
                  <a:schemeClr val="bg1"/>
                </a:solidFill>
                <a:ea typeface="微软雅黑" panose="020B0503020204020204" charset="-122"/>
                <a:sym typeface="Arial" panose="020B0604020202020204" pitchFamily="34" charset="0"/>
              </a:endParaRPr>
            </a:p>
          </p:txBody>
        </p:sp>
        <p:sp>
          <p:nvSpPr>
            <p:cNvPr id="14" name="文本框 11"/>
            <p:cNvSpPr>
              <a:spLocks noChangeArrowheads="1"/>
            </p:cNvSpPr>
            <p:nvPr/>
          </p:nvSpPr>
          <p:spPr bwMode="auto">
            <a:xfrm>
              <a:off x="72008" y="18074"/>
              <a:ext cx="1998656" cy="262063"/>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fontAlgn="auto"/>
              <a:r>
                <a:rPr lang="en-US" altLang="zh-CN" b="1" noProof="1">
                  <a:solidFill>
                    <a:schemeClr val="bg1"/>
                  </a:solidFill>
                  <a:ea typeface="微软雅黑" panose="020B0503020204020204" charset="-122"/>
                  <a:sym typeface="Arial" panose="020B0604020202020204" pitchFamily="34" charset="0"/>
                </a:rPr>
                <a:t>3    </a:t>
              </a:r>
              <a:r>
                <a:rPr lang="zh-CN" altLang="en-US" b="1" noProof="1">
                  <a:solidFill>
                    <a:schemeClr val="bg1"/>
                  </a:solidFill>
                  <a:ea typeface="微软雅黑" panose="020B0503020204020204" charset="-122"/>
                  <a:sym typeface="Arial" panose="020B0604020202020204" pitchFamily="34" charset="0"/>
                </a:rPr>
                <a:t>低水平的劳动形式</a:t>
              </a:r>
            </a:p>
          </p:txBody>
        </p:sp>
      </p:grpSp>
      <p:sp>
        <p:nvSpPr>
          <p:cNvPr id="15" name="矩形 25"/>
          <p:cNvSpPr/>
          <p:nvPr/>
        </p:nvSpPr>
        <p:spPr>
          <a:xfrm>
            <a:off x="6850617" y="5113260"/>
            <a:ext cx="4090130" cy="608965"/>
          </a:xfrm>
          <a:prstGeom prst="rect">
            <a:avLst/>
          </a:prstGeom>
          <a:noFill/>
          <a:ln w="9525">
            <a:noFill/>
          </a:ln>
        </p:spPr>
        <p:txBody>
          <a:bodyPr anchor="t">
            <a:spAutoFit/>
          </a:bodyPr>
          <a:lstStyle/>
          <a:p>
            <a:pPr lvl="0">
              <a:lnSpc>
                <a:spcPct val="114000"/>
              </a:lnSpc>
              <a:buFont typeface="Arial" panose="020B0604020202020204" pitchFamily="34" charset="0"/>
              <a:buNone/>
            </a:pPr>
            <a:r>
              <a:rPr lang="zh-CN" altLang="en-US" sz="1475">
                <a:solidFill>
                  <a:srgbClr val="404040"/>
                </a:solidFill>
                <a:latin typeface="Arial" panose="020B0604020202020204" pitchFamily="34" charset="0"/>
                <a:ea typeface="微软雅黑" panose="020B0503020204020204" charset="-122"/>
                <a:sym typeface="Arial" panose="020B0604020202020204" pitchFamily="34" charset="0"/>
              </a:rPr>
              <a:t>自然约束极大；劳动工具的简陋；生产效率低下。受到季节周期影响较大</a:t>
            </a:r>
          </a:p>
        </p:txBody>
      </p:sp>
      <p:sp>
        <p:nvSpPr>
          <p:cNvPr id="16" name="标题 15"/>
          <p:cNvSpPr>
            <a:spLocks noGrp="1"/>
          </p:cNvSpPr>
          <p:nvPr>
            <p:ph type="title"/>
          </p:nvPr>
        </p:nvSpPr>
        <p:spPr>
          <a:xfrm>
            <a:off x="838200" y="487045"/>
            <a:ext cx="10515600" cy="901065"/>
          </a:xfrm>
          <a:prstGeom prst="rect">
            <a:avLst/>
          </a:prstGeom>
        </p:spPr>
        <p:txBody>
          <a:bodyPr vert="horz" lIns="91440" tIns="45720" rIns="91440" bIns="45720" rtlCol="0" anchor="ctr">
            <a:normAutofit/>
          </a:bodyPr>
          <a:lstStyle/>
          <a:p>
            <a:pPr algn="ctr"/>
            <a:r>
              <a:rPr lang="zh-CN" altLang="en-US" sz="2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农业社</a:t>
            </a:r>
            <a:r>
              <a:rPr lang="zh-CN" altLang="en-US"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会的劳动</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p:cBhvr>
                                        <p:cTn id="7" dur="1000"/>
                                        <p:tgtEl>
                                          <p:spTgt spid="3"/>
                                        </p:tgtEl>
                                      </p:cBhvr>
                                    </p:animEffect>
                                  </p:childTnLst>
                                </p:cTn>
                              </p:par>
                              <p:par>
                                <p:cTn id="8" presetID="2" presetClass="entr" presetSubtype="2"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750" fill="hold"/>
                                        <p:tgtEl>
                                          <p:spTgt spid="4"/>
                                        </p:tgtEl>
                                        <p:attrNameLst>
                                          <p:attrName>ppt_x</p:attrName>
                                        </p:attrNameLst>
                                      </p:cBhvr>
                                      <p:tavLst>
                                        <p:tav tm="0">
                                          <p:val>
                                            <p:strVal val="1+#ppt_w/2"/>
                                          </p:val>
                                        </p:tav>
                                        <p:tav tm="100000">
                                          <p:val>
                                            <p:strVal val="#ppt_x"/>
                                          </p:val>
                                        </p:tav>
                                      </p:tavLst>
                                    </p:anim>
                                    <p:anim calcmode="lin" valueType="num">
                                      <p:cBhvr>
                                        <p:cTn id="11" dur="750" fill="hold"/>
                                        <p:tgtEl>
                                          <p:spTgt spid="4"/>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750" fill="hold"/>
                                        <p:tgtEl>
                                          <p:spTgt spid="8"/>
                                        </p:tgtEl>
                                        <p:attrNameLst>
                                          <p:attrName>ppt_x</p:attrName>
                                        </p:attrNameLst>
                                      </p:cBhvr>
                                      <p:tavLst>
                                        <p:tav tm="0">
                                          <p:val>
                                            <p:strVal val="1+#ppt_w/2"/>
                                          </p:val>
                                        </p:tav>
                                        <p:tav tm="100000">
                                          <p:val>
                                            <p:strVal val="#ppt_x"/>
                                          </p:val>
                                        </p:tav>
                                      </p:tavLst>
                                    </p:anim>
                                    <p:anim calcmode="lin" valueType="num">
                                      <p:cBhvr>
                                        <p:cTn id="15" dur="75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750" fill="hold"/>
                                        <p:tgtEl>
                                          <p:spTgt spid="12"/>
                                        </p:tgtEl>
                                        <p:attrNameLst>
                                          <p:attrName>ppt_x</p:attrName>
                                        </p:attrNameLst>
                                      </p:cBhvr>
                                      <p:tavLst>
                                        <p:tav tm="0">
                                          <p:val>
                                            <p:strVal val="1+#ppt_w/2"/>
                                          </p:val>
                                        </p:tav>
                                        <p:tav tm="100000">
                                          <p:val>
                                            <p:strVal val="#ppt_x"/>
                                          </p:val>
                                        </p:tav>
                                      </p:tavLst>
                                    </p:anim>
                                    <p:anim calcmode="lin" valueType="num">
                                      <p:cBhvr>
                                        <p:cTn id="19" dur="75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2" presetClass="entr" presetSubtype="1" fill="hold" grpId="0" nodeType="afterEffect">
                                  <p:stCondLst>
                                    <p:cond delay="250"/>
                                  </p:stCondLst>
                                  <p:childTnLst>
                                    <p:set>
                                      <p:cBhvr>
                                        <p:cTn id="22" dur="1" fill="hold">
                                          <p:stCondLst>
                                            <p:cond delay="0"/>
                                          </p:stCondLst>
                                        </p:cTn>
                                        <p:tgtEl>
                                          <p:spTgt spid="7"/>
                                        </p:tgtEl>
                                        <p:attrNameLst>
                                          <p:attrName>style.visibility</p:attrName>
                                        </p:attrNameLst>
                                      </p:cBhvr>
                                      <p:to>
                                        <p:strVal val="visible"/>
                                      </p:to>
                                    </p:set>
                                    <p:animEffect>
                                      <p:cBhvr>
                                        <p:cTn id="23" dur="750"/>
                                        <p:tgtEl>
                                          <p:spTgt spid="7"/>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p:cBhvr>
                                        <p:cTn id="27" dur="500"/>
                                        <p:tgtEl>
                                          <p:spTgt spid="11"/>
                                        </p:tgtEl>
                                      </p:cBhvr>
                                    </p:animEffect>
                                  </p:childTnLst>
                                </p:cTn>
                              </p:par>
                            </p:childTnLst>
                          </p:cTn>
                        </p:par>
                        <p:par>
                          <p:cTn id="28" fill="hold">
                            <p:stCondLst>
                              <p:cond delay="275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p:cBhvr>
                                        <p:cTn id="31"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p:bldP spid="11" grpId="0" bldLvl="0"/>
      <p:bldP spid="15" grpId="0" bldLvl="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0" y="488950"/>
            <a:ext cx="12191999" cy="1325563"/>
          </a:xfrm>
          <a:prstGeom prst="rect">
            <a:avLst/>
          </a:prstGeom>
        </p:spPr>
        <p:txBody>
          <a:bodyPr vert="horz" lIns="91440" tIns="45720" rIns="91440" bIns="45720" rtlCol="0" anchor="ctr">
            <a:normAutofit/>
          </a:bodyPr>
          <a:lstStyle/>
          <a:p>
            <a:pPr algn="ctr"/>
            <a:r>
              <a:rPr lang="zh-CN" altLang="en-US" sz="2800" dirty="0" smtClean="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工业社会</a:t>
            </a:r>
            <a:r>
              <a:rPr lang="zh-CN" altLang="en-US" sz="2800" dirty="0">
                <a:solidFill>
                  <a:schemeClr val="tx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的劳动</a:t>
            </a:r>
          </a:p>
        </p:txBody>
      </p:sp>
      <p:sp>
        <p:nvSpPr>
          <p:cNvPr id="4" name="矩形 3"/>
          <p:cNvSpPr>
            <a:spLocks noChangeAspect="1"/>
          </p:cNvSpPr>
          <p:nvPr/>
        </p:nvSpPr>
        <p:spPr>
          <a:xfrm>
            <a:off x="636905" y="2287905"/>
            <a:ext cx="3277235" cy="2897505"/>
          </a:xfrm>
          <a:prstGeom prst="rect">
            <a:avLst/>
          </a:prstGeom>
          <a:blipFill rotWithShape="1">
            <a:blip r:embed="rId2"/>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nvGrpSpPr>
          <p:cNvPr id="7" name="组合 8"/>
          <p:cNvGrpSpPr>
            <a:grpSpLocks noChangeAspect="1"/>
          </p:cNvGrpSpPr>
          <p:nvPr/>
        </p:nvGrpSpPr>
        <p:grpSpPr>
          <a:xfrm>
            <a:off x="650240" y="5040631"/>
            <a:ext cx="3277235" cy="491490"/>
            <a:chOff x="279407" y="5751588"/>
            <a:chExt cx="4368800" cy="710079"/>
          </a:xfrm>
        </p:grpSpPr>
        <p:sp>
          <p:nvSpPr>
            <p:cNvPr id="8" name="矩形 7"/>
            <p:cNvSpPr/>
            <p:nvPr/>
          </p:nvSpPr>
          <p:spPr>
            <a:xfrm>
              <a:off x="279407" y="5805714"/>
              <a:ext cx="4368800" cy="654844"/>
            </a:xfrm>
            <a:prstGeom prst="rect">
              <a:avLst/>
            </a:prstGeom>
            <a:solidFill>
              <a:srgbClr val="5A538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charset="-122"/>
                <a:ea typeface="微软雅黑" panose="020B0503020204020204" charset="-122"/>
              </a:endParaRPr>
            </a:p>
          </p:txBody>
        </p:sp>
        <p:sp>
          <p:nvSpPr>
            <p:cNvPr id="9" name="TextBox 66"/>
            <p:cNvSpPr txBox="1"/>
            <p:nvPr/>
          </p:nvSpPr>
          <p:spPr>
            <a:xfrm>
              <a:off x="381834" y="5751588"/>
              <a:ext cx="4127547" cy="710079"/>
            </a:xfrm>
            <a:prstGeom prst="rect">
              <a:avLst/>
            </a:prstGeom>
            <a:noFill/>
          </p:spPr>
          <p:txBody>
            <a:bodyPr wrap="square" rtlCol="0">
              <a:spAutoFit/>
            </a:bodyPr>
            <a:lstStyle/>
            <a:p>
              <a:pPr>
                <a:lnSpc>
                  <a:spcPct val="130000"/>
                </a:lnSpc>
              </a:pPr>
              <a:r>
                <a:rPr lang="zh-CN" altLang="en-US" sz="2000" dirty="0" smtClean="0">
                  <a:solidFill>
                    <a:schemeClr val="bg1"/>
                  </a:solidFill>
                  <a:latin typeface="微软雅黑" panose="020B0503020204020204" charset="-122"/>
                  <a:ea typeface="微软雅黑" panose="020B0503020204020204" charset="-122"/>
                  <a:sym typeface="Arial" panose="020B0604020202020204" pitchFamily="34" charset="0"/>
                </a:rPr>
                <a:t>英国人瓦特改良了蒸汽机</a:t>
              </a:r>
              <a:endParaRPr lang="en-GB" sz="2000" dirty="0">
                <a:solidFill>
                  <a:schemeClr val="bg1"/>
                </a:solidFill>
                <a:latin typeface="微软雅黑" panose="020B0503020204020204" charset="-122"/>
                <a:ea typeface="微软雅黑" panose="020B0503020204020204" charset="-122"/>
                <a:sym typeface="Arial" panose="020B0604020202020204" pitchFamily="34" charset="0"/>
              </a:endParaRPr>
            </a:p>
          </p:txBody>
        </p:sp>
      </p:grpSp>
      <p:grpSp>
        <p:nvGrpSpPr>
          <p:cNvPr id="47" name="组合 63"/>
          <p:cNvGrpSpPr/>
          <p:nvPr/>
        </p:nvGrpSpPr>
        <p:grpSpPr>
          <a:xfrm>
            <a:off x="4029710" y="2409190"/>
            <a:ext cx="3787775" cy="2199222"/>
            <a:chOff x="7336029" y="2001452"/>
            <a:chExt cx="3787897" cy="2199002"/>
          </a:xfrm>
        </p:grpSpPr>
        <p:sp>
          <p:nvSpPr>
            <p:cNvPr id="51" name="矩形 50"/>
            <p:cNvSpPr/>
            <p:nvPr/>
          </p:nvSpPr>
          <p:spPr>
            <a:xfrm>
              <a:off x="7336029" y="2670892"/>
              <a:ext cx="3742811" cy="1529562"/>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dirty="0">
                  <a:solidFill>
                    <a:schemeClr val="tx1">
                      <a:lumMod val="85000"/>
                      <a:lumOff val="15000"/>
                    </a:schemeClr>
                  </a:solidFill>
                  <a:latin typeface="微软雅黑" panose="020B0503020204020204" charset="-122"/>
                  <a:ea typeface="微软雅黑" panose="020B0503020204020204" charset="-122"/>
                </a:rPr>
                <a:t>劳动者开始从农民转变为工人，从田间走向工厂。</a:t>
              </a:r>
            </a:p>
            <a:p>
              <a:pPr>
                <a:lnSpc>
                  <a:spcPct val="130000"/>
                </a:lnSpc>
              </a:pPr>
              <a:r>
                <a:rPr dirty="0">
                  <a:solidFill>
                    <a:schemeClr val="tx1">
                      <a:lumMod val="85000"/>
                      <a:lumOff val="15000"/>
                    </a:schemeClr>
                  </a:solidFill>
                  <a:latin typeface="微软雅黑" panose="020B0503020204020204" charset="-122"/>
                  <a:ea typeface="微软雅黑" panose="020B0503020204020204" charset="-122"/>
                </a:rPr>
                <a:t>一个崭新的社会阶层——工人阶级诞生。</a:t>
              </a:r>
            </a:p>
          </p:txBody>
        </p:sp>
        <p:sp>
          <p:nvSpPr>
            <p:cNvPr id="52" name="矩形 51"/>
            <p:cNvSpPr/>
            <p:nvPr/>
          </p:nvSpPr>
          <p:spPr>
            <a:xfrm>
              <a:off x="7336029" y="2001452"/>
              <a:ext cx="3787897" cy="423503"/>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rgbClr val="4B73A8"/>
                  </a:solidFill>
                  <a:latin typeface="微软雅黑" panose="020B0503020204020204" charset="-122"/>
                  <a:ea typeface="微软雅黑" panose="020B0503020204020204" charset="-122"/>
                </a:rPr>
                <a:t>人类从手工劳动向机器生产转变</a:t>
              </a:r>
            </a:p>
          </p:txBody>
        </p:sp>
      </p:grpSp>
      <p:sp>
        <p:nvSpPr>
          <p:cNvPr id="59" name="矩形 58"/>
          <p:cNvSpPr/>
          <p:nvPr/>
        </p:nvSpPr>
        <p:spPr>
          <a:xfrm>
            <a:off x="4029710" y="4878070"/>
            <a:ext cx="3392170" cy="4235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b="1" dirty="0">
                <a:solidFill>
                  <a:srgbClr val="4A9CCB"/>
                </a:solidFill>
                <a:latin typeface="微软雅黑" panose="020B0503020204020204" charset="-122"/>
                <a:ea typeface="微软雅黑" panose="020B0503020204020204" charset="-122"/>
              </a:rPr>
              <a:t>随之，失业也成为社会现象。</a:t>
            </a:r>
          </a:p>
        </p:txBody>
      </p:sp>
      <p:sp>
        <p:nvSpPr>
          <p:cNvPr id="5" name="矩形 4"/>
          <p:cNvSpPr>
            <a:spLocks noChangeAspect="1"/>
          </p:cNvSpPr>
          <p:nvPr/>
        </p:nvSpPr>
        <p:spPr>
          <a:xfrm>
            <a:off x="7637145" y="2287905"/>
            <a:ext cx="3531235" cy="2806065"/>
          </a:xfrm>
          <a:prstGeom prst="rect">
            <a:avLst/>
          </a:prstGeom>
          <a:blipFill rotWithShape="1">
            <a:blip r:embed="rId3"/>
            <a:stretch>
              <a:fillRect/>
            </a:stretch>
          </a:blip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微软雅黑" panose="020B0503020204020204" charset="-122"/>
              <a:ea typeface="微软雅黑" panose="020B0503020204020204" charset="-122"/>
            </a:endParaRPr>
          </a:p>
        </p:txBody>
      </p:sp>
      <p:grpSp>
        <p:nvGrpSpPr>
          <p:cNvPr id="6" name="组合 8"/>
          <p:cNvGrpSpPr>
            <a:grpSpLocks noChangeAspect="1"/>
          </p:cNvGrpSpPr>
          <p:nvPr/>
        </p:nvGrpSpPr>
        <p:grpSpPr>
          <a:xfrm>
            <a:off x="7637145" y="5040630"/>
            <a:ext cx="3531235" cy="505926"/>
            <a:chOff x="279407" y="5618160"/>
            <a:chExt cx="4368800" cy="678141"/>
          </a:xfrm>
        </p:grpSpPr>
        <p:sp>
          <p:nvSpPr>
            <p:cNvPr id="10" name="矩形 9"/>
            <p:cNvSpPr/>
            <p:nvPr/>
          </p:nvSpPr>
          <p:spPr>
            <a:xfrm>
              <a:off x="279407" y="5618160"/>
              <a:ext cx="4368800" cy="654844"/>
            </a:xfrm>
            <a:prstGeom prst="rect">
              <a:avLst/>
            </a:prstGeom>
            <a:solidFill>
              <a:srgbClr val="5A538C"/>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微软雅黑" panose="020B0503020204020204" charset="-122"/>
                <a:ea typeface="微软雅黑" panose="020B0503020204020204" charset="-122"/>
              </a:endParaRPr>
            </a:p>
          </p:txBody>
        </p:sp>
        <p:sp>
          <p:nvSpPr>
            <p:cNvPr id="11" name="TextBox 66"/>
            <p:cNvSpPr txBox="1"/>
            <p:nvPr/>
          </p:nvSpPr>
          <p:spPr>
            <a:xfrm>
              <a:off x="1509225" y="5637509"/>
              <a:ext cx="1723549" cy="658792"/>
            </a:xfrm>
            <a:prstGeom prst="rect">
              <a:avLst/>
            </a:prstGeom>
            <a:noFill/>
          </p:spPr>
          <p:txBody>
            <a:bodyPr wrap="square" rtlCol="0">
              <a:spAutoFit/>
            </a:bodyPr>
            <a:lstStyle/>
            <a:p>
              <a:pPr algn="ctr">
                <a:lnSpc>
                  <a:spcPct val="130000"/>
                </a:lnSpc>
              </a:pPr>
              <a:r>
                <a:rPr lang="zh-CN" altLang="en-US" sz="2000" dirty="0" smtClean="0">
                  <a:solidFill>
                    <a:schemeClr val="bg1"/>
                  </a:solidFill>
                  <a:latin typeface="微软雅黑" panose="020B0503020204020204" charset="-122"/>
                  <a:ea typeface="微软雅黑" panose="020B0503020204020204" charset="-122"/>
                  <a:sym typeface="Arial" panose="020B0604020202020204" pitchFamily="34" charset="0"/>
                </a:rPr>
                <a:t>工业革命</a:t>
              </a:r>
              <a:endParaRPr lang="en-GB" sz="2000" dirty="0">
                <a:solidFill>
                  <a:schemeClr val="bg1"/>
                </a:solidFill>
                <a:latin typeface="微软雅黑" panose="020B0503020204020204" charset="-122"/>
                <a:ea typeface="微软雅黑" panose="020B0503020204020204" charset="-122"/>
                <a:sym typeface="Arial" panose="020B0604020202020204" pitchFamily="34" charset="0"/>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1"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3" presetClass="entr" presetSubtype="10" fill="hold" grpId="1"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fade">
                                      <p:cBhvr>
                                        <p:cTn id="22" dur="1000"/>
                                        <p:tgtEl>
                                          <p:spTgt spid="47"/>
                                        </p:tgtEl>
                                      </p:cBhvr>
                                    </p:animEffect>
                                    <p:anim calcmode="lin" valueType="num">
                                      <p:cBhvr>
                                        <p:cTn id="23" dur="1000" fill="hold"/>
                                        <p:tgtEl>
                                          <p:spTgt spid="47"/>
                                        </p:tgtEl>
                                        <p:attrNameLst>
                                          <p:attrName>ppt_x</p:attrName>
                                        </p:attrNameLst>
                                      </p:cBhvr>
                                      <p:tavLst>
                                        <p:tav tm="0">
                                          <p:val>
                                            <p:strVal val="#ppt_x"/>
                                          </p:val>
                                        </p:tav>
                                        <p:tav tm="100000">
                                          <p:val>
                                            <p:strVal val="#ppt_x"/>
                                          </p:val>
                                        </p:tav>
                                      </p:tavLst>
                                    </p:anim>
                                    <p:anim calcmode="lin" valueType="num">
                                      <p:cBhvr>
                                        <p:cTn id="24" dur="1000" fill="hold"/>
                                        <p:tgtEl>
                                          <p:spTgt spid="4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fade">
                                      <p:cBhvr>
                                        <p:cTn id="27" dur="1000"/>
                                        <p:tgtEl>
                                          <p:spTgt spid="59"/>
                                        </p:tgtEl>
                                      </p:cBhvr>
                                    </p:animEffect>
                                    <p:anim calcmode="lin" valueType="num">
                                      <p:cBhvr>
                                        <p:cTn id="28" dur="1000" fill="hold"/>
                                        <p:tgtEl>
                                          <p:spTgt spid="59"/>
                                        </p:tgtEl>
                                        <p:attrNameLst>
                                          <p:attrName>ppt_x</p:attrName>
                                        </p:attrNameLst>
                                      </p:cBhvr>
                                      <p:tavLst>
                                        <p:tav tm="0">
                                          <p:val>
                                            <p:strVal val="#ppt_x"/>
                                          </p:val>
                                        </p:tav>
                                        <p:tav tm="100000">
                                          <p:val>
                                            <p:strVal val="#ppt_x"/>
                                          </p:val>
                                        </p:tav>
                                      </p:tavLst>
                                    </p:anim>
                                    <p:anim calcmode="lin" valueType="num">
                                      <p:cBhvr>
                                        <p:cTn id="2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59" grpId="0"/>
      <p:bldP spid="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ags/tag2.xml><?xml version="1.0" encoding="utf-8"?>
<p:tagLst xmlns:a="http://schemas.openxmlformats.org/drawingml/2006/main" xmlns:r="http://schemas.openxmlformats.org/officeDocument/2006/relationships" xmlns:p="http://schemas.openxmlformats.org/presentationml/2006/main">
  <p:tag name="ISLIDE.DIAGRAM" val="bd30b898-b60d-43e8-98f5-53a19caa9e63"/>
</p:tagLst>
</file>

<file path=ppt/tags/tag3.xml><?xml version="1.0" encoding="utf-8"?>
<p:tagLst xmlns:a="http://schemas.openxmlformats.org/drawingml/2006/main" xmlns:r="http://schemas.openxmlformats.org/officeDocument/2006/relationships" xmlns:p="http://schemas.openxmlformats.org/presentationml/2006/main">
  <p:tag name="ISLIDE.ADDREMOVEWATERMARK" val="TSZ3HzpXfZ"/>
</p:tagLst>
</file>

<file path=ppt/tags/tag4.xml><?xml version="1.0" encoding="utf-8"?>
<p:tagLst xmlns:a="http://schemas.openxmlformats.org/drawingml/2006/main" xmlns:r="http://schemas.openxmlformats.org/officeDocument/2006/relationships" xmlns:p="http://schemas.openxmlformats.org/presentationml/2006/main">
  <p:tag name="ISLIDE.ADDREMOVEWATERMARK" val="TSZ3HzpXfZ"/>
</p:tagLst>
</file>

<file path=ppt/tags/tag5.xml><?xml version="1.0" encoding="utf-8"?>
<p:tagLst xmlns:a="http://schemas.openxmlformats.org/drawingml/2006/main" xmlns:r="http://schemas.openxmlformats.org/officeDocument/2006/relationships" xmlns:p="http://schemas.openxmlformats.org/presentationml/2006/main">
  <p:tag name="ISLIDE.ADDREMOVEWATERMARK" val="TSZ3HzpXfZ"/>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2">
            <a:lumMod val="60000"/>
            <a:lumOff val="40000"/>
          </a:schemeClr>
        </a:solidFill>
        <a:scene3d>
          <a:camera prst="orthographicFront">
            <a:rot lat="0" lon="10800000" rev="0"/>
          </a:camera>
          <a:lightRig rig="threePt" dir="t"/>
        </a:scene3d>
      </a:spPr>
      <a:bodyPr vert="horz" wrap="square" lIns="91412" tIns="45706" rIns="91412" bIns="45706" numCol="1" anchor="t" anchorCtr="0" compatLnSpc="1"/>
      <a:lstStyle>
        <a:defPPr>
          <a:defRPr sz="2800" dirty="0">
            <a:latin typeface="微软雅黑" panose="020B0503020204020204" charset="-122"/>
            <a:ea typeface="微软雅黑" panose="020B0503020204020204" charset="-122"/>
          </a:defRPr>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第一PPT，www.1ppt.com">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ctr">
          <a:defRPr lang="zh-CN" altLang="en-US" sz="2000" b="1" dirty="0" smtClean="0">
            <a:solidFill>
              <a:schemeClr val="bg1"/>
            </a:solidFill>
            <a:latin typeface="微软雅黑" panose="020B0503020204020204" charset="-122"/>
            <a:ea typeface="微软雅黑" panose="020B050302020402020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第一PPT，www.1ppt.com">
  <a:themeElements>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41B7D0"/>
    </a:accent1>
    <a:accent2>
      <a:srgbClr val="0187AC"/>
    </a:accent2>
    <a:accent3>
      <a:srgbClr val="1AA4BE"/>
    </a:accent3>
    <a:accent4>
      <a:srgbClr val="52C3CB"/>
    </a:accent4>
    <a:accent5>
      <a:srgbClr val="42BDC6"/>
    </a:accent5>
    <a:accent6>
      <a:srgbClr val="168EA6"/>
    </a:accent6>
    <a:hlink>
      <a:srgbClr val="41B7D0"/>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TotalTime>
  <Words>4475</Words>
  <Application>WPS 演示</Application>
  <PresentationFormat>自定义</PresentationFormat>
  <Paragraphs>556</Paragraphs>
  <Slides>57</Slides>
  <Notes>34</Notes>
  <HiddenSlides>0</HiddenSlides>
  <MMClips>0</MMClips>
  <ScaleCrop>false</ScaleCrop>
  <HeadingPairs>
    <vt:vector size="4" baseType="variant">
      <vt:variant>
        <vt:lpstr>主题</vt:lpstr>
      </vt:variant>
      <vt:variant>
        <vt:i4>3</vt:i4>
      </vt:variant>
      <vt:variant>
        <vt:lpstr>幻灯片标题</vt:lpstr>
      </vt:variant>
      <vt:variant>
        <vt:i4>57</vt:i4>
      </vt:variant>
    </vt:vector>
  </HeadingPairs>
  <TitlesOfParts>
    <vt:vector size="60" baseType="lpstr">
      <vt:lpstr>第一PPT，www.1ppt.com</vt:lpstr>
      <vt:lpstr>1_第一PPT，www.1ppt.com</vt:lpstr>
      <vt:lpstr>2_第一PPT，www.1ppt.com</vt:lpstr>
      <vt:lpstr>幻灯片 1</vt:lpstr>
      <vt:lpstr>幻灯片 2</vt:lpstr>
      <vt:lpstr>幻灯片 3</vt:lpstr>
      <vt:lpstr>幻灯片 4</vt:lpstr>
      <vt:lpstr>幻灯片 5</vt:lpstr>
      <vt:lpstr>幻灯片 6</vt:lpstr>
      <vt:lpstr>2.1 工业革命之前的劳动和就业</vt:lpstr>
      <vt:lpstr>农业社会的劳动</vt:lpstr>
      <vt:lpstr>工业社会的劳动</vt:lpstr>
      <vt:lpstr>2.2 近现代社会的劳动和就业 资本主义经济危机和就业</vt:lpstr>
      <vt:lpstr>罗斯福新政</vt:lpstr>
      <vt:lpstr>主张政府干预经济的凯恩斯主义</vt:lpstr>
      <vt:lpstr>计划经济和就业 苏联的计划经济</vt:lpstr>
      <vt:lpstr>新中国建立后的计划经济</vt:lpstr>
      <vt:lpstr>改革开放后的社会主义市场经济建设</vt:lpstr>
      <vt:lpstr>社会主义市场经济下的就业</vt:lpstr>
      <vt:lpstr>2.3  改革开放以来就业和产业发展的关系</vt:lpstr>
      <vt:lpstr>2.4  就业创业的基本要素</vt:lpstr>
      <vt:lpstr>2.4  就业创业的基本要素</vt:lpstr>
      <vt:lpstr>幻灯片 20</vt:lpstr>
      <vt:lpstr>幻灯片 21</vt:lpstr>
      <vt:lpstr>党的十九大报告从多方面指明了当前就业创业工作的着力点</vt:lpstr>
      <vt:lpstr>党的十九大报告明确了一系列做好就业创业工作的重大举措</vt:lpstr>
      <vt:lpstr>就业创业中的发展不平衡不充分问题，在南京的表现——</vt:lpstr>
      <vt:lpstr>就业创业中的“不充分问题”主要表现</vt:lpstr>
      <vt:lpstr>“十三五”以来南京就业发展形势</vt:lpstr>
      <vt:lpstr>“十三五”以来，新增高技能人才6.35万人，每万劳动力中高技能人员数达848人。</vt:lpstr>
      <vt:lpstr>幻灯片 28</vt:lpstr>
      <vt:lpstr>幻灯片 29</vt:lpstr>
      <vt:lpstr>各项就业主要指标均保持稳定趋好</vt:lpstr>
      <vt:lpstr>城镇登记失业率历年最低、全省最低</vt:lpstr>
      <vt:lpstr>创业带动就业已成为扩大就业的重要支撑</vt:lpstr>
      <vt:lpstr>幻灯片 33</vt:lpstr>
      <vt:lpstr>就业总量压力持续存在</vt:lpstr>
      <vt:lpstr>幻灯片 35</vt:lpstr>
      <vt:lpstr>中美经贸摩擦对就业形势带来影响</vt:lpstr>
      <vt:lpstr>幻灯片 37</vt:lpstr>
      <vt:lpstr>5.1  细化实施新一轮积极就业创业政策</vt:lpstr>
      <vt:lpstr>宁聚计划——吸引青年大学生等各类人才集聚</vt:lpstr>
      <vt:lpstr>幻灯片 40</vt:lpstr>
      <vt:lpstr>鼓励扶持创业</vt:lpstr>
      <vt:lpstr>优化服务营造环境</vt:lpstr>
      <vt:lpstr>5.2 积极推动大众创业带动就业</vt:lpstr>
      <vt:lpstr>拓宽创业融资渠道</vt:lpstr>
      <vt:lpstr>落实创业扶持政策</vt:lpstr>
      <vt:lpstr>统筹推进各类群体创业</vt:lpstr>
      <vt:lpstr> 营造大众创业创新浓厚氛围</vt:lpstr>
      <vt:lpstr>5.3 突出抓好重点群体就业</vt:lpstr>
      <vt:lpstr> 妥善做好“去产能”职工安置工作</vt:lpstr>
      <vt:lpstr>推动农村劳动力转移就业</vt:lpstr>
      <vt:lpstr>加强对困难人员就业援助</vt:lpstr>
      <vt:lpstr> 促进退役军人就业创业</vt:lpstr>
      <vt:lpstr>幻灯片 53</vt:lpstr>
      <vt:lpstr>大规模开展职业技能培训</vt:lpstr>
      <vt:lpstr>大力弘扬“工匠精神”</vt:lpstr>
      <vt:lpstr>5.5 完善公共服务体系建设，优化就业创业环境</vt:lpstr>
      <vt:lpstr>幻灯片 57</vt:lpstr>
    </vt:vector>
  </TitlesOfParts>
  <Company>http://www.ypppt.com/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第一PPT模板网-WWW.1PPT.COM</dc:creator>
  <cp:keywords>第一PPT模板网-WWW.1PPT.COM</cp:keywords>
  <dc:description>www.1ppt.com</dc:description>
  <cp:lastModifiedBy>RSJ161905</cp:lastModifiedBy>
  <cp:revision>205</cp:revision>
  <dcterms:created xsi:type="dcterms:W3CDTF">2017-06-22T13:04:00Z</dcterms:created>
  <dcterms:modified xsi:type="dcterms:W3CDTF">2018-09-14T10:48:20Z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2052-10.1.0.7520</vt:lpwstr>
  </property>
</Properties>
</file>